
<file path=[Content_Types].xml><?xml version="1.0" encoding="utf-8"?>
<Types xmlns="http://schemas.openxmlformats.org/package/2006/content-types">
  <Default Extension="bin" ContentType="application/vnd.openxmlformats-officedocument.oleObject"/>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g"/>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slideLayouts/slideLayout62.xml" ContentType="application/vnd.openxmlformats-officedocument.presentationml.slideLayout+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Masters/notesMaster1.xml" ContentType="application/vnd.openxmlformats-officedocument.presentationml.notes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authors.xml" ContentType="application/vnd.ms-powerpoint.authors+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3.xml" ContentType="application/vnd.openxmlformats-officedocument.presentationml.tags+xml"/>
  <Override PartName="/ppt/tags/tag17.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tags/tag16.xml" ContentType="application/vnd.openxmlformats-officedocument.presentationml.tags+xml"/>
  <Override PartName="/ppt/tags/tag15.xml" ContentType="application/vnd.openxmlformats-officedocument.presentationml.tags+xml"/>
  <Override PartName="/ppt/tags/tag10.xml" ContentType="application/vnd.openxmlformats-officedocument.presentationml.tags+xml"/>
  <Override PartName="/ppt/tags/tag14.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customXml/itemProps1.xml" ContentType="application/vnd.openxmlformats-officedocument.customXmlProperties+xml"/>
  <Override PartName="/customXml/itemProps2.xml" ContentType="application/vnd.openxmlformats-officedocument.customXml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p:sldMasterIdLst>
    <p:sldMasterId id="2147483660" r:id="rId1"/>
    <p:sldMasterId id="2147483980" r:id="rId2"/>
    <p:sldMasterId id="2147484036" r:id="rId3"/>
    <p:sldMasterId id="2147484063" r:id="rId4"/>
    <p:sldMasterId id="2147484184" r:id="rId5"/>
  </p:sldMasterIdLst>
  <p:notesMasterIdLst>
    <p:notesMasterId r:id="rId43"/>
  </p:notesMasterIdLst>
  <p:sldIdLst>
    <p:sldId id="2147472539" r:id="rId6"/>
    <p:sldId id="2147474769" r:id="rId7"/>
    <p:sldId id="2147474421" r:id="rId8"/>
    <p:sldId id="2147474770" r:id="rId9"/>
    <p:sldId id="2147474489" r:id="rId10"/>
    <p:sldId id="2147474766" r:id="rId11"/>
    <p:sldId id="2147474773" r:id="rId12"/>
    <p:sldId id="2147472598" r:id="rId13"/>
    <p:sldId id="2147474767" r:id="rId14"/>
    <p:sldId id="2147472588" r:id="rId15"/>
    <p:sldId id="2147472602" r:id="rId16"/>
    <p:sldId id="2147472568" r:id="rId17"/>
    <p:sldId id="2147472547" r:id="rId18"/>
    <p:sldId id="2147475101" r:id="rId19"/>
    <p:sldId id="2147475098" r:id="rId20"/>
    <p:sldId id="2147474386" r:id="rId21"/>
    <p:sldId id="2147472572" r:id="rId22"/>
    <p:sldId id="2147474948" r:id="rId23"/>
    <p:sldId id="2147472610" r:id="rId24"/>
    <p:sldId id="2147472606" r:id="rId25"/>
    <p:sldId id="2147472552" r:id="rId26"/>
    <p:sldId id="2147472562" r:id="rId27"/>
    <p:sldId id="504" r:id="rId28"/>
    <p:sldId id="2147309075" r:id="rId29"/>
    <p:sldId id="2147472600" r:id="rId30"/>
    <p:sldId id="2147474432" r:id="rId31"/>
    <p:sldId id="2147474426" r:id="rId32"/>
    <p:sldId id="2147472594" r:id="rId33"/>
    <p:sldId id="2147474433" r:id="rId34"/>
    <p:sldId id="2147473406" r:id="rId35"/>
    <p:sldId id="2147474768" r:id="rId36"/>
    <p:sldId id="2147477748" r:id="rId37"/>
    <p:sldId id="2147477749" r:id="rId38"/>
    <p:sldId id="2147474436" r:id="rId39"/>
    <p:sldId id="2147474437" r:id="rId40"/>
    <p:sldId id="2147474431" r:id="rId41"/>
    <p:sldId id="2147376015"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1B31392D-CDDA-4F3F-AA96-9BFD13537D9F}">
          <p14:sldIdLst>
            <p14:sldId id="2147472539"/>
            <p14:sldId id="2147474769"/>
            <p14:sldId id="2147474421"/>
          </p14:sldIdLst>
        </p14:section>
        <p14:section name="Generative AI Market Opp" id="{1F459E05-ABA6-41CD-8432-10B5AD401EE2}">
          <p14:sldIdLst>
            <p14:sldId id="2147474770"/>
            <p14:sldId id="2147474489"/>
            <p14:sldId id="2147474766"/>
            <p14:sldId id="2147474773"/>
            <p14:sldId id="2147472598"/>
          </p14:sldIdLst>
        </p14:section>
        <p14:section name="Generative AI Overview" id="{F5F7AC01-DC03-4376-8830-36BBD15F81E5}">
          <p14:sldIdLst>
            <p14:sldId id="2147474767"/>
            <p14:sldId id="2147472588"/>
            <p14:sldId id="2147472602"/>
            <p14:sldId id="2147472568"/>
            <p14:sldId id="2147472547"/>
            <p14:sldId id="2147475101"/>
            <p14:sldId id="2147475098"/>
            <p14:sldId id="2147474386"/>
            <p14:sldId id="2147472572"/>
            <p14:sldId id="2147474948"/>
            <p14:sldId id="2147472610"/>
            <p14:sldId id="2147472606"/>
            <p14:sldId id="2147472552"/>
            <p14:sldId id="2147472562"/>
            <p14:sldId id="504"/>
            <p14:sldId id="2147309075"/>
          </p14:sldIdLst>
        </p14:section>
        <p14:section name="Generative AI Market Landscape" id="{76C7FF12-F8BD-430F-B1AB-93B82EB85462}">
          <p14:sldIdLst>
            <p14:sldId id="2147472600"/>
            <p14:sldId id="2147474432"/>
            <p14:sldId id="2147474426"/>
            <p14:sldId id="2147472594"/>
            <p14:sldId id="2147474433"/>
            <p14:sldId id="2147473406"/>
          </p14:sldIdLst>
        </p14:section>
        <p14:section name="Appendix" id="{90911080-5838-480E-829C-4261CC13475C}">
          <p14:sldIdLst>
            <p14:sldId id="2147474768"/>
            <p14:sldId id="2147477748"/>
            <p14:sldId id="2147477749"/>
          </p14:sldIdLst>
        </p14:section>
        <p14:section name="Industry-Specific Views" id="{7733056D-90CE-4404-B2E9-59FAFFDCB547}">
          <p14:sldIdLst>
            <p14:sldId id="2147474436"/>
            <p14:sldId id="2147474437"/>
            <p14:sldId id="2147474431"/>
            <p14:sldId id="2147376015"/>
          </p14:sldIdLst>
        </p14:section>
      </p14:sectionLst>
    </p:ext>
    <p:ext uri="{EFAFB233-063F-42B5-8137-9DF3F51BA10A}">
      <p15:sldGuideLst xmlns:p15="http://schemas.microsoft.com/office/powerpoint/2012/main">
        <p15:guide id="1" pos="5448" userDrawn="1">
          <p15:clr>
            <a:srgbClr val="A4A3A4"/>
          </p15:clr>
        </p15:guide>
        <p15:guide id="2" orient="horz" pos="3936"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BC5DB"/>
    <a:srgbClr val="4FB3CE"/>
    <a:srgbClr val="D7F4D0"/>
    <a:srgbClr val="F1F5FE"/>
    <a:srgbClr val="D1E7F1"/>
    <a:srgbClr val="ADDDD5"/>
    <a:srgbClr val="B2FCD8"/>
    <a:srgbClr val="EFF4FF"/>
    <a:srgbClr val="FDFFFD"/>
    <a:srgbClr val="A0D6D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816"/>
    <p:restoredTop sz="94678"/>
  </p:normalViewPr>
  <p:slideViewPr>
    <p:cSldViewPr snapToGrid="0">
      <p:cViewPr>
        <p:scale>
          <a:sx n="51" d="100"/>
          <a:sy n="51" d="100"/>
        </p:scale>
        <p:origin x="1224" y="292"/>
      </p:cViewPr>
      <p:guideLst>
        <p:guide pos="5448"/>
        <p:guide orient="horz" pos="393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tableStyles" Target="tableStyles.xml"/><Relationship Id="rId50" Type="http://schemas.openxmlformats.org/officeDocument/2006/relationships/customXml" Target="../customXml/item2.xml"/><Relationship Id="rId7" Type="http://schemas.openxmlformats.org/officeDocument/2006/relationships/slide" Target="slides/slide2.xml"/><Relationship Id="rId2" Type="http://schemas.openxmlformats.org/officeDocument/2006/relationships/slideMaster" Target="slideMasters/slideMaster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customXml" Target="../customXml/item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notesMaster" Target="notesMasters/notesMaster1.xml"/><Relationship Id="rId48" Type="http://schemas.microsoft.com/office/2018/10/relationships/authors" Target="authors.xml"/><Relationship Id="rId8" Type="http://schemas.openxmlformats.org/officeDocument/2006/relationships/slide" Target="slides/slide3.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theme" Target="theme/theme1.xml"/><Relationship Id="rId20" Type="http://schemas.openxmlformats.org/officeDocument/2006/relationships/slide" Target="slides/slide15.xml"/><Relationship Id="rId41" Type="http://schemas.openxmlformats.org/officeDocument/2006/relationships/slide" Target="slides/slide36.xml"/><Relationship Id="rId1" Type="http://schemas.openxmlformats.org/officeDocument/2006/relationships/slideMaster" Target="slideMasters/slideMaster1.xml"/><Relationship Id="rId6"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EEA4B26-9540-42B0-B76C-8D84C4CA9A88}" type="datetimeFigureOut">
              <a:rPr lang="en-US" smtClean="0"/>
              <a:t>5/31/2023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9E43927-4E26-4C7A-958F-FF772B69AB33}" type="slidenum">
              <a:rPr lang="en-US" smtClean="0"/>
              <a:t>‹#›</a:t>
            </a:fld>
            <a:endParaRPr lang="en-US"/>
          </a:p>
        </p:txBody>
      </p:sp>
    </p:spTree>
    <p:extLst>
      <p:ext uri="{BB962C8B-B14F-4D97-AF65-F5344CB8AC3E}">
        <p14:creationId xmlns:p14="http://schemas.microsoft.com/office/powerpoint/2010/main" val="20320173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9E43927-4E26-4C7A-958F-FF772B69AB33}" type="slidenum">
              <a:rPr lang="en-US" smtClean="0"/>
              <a:t>1</a:t>
            </a:fld>
            <a:endParaRPr lang="en-US"/>
          </a:p>
        </p:txBody>
      </p:sp>
    </p:spTree>
    <p:extLst>
      <p:ext uri="{BB962C8B-B14F-4D97-AF65-F5344CB8AC3E}">
        <p14:creationId xmlns:p14="http://schemas.microsoft.com/office/powerpoint/2010/main" val="22659855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CEF79B-17B4-460B-B087-A216EFE6F67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823093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9E43927-4E26-4C7A-958F-FF772B69AB33}" type="slidenum">
              <a:rPr lang="en-US" smtClean="0"/>
              <a:t>17</a:t>
            </a:fld>
            <a:endParaRPr lang="en-US"/>
          </a:p>
        </p:txBody>
      </p:sp>
    </p:spTree>
    <p:extLst>
      <p:ext uri="{BB962C8B-B14F-4D97-AF65-F5344CB8AC3E}">
        <p14:creationId xmlns:p14="http://schemas.microsoft.com/office/powerpoint/2010/main" val="4620537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0F4A2C8-6C88-4E71-83EE-698B9D4FE22F}"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4729651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6213" marR="0" lvl="0" indent="0" algn="l" defTabSz="914400" rtl="0" eaLnBrk="1" fontAlgn="auto" latinLnBrk="0" hangingPunct="1">
              <a:lnSpc>
                <a:spcPct val="100000"/>
              </a:lnSpc>
              <a:spcBef>
                <a:spcPts val="0"/>
              </a:spcBef>
              <a:spcAft>
                <a:spcPts val="0"/>
              </a:spcAft>
              <a:buClrTx/>
              <a:buSzTx/>
              <a:buFont typeface="+mj-lt"/>
              <a:buNone/>
              <a:tabLst/>
              <a:defRPr/>
            </a:pPr>
            <a:endParaRPr lang="en-US"/>
          </a:p>
        </p:txBody>
      </p:sp>
      <p:sp>
        <p:nvSpPr>
          <p:cNvPr id="4" name="Slide Number Placeholder 3"/>
          <p:cNvSpPr>
            <a:spLocks noGrp="1"/>
          </p:cNvSpPr>
          <p:nvPr>
            <p:ph type="sldNum" sz="quarter" idx="5"/>
          </p:nvPr>
        </p:nvSpPr>
        <p:spPr/>
        <p:txBody>
          <a:bodyPr/>
          <a:lstStyle/>
          <a:p>
            <a:pPr marL="0" marR="0" lvl="0" indent="0" algn="r" defTabSz="1219170" rtl="0" eaLnBrk="1" fontAlgn="auto" latinLnBrk="0" hangingPunct="1">
              <a:lnSpc>
                <a:spcPct val="100000"/>
              </a:lnSpc>
              <a:spcBef>
                <a:spcPts val="0"/>
              </a:spcBef>
              <a:spcAft>
                <a:spcPts val="0"/>
              </a:spcAft>
              <a:buClrTx/>
              <a:buSzTx/>
              <a:buFontTx/>
              <a:buNone/>
              <a:tabLst/>
              <a:defRPr/>
            </a:pPr>
            <a:fld id="{C0F4A2C8-6C88-4E71-83EE-698B9D4FE22F}"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121917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476893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9E43927-4E26-4C7A-958F-FF772B69AB33}" type="slidenum">
              <a:rPr lang="en-US" smtClean="0"/>
              <a:t>20</a:t>
            </a:fld>
            <a:endParaRPr lang="en-US"/>
          </a:p>
        </p:txBody>
      </p:sp>
    </p:spTree>
    <p:extLst>
      <p:ext uri="{BB962C8B-B14F-4D97-AF65-F5344CB8AC3E}">
        <p14:creationId xmlns:p14="http://schemas.microsoft.com/office/powerpoint/2010/main" val="28825411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6213" marR="0" lvl="0" indent="0" algn="l" defTabSz="914400" rtl="0" eaLnBrk="1" fontAlgn="auto" latinLnBrk="0" hangingPunct="1">
              <a:lnSpc>
                <a:spcPct val="100000"/>
              </a:lnSpc>
              <a:spcBef>
                <a:spcPts val="0"/>
              </a:spcBef>
              <a:spcAft>
                <a:spcPts val="0"/>
              </a:spcAft>
              <a:buClrTx/>
              <a:buSzTx/>
              <a:buFont typeface="+mj-lt"/>
              <a:buNone/>
              <a:tabLst/>
              <a:defRPr/>
            </a:pPr>
            <a:endParaRPr lang="en-US"/>
          </a:p>
        </p:txBody>
      </p:sp>
      <p:sp>
        <p:nvSpPr>
          <p:cNvPr id="4" name="Slide Number Placeholder 3"/>
          <p:cNvSpPr>
            <a:spLocks noGrp="1"/>
          </p:cNvSpPr>
          <p:nvPr>
            <p:ph type="sldNum" sz="quarter" idx="5"/>
          </p:nvPr>
        </p:nvSpPr>
        <p:spPr/>
        <p:txBody>
          <a:bodyPr/>
          <a:lstStyle/>
          <a:p>
            <a:pPr marL="0" marR="0" lvl="0" indent="0" algn="r" defTabSz="1219170" rtl="0" eaLnBrk="1" fontAlgn="auto" latinLnBrk="0" hangingPunct="1">
              <a:lnSpc>
                <a:spcPct val="100000"/>
              </a:lnSpc>
              <a:spcBef>
                <a:spcPts val="0"/>
              </a:spcBef>
              <a:spcAft>
                <a:spcPts val="0"/>
              </a:spcAft>
              <a:buClrTx/>
              <a:buSzTx/>
              <a:buFontTx/>
              <a:buNone/>
              <a:tabLst/>
              <a:defRPr/>
            </a:pPr>
            <a:fld id="{C0F4A2C8-6C88-4E71-83EE-698B9D4FE22F}"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121917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8626629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6213" marR="0" lvl="0" indent="0" algn="l" defTabSz="914400" rtl="0" eaLnBrk="1" fontAlgn="auto" latinLnBrk="0" hangingPunct="1">
              <a:lnSpc>
                <a:spcPct val="100000"/>
              </a:lnSpc>
              <a:spcBef>
                <a:spcPts val="0"/>
              </a:spcBef>
              <a:spcAft>
                <a:spcPts val="0"/>
              </a:spcAft>
              <a:buClrTx/>
              <a:buSzTx/>
              <a:buFont typeface="+mj-lt"/>
              <a:buNone/>
              <a:tabLst/>
              <a:defRPr/>
            </a:pPr>
            <a:endParaRPr lang="en-US"/>
          </a:p>
        </p:txBody>
      </p:sp>
      <p:sp>
        <p:nvSpPr>
          <p:cNvPr id="4" name="Slide Number Placeholder 3"/>
          <p:cNvSpPr>
            <a:spLocks noGrp="1"/>
          </p:cNvSpPr>
          <p:nvPr>
            <p:ph type="sldNum" sz="quarter" idx="5"/>
          </p:nvPr>
        </p:nvSpPr>
        <p:spPr/>
        <p:txBody>
          <a:bodyPr/>
          <a:lstStyle/>
          <a:p>
            <a:pPr marL="0" marR="0" lvl="0" indent="0" algn="r" defTabSz="1219170" rtl="0" eaLnBrk="1" fontAlgn="auto" latinLnBrk="0" hangingPunct="1">
              <a:lnSpc>
                <a:spcPct val="100000"/>
              </a:lnSpc>
              <a:spcBef>
                <a:spcPts val="0"/>
              </a:spcBef>
              <a:spcAft>
                <a:spcPts val="0"/>
              </a:spcAft>
              <a:buClrTx/>
              <a:buSzTx/>
              <a:buFontTx/>
              <a:buNone/>
              <a:tabLst/>
              <a:defRPr/>
            </a:pPr>
            <a:fld id="{C0F4A2C8-6C88-4E71-83EE-698B9D4FE22F}"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121917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3361089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AF2A71-8799-4E6F-9ED6-D9782246AE8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099829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6213" marR="0" lvl="0" indent="0" algn="l" defTabSz="914400" rtl="0" eaLnBrk="1" fontAlgn="auto" latinLnBrk="0" hangingPunct="1">
              <a:lnSpc>
                <a:spcPct val="100000"/>
              </a:lnSpc>
              <a:spcBef>
                <a:spcPts val="0"/>
              </a:spcBef>
              <a:spcAft>
                <a:spcPts val="0"/>
              </a:spcAft>
              <a:buClrTx/>
              <a:buSzTx/>
              <a:buFont typeface="+mj-lt"/>
              <a:buNone/>
              <a:tabLst/>
              <a:defRPr/>
            </a:pPr>
            <a:endParaRPr lang="en-US"/>
          </a:p>
        </p:txBody>
      </p:sp>
      <p:sp>
        <p:nvSpPr>
          <p:cNvPr id="4" name="Slide Number Placeholder 3"/>
          <p:cNvSpPr>
            <a:spLocks noGrp="1"/>
          </p:cNvSpPr>
          <p:nvPr>
            <p:ph type="sldNum" sz="quarter" idx="5"/>
          </p:nvPr>
        </p:nvSpPr>
        <p:spPr/>
        <p:txBody>
          <a:bodyPr/>
          <a:lstStyle/>
          <a:p>
            <a:pPr marL="0" marR="0" lvl="0" indent="0" algn="r" defTabSz="1219170" rtl="0" eaLnBrk="1" fontAlgn="auto" latinLnBrk="0" hangingPunct="1">
              <a:lnSpc>
                <a:spcPct val="100000"/>
              </a:lnSpc>
              <a:spcBef>
                <a:spcPts val="0"/>
              </a:spcBef>
              <a:spcAft>
                <a:spcPts val="0"/>
              </a:spcAft>
              <a:buClrTx/>
              <a:buSzTx/>
              <a:buFontTx/>
              <a:buNone/>
              <a:tabLst/>
              <a:defRPr/>
            </a:pPr>
            <a:fld id="{C0F4A2C8-6C88-4E71-83EE-698B9D4FE22F}"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121917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3185630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9E43927-4E26-4C7A-958F-FF772B69AB3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78379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BA1CB8-66AF-4786-9016-0D2175B859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077618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9E43927-4E26-4C7A-958F-FF772B69AB3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489076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9E43927-4E26-4C7A-958F-FF772B69AB3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4876027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1"/>
        <p:cNvGrpSpPr/>
        <p:nvPr/>
      </p:nvGrpSpPr>
      <p:grpSpPr>
        <a:xfrm>
          <a:off x="0" y="0"/>
          <a:ext cx="0" cy="0"/>
          <a:chOff x="0" y="0"/>
          <a:chExt cx="0" cy="0"/>
        </a:xfrm>
      </p:grpSpPr>
      <p:sp>
        <p:nvSpPr>
          <p:cNvPr id="792" name="Google Shape;792;g21cc76bdced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3" name="Google Shape;793;g21cc76bdced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94" name="Google Shape;794;g21cc76bdced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marR="0" lvl="0" indent="0" algn="r" defTabSz="121917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GB"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1219170" rtl="0" eaLnBrk="1" fontAlgn="auto" latinLnBrk="0" hangingPunct="1">
                <a:lnSpc>
                  <a:spcPct val="100000"/>
                </a:lnSpc>
                <a:spcBef>
                  <a:spcPts val="0"/>
                </a:spcBef>
                <a:spcAft>
                  <a:spcPts val="0"/>
                </a:spcAft>
                <a:buClr>
                  <a:srgbClr val="000000"/>
                </a:buClr>
                <a:buSzTx/>
                <a:buFont typeface="Arial"/>
                <a:buNone/>
                <a:tabLst/>
                <a:defRPr/>
              </a:pPr>
              <a:t>32</a:t>
            </a:fld>
            <a:endParaRPr kumimoji="0"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0499644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1"/>
        <p:cNvGrpSpPr/>
        <p:nvPr/>
      </p:nvGrpSpPr>
      <p:grpSpPr>
        <a:xfrm>
          <a:off x="0" y="0"/>
          <a:ext cx="0" cy="0"/>
          <a:chOff x="0" y="0"/>
          <a:chExt cx="0" cy="0"/>
        </a:xfrm>
      </p:grpSpPr>
      <p:sp>
        <p:nvSpPr>
          <p:cNvPr id="792" name="Google Shape;792;g21cc76bdced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3" name="Google Shape;793;g21cc76bdced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94" name="Google Shape;794;g21cc76bdced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marR="0" lvl="0" indent="0" algn="r" defTabSz="121917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GB"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1219170" rtl="0" eaLnBrk="1" fontAlgn="auto" latinLnBrk="0" hangingPunct="1">
                <a:lnSpc>
                  <a:spcPct val="100000"/>
                </a:lnSpc>
                <a:spcBef>
                  <a:spcPts val="0"/>
                </a:spcBef>
                <a:spcAft>
                  <a:spcPts val="0"/>
                </a:spcAft>
                <a:buClr>
                  <a:srgbClr val="000000"/>
                </a:buClr>
                <a:buSzTx/>
                <a:buFont typeface="Arial"/>
                <a:buNone/>
                <a:tabLst/>
                <a:defRPr/>
              </a:pPr>
              <a:t>33</a:t>
            </a:fld>
            <a:endParaRPr kumimoji="0"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395208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9E43927-4E26-4C7A-958F-FF772B69AB33}" type="slidenum">
              <a:rPr lang="en-US" smtClean="0"/>
              <a:t>35</a:t>
            </a:fld>
            <a:endParaRPr lang="en-US"/>
          </a:p>
        </p:txBody>
      </p:sp>
    </p:spTree>
    <p:extLst>
      <p:ext uri="{BB962C8B-B14F-4D97-AF65-F5344CB8AC3E}">
        <p14:creationId xmlns:p14="http://schemas.microsoft.com/office/powerpoint/2010/main" val="2698033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MX"/>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F4019DC-CA2D-4BE3-AD65-A8EEF694C9E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120183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C0F4A2C8-6C88-4E71-83EE-698B9D4FE22F}" type="slidenum">
              <a:rPr lang="en-US" smtClean="0"/>
              <a:pPr/>
              <a:t>6</a:t>
            </a:fld>
            <a:endParaRPr lang="en-US"/>
          </a:p>
        </p:txBody>
      </p:sp>
    </p:spTree>
    <p:extLst>
      <p:ext uri="{BB962C8B-B14F-4D97-AF65-F5344CB8AC3E}">
        <p14:creationId xmlns:p14="http://schemas.microsoft.com/office/powerpoint/2010/main" val="30046427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9E43927-4E26-4C7A-958F-FF772B69AB33}" type="slidenum">
              <a:rPr lang="en-US" smtClean="0"/>
              <a:t>8</a:t>
            </a:fld>
            <a:endParaRPr lang="en-US"/>
          </a:p>
        </p:txBody>
      </p:sp>
    </p:spTree>
    <p:extLst>
      <p:ext uri="{BB962C8B-B14F-4D97-AF65-F5344CB8AC3E}">
        <p14:creationId xmlns:p14="http://schemas.microsoft.com/office/powerpoint/2010/main" val="26754009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9E43927-4E26-4C7A-958F-FF772B69AB33}" type="slidenum">
              <a:rPr lang="en-US" smtClean="0"/>
              <a:t>10</a:t>
            </a:fld>
            <a:endParaRPr lang="en-US"/>
          </a:p>
        </p:txBody>
      </p:sp>
    </p:spTree>
    <p:extLst>
      <p:ext uri="{BB962C8B-B14F-4D97-AF65-F5344CB8AC3E}">
        <p14:creationId xmlns:p14="http://schemas.microsoft.com/office/powerpoint/2010/main" val="19077427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9E43927-4E26-4C7A-958F-FF772B69AB33}" type="slidenum">
              <a:rPr lang="en-US" smtClean="0"/>
              <a:t>11</a:t>
            </a:fld>
            <a:endParaRPr lang="en-US"/>
          </a:p>
        </p:txBody>
      </p:sp>
    </p:spTree>
    <p:extLst>
      <p:ext uri="{BB962C8B-B14F-4D97-AF65-F5344CB8AC3E}">
        <p14:creationId xmlns:p14="http://schemas.microsoft.com/office/powerpoint/2010/main" val="22189624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9E43927-4E26-4C7A-958F-FF772B69AB33}" type="slidenum">
              <a:rPr lang="en-US" smtClean="0"/>
              <a:t>12</a:t>
            </a:fld>
            <a:endParaRPr lang="en-US"/>
          </a:p>
        </p:txBody>
      </p:sp>
    </p:spTree>
    <p:extLst>
      <p:ext uri="{BB962C8B-B14F-4D97-AF65-F5344CB8AC3E}">
        <p14:creationId xmlns:p14="http://schemas.microsoft.com/office/powerpoint/2010/main" val="9656852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6213" marR="0" lvl="0" indent="0" algn="l" defTabSz="914400" rtl="0" eaLnBrk="1" fontAlgn="auto" latinLnBrk="0" hangingPunct="1">
              <a:lnSpc>
                <a:spcPct val="100000"/>
              </a:lnSpc>
              <a:spcBef>
                <a:spcPts val="0"/>
              </a:spcBef>
              <a:spcAft>
                <a:spcPts val="0"/>
              </a:spcAft>
              <a:buClrTx/>
              <a:buSzTx/>
              <a:buFont typeface="+mj-lt"/>
              <a:buNone/>
              <a:tabLst/>
              <a:defRPr/>
            </a:pPr>
            <a:endParaRPr lang="en-US"/>
          </a:p>
        </p:txBody>
      </p:sp>
      <p:sp>
        <p:nvSpPr>
          <p:cNvPr id="4" name="Slide Number Placeholder 3"/>
          <p:cNvSpPr>
            <a:spLocks noGrp="1"/>
          </p:cNvSpPr>
          <p:nvPr>
            <p:ph type="sldNum" sz="quarter" idx="5"/>
          </p:nvPr>
        </p:nvSpPr>
        <p:spPr/>
        <p:txBody>
          <a:bodyPr/>
          <a:lstStyle/>
          <a:p>
            <a:pPr marL="0" marR="0" lvl="0" indent="0" algn="r" defTabSz="1219170" rtl="0" eaLnBrk="1" fontAlgn="auto" latinLnBrk="0" hangingPunct="1">
              <a:lnSpc>
                <a:spcPct val="100000"/>
              </a:lnSpc>
              <a:spcBef>
                <a:spcPts val="0"/>
              </a:spcBef>
              <a:spcAft>
                <a:spcPts val="0"/>
              </a:spcAft>
              <a:buClrTx/>
              <a:buSzTx/>
              <a:buFontTx/>
              <a:buNone/>
              <a:tabLst/>
              <a:defRPr/>
            </a:pPr>
            <a:fld id="{C0F4A2C8-6C88-4E71-83EE-698B9D4FE22F}"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121917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9247283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CEF79B-17B4-460B-B087-A216EFE6F67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6299517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tags" Target="../tags/tag2.xml"/><Relationship Id="rId4" Type="http://schemas.openxmlformats.org/officeDocument/2006/relationships/image" Target="../media/image3.emf"/></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consulting market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bwMode="gray">
          <a:xfrm>
            <a:off x="464817" y="5845180"/>
            <a:ext cx="5594348" cy="505645"/>
          </a:xfrm>
          <a:prstGeom prst="rect">
            <a:avLst/>
          </a:prstGeom>
        </p:spPr>
        <p:txBody>
          <a:bodyPr lIns="0" tIns="0" rIns="0" bIns="0" anchor="b" anchorCtr="0">
            <a:noAutofit/>
          </a:bodyPr>
          <a:lstStyle>
            <a:lvl1pPr marL="0" indent="0" algn="l">
              <a:lnSpc>
                <a:spcPct val="100000"/>
              </a:lnSpc>
              <a:spcAft>
                <a:spcPts val="0"/>
              </a:spcAft>
              <a:buNone/>
              <a:defRPr sz="2400" b="1">
                <a:solidFill>
                  <a:schemeClr val="bg1"/>
                </a:solidFill>
              </a:defRPr>
            </a:lvl1pPr>
            <a:lvl2pPr marL="0" indent="0" algn="l">
              <a:buNone/>
              <a:defRPr sz="1600" b="0"/>
            </a:lvl2pPr>
            <a:lvl3pPr marL="1219170" indent="0" algn="ctr">
              <a:buNone/>
              <a:defRPr sz="2400"/>
            </a:lvl3pPr>
            <a:lvl4pPr marL="1828754" indent="0" algn="ctr">
              <a:buNone/>
              <a:defRPr sz="2133"/>
            </a:lvl4pPr>
            <a:lvl5pPr marL="2438339" indent="0" algn="ctr">
              <a:buNone/>
              <a:defRPr sz="2133"/>
            </a:lvl5pPr>
            <a:lvl6pPr marL="3047924" indent="0" algn="ctr">
              <a:buNone/>
              <a:defRPr sz="2133"/>
            </a:lvl6pPr>
            <a:lvl7pPr marL="3657509" indent="0" algn="ctr">
              <a:buNone/>
              <a:defRPr sz="2133"/>
            </a:lvl7pPr>
            <a:lvl8pPr marL="4267093" indent="0" algn="ctr">
              <a:buNone/>
              <a:defRPr sz="2133"/>
            </a:lvl8pPr>
            <a:lvl9pPr marL="4876678" indent="0" algn="ctr">
              <a:buNone/>
              <a:defRPr sz="2133"/>
            </a:lvl9pPr>
          </a:lstStyle>
          <a:p>
            <a:r>
              <a:rPr lang="en-US" noProof="0"/>
              <a:t>Click to edit Master title style</a:t>
            </a:r>
          </a:p>
        </p:txBody>
      </p:sp>
      <p:sp>
        <p:nvSpPr>
          <p:cNvPr id="5" name="Text Placeholder 4"/>
          <p:cNvSpPr>
            <a:spLocks noGrp="1"/>
          </p:cNvSpPr>
          <p:nvPr>
            <p:ph type="body" sz="quarter" idx="10"/>
          </p:nvPr>
        </p:nvSpPr>
        <p:spPr>
          <a:xfrm>
            <a:off x="475325" y="6362699"/>
            <a:ext cx="5594349" cy="298451"/>
          </a:xfrm>
          <a:prstGeom prst="rect">
            <a:avLst/>
          </a:prstGeom>
        </p:spPr>
        <p:txBody>
          <a:bodyPr>
            <a:noAutofit/>
          </a:bodyPr>
          <a:lstStyle>
            <a:lvl1pPr>
              <a:spcAft>
                <a:spcPts val="0"/>
              </a:spcAft>
              <a:defRPr sz="12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p:txBody>
      </p:sp>
    </p:spTree>
    <p:extLst>
      <p:ext uri="{BB962C8B-B14F-4D97-AF65-F5344CB8AC3E}">
        <p14:creationId xmlns:p14="http://schemas.microsoft.com/office/powerpoint/2010/main" val="1211470180"/>
      </p:ext>
    </p:extLst>
  </p:cSld>
  <p:clrMapOvr>
    <a:masterClrMapping/>
  </p:clrMapOvr>
  <p:transition>
    <p:fade/>
  </p:transition>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cSld name="Divider - Deloitte black">
    <p:bg bwMode="gray">
      <p:bgPr>
        <a:solidFill>
          <a:schemeClr val="tx1"/>
        </a:solidFill>
        <a:effectLst/>
      </p:bgPr>
    </p:bg>
    <p:spTree>
      <p:nvGrpSpPr>
        <p:cNvPr id="1" name=""/>
        <p:cNvGrpSpPr/>
        <p:nvPr/>
      </p:nvGrpSpPr>
      <p:grpSpPr>
        <a:xfrm>
          <a:off x="0" y="0"/>
          <a:ext cx="0" cy="0"/>
          <a:chOff x="0" y="0"/>
          <a:chExt cx="0" cy="0"/>
        </a:xfrm>
      </p:grpSpPr>
      <p:sp>
        <p:nvSpPr>
          <p:cNvPr id="18" name="Title 1"/>
          <p:cNvSpPr>
            <a:spLocks noGrp="1"/>
          </p:cNvSpPr>
          <p:nvPr>
            <p:ph type="title"/>
          </p:nvPr>
        </p:nvSpPr>
        <p:spPr bwMode="gray">
          <a:xfrm>
            <a:off x="469901" y="1728217"/>
            <a:ext cx="11264900" cy="1592403"/>
          </a:xfrm>
          <a:prstGeom prst="rect">
            <a:avLst/>
          </a:prstGeom>
        </p:spPr>
        <p:txBody>
          <a:bodyPr anchor="b"/>
          <a:lstStyle>
            <a:lvl1pPr>
              <a:lnSpc>
                <a:spcPct val="95000"/>
              </a:lnSpc>
              <a:defRPr sz="3600" b="1">
                <a:solidFill>
                  <a:schemeClr val="bg1"/>
                </a:solidFill>
                <a:latin typeface="+mj-lt"/>
                <a:ea typeface="Open Sans" panose="020B0606030504020204" pitchFamily="34" charset="0"/>
                <a:cs typeface="Open Sans" panose="020B0606030504020204" pitchFamily="34" charset="0"/>
              </a:defRPr>
            </a:lvl1pPr>
          </a:lstStyle>
          <a:p>
            <a:r>
              <a:rPr lang="en-US" noProof="0"/>
              <a:t>Click to edit Master title style</a:t>
            </a:r>
          </a:p>
        </p:txBody>
      </p:sp>
      <p:sp>
        <p:nvSpPr>
          <p:cNvPr id="19" name="Text Placeholder 2"/>
          <p:cNvSpPr>
            <a:spLocks noGrp="1"/>
          </p:cNvSpPr>
          <p:nvPr>
            <p:ph type="body" idx="1"/>
          </p:nvPr>
        </p:nvSpPr>
        <p:spPr bwMode="gray">
          <a:xfrm>
            <a:off x="469901" y="3474720"/>
            <a:ext cx="11264900" cy="1566532"/>
          </a:xfrm>
        </p:spPr>
        <p:txBody>
          <a:bodyPr lIns="0" tIns="0" rIns="0" bIns="0">
            <a:noAutofit/>
          </a:bodyPr>
          <a:lstStyle>
            <a:lvl1pPr marL="0" indent="0">
              <a:lnSpc>
                <a:spcPct val="95000"/>
              </a:lnSpc>
              <a:spcAft>
                <a:spcPts val="0"/>
              </a:spcAft>
              <a:buNone/>
              <a:defRPr sz="3600">
                <a:solidFill>
                  <a:schemeClr val="bg1"/>
                </a:solidFill>
              </a:defRPr>
            </a:lvl1pPr>
            <a:lvl2pPr marL="457181" indent="0">
              <a:buNone/>
              <a:defRPr sz="2000">
                <a:solidFill>
                  <a:schemeClr val="tx1">
                    <a:tint val="75000"/>
                  </a:schemeClr>
                </a:solidFill>
              </a:defRPr>
            </a:lvl2pPr>
            <a:lvl3pPr marL="914362" indent="0">
              <a:buNone/>
              <a:defRPr sz="1800">
                <a:solidFill>
                  <a:schemeClr val="tx1">
                    <a:tint val="75000"/>
                  </a:schemeClr>
                </a:solidFill>
              </a:defRPr>
            </a:lvl3pPr>
            <a:lvl4pPr marL="1371542" indent="0">
              <a:buNone/>
              <a:defRPr sz="1600">
                <a:solidFill>
                  <a:schemeClr val="tx1">
                    <a:tint val="75000"/>
                  </a:schemeClr>
                </a:solidFill>
              </a:defRPr>
            </a:lvl4pPr>
            <a:lvl5pPr marL="1828722" indent="0">
              <a:buNone/>
              <a:defRPr sz="1600">
                <a:solidFill>
                  <a:schemeClr val="tx1">
                    <a:tint val="75000"/>
                  </a:schemeClr>
                </a:solidFill>
              </a:defRPr>
            </a:lvl5pPr>
            <a:lvl6pPr marL="2285903" indent="0">
              <a:buNone/>
              <a:defRPr sz="1600">
                <a:solidFill>
                  <a:schemeClr val="tx1">
                    <a:tint val="75000"/>
                  </a:schemeClr>
                </a:solidFill>
              </a:defRPr>
            </a:lvl6pPr>
            <a:lvl7pPr marL="2743084" indent="0">
              <a:buNone/>
              <a:defRPr sz="1600">
                <a:solidFill>
                  <a:schemeClr val="tx1">
                    <a:tint val="75000"/>
                  </a:schemeClr>
                </a:solidFill>
              </a:defRPr>
            </a:lvl7pPr>
            <a:lvl8pPr marL="3200264" indent="0">
              <a:buNone/>
              <a:defRPr sz="1600">
                <a:solidFill>
                  <a:schemeClr val="tx1">
                    <a:tint val="75000"/>
                  </a:schemeClr>
                </a:solidFill>
              </a:defRPr>
            </a:lvl8pPr>
            <a:lvl9pPr marL="3657445" indent="0">
              <a:buNone/>
              <a:defRPr sz="1600">
                <a:solidFill>
                  <a:schemeClr val="tx1">
                    <a:tint val="75000"/>
                  </a:schemeClr>
                </a:solidFill>
              </a:defRPr>
            </a:lvl9pPr>
          </a:lstStyle>
          <a:p>
            <a:pPr lvl="0"/>
            <a:r>
              <a:rPr lang="en-US" noProof="0"/>
              <a:t>Click to edit Master text styles</a:t>
            </a:r>
          </a:p>
        </p:txBody>
      </p:sp>
      <p:sp>
        <p:nvSpPr>
          <p:cNvPr id="12" name="Copyright">
            <a:extLst>
              <a:ext uri="{FF2B5EF4-FFF2-40B4-BE49-F238E27FC236}">
                <a16:creationId xmlns:a16="http://schemas.microsoft.com/office/drawing/2014/main" id="{520C2188-19A0-4D2A-A946-2F2031CE5E8F}"/>
              </a:ext>
            </a:extLst>
          </p:cNvPr>
          <p:cNvSpPr txBox="1"/>
          <p:nvPr userDrawn="1"/>
        </p:nvSpPr>
        <p:spPr>
          <a:xfrm>
            <a:off x="508000" y="6515103"/>
            <a:ext cx="5355168" cy="138499"/>
          </a:xfrm>
          <a:prstGeom prst="rect">
            <a:avLst/>
          </a:prstGeom>
          <a:noFill/>
        </p:spPr>
        <p:txBody>
          <a:bodyPr wrap="square" lIns="0" tIns="0" rIns="0" bIns="0" rtlCol="0">
            <a:spAutoFit/>
          </a:bodyPr>
          <a:lstStyle/>
          <a:p>
            <a:pPr marL="0" indent="0">
              <a:spcBef>
                <a:spcPts val="450"/>
              </a:spcBef>
              <a:buSzPct val="100000"/>
              <a:buFont typeface="Arial"/>
              <a:buNone/>
            </a:pPr>
            <a:r>
              <a:rPr lang="en-US" sz="900" b="0" i="0" noProof="0">
                <a:solidFill>
                  <a:schemeClr val="tx1"/>
                </a:solidFill>
                <a:latin typeface="Calibri Light" panose="020F0302020204030204" pitchFamily="34" charset="0"/>
                <a:cs typeface="Calibri Light" panose="020F0302020204030204" pitchFamily="34" charset="0"/>
              </a:rPr>
              <a:t>Copyright © 2023 Deloitte Development LLC. All rights reserved.</a:t>
            </a:r>
          </a:p>
        </p:txBody>
      </p:sp>
      <p:sp>
        <p:nvSpPr>
          <p:cNvPr id="13" name="Rectangle 12">
            <a:extLst>
              <a:ext uri="{FF2B5EF4-FFF2-40B4-BE49-F238E27FC236}">
                <a16:creationId xmlns:a16="http://schemas.microsoft.com/office/drawing/2014/main" id="{79617E28-BCD8-4299-9B93-5867B622D854}"/>
              </a:ext>
            </a:extLst>
          </p:cNvPr>
          <p:cNvSpPr/>
          <p:nvPr userDrawn="1"/>
        </p:nvSpPr>
        <p:spPr>
          <a:xfrm>
            <a:off x="11562047" y="6512054"/>
            <a:ext cx="134652" cy="138499"/>
          </a:xfrm>
          <a:prstGeom prst="rect">
            <a:avLst/>
          </a:prstGeom>
        </p:spPr>
        <p:txBody>
          <a:bodyPr wrap="none" lIns="0" tIns="0" rIns="0" bIns="0">
            <a:spAutoFit/>
          </a:bodyPr>
          <a:lstStyle/>
          <a:p>
            <a:pPr algn="r"/>
            <a:fld id="{C58DF478-B544-4ED8-9ED4-6A2648E2D233}" type="slidenum">
              <a:rPr lang="en-US" sz="900" b="0" i="0" noProof="0" smtClean="0">
                <a:solidFill>
                  <a:schemeClr val="tx1"/>
                </a:solidFill>
                <a:latin typeface="Calibri Light" panose="020F0302020204030204" pitchFamily="34" charset="0"/>
                <a:cs typeface="Calibri Light" panose="020F0302020204030204" pitchFamily="34" charset="0"/>
              </a:rPr>
              <a:pPr algn="r"/>
              <a:t>‹#›</a:t>
            </a:fld>
            <a:endParaRPr lang="en-US" sz="900" b="0" i="0">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1327867774"/>
      </p:ext>
    </p:extLst>
  </p:cSld>
  <p:clrMapOvr>
    <a:masterClrMapping/>
  </p:clrMapOvr>
  <p:transition>
    <p:fade/>
  </p:transition>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Title, Subhead">
    <p:spTree>
      <p:nvGrpSpPr>
        <p:cNvPr id="1" name=""/>
        <p:cNvGrpSpPr/>
        <p:nvPr/>
      </p:nvGrpSpPr>
      <p:grpSpPr>
        <a:xfrm>
          <a:off x="0" y="0"/>
          <a:ext cx="0" cy="0"/>
          <a:chOff x="0" y="0"/>
          <a:chExt cx="0" cy="0"/>
        </a:xfrm>
      </p:grpSpPr>
      <p:sp>
        <p:nvSpPr>
          <p:cNvPr id="5" name="Text Placeholder 8">
            <a:extLst>
              <a:ext uri="{FF2B5EF4-FFF2-40B4-BE49-F238E27FC236}">
                <a16:creationId xmlns:a16="http://schemas.microsoft.com/office/drawing/2014/main" id="{984CEC11-627B-024F-8027-972217259DB9}"/>
              </a:ext>
            </a:extLst>
          </p:cNvPr>
          <p:cNvSpPr>
            <a:spLocks noGrp="1"/>
          </p:cNvSpPr>
          <p:nvPr>
            <p:ph type="body" sz="quarter" idx="14"/>
          </p:nvPr>
        </p:nvSpPr>
        <p:spPr>
          <a:xfrm>
            <a:off x="440404" y="865273"/>
            <a:ext cx="11252200" cy="392111"/>
          </a:xfrm>
        </p:spPr>
        <p:txBody>
          <a:bodyPr vert="horz" lIns="0" tIns="0" rIns="0" bIns="0" rtlCol="0">
            <a:noAutofit/>
          </a:bodyPr>
          <a:lstStyle>
            <a:lvl1pPr marL="0" indent="0">
              <a:buNone/>
              <a:defRPr lang="en-US" sz="1200"/>
            </a:lvl1pPr>
          </a:lstStyle>
          <a:p>
            <a:pPr marL="228600" lvl="0" indent="-228600">
              <a:lnSpc>
                <a:spcPct val="130000"/>
              </a:lnSpc>
            </a:pPr>
            <a:r>
              <a:rPr lang="en-US"/>
              <a:t>Edit Master text styles</a:t>
            </a:r>
          </a:p>
        </p:txBody>
      </p:sp>
      <p:sp>
        <p:nvSpPr>
          <p:cNvPr id="6" name="Title Placeholder 1">
            <a:extLst>
              <a:ext uri="{FF2B5EF4-FFF2-40B4-BE49-F238E27FC236}">
                <a16:creationId xmlns:a16="http://schemas.microsoft.com/office/drawing/2014/main" id="{16F5BB4F-DCCF-5642-9CBE-D2DEAF3D691A}"/>
              </a:ext>
            </a:extLst>
          </p:cNvPr>
          <p:cNvSpPr>
            <a:spLocks noGrp="1"/>
          </p:cNvSpPr>
          <p:nvPr>
            <p:ph type="title"/>
          </p:nvPr>
        </p:nvSpPr>
        <p:spPr bwMode="gray">
          <a:xfrm>
            <a:off x="440404" y="410867"/>
            <a:ext cx="11252200" cy="451866"/>
          </a:xfrm>
          <a:prstGeom prst="rect">
            <a:avLst/>
          </a:prstGeom>
        </p:spPr>
        <p:txBody>
          <a:bodyPr vert="horz" lIns="0" tIns="0" rIns="0" bIns="0" rtlCol="0" anchor="t" anchorCtr="0">
            <a:noAutofit/>
          </a:bodyPr>
          <a:lstStyle>
            <a:lvl1pPr>
              <a:defRPr sz="2000"/>
            </a:lvl1pPr>
          </a:lstStyle>
          <a:p>
            <a:r>
              <a:rPr lang="en-US" noProof="0"/>
              <a:t>Click to edit Master title style</a:t>
            </a:r>
          </a:p>
        </p:txBody>
      </p:sp>
      <p:sp>
        <p:nvSpPr>
          <p:cNvPr id="4" name="Text Placeholder 3">
            <a:extLst>
              <a:ext uri="{FF2B5EF4-FFF2-40B4-BE49-F238E27FC236}">
                <a16:creationId xmlns:a16="http://schemas.microsoft.com/office/drawing/2014/main" id="{413025FA-9808-44D0-A6F7-78709DF5EBF3}"/>
              </a:ext>
            </a:extLst>
          </p:cNvPr>
          <p:cNvSpPr txBox="1">
            <a:spLocks/>
          </p:cNvSpPr>
          <p:nvPr userDrawn="1"/>
        </p:nvSpPr>
        <p:spPr>
          <a:xfrm>
            <a:off x="295681" y="1131993"/>
            <a:ext cx="5205911" cy="250782"/>
          </a:xfrm>
          <a:prstGeom prst="rect">
            <a:avLst/>
          </a:prstGeom>
        </p:spPr>
        <p:txBody>
          <a:bodyPr vert="horz" lIns="0" tIns="0" rIns="0" bIns="0" rtlCol="0" anchor="ctr">
            <a:noAutofit/>
          </a:bodyPr>
          <a:lstStyle>
            <a:lvl1pPr marL="228600" indent="-228600" algn="l" defTabSz="914400" rtl="0" eaLnBrk="1" latinLnBrk="0" hangingPunct="1">
              <a:lnSpc>
                <a:spcPct val="100000"/>
              </a:lnSpc>
              <a:spcBef>
                <a:spcPts val="1000"/>
              </a:spcBef>
              <a:buClr>
                <a:schemeClr val="accent5"/>
              </a:buClr>
              <a:buSzPct val="75000"/>
              <a:buFont typeface="Arial" panose="020B0604020202020204" pitchFamily="34" charset="0"/>
              <a:buChar char="•"/>
              <a:defRPr sz="2000" kern="1200" spc="-30">
                <a:solidFill>
                  <a:schemeClr val="tx1"/>
                </a:solidFill>
                <a:latin typeface="+mn-lt"/>
                <a:ea typeface="Open Sans" charset="0"/>
                <a:cs typeface="Open Sans" charset="0"/>
              </a:defRPr>
            </a:lvl1pPr>
            <a:lvl2pPr marL="6858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800" kern="1200" spc="-30">
                <a:solidFill>
                  <a:schemeClr val="tx1"/>
                </a:solidFill>
                <a:latin typeface="+mn-lt"/>
                <a:ea typeface="Open Sans" charset="0"/>
                <a:cs typeface="Open Sans" charset="0"/>
              </a:defRPr>
            </a:lvl2pPr>
            <a:lvl3pPr marL="11430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600" kern="1200" spc="-30">
                <a:solidFill>
                  <a:schemeClr val="tx1"/>
                </a:solidFill>
                <a:latin typeface="+mn-lt"/>
                <a:ea typeface="Open Sans" charset="0"/>
                <a:cs typeface="Open Sans" charset="0"/>
              </a:defRPr>
            </a:lvl3pPr>
            <a:lvl4pPr marL="16002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mn-lt"/>
                <a:ea typeface="Open Sans" charset="0"/>
                <a:cs typeface="Open Sans" charset="0"/>
              </a:defRPr>
            </a:lvl4pPr>
            <a:lvl5pPr marL="20574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mn-lt"/>
                <a:ea typeface="Open Sans" charset="0"/>
                <a:cs typeface="Open Sans"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0"/>
              </a:spcAft>
              <a:buClr>
                <a:srgbClr val="0097A9"/>
              </a:buClr>
              <a:buSzPct val="75000"/>
              <a:buFont typeface="Arial" panose="020B0604020202020204" pitchFamily="34" charset="0"/>
              <a:buNone/>
              <a:tabLst/>
              <a:defRPr/>
            </a:pPr>
            <a:endParaRPr kumimoji="0" lang="en-US" sz="900" b="1" i="0" u="none" strike="noStrike" kern="0" cap="all" spc="250" normalizeH="0" baseline="0" noProof="0">
              <a:ln>
                <a:noFill/>
              </a:ln>
              <a:solidFill>
                <a:prstClr val="white">
                  <a:lumMod val="65000"/>
                </a:prstClr>
              </a:solidFill>
              <a:effectLst/>
              <a:uLnTx/>
              <a:uFillTx/>
              <a:latin typeface="Open Sans"/>
              <a:ea typeface="Nexa Black" charset="0"/>
              <a:cs typeface="Nexa Black" charset="0"/>
            </a:endParaRPr>
          </a:p>
        </p:txBody>
      </p:sp>
    </p:spTree>
    <p:extLst>
      <p:ext uri="{BB962C8B-B14F-4D97-AF65-F5344CB8AC3E}">
        <p14:creationId xmlns:p14="http://schemas.microsoft.com/office/powerpoint/2010/main" val="26797822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2 content with quote ">
    <p:spTree>
      <p:nvGrpSpPr>
        <p:cNvPr id="1" name=""/>
        <p:cNvGrpSpPr/>
        <p:nvPr/>
      </p:nvGrpSpPr>
      <p:grpSpPr>
        <a:xfrm>
          <a:off x="0" y="0"/>
          <a:ext cx="0" cy="0"/>
          <a:chOff x="0" y="0"/>
          <a:chExt cx="0" cy="0"/>
        </a:xfrm>
      </p:grpSpPr>
      <p:sp>
        <p:nvSpPr>
          <p:cNvPr id="6" name="Content Placeholder 3"/>
          <p:cNvSpPr>
            <a:spLocks noGrp="1"/>
          </p:cNvSpPr>
          <p:nvPr>
            <p:ph sz="quarter" idx="10"/>
          </p:nvPr>
        </p:nvSpPr>
        <p:spPr>
          <a:xfrm>
            <a:off x="7577882" y="1658680"/>
            <a:ext cx="4112468" cy="4723072"/>
          </a:xfrm>
          <a:prstGeom prst="rect">
            <a:avLst/>
          </a:prstGeom>
        </p:spPr>
        <p:txBody>
          <a:bodyPr>
            <a:noAutofit/>
          </a:bodyPr>
          <a:lstStyle>
            <a:lvl1pPr>
              <a:tabLst>
                <a:tab pos="5029200" algn="r"/>
              </a:tabLst>
              <a:defRPr sz="2100">
                <a:solidFill>
                  <a:schemeClr val="accent3"/>
                </a:solidFill>
              </a:defRPr>
            </a:lvl1pPr>
            <a:lvl2pPr>
              <a:tabLst>
                <a:tab pos="5029200" algn="r"/>
              </a:tabLst>
              <a:defRPr/>
            </a:lvl2pPr>
            <a:lvl3pPr>
              <a:tabLst>
                <a:tab pos="5029200" algn="r"/>
              </a:tabLst>
              <a:defRPr/>
            </a:lvl3pPr>
            <a:lvl4pPr>
              <a:tabLst>
                <a:tab pos="5029200" algn="r"/>
              </a:tabLst>
              <a:defRPr/>
            </a:lvl4pPr>
            <a:lvl5pPr>
              <a:tabLst>
                <a:tab pos="5029200" algn="r"/>
              </a:tabLst>
              <a:defRPr baseline="0"/>
            </a:lvl5pPr>
          </a:lstStyle>
          <a:p>
            <a:pPr lvl="0"/>
            <a:r>
              <a:rPr lang="en-US" noProof="0"/>
              <a:t>Click to edit Master text styles</a:t>
            </a:r>
          </a:p>
        </p:txBody>
      </p:sp>
      <p:sp>
        <p:nvSpPr>
          <p:cNvPr id="8" name="Content Placeholder 3"/>
          <p:cNvSpPr>
            <a:spLocks noGrp="1"/>
          </p:cNvSpPr>
          <p:nvPr>
            <p:ph sz="quarter" idx="16"/>
          </p:nvPr>
        </p:nvSpPr>
        <p:spPr>
          <a:xfrm>
            <a:off x="501651" y="1665288"/>
            <a:ext cx="6506348" cy="4716462"/>
          </a:xfrm>
          <a:prstGeom prst="rect">
            <a:avLst/>
          </a:prstGeom>
        </p:spPr>
        <p:txBody>
          <a:bodyPr>
            <a:noAutofit/>
          </a:bodyPr>
          <a:lstStyle>
            <a:lvl1pPr marL="0" indent="0" algn="l">
              <a:buFontTx/>
              <a:buNone/>
              <a:tabLst>
                <a:tab pos="5029200" algn="r"/>
              </a:tabLst>
              <a:defRPr/>
            </a:lvl1pPr>
            <a:lvl2pPr marL="139700" indent="-139700" algn="l">
              <a:buClrTx/>
              <a:buSzPct val="100000"/>
              <a:buFont typeface="Arial" panose="020B0604020202020204" pitchFamily="34" charset="0"/>
              <a:buChar char="•"/>
              <a:tabLst>
                <a:tab pos="5029200" algn="r"/>
              </a:tabLst>
              <a:defRPr/>
            </a:lvl2pPr>
            <a:lvl3pPr marL="304800" indent="-139700" algn="l">
              <a:buClrTx/>
              <a:buSzPct val="100000"/>
              <a:buFont typeface="Arial" panose="020B0604020202020204" pitchFamily="34" charset="0"/>
              <a:buChar char="−"/>
              <a:tabLst>
                <a:tab pos="5029200" algn="r"/>
              </a:tabLst>
              <a:defRPr/>
            </a:lvl3pPr>
            <a:lvl4pPr marL="469900" indent="-139700" algn="l">
              <a:buClrTx/>
              <a:buSzPct val="100000"/>
              <a:buFont typeface="Arial" panose="020B0604020202020204" pitchFamily="34" charset="0"/>
              <a:buChar char="◦"/>
              <a:tabLst>
                <a:tab pos="5029200" algn="r"/>
              </a:tabLst>
              <a:defRPr/>
            </a:lvl4pPr>
            <a:lvl5pPr marL="635000" indent="-139700" algn="l">
              <a:buClrTx/>
              <a:buSzPct val="100000"/>
              <a:buFont typeface="Arial" panose="020B0604020202020204" pitchFamily="34" charset="0"/>
              <a:buChar char="−"/>
              <a:tabLst>
                <a:tab pos="5029200" algn="r"/>
              </a:tabLst>
              <a:defRPr baseline="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 name="Text Placeholder 8">
            <a:extLst>
              <a:ext uri="{FF2B5EF4-FFF2-40B4-BE49-F238E27FC236}">
                <a16:creationId xmlns:a16="http://schemas.microsoft.com/office/drawing/2014/main" id="{68009483-F3D1-4AD9-8031-CEB4620DB873}"/>
              </a:ext>
            </a:extLst>
          </p:cNvPr>
          <p:cNvSpPr>
            <a:spLocks noGrp="1"/>
          </p:cNvSpPr>
          <p:nvPr>
            <p:ph type="body" sz="quarter" idx="13" hasCustomPrompt="1"/>
          </p:nvPr>
        </p:nvSpPr>
        <p:spPr>
          <a:xfrm>
            <a:off x="501650" y="651600"/>
            <a:ext cx="11188700" cy="757255"/>
          </a:xfrm>
          <a:prstGeom prst="rect">
            <a:avLst/>
          </a:prstGeom>
        </p:spPr>
        <p:txBody>
          <a:bodyPr lIns="0" tIns="0" rIns="0" bIns="0">
            <a:noAutofit/>
          </a:bodyPr>
          <a:lstStyle>
            <a:lvl1pPr marL="0" indent="0">
              <a:buNone/>
              <a:defRPr sz="1800" b="0">
                <a:solidFill>
                  <a:srgbClr val="53565A"/>
                </a:solidFill>
              </a:defRPr>
            </a:lvl1pPr>
          </a:lstStyle>
          <a:p>
            <a:pPr lvl="0"/>
            <a:r>
              <a:rPr lang="en-US"/>
              <a:t>Click to add subtitle</a:t>
            </a:r>
          </a:p>
        </p:txBody>
      </p:sp>
      <p:sp>
        <p:nvSpPr>
          <p:cNvPr id="11" name="Title Placeholder 1">
            <a:extLst>
              <a:ext uri="{FF2B5EF4-FFF2-40B4-BE49-F238E27FC236}">
                <a16:creationId xmlns:a16="http://schemas.microsoft.com/office/drawing/2014/main" id="{51FE75E2-F986-4CD3-8A43-338DEE272CB9}"/>
              </a:ext>
            </a:extLst>
          </p:cNvPr>
          <p:cNvSpPr>
            <a:spLocks noGrp="1"/>
          </p:cNvSpPr>
          <p:nvPr>
            <p:ph type="title" hasCustomPrompt="1"/>
          </p:nvPr>
        </p:nvSpPr>
        <p:spPr>
          <a:xfrm>
            <a:off x="501650" y="317500"/>
            <a:ext cx="11188700" cy="334099"/>
          </a:xfrm>
          <a:prstGeom prst="rect">
            <a:avLst/>
          </a:prstGeom>
        </p:spPr>
        <p:txBody>
          <a:bodyPr vert="horz" lIns="0" tIns="0" rIns="0" bIns="0" rtlCol="0" anchor="t" anchorCtr="0">
            <a:noAutofit/>
          </a:bodyPr>
          <a:lstStyle>
            <a:lvl1pPr>
              <a:defRPr>
                <a:latin typeface="+mj-lt"/>
              </a:defRPr>
            </a:lvl1pPr>
          </a:lstStyle>
          <a:p>
            <a:r>
              <a:rPr lang="en-US"/>
              <a:t>Click to add title</a:t>
            </a:r>
          </a:p>
        </p:txBody>
      </p:sp>
    </p:spTree>
    <p:extLst>
      <p:ext uri="{BB962C8B-B14F-4D97-AF65-F5344CB8AC3E}">
        <p14:creationId xmlns:p14="http://schemas.microsoft.com/office/powerpoint/2010/main" val="1995908188"/>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1_Custom Layout">
    <p:spTree>
      <p:nvGrpSpPr>
        <p:cNvPr id="1" name=""/>
        <p:cNvGrpSpPr/>
        <p:nvPr/>
      </p:nvGrpSpPr>
      <p:grpSpPr>
        <a:xfrm>
          <a:off x="0" y="0"/>
          <a:ext cx="0" cy="0"/>
          <a:chOff x="0" y="0"/>
          <a:chExt cx="0" cy="0"/>
        </a:xfrm>
      </p:grpSpPr>
      <p:sp>
        <p:nvSpPr>
          <p:cNvPr id="10" name="Do not remove" hidden="1">
            <a:extLst>
              <a:ext uri="{FF2B5EF4-FFF2-40B4-BE49-F238E27FC236}">
                <a16:creationId xmlns:a16="http://schemas.microsoft.com/office/drawing/2014/main" id="{0EF5E89A-6A08-4A73-B53E-15A92052B1DC}"/>
              </a:ext>
            </a:extLst>
          </p:cNvPr>
          <p:cNvSpPr/>
          <p:nvPr>
            <p:custDataLst>
              <p:tags r:id="rId1"/>
            </p:custDataLst>
          </p:nvPr>
        </p:nvSpPr>
        <p:spPr>
          <a:xfrm>
            <a:off x="0" y="0"/>
            <a:ext cx="12700" cy="12700"/>
          </a:xfrm>
          <a:prstGeom prst="octagon">
            <a:avLst/>
          </a:prstGeom>
          <a:no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8288" tIns="18288" rIns="18288" bIns="1828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ja-JP" altLang="en-US" sz="1600" b="0" i="0" u="none" strike="noStrike" cap="none" spc="0" normalizeH="0" baseline="0">
              <a:ln>
                <a:noFill/>
              </a:ln>
              <a:solidFill>
                <a:srgbClr val="000000"/>
              </a:solidFill>
              <a:effectLst/>
              <a:uFillTx/>
              <a:latin typeface="Open Sans" panose="020B0606030504020204" pitchFamily="34" charset="0"/>
              <a:ea typeface="Open Sans" panose="020B0606030504020204" pitchFamily="34" charset="0"/>
              <a:cs typeface="Open Sans" panose="020B0606030504020204" pitchFamily="34" charset="0"/>
              <a:sym typeface="Calibri"/>
            </a:endParaRPr>
          </a:p>
        </p:txBody>
      </p:sp>
      <p:sp>
        <p:nvSpPr>
          <p:cNvPr id="3" name="Slide Number Placeholder 2">
            <a:extLst>
              <a:ext uri="{FF2B5EF4-FFF2-40B4-BE49-F238E27FC236}">
                <a16:creationId xmlns:a16="http://schemas.microsoft.com/office/drawing/2014/main" id="{D5A4D9D5-BA3F-42A8-9489-14AB5BBFCB92}"/>
              </a:ext>
            </a:extLst>
          </p:cNvPr>
          <p:cNvSpPr>
            <a:spLocks noGrp="1"/>
          </p:cNvSpPr>
          <p:nvPr>
            <p:ph type="sldNum" sz="quarter" idx="10"/>
          </p:nvPr>
        </p:nvSpPr>
        <p:spPr/>
        <p:txBody>
          <a:bodyPr/>
          <a:lstStyle/>
          <a:p>
            <a:fld id="{86CB4B4D-7CA3-9044-876B-883B54F8677D}" type="slidenum">
              <a:rPr lang="en-US" smtClean="0"/>
              <a:pPr/>
              <a:t>‹#›</a:t>
            </a:fld>
            <a:endParaRPr lang="en-US"/>
          </a:p>
        </p:txBody>
      </p:sp>
      <p:sp>
        <p:nvSpPr>
          <p:cNvPr id="5" name="Title Text">
            <a:extLst>
              <a:ext uri="{FF2B5EF4-FFF2-40B4-BE49-F238E27FC236}">
                <a16:creationId xmlns:a16="http://schemas.microsoft.com/office/drawing/2014/main" id="{EA8E32A1-9318-4362-ABFD-D37E0D95524C}"/>
              </a:ext>
            </a:extLst>
          </p:cNvPr>
          <p:cNvSpPr txBox="1">
            <a:spLocks noGrp="1"/>
          </p:cNvSpPr>
          <p:nvPr>
            <p:ph type="title"/>
          </p:nvPr>
        </p:nvSpPr>
        <p:spPr>
          <a:xfrm>
            <a:off x="609600" y="457200"/>
            <a:ext cx="10972800" cy="68580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nchor="b">
            <a:normAutofit/>
          </a:bodyPr>
          <a:lstStyle>
            <a:lvl1pPr>
              <a:defRPr sz="2000"/>
            </a:lvl1pPr>
          </a:lstStyle>
          <a:p>
            <a:r>
              <a:rPr lang="en-US"/>
              <a:t>Click to edit Master title style</a:t>
            </a:r>
            <a:endParaRPr/>
          </a:p>
        </p:txBody>
      </p:sp>
    </p:spTree>
    <p:extLst>
      <p:ext uri="{BB962C8B-B14F-4D97-AF65-F5344CB8AC3E}">
        <p14:creationId xmlns:p14="http://schemas.microsoft.com/office/powerpoint/2010/main" val="2073156997"/>
      </p:ext>
    </p:extLst>
  </p:cSld>
  <p:clrMapOvr>
    <a:masterClrMapping/>
  </p:clrMapOvr>
  <p:transition spd="med"/>
  <p:hf hdr="0" dt="0"/>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subtitle &amp; 1 column text">
    <p:spTree>
      <p:nvGrpSpPr>
        <p:cNvPr id="1" name=""/>
        <p:cNvGrpSpPr/>
        <p:nvPr/>
      </p:nvGrpSpPr>
      <p:grpSpPr>
        <a:xfrm>
          <a:off x="0" y="0"/>
          <a:ext cx="0" cy="0"/>
          <a:chOff x="0" y="0"/>
          <a:chExt cx="0" cy="0"/>
        </a:xfrm>
      </p:grpSpPr>
      <p:sp>
        <p:nvSpPr>
          <p:cNvPr id="9" name="Text Placeholder 8"/>
          <p:cNvSpPr>
            <a:spLocks noGrp="1"/>
          </p:cNvSpPr>
          <p:nvPr>
            <p:ph type="body" sz="quarter" idx="13" hasCustomPrompt="1"/>
          </p:nvPr>
        </p:nvSpPr>
        <p:spPr>
          <a:xfrm>
            <a:off x="469900" y="736688"/>
            <a:ext cx="11252200" cy="757255"/>
          </a:xfrm>
          <a:prstGeom prst="rect">
            <a:avLst/>
          </a:prstGeom>
        </p:spPr>
        <p:txBody>
          <a:bodyPr lIns="0" tIns="0" rIns="0" bIns="0">
            <a:noAutofit/>
          </a:bodyPr>
          <a:lstStyle>
            <a:lvl1pPr marL="0" indent="0">
              <a:buNone/>
              <a:defRPr sz="1600" b="0">
                <a:solidFill>
                  <a:srgbClr val="575757"/>
                </a:solidFill>
              </a:defRPr>
            </a:lvl1pPr>
          </a:lstStyle>
          <a:p>
            <a:pPr lvl="0"/>
            <a:r>
              <a:rPr lang="en-US" noProof="0"/>
              <a:t>Click to add subtitle</a:t>
            </a:r>
          </a:p>
        </p:txBody>
      </p:sp>
      <p:sp>
        <p:nvSpPr>
          <p:cNvPr id="14" name="Title Placeholder 1"/>
          <p:cNvSpPr>
            <a:spLocks noGrp="1"/>
          </p:cNvSpPr>
          <p:nvPr>
            <p:ph type="title"/>
          </p:nvPr>
        </p:nvSpPr>
        <p:spPr>
          <a:xfrm>
            <a:off x="469900" y="402587"/>
            <a:ext cx="11252200" cy="334102"/>
          </a:xfrm>
          <a:prstGeom prst="rect">
            <a:avLst/>
          </a:prstGeom>
        </p:spPr>
        <p:txBody>
          <a:bodyPr vert="horz" lIns="0" tIns="0" rIns="0" bIns="0" rtlCol="0" anchor="t" anchorCtr="0">
            <a:noAutofit/>
          </a:bodyPr>
          <a:lstStyle>
            <a:lvl1pPr>
              <a:defRPr sz="2000"/>
            </a:lvl1pPr>
          </a:lstStyle>
          <a:p>
            <a:r>
              <a:rPr lang="en-US" noProof="0"/>
              <a:t>Click to edit Master title style</a:t>
            </a:r>
          </a:p>
        </p:txBody>
      </p:sp>
      <p:sp>
        <p:nvSpPr>
          <p:cNvPr id="8" name="Text Placeholder 18"/>
          <p:cNvSpPr>
            <a:spLocks noGrp="1"/>
          </p:cNvSpPr>
          <p:nvPr>
            <p:ph idx="1"/>
          </p:nvPr>
        </p:nvSpPr>
        <p:spPr>
          <a:xfrm>
            <a:off x="469900" y="1665818"/>
            <a:ext cx="11252200" cy="4633383"/>
          </a:xfrm>
          <a:prstGeom prst="rect">
            <a:avLst/>
          </a:prstGeom>
        </p:spPr>
        <p:txBody>
          <a:bodyPr vert="horz" lIns="0" tIns="0" rIns="0" bIns="0" rtlCol="0">
            <a:noAutofit/>
          </a:bodyPr>
          <a:lstStyle>
            <a:lvl1pPr marL="0" indent="0" algn="l">
              <a:buFontTx/>
              <a:buNone/>
              <a:defRPr/>
            </a:lvl1pPr>
            <a:lvl2pPr marL="127000" indent="-127000" algn="l">
              <a:buClrTx/>
              <a:buSzPct val="100000"/>
              <a:buFont typeface="Arial" panose="020B0604020202020204" pitchFamily="34" charset="0"/>
              <a:buChar char="•"/>
              <a:defRPr/>
            </a:lvl2pPr>
            <a:lvl3pPr marL="279400" indent="-127000" algn="l">
              <a:buClrTx/>
              <a:buSzPct val="100000"/>
              <a:buFont typeface="Arial" panose="020B0604020202020204" pitchFamily="34" charset="0"/>
              <a:buChar char="−"/>
              <a:defRPr/>
            </a:lvl3pPr>
            <a:lvl4pPr marL="431800" indent="-127000" algn="l">
              <a:buClrTx/>
              <a:buSzPct val="100000"/>
              <a:buFont typeface="Arial" panose="020B0604020202020204" pitchFamily="34" charset="0"/>
              <a:buChar char="◦"/>
              <a:defRPr/>
            </a:lvl4pPr>
            <a:lvl5pPr marL="584200" indent="-127000" algn="l">
              <a:buClrTx/>
              <a:buSzPct val="100000"/>
              <a:buFont typeface="Arial" panose="020B0604020202020204" pitchFamily="34" charset="0"/>
              <a:buChar char="−"/>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504961869"/>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consulting market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bwMode="gray">
          <a:xfrm>
            <a:off x="464817" y="5845180"/>
            <a:ext cx="5594348" cy="505645"/>
          </a:xfrm>
          <a:prstGeom prst="rect">
            <a:avLst/>
          </a:prstGeom>
        </p:spPr>
        <p:txBody>
          <a:bodyPr lIns="0" tIns="0" rIns="0" bIns="0" anchor="b" anchorCtr="0">
            <a:noAutofit/>
          </a:bodyPr>
          <a:lstStyle>
            <a:lvl1pPr marL="0" indent="0" algn="l">
              <a:lnSpc>
                <a:spcPct val="100000"/>
              </a:lnSpc>
              <a:spcAft>
                <a:spcPts val="0"/>
              </a:spcAft>
              <a:buNone/>
              <a:defRPr sz="2400" b="1">
                <a:solidFill>
                  <a:schemeClr val="bg1"/>
                </a:solidFill>
              </a:defRPr>
            </a:lvl1pPr>
            <a:lvl2pPr marL="0" indent="0" algn="l">
              <a:buNone/>
              <a:defRPr sz="1600" b="0"/>
            </a:lvl2pPr>
            <a:lvl3pPr marL="1219170" indent="0" algn="ctr">
              <a:buNone/>
              <a:defRPr sz="2400"/>
            </a:lvl3pPr>
            <a:lvl4pPr marL="1828754" indent="0" algn="ctr">
              <a:buNone/>
              <a:defRPr sz="2133"/>
            </a:lvl4pPr>
            <a:lvl5pPr marL="2438339" indent="0" algn="ctr">
              <a:buNone/>
              <a:defRPr sz="2133"/>
            </a:lvl5pPr>
            <a:lvl6pPr marL="3047924" indent="0" algn="ctr">
              <a:buNone/>
              <a:defRPr sz="2133"/>
            </a:lvl6pPr>
            <a:lvl7pPr marL="3657509" indent="0" algn="ctr">
              <a:buNone/>
              <a:defRPr sz="2133"/>
            </a:lvl7pPr>
            <a:lvl8pPr marL="4267093" indent="0" algn="ctr">
              <a:buNone/>
              <a:defRPr sz="2133"/>
            </a:lvl8pPr>
            <a:lvl9pPr marL="4876678" indent="0" algn="ctr">
              <a:buNone/>
              <a:defRPr sz="2133"/>
            </a:lvl9pPr>
          </a:lstStyle>
          <a:p>
            <a:r>
              <a:rPr lang="en-US" noProof="0"/>
              <a:t>Click to edit Master title style</a:t>
            </a:r>
          </a:p>
        </p:txBody>
      </p:sp>
      <p:sp>
        <p:nvSpPr>
          <p:cNvPr id="5" name="Text Placeholder 4"/>
          <p:cNvSpPr>
            <a:spLocks noGrp="1"/>
          </p:cNvSpPr>
          <p:nvPr>
            <p:ph type="body" sz="quarter" idx="10"/>
          </p:nvPr>
        </p:nvSpPr>
        <p:spPr>
          <a:xfrm>
            <a:off x="475325" y="6362699"/>
            <a:ext cx="5594349" cy="298451"/>
          </a:xfrm>
          <a:prstGeom prst="rect">
            <a:avLst/>
          </a:prstGeom>
        </p:spPr>
        <p:txBody>
          <a:bodyPr>
            <a:noAutofit/>
          </a:bodyPr>
          <a:lstStyle>
            <a:lvl1pPr>
              <a:spcAft>
                <a:spcPts val="0"/>
              </a:spcAft>
              <a:defRPr sz="12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p:txBody>
      </p:sp>
    </p:spTree>
    <p:extLst>
      <p:ext uri="{BB962C8B-B14F-4D97-AF65-F5344CB8AC3E}">
        <p14:creationId xmlns:p14="http://schemas.microsoft.com/office/powerpoint/2010/main" val="2093328189"/>
      </p:ext>
    </p:extLst>
  </p:cSld>
  <p:clrMapOvr>
    <a:masterClrMapping/>
  </p:clrMapOvr>
  <p:transition>
    <p:fade/>
  </p:transition>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Divider - black">
    <p:bg bwMode="gray">
      <p:bgPr>
        <a:solidFill>
          <a:schemeClr val="tx1"/>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54F96BDF-9362-D94E-B1D2-CFAF3AD867EE}"/>
              </a:ext>
            </a:extLst>
          </p:cNvPr>
          <p:cNvSpPr>
            <a:spLocks noGrp="1"/>
          </p:cNvSpPr>
          <p:nvPr>
            <p:ph type="title"/>
          </p:nvPr>
        </p:nvSpPr>
        <p:spPr bwMode="gray">
          <a:xfrm>
            <a:off x="478517" y="1705668"/>
            <a:ext cx="10418233" cy="1592403"/>
          </a:xfrm>
          <a:prstGeom prst="rect">
            <a:avLst/>
          </a:prstGeom>
        </p:spPr>
        <p:txBody>
          <a:bodyPr anchor="b"/>
          <a:lstStyle>
            <a:lvl1pPr>
              <a:lnSpc>
                <a:spcPct val="95000"/>
              </a:lnSpc>
              <a:defRPr sz="3600" b="1" i="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defRPr>
            </a:lvl1pPr>
          </a:lstStyle>
          <a:p>
            <a:r>
              <a:rPr lang="en-US" noProof="0"/>
              <a:t>Click to edit Master title style</a:t>
            </a:r>
          </a:p>
        </p:txBody>
      </p:sp>
      <p:sp>
        <p:nvSpPr>
          <p:cNvPr id="6" name="Text Placeholder 2">
            <a:extLst>
              <a:ext uri="{FF2B5EF4-FFF2-40B4-BE49-F238E27FC236}">
                <a16:creationId xmlns:a16="http://schemas.microsoft.com/office/drawing/2014/main" id="{84800968-F261-E84D-92F7-07E113E702E0}"/>
              </a:ext>
            </a:extLst>
          </p:cNvPr>
          <p:cNvSpPr>
            <a:spLocks noGrp="1"/>
          </p:cNvSpPr>
          <p:nvPr>
            <p:ph type="body" idx="1" hasCustomPrompt="1"/>
          </p:nvPr>
        </p:nvSpPr>
        <p:spPr bwMode="gray">
          <a:xfrm>
            <a:off x="478517" y="3429000"/>
            <a:ext cx="10418233" cy="1566532"/>
          </a:xfrm>
          <a:prstGeom prst="rect">
            <a:avLst/>
          </a:prstGeom>
        </p:spPr>
        <p:txBody>
          <a:bodyPr lIns="0" tIns="0" rIns="0" bIns="0">
            <a:noAutofit/>
          </a:bodyPr>
          <a:lstStyle>
            <a:lvl1pPr marL="0" indent="0">
              <a:lnSpc>
                <a:spcPct val="95000"/>
              </a:lnSpc>
              <a:spcAft>
                <a:spcPts val="0"/>
              </a:spcAft>
              <a:buNone/>
              <a:defRPr sz="30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609585" indent="0">
              <a:buNone/>
              <a:defRPr sz="2667">
                <a:solidFill>
                  <a:schemeClr val="tx1">
                    <a:tint val="75000"/>
                  </a:schemeClr>
                </a:solidFill>
              </a:defRPr>
            </a:lvl2pPr>
            <a:lvl3pPr marL="1219170" indent="0">
              <a:buNone/>
              <a:defRPr sz="2400">
                <a:solidFill>
                  <a:schemeClr val="tx1">
                    <a:tint val="75000"/>
                  </a:schemeClr>
                </a:solidFill>
              </a:defRPr>
            </a:lvl3pPr>
            <a:lvl4pPr marL="1828754" indent="0">
              <a:buNone/>
              <a:defRPr sz="2133">
                <a:solidFill>
                  <a:schemeClr val="tx1">
                    <a:tint val="75000"/>
                  </a:schemeClr>
                </a:solidFill>
              </a:defRPr>
            </a:lvl4pPr>
            <a:lvl5pPr marL="2438339" indent="0">
              <a:buNone/>
              <a:defRPr sz="2133">
                <a:solidFill>
                  <a:schemeClr val="tx1">
                    <a:tint val="75000"/>
                  </a:schemeClr>
                </a:solidFill>
              </a:defRPr>
            </a:lvl5pPr>
            <a:lvl6pPr marL="3047924" indent="0">
              <a:buNone/>
              <a:defRPr sz="2133">
                <a:solidFill>
                  <a:schemeClr val="tx1">
                    <a:tint val="75000"/>
                  </a:schemeClr>
                </a:solidFill>
              </a:defRPr>
            </a:lvl6pPr>
            <a:lvl7pPr marL="3657509" indent="0">
              <a:buNone/>
              <a:defRPr sz="2133">
                <a:solidFill>
                  <a:schemeClr val="tx1">
                    <a:tint val="75000"/>
                  </a:schemeClr>
                </a:solidFill>
              </a:defRPr>
            </a:lvl7pPr>
            <a:lvl8pPr marL="4267093" indent="0">
              <a:buNone/>
              <a:defRPr sz="2133">
                <a:solidFill>
                  <a:schemeClr val="tx1">
                    <a:tint val="75000"/>
                  </a:schemeClr>
                </a:solidFill>
              </a:defRPr>
            </a:lvl8pPr>
            <a:lvl9pPr marL="4876678" indent="0">
              <a:buNone/>
              <a:defRPr sz="2133">
                <a:solidFill>
                  <a:schemeClr val="tx1">
                    <a:tint val="75000"/>
                  </a:schemeClr>
                </a:solidFill>
              </a:defRPr>
            </a:lvl9pPr>
          </a:lstStyle>
          <a:p>
            <a:pPr lvl="0"/>
            <a:r>
              <a:rPr lang="en-US" noProof="0"/>
              <a:t>Edit Master text styles</a:t>
            </a:r>
          </a:p>
        </p:txBody>
      </p:sp>
      <p:sp>
        <p:nvSpPr>
          <p:cNvPr id="4" name="TextBox 3">
            <a:extLst>
              <a:ext uri="{FF2B5EF4-FFF2-40B4-BE49-F238E27FC236}">
                <a16:creationId xmlns:a16="http://schemas.microsoft.com/office/drawing/2014/main" id="{1C79FFD3-C392-464C-B50B-45DFA0B91D35}"/>
              </a:ext>
            </a:extLst>
          </p:cNvPr>
          <p:cNvSpPr txBox="1"/>
          <p:nvPr userDrawn="1"/>
        </p:nvSpPr>
        <p:spPr>
          <a:xfrm>
            <a:off x="9641840" y="162560"/>
            <a:ext cx="65" cy="184666"/>
          </a:xfrm>
          <a:prstGeom prst="rect">
            <a:avLst/>
          </a:prstGeom>
          <a:solidFill>
            <a:schemeClr val="accent5"/>
          </a:solidFill>
        </p:spPr>
        <p:txBody>
          <a:bodyPr vert="horz" wrap="none" lIns="0" tIns="0" rIns="0" bIns="0" rtlCol="0">
            <a:spAutoFit/>
          </a:bodyPr>
          <a:lstStyle/>
          <a:p>
            <a:pPr>
              <a:spcBef>
                <a:spcPts val="200"/>
              </a:spcBef>
              <a:buSzPct val="100000"/>
            </a:pPr>
            <a:endParaRPr lang="en-US" sz="1200"/>
          </a:p>
        </p:txBody>
      </p:sp>
      <p:sp>
        <p:nvSpPr>
          <p:cNvPr id="8" name="Rectangle 2">
            <a:extLst>
              <a:ext uri="{FF2B5EF4-FFF2-40B4-BE49-F238E27FC236}">
                <a16:creationId xmlns:a16="http://schemas.microsoft.com/office/drawing/2014/main" id="{BCED6D00-51E8-1740-BAC0-FB4EF8D42B48}"/>
              </a:ext>
            </a:extLst>
          </p:cNvPr>
          <p:cNvSpPr>
            <a:spLocks/>
          </p:cNvSpPr>
          <p:nvPr userDrawn="1"/>
        </p:nvSpPr>
        <p:spPr bwMode="auto">
          <a:xfrm>
            <a:off x="501648" y="6444147"/>
            <a:ext cx="3225242" cy="1231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0" tIns="0" rIns="0" bIns="0">
            <a:spAutoFit/>
          </a:bodyPr>
          <a:lstStyle/>
          <a:p>
            <a:fld id="{C84F2FB2-4A16-1542-BD5E-F56870239E74}" type="slidenum">
              <a:rPr lang="en-US" sz="800" b="0" i="0" smtClean="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sym typeface="Frutiger Next Pro Light" charset="0"/>
              </a:rPr>
              <a:t>‹#›</a:t>
            </a:fld>
            <a:r>
              <a:rPr lang="en-US" sz="8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sym typeface="Frutiger Next Pro Light" charset="0"/>
              </a:rPr>
              <a:t>  |  Copyright © 2022 Deloitte Development LLC. All rights reserved.</a:t>
            </a:r>
          </a:p>
        </p:txBody>
      </p:sp>
    </p:spTree>
    <p:extLst>
      <p:ext uri="{BB962C8B-B14F-4D97-AF65-F5344CB8AC3E}">
        <p14:creationId xmlns:p14="http://schemas.microsoft.com/office/powerpoint/2010/main" val="127888844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tandard headline_Body">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5BDC220-FDA0-41D7-98BA-BB440BC4A90B}"/>
              </a:ext>
            </a:extLst>
          </p:cNvPr>
          <p:cNvSpPr/>
          <p:nvPr userDrawn="1"/>
        </p:nvSpPr>
        <p:spPr bwMode="gray">
          <a:xfrm>
            <a:off x="11568701" y="6482993"/>
            <a:ext cx="503434" cy="375007"/>
          </a:xfrm>
          <a:prstGeom prst="rect">
            <a:avLst/>
          </a:prstGeom>
          <a:solidFill>
            <a:schemeClr val="bg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7" name="Text Placeholder 8">
            <a:extLst>
              <a:ext uri="{FF2B5EF4-FFF2-40B4-BE49-F238E27FC236}">
                <a16:creationId xmlns:a16="http://schemas.microsoft.com/office/drawing/2014/main" id="{64DC2670-5D11-4421-8167-B380A667E4E1}"/>
              </a:ext>
            </a:extLst>
          </p:cNvPr>
          <p:cNvSpPr>
            <a:spLocks noGrp="1"/>
          </p:cNvSpPr>
          <p:nvPr>
            <p:ph type="body" sz="quarter" idx="13" hasCustomPrompt="1"/>
          </p:nvPr>
        </p:nvSpPr>
        <p:spPr>
          <a:xfrm>
            <a:off x="551688" y="684903"/>
            <a:ext cx="11167224" cy="454080"/>
          </a:xfrm>
          <a:prstGeom prst="rect">
            <a:avLst/>
          </a:prstGeom>
        </p:spPr>
        <p:txBody>
          <a:bodyPr lIns="0" tIns="0" rIns="0" bIns="0">
            <a:noAutofit/>
          </a:bodyPr>
          <a:lstStyle>
            <a:lvl1pPr marL="0" indent="0" algn="l" defTabSz="914400" rtl="0" eaLnBrk="1" latinLnBrk="0" hangingPunct="1">
              <a:spcBef>
                <a:spcPts val="200"/>
              </a:spcBef>
              <a:buSzPct val="100000"/>
              <a:buNone/>
              <a:defRPr lang="en-US" sz="1400" kern="1200" noProof="0" dirty="0">
                <a:solidFill>
                  <a:schemeClr val="accent6"/>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lvl="0"/>
            <a:r>
              <a:rPr lang="en-US" noProof="0"/>
              <a:t>Click to add subtitle</a:t>
            </a:r>
          </a:p>
        </p:txBody>
      </p:sp>
      <p:sp>
        <p:nvSpPr>
          <p:cNvPr id="18" name="Title Placeholder 1">
            <a:extLst>
              <a:ext uri="{FF2B5EF4-FFF2-40B4-BE49-F238E27FC236}">
                <a16:creationId xmlns:a16="http://schemas.microsoft.com/office/drawing/2014/main" id="{A791C14F-ED57-4012-8301-39F6E6B9EEC6}"/>
              </a:ext>
            </a:extLst>
          </p:cNvPr>
          <p:cNvSpPr>
            <a:spLocks noGrp="1"/>
          </p:cNvSpPr>
          <p:nvPr>
            <p:ph type="title" hasCustomPrompt="1"/>
          </p:nvPr>
        </p:nvSpPr>
        <p:spPr>
          <a:xfrm>
            <a:off x="551688" y="238607"/>
            <a:ext cx="11167224" cy="365760"/>
          </a:xfrm>
          <a:prstGeom prst="rect">
            <a:avLst/>
          </a:prstGeom>
        </p:spPr>
        <p:txBody>
          <a:bodyPr vert="horz" lIns="0" tIns="0" rIns="0" bIns="0" rtlCol="0" anchor="t" anchorCtr="0">
            <a:noAutofit/>
          </a:bodyPr>
          <a:lstStyle>
            <a:lvl1pPr marL="0" algn="l" defTabSz="1219170" rtl="0" eaLnBrk="1" latinLnBrk="0" hangingPunct="1">
              <a:spcBef>
                <a:spcPct val="0"/>
              </a:spcBef>
              <a:buNone/>
              <a:defRPr lang="en-US" sz="2400" b="1" i="0" kern="1200" noProof="0"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noProof="0"/>
              <a:t>Click to add title</a:t>
            </a:r>
          </a:p>
        </p:txBody>
      </p:sp>
      <p:sp>
        <p:nvSpPr>
          <p:cNvPr id="3" name="Text Placeholder 2">
            <a:extLst>
              <a:ext uri="{FF2B5EF4-FFF2-40B4-BE49-F238E27FC236}">
                <a16:creationId xmlns:a16="http://schemas.microsoft.com/office/drawing/2014/main" id="{CBE77400-FDDE-40F3-B4FF-1FD986E076AA}"/>
              </a:ext>
            </a:extLst>
          </p:cNvPr>
          <p:cNvSpPr>
            <a:spLocks noGrp="1"/>
          </p:cNvSpPr>
          <p:nvPr>
            <p:ph type="body" sz="quarter" idx="14"/>
          </p:nvPr>
        </p:nvSpPr>
        <p:spPr>
          <a:xfrm>
            <a:off x="552451" y="1249363"/>
            <a:ext cx="11166477" cy="46172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pyright">
            <a:extLst>
              <a:ext uri="{FF2B5EF4-FFF2-40B4-BE49-F238E27FC236}">
                <a16:creationId xmlns:a16="http://schemas.microsoft.com/office/drawing/2014/main" id="{52C3992E-BE5C-440F-A3B1-069C489A6D22}"/>
              </a:ext>
            </a:extLst>
          </p:cNvPr>
          <p:cNvSpPr txBox="1"/>
          <p:nvPr userDrawn="1"/>
        </p:nvSpPr>
        <p:spPr>
          <a:xfrm>
            <a:off x="508000" y="6515103"/>
            <a:ext cx="5355168" cy="138499"/>
          </a:xfrm>
          <a:prstGeom prst="rect">
            <a:avLst/>
          </a:prstGeom>
          <a:noFill/>
        </p:spPr>
        <p:txBody>
          <a:bodyPr wrap="square" lIns="0" tIns="0" rIns="0" bIns="0" rtlCol="0">
            <a:spAutoFit/>
          </a:bodyPr>
          <a:lstStyle/>
          <a:p>
            <a:pPr marL="0" indent="0">
              <a:spcBef>
                <a:spcPts val="450"/>
              </a:spcBef>
              <a:buSzPct val="100000"/>
              <a:buFont typeface="Arial"/>
              <a:buNone/>
            </a:pPr>
            <a:r>
              <a:rPr lang="en-US" sz="900" b="0" i="0" noProof="0">
                <a:solidFill>
                  <a:schemeClr val="tx1"/>
                </a:solidFill>
                <a:latin typeface="Calibri Light" panose="020F0302020204030204" pitchFamily="34" charset="0"/>
                <a:cs typeface="Calibri Light" panose="020F0302020204030204" pitchFamily="34" charset="0"/>
              </a:rPr>
              <a:t>Copyright © 2023 Deloitte Development LLC. All rights reserved.</a:t>
            </a:r>
          </a:p>
        </p:txBody>
      </p:sp>
      <p:sp>
        <p:nvSpPr>
          <p:cNvPr id="10" name="Rectangle 9">
            <a:extLst>
              <a:ext uri="{FF2B5EF4-FFF2-40B4-BE49-F238E27FC236}">
                <a16:creationId xmlns:a16="http://schemas.microsoft.com/office/drawing/2014/main" id="{6410B25F-AD8D-4BDC-AEF5-EDCE170498D4}"/>
              </a:ext>
            </a:extLst>
          </p:cNvPr>
          <p:cNvSpPr/>
          <p:nvPr userDrawn="1"/>
        </p:nvSpPr>
        <p:spPr>
          <a:xfrm>
            <a:off x="11562047" y="6512054"/>
            <a:ext cx="134652" cy="138499"/>
          </a:xfrm>
          <a:prstGeom prst="rect">
            <a:avLst/>
          </a:prstGeom>
        </p:spPr>
        <p:txBody>
          <a:bodyPr wrap="none" lIns="0" tIns="0" rIns="0" bIns="0">
            <a:spAutoFit/>
          </a:bodyPr>
          <a:lstStyle/>
          <a:p>
            <a:pPr algn="r"/>
            <a:fld id="{C58DF478-B544-4ED8-9ED4-6A2648E2D233}" type="slidenum">
              <a:rPr lang="en-US" sz="900" b="0" i="0" noProof="0" smtClean="0">
                <a:solidFill>
                  <a:schemeClr val="tx1"/>
                </a:solidFill>
                <a:latin typeface="Calibri Light" panose="020F0302020204030204" pitchFamily="34" charset="0"/>
                <a:cs typeface="Calibri Light" panose="020F0302020204030204" pitchFamily="34" charset="0"/>
              </a:rPr>
              <a:pPr algn="r"/>
              <a:t>‹#›</a:t>
            </a:fld>
            <a:endParaRPr lang="en-US" sz="900" b="0" i="0">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306512480"/>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ents">
    <p:spTree>
      <p:nvGrpSpPr>
        <p:cNvPr id="1" name=""/>
        <p:cNvGrpSpPr/>
        <p:nvPr/>
      </p:nvGrpSpPr>
      <p:grpSpPr>
        <a:xfrm>
          <a:off x="0" y="0"/>
          <a:ext cx="0" cy="0"/>
          <a:chOff x="0" y="0"/>
          <a:chExt cx="0" cy="0"/>
        </a:xfrm>
      </p:grpSpPr>
      <p:sp>
        <p:nvSpPr>
          <p:cNvPr id="4" name="Content Placeholder 3"/>
          <p:cNvSpPr>
            <a:spLocks noGrp="1"/>
          </p:cNvSpPr>
          <p:nvPr>
            <p:ph sz="quarter" idx="10"/>
          </p:nvPr>
        </p:nvSpPr>
        <p:spPr>
          <a:xfrm>
            <a:off x="501651" y="1665289"/>
            <a:ext cx="9277349" cy="4716463"/>
          </a:xfrm>
          <a:prstGeom prst="rect">
            <a:avLst/>
          </a:prstGeom>
        </p:spPr>
        <p:txBody>
          <a:bodyPr>
            <a:noAutofit/>
          </a:bodyPr>
          <a:lstStyle>
            <a:lvl1pPr marL="0" indent="0" algn="l">
              <a:buFontTx/>
              <a:buNone/>
              <a:tabLst>
                <a:tab pos="6729413" algn="r"/>
              </a:tabLst>
              <a:defRPr>
                <a:latin typeface="+mn-lt"/>
              </a:defRPr>
            </a:lvl1pPr>
            <a:lvl2pPr marL="139700" indent="-139700" algn="l">
              <a:buClrTx/>
              <a:buSzPct val="100000"/>
              <a:buFont typeface="Arial" panose="020B0604020202020204" pitchFamily="34" charset="0"/>
              <a:buChar char="•"/>
              <a:tabLst>
                <a:tab pos="6729413" algn="r"/>
              </a:tabLst>
              <a:defRPr>
                <a:latin typeface="+mn-lt"/>
              </a:defRPr>
            </a:lvl2pPr>
            <a:lvl3pPr marL="304800" indent="-139700" algn="l">
              <a:buClrTx/>
              <a:buSzPct val="100000"/>
              <a:buFont typeface="Arial" panose="020B0604020202020204" pitchFamily="34" charset="0"/>
              <a:buChar char="−"/>
              <a:tabLst>
                <a:tab pos="6729413" algn="r"/>
              </a:tabLst>
              <a:defRPr>
                <a:latin typeface="+mn-lt"/>
              </a:defRPr>
            </a:lvl3pPr>
            <a:lvl4pPr marL="469900" indent="-139700" algn="l">
              <a:buClrTx/>
              <a:buSzPct val="100000"/>
              <a:buFont typeface="Arial" panose="020B0604020202020204" pitchFamily="34" charset="0"/>
              <a:buChar char="◦"/>
              <a:tabLst>
                <a:tab pos="6729413" algn="r"/>
              </a:tabLst>
              <a:defRPr>
                <a:latin typeface="+mn-lt"/>
              </a:defRPr>
            </a:lvl4pPr>
            <a:lvl5pPr marL="635000" indent="-139700" algn="l">
              <a:buClrTx/>
              <a:buSzPct val="100000"/>
              <a:buFont typeface="Arial" panose="020B0604020202020204" pitchFamily="34" charset="0"/>
              <a:buChar char="−"/>
              <a:tabLst>
                <a:tab pos="5029200" algn="r"/>
              </a:tabLst>
              <a:defRPr baseline="0">
                <a:latin typeface="+mn-lt"/>
              </a:defRPr>
            </a:lvl5pPr>
            <a:lvl6pPr>
              <a:tabLst>
                <a:tab pos="6729413" algn="r"/>
              </a:tabLst>
              <a:defRPr/>
            </a:lvl6pPr>
            <a:lvl7pPr>
              <a:tabLst>
                <a:tab pos="6729413" algn="r"/>
              </a:tabLst>
              <a:defRPr/>
            </a:lvl7pPr>
            <a:lvl8pPr>
              <a:tabLst>
                <a:tab pos="6729413" algn="r"/>
              </a:tabLst>
              <a:defRPr/>
            </a:lvl8pPr>
            <a:lvl9pPr>
              <a:tabLst>
                <a:tab pos="6729413" algn="r"/>
              </a:tabLst>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9E56660C-D97A-4199-9DB7-D8D50E3721D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60332670"/>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Divider-Full Bleed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2AA0174D-B09C-4960-94D1-79FD4D04BDFB}"/>
              </a:ext>
            </a:extLst>
          </p:cNvPr>
          <p:cNvSpPr>
            <a:spLocks noGrp="1"/>
          </p:cNvSpPr>
          <p:nvPr>
            <p:ph type="pic" sz="quarter" idx="11"/>
          </p:nvPr>
        </p:nvSpPr>
        <p:spPr>
          <a:xfrm>
            <a:off x="0" y="0"/>
            <a:ext cx="12192000" cy="6858000"/>
          </a:xfrm>
          <a:prstGeom prst="rect">
            <a:avLst/>
          </a:prstGeom>
        </p:spPr>
        <p:txBody>
          <a:bodyPr/>
          <a:lstStyle>
            <a:lvl1pPr>
              <a:defRPr>
                <a:solidFill>
                  <a:schemeClr val="bg1"/>
                </a:solidFill>
              </a:defRPr>
            </a:lvl1pPr>
          </a:lstStyle>
          <a:p>
            <a:r>
              <a:rPr lang="en-US" noProof="0"/>
              <a:t>Click icon to add picture</a:t>
            </a:r>
          </a:p>
        </p:txBody>
      </p:sp>
      <p:sp>
        <p:nvSpPr>
          <p:cNvPr id="5" name="Text Placeholder 4">
            <a:extLst>
              <a:ext uri="{FF2B5EF4-FFF2-40B4-BE49-F238E27FC236}">
                <a16:creationId xmlns:a16="http://schemas.microsoft.com/office/drawing/2014/main" id="{E696C364-9ED6-42C4-8FC2-1F9C6CB1656D}"/>
              </a:ext>
            </a:extLst>
          </p:cNvPr>
          <p:cNvSpPr>
            <a:spLocks noGrp="1"/>
          </p:cNvSpPr>
          <p:nvPr>
            <p:ph type="body" sz="quarter" idx="12"/>
          </p:nvPr>
        </p:nvSpPr>
        <p:spPr>
          <a:xfrm>
            <a:off x="478220" y="366550"/>
            <a:ext cx="5465380" cy="484791"/>
          </a:xfrm>
        </p:spPr>
        <p:txBody>
          <a:bodyPr>
            <a:noAutofit/>
          </a:bodyPr>
          <a:lstStyle>
            <a:lvl1pPr>
              <a:defRPr sz="3200" b="1">
                <a:latin typeface="+mj-lt"/>
              </a:defRPr>
            </a:lvl1pPr>
            <a:lvl2pPr>
              <a:defRPr sz="3200" b="1">
                <a:latin typeface="+mj-lt"/>
              </a:defRPr>
            </a:lvl2pPr>
            <a:lvl3pPr>
              <a:defRPr sz="3200" b="1">
                <a:latin typeface="+mj-lt"/>
              </a:defRPr>
            </a:lvl3pPr>
            <a:lvl4pPr>
              <a:defRPr sz="3200" b="1">
                <a:latin typeface="+mj-lt"/>
              </a:defRPr>
            </a:lvl4pPr>
            <a:lvl5pPr>
              <a:defRPr sz="3200" b="1">
                <a:latin typeface="+mj-lt"/>
              </a:defRPr>
            </a:lvl5pPr>
          </a:lstStyle>
          <a:p>
            <a:pPr lvl="0"/>
            <a:r>
              <a:rPr lang="en-US"/>
              <a:t>Click to edit Master text styles</a:t>
            </a:r>
          </a:p>
        </p:txBody>
      </p:sp>
      <p:sp>
        <p:nvSpPr>
          <p:cNvPr id="6" name="Text Placeholder 4">
            <a:extLst>
              <a:ext uri="{FF2B5EF4-FFF2-40B4-BE49-F238E27FC236}">
                <a16:creationId xmlns:a16="http://schemas.microsoft.com/office/drawing/2014/main" id="{AD421831-C244-4DE0-8DE2-755D7D7315B9}"/>
              </a:ext>
            </a:extLst>
          </p:cNvPr>
          <p:cNvSpPr>
            <a:spLocks noGrp="1"/>
          </p:cNvSpPr>
          <p:nvPr>
            <p:ph type="body" sz="quarter" idx="13"/>
          </p:nvPr>
        </p:nvSpPr>
        <p:spPr>
          <a:xfrm>
            <a:off x="478220" y="851340"/>
            <a:ext cx="5465380" cy="863162"/>
          </a:xfrm>
        </p:spPr>
        <p:txBody>
          <a:bodyPr>
            <a:noAutofit/>
          </a:bodyPr>
          <a:lstStyle>
            <a:lvl1pPr>
              <a:defRPr sz="3200" b="0">
                <a:latin typeface="+mj-lt"/>
              </a:defRPr>
            </a:lvl1pPr>
            <a:lvl2pPr>
              <a:defRPr sz="3200" b="1">
                <a:latin typeface="+mj-lt"/>
              </a:defRPr>
            </a:lvl2pPr>
            <a:lvl3pPr>
              <a:defRPr sz="3200" b="1">
                <a:latin typeface="+mj-lt"/>
              </a:defRPr>
            </a:lvl3pPr>
            <a:lvl4pPr>
              <a:defRPr sz="3200" b="1">
                <a:latin typeface="+mj-lt"/>
              </a:defRPr>
            </a:lvl4pPr>
            <a:lvl5pPr>
              <a:defRPr sz="3200" b="1">
                <a:latin typeface="+mj-lt"/>
              </a:defRPr>
            </a:lvl5pPr>
          </a:lstStyle>
          <a:p>
            <a:pPr lvl="0"/>
            <a:r>
              <a:rPr lang="en-US"/>
              <a:t>Click to edit Master text styles</a:t>
            </a:r>
          </a:p>
        </p:txBody>
      </p:sp>
    </p:spTree>
    <p:extLst>
      <p:ext uri="{BB962C8B-B14F-4D97-AF65-F5344CB8AC3E}">
        <p14:creationId xmlns:p14="http://schemas.microsoft.com/office/powerpoint/2010/main" val="3033213576"/>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Divider - black">
    <p:bg bwMode="gray">
      <p:bgPr>
        <a:solidFill>
          <a:schemeClr val="tx1"/>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54F96BDF-9362-D94E-B1D2-CFAF3AD867EE}"/>
              </a:ext>
            </a:extLst>
          </p:cNvPr>
          <p:cNvSpPr>
            <a:spLocks noGrp="1"/>
          </p:cNvSpPr>
          <p:nvPr>
            <p:ph type="title"/>
          </p:nvPr>
        </p:nvSpPr>
        <p:spPr bwMode="gray">
          <a:xfrm>
            <a:off x="478517" y="1705668"/>
            <a:ext cx="10418233" cy="1592403"/>
          </a:xfrm>
          <a:prstGeom prst="rect">
            <a:avLst/>
          </a:prstGeom>
        </p:spPr>
        <p:txBody>
          <a:bodyPr anchor="b"/>
          <a:lstStyle>
            <a:lvl1pPr>
              <a:lnSpc>
                <a:spcPct val="95000"/>
              </a:lnSpc>
              <a:defRPr sz="3600" b="1" i="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defRPr>
            </a:lvl1pPr>
          </a:lstStyle>
          <a:p>
            <a:r>
              <a:rPr lang="en-US" noProof="0"/>
              <a:t>Click to edit Master title style</a:t>
            </a:r>
          </a:p>
        </p:txBody>
      </p:sp>
      <p:sp>
        <p:nvSpPr>
          <p:cNvPr id="6" name="Text Placeholder 2">
            <a:extLst>
              <a:ext uri="{FF2B5EF4-FFF2-40B4-BE49-F238E27FC236}">
                <a16:creationId xmlns:a16="http://schemas.microsoft.com/office/drawing/2014/main" id="{84800968-F261-E84D-92F7-07E113E702E0}"/>
              </a:ext>
            </a:extLst>
          </p:cNvPr>
          <p:cNvSpPr>
            <a:spLocks noGrp="1"/>
          </p:cNvSpPr>
          <p:nvPr>
            <p:ph type="body" idx="1" hasCustomPrompt="1"/>
          </p:nvPr>
        </p:nvSpPr>
        <p:spPr bwMode="gray">
          <a:xfrm>
            <a:off x="478517" y="3429000"/>
            <a:ext cx="10418233" cy="1566532"/>
          </a:xfrm>
          <a:prstGeom prst="rect">
            <a:avLst/>
          </a:prstGeom>
        </p:spPr>
        <p:txBody>
          <a:bodyPr lIns="0" tIns="0" rIns="0" bIns="0">
            <a:noAutofit/>
          </a:bodyPr>
          <a:lstStyle>
            <a:lvl1pPr marL="0" indent="0">
              <a:lnSpc>
                <a:spcPct val="95000"/>
              </a:lnSpc>
              <a:spcAft>
                <a:spcPts val="0"/>
              </a:spcAft>
              <a:buNone/>
              <a:defRPr sz="30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609585" indent="0">
              <a:buNone/>
              <a:defRPr sz="2667">
                <a:solidFill>
                  <a:schemeClr val="tx1">
                    <a:tint val="75000"/>
                  </a:schemeClr>
                </a:solidFill>
              </a:defRPr>
            </a:lvl2pPr>
            <a:lvl3pPr marL="1219170" indent="0">
              <a:buNone/>
              <a:defRPr sz="2400">
                <a:solidFill>
                  <a:schemeClr val="tx1">
                    <a:tint val="75000"/>
                  </a:schemeClr>
                </a:solidFill>
              </a:defRPr>
            </a:lvl3pPr>
            <a:lvl4pPr marL="1828754" indent="0">
              <a:buNone/>
              <a:defRPr sz="2133">
                <a:solidFill>
                  <a:schemeClr val="tx1">
                    <a:tint val="75000"/>
                  </a:schemeClr>
                </a:solidFill>
              </a:defRPr>
            </a:lvl4pPr>
            <a:lvl5pPr marL="2438339" indent="0">
              <a:buNone/>
              <a:defRPr sz="2133">
                <a:solidFill>
                  <a:schemeClr val="tx1">
                    <a:tint val="75000"/>
                  </a:schemeClr>
                </a:solidFill>
              </a:defRPr>
            </a:lvl5pPr>
            <a:lvl6pPr marL="3047924" indent="0">
              <a:buNone/>
              <a:defRPr sz="2133">
                <a:solidFill>
                  <a:schemeClr val="tx1">
                    <a:tint val="75000"/>
                  </a:schemeClr>
                </a:solidFill>
              </a:defRPr>
            </a:lvl6pPr>
            <a:lvl7pPr marL="3657509" indent="0">
              <a:buNone/>
              <a:defRPr sz="2133">
                <a:solidFill>
                  <a:schemeClr val="tx1">
                    <a:tint val="75000"/>
                  </a:schemeClr>
                </a:solidFill>
              </a:defRPr>
            </a:lvl7pPr>
            <a:lvl8pPr marL="4267093" indent="0">
              <a:buNone/>
              <a:defRPr sz="2133">
                <a:solidFill>
                  <a:schemeClr val="tx1">
                    <a:tint val="75000"/>
                  </a:schemeClr>
                </a:solidFill>
              </a:defRPr>
            </a:lvl8pPr>
            <a:lvl9pPr marL="4876678" indent="0">
              <a:buNone/>
              <a:defRPr sz="2133">
                <a:solidFill>
                  <a:schemeClr val="tx1">
                    <a:tint val="75000"/>
                  </a:schemeClr>
                </a:solidFill>
              </a:defRPr>
            </a:lvl9pPr>
          </a:lstStyle>
          <a:p>
            <a:pPr lvl="0"/>
            <a:r>
              <a:rPr lang="en-US" noProof="0"/>
              <a:t>Edit Master text styles</a:t>
            </a:r>
          </a:p>
        </p:txBody>
      </p:sp>
      <p:sp>
        <p:nvSpPr>
          <p:cNvPr id="4" name="TextBox 3">
            <a:extLst>
              <a:ext uri="{FF2B5EF4-FFF2-40B4-BE49-F238E27FC236}">
                <a16:creationId xmlns:a16="http://schemas.microsoft.com/office/drawing/2014/main" id="{1C79FFD3-C392-464C-B50B-45DFA0B91D35}"/>
              </a:ext>
            </a:extLst>
          </p:cNvPr>
          <p:cNvSpPr txBox="1"/>
          <p:nvPr userDrawn="1"/>
        </p:nvSpPr>
        <p:spPr>
          <a:xfrm>
            <a:off x="9641840" y="162560"/>
            <a:ext cx="65" cy="184666"/>
          </a:xfrm>
          <a:prstGeom prst="rect">
            <a:avLst/>
          </a:prstGeom>
          <a:solidFill>
            <a:schemeClr val="accent5"/>
          </a:solidFill>
        </p:spPr>
        <p:txBody>
          <a:bodyPr vert="horz" wrap="none" lIns="0" tIns="0" rIns="0" bIns="0" rtlCol="0">
            <a:spAutoFit/>
          </a:bodyPr>
          <a:lstStyle/>
          <a:p>
            <a:pPr>
              <a:spcBef>
                <a:spcPts val="200"/>
              </a:spcBef>
              <a:buSzPct val="100000"/>
            </a:pPr>
            <a:endParaRPr lang="en-US" sz="1200"/>
          </a:p>
        </p:txBody>
      </p:sp>
      <p:sp>
        <p:nvSpPr>
          <p:cNvPr id="8" name="Rectangle 2">
            <a:extLst>
              <a:ext uri="{FF2B5EF4-FFF2-40B4-BE49-F238E27FC236}">
                <a16:creationId xmlns:a16="http://schemas.microsoft.com/office/drawing/2014/main" id="{BCED6D00-51E8-1740-BAC0-FB4EF8D42B48}"/>
              </a:ext>
            </a:extLst>
          </p:cNvPr>
          <p:cNvSpPr>
            <a:spLocks/>
          </p:cNvSpPr>
          <p:nvPr userDrawn="1"/>
        </p:nvSpPr>
        <p:spPr bwMode="auto">
          <a:xfrm>
            <a:off x="501648" y="6444147"/>
            <a:ext cx="3225242" cy="1231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0" tIns="0" rIns="0" bIns="0">
            <a:spAutoFit/>
          </a:bodyPr>
          <a:lstStyle/>
          <a:p>
            <a:fld id="{C84F2FB2-4A16-1542-BD5E-F56870239E74}" type="slidenum">
              <a:rPr lang="en-US" sz="800" b="0" i="0" smtClean="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sym typeface="Frutiger Next Pro Light" charset="0"/>
              </a:rPr>
              <a:t>‹#›</a:t>
            </a:fld>
            <a:r>
              <a:rPr lang="en-US" sz="8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sym typeface="Frutiger Next Pro Light" charset="0"/>
              </a:rPr>
              <a:t>  |  Copyright © 2022 Deloitte Development LLC. All rights reserved.</a:t>
            </a:r>
          </a:p>
        </p:txBody>
      </p:sp>
    </p:spTree>
    <p:extLst>
      <p:ext uri="{BB962C8B-B14F-4D97-AF65-F5344CB8AC3E}">
        <p14:creationId xmlns:p14="http://schemas.microsoft.com/office/powerpoint/2010/main" val="1178918973"/>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lide consulting market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bwMode="gray">
          <a:xfrm>
            <a:off x="464817" y="5845180"/>
            <a:ext cx="5594348" cy="505645"/>
          </a:xfrm>
          <a:prstGeom prst="rect">
            <a:avLst/>
          </a:prstGeom>
        </p:spPr>
        <p:txBody>
          <a:bodyPr lIns="0" tIns="0" rIns="0" bIns="0" anchor="b" anchorCtr="0">
            <a:noAutofit/>
          </a:bodyPr>
          <a:lstStyle>
            <a:lvl1pPr marL="0" indent="0" algn="l">
              <a:lnSpc>
                <a:spcPct val="100000"/>
              </a:lnSpc>
              <a:spcAft>
                <a:spcPts val="0"/>
              </a:spcAft>
              <a:buNone/>
              <a:defRPr sz="2400" b="1">
                <a:solidFill>
                  <a:schemeClr val="bg1"/>
                </a:solidFill>
              </a:defRPr>
            </a:lvl1pPr>
            <a:lvl2pPr marL="0" indent="0" algn="l">
              <a:buNone/>
              <a:defRPr sz="1600" b="0"/>
            </a:lvl2pPr>
            <a:lvl3pPr marL="1219170" indent="0" algn="ctr">
              <a:buNone/>
              <a:defRPr sz="2400"/>
            </a:lvl3pPr>
            <a:lvl4pPr marL="1828754" indent="0" algn="ctr">
              <a:buNone/>
              <a:defRPr sz="2133"/>
            </a:lvl4pPr>
            <a:lvl5pPr marL="2438339" indent="0" algn="ctr">
              <a:buNone/>
              <a:defRPr sz="2133"/>
            </a:lvl5pPr>
            <a:lvl6pPr marL="3047924" indent="0" algn="ctr">
              <a:buNone/>
              <a:defRPr sz="2133"/>
            </a:lvl6pPr>
            <a:lvl7pPr marL="3657509" indent="0" algn="ctr">
              <a:buNone/>
              <a:defRPr sz="2133"/>
            </a:lvl7pPr>
            <a:lvl8pPr marL="4267093" indent="0" algn="ctr">
              <a:buNone/>
              <a:defRPr sz="2133"/>
            </a:lvl8pPr>
            <a:lvl9pPr marL="4876678" indent="0" algn="ctr">
              <a:buNone/>
              <a:defRPr sz="2133"/>
            </a:lvl9pPr>
          </a:lstStyle>
          <a:p>
            <a:r>
              <a:rPr lang="en-US" noProof="0"/>
              <a:t>Click to edit Master title style</a:t>
            </a:r>
          </a:p>
        </p:txBody>
      </p:sp>
      <p:sp>
        <p:nvSpPr>
          <p:cNvPr id="5" name="Text Placeholder 4"/>
          <p:cNvSpPr>
            <a:spLocks noGrp="1"/>
          </p:cNvSpPr>
          <p:nvPr>
            <p:ph type="body" sz="quarter" idx="10"/>
          </p:nvPr>
        </p:nvSpPr>
        <p:spPr>
          <a:xfrm>
            <a:off x="475325" y="6362699"/>
            <a:ext cx="5594349" cy="298451"/>
          </a:xfrm>
          <a:prstGeom prst="rect">
            <a:avLst/>
          </a:prstGeom>
        </p:spPr>
        <p:txBody>
          <a:bodyPr>
            <a:noAutofit/>
          </a:bodyPr>
          <a:lstStyle>
            <a:lvl1pPr>
              <a:spcAft>
                <a:spcPts val="0"/>
              </a:spcAft>
              <a:defRPr sz="12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p:txBody>
      </p:sp>
    </p:spTree>
    <p:extLst>
      <p:ext uri="{BB962C8B-B14F-4D97-AF65-F5344CB8AC3E}">
        <p14:creationId xmlns:p14="http://schemas.microsoft.com/office/powerpoint/2010/main" val="2043880139"/>
      </p:ext>
    </p:extLst>
  </p:cSld>
  <p:clrMapOvr>
    <a:masterClrMapping/>
  </p:clrMapOvr>
  <p:transition>
    <p:fade/>
  </p:transition>
  <p:extLst>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Divider - black">
    <p:bg bwMode="gray">
      <p:bgPr>
        <a:solidFill>
          <a:schemeClr val="tx1"/>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54F96BDF-9362-D94E-B1D2-CFAF3AD867EE}"/>
              </a:ext>
            </a:extLst>
          </p:cNvPr>
          <p:cNvSpPr>
            <a:spLocks noGrp="1"/>
          </p:cNvSpPr>
          <p:nvPr>
            <p:ph type="title"/>
          </p:nvPr>
        </p:nvSpPr>
        <p:spPr bwMode="gray">
          <a:xfrm>
            <a:off x="478517" y="1705668"/>
            <a:ext cx="10418233" cy="1592403"/>
          </a:xfrm>
          <a:prstGeom prst="rect">
            <a:avLst/>
          </a:prstGeom>
        </p:spPr>
        <p:txBody>
          <a:bodyPr anchor="b"/>
          <a:lstStyle>
            <a:lvl1pPr>
              <a:lnSpc>
                <a:spcPct val="95000"/>
              </a:lnSpc>
              <a:defRPr sz="3600" b="1" i="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defRPr>
            </a:lvl1pPr>
          </a:lstStyle>
          <a:p>
            <a:r>
              <a:rPr lang="en-US" noProof="0"/>
              <a:t>Click to edit Master title style</a:t>
            </a:r>
          </a:p>
        </p:txBody>
      </p:sp>
      <p:sp>
        <p:nvSpPr>
          <p:cNvPr id="6" name="Text Placeholder 2">
            <a:extLst>
              <a:ext uri="{FF2B5EF4-FFF2-40B4-BE49-F238E27FC236}">
                <a16:creationId xmlns:a16="http://schemas.microsoft.com/office/drawing/2014/main" id="{84800968-F261-E84D-92F7-07E113E702E0}"/>
              </a:ext>
            </a:extLst>
          </p:cNvPr>
          <p:cNvSpPr>
            <a:spLocks noGrp="1"/>
          </p:cNvSpPr>
          <p:nvPr>
            <p:ph type="body" idx="1" hasCustomPrompt="1"/>
          </p:nvPr>
        </p:nvSpPr>
        <p:spPr bwMode="gray">
          <a:xfrm>
            <a:off x="478517" y="3429000"/>
            <a:ext cx="10418233" cy="1566532"/>
          </a:xfrm>
          <a:prstGeom prst="rect">
            <a:avLst/>
          </a:prstGeom>
        </p:spPr>
        <p:txBody>
          <a:bodyPr lIns="0" tIns="0" rIns="0" bIns="0">
            <a:noAutofit/>
          </a:bodyPr>
          <a:lstStyle>
            <a:lvl1pPr marL="0" indent="0">
              <a:lnSpc>
                <a:spcPct val="95000"/>
              </a:lnSpc>
              <a:spcAft>
                <a:spcPts val="0"/>
              </a:spcAft>
              <a:buNone/>
              <a:defRPr sz="30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609585" indent="0">
              <a:buNone/>
              <a:defRPr sz="2667">
                <a:solidFill>
                  <a:schemeClr val="tx1">
                    <a:tint val="75000"/>
                  </a:schemeClr>
                </a:solidFill>
              </a:defRPr>
            </a:lvl2pPr>
            <a:lvl3pPr marL="1219170" indent="0">
              <a:buNone/>
              <a:defRPr sz="2400">
                <a:solidFill>
                  <a:schemeClr val="tx1">
                    <a:tint val="75000"/>
                  </a:schemeClr>
                </a:solidFill>
              </a:defRPr>
            </a:lvl3pPr>
            <a:lvl4pPr marL="1828754" indent="0">
              <a:buNone/>
              <a:defRPr sz="2133">
                <a:solidFill>
                  <a:schemeClr val="tx1">
                    <a:tint val="75000"/>
                  </a:schemeClr>
                </a:solidFill>
              </a:defRPr>
            </a:lvl4pPr>
            <a:lvl5pPr marL="2438339" indent="0">
              <a:buNone/>
              <a:defRPr sz="2133">
                <a:solidFill>
                  <a:schemeClr val="tx1">
                    <a:tint val="75000"/>
                  </a:schemeClr>
                </a:solidFill>
              </a:defRPr>
            </a:lvl5pPr>
            <a:lvl6pPr marL="3047924" indent="0">
              <a:buNone/>
              <a:defRPr sz="2133">
                <a:solidFill>
                  <a:schemeClr val="tx1">
                    <a:tint val="75000"/>
                  </a:schemeClr>
                </a:solidFill>
              </a:defRPr>
            </a:lvl6pPr>
            <a:lvl7pPr marL="3657509" indent="0">
              <a:buNone/>
              <a:defRPr sz="2133">
                <a:solidFill>
                  <a:schemeClr val="tx1">
                    <a:tint val="75000"/>
                  </a:schemeClr>
                </a:solidFill>
              </a:defRPr>
            </a:lvl7pPr>
            <a:lvl8pPr marL="4267093" indent="0">
              <a:buNone/>
              <a:defRPr sz="2133">
                <a:solidFill>
                  <a:schemeClr val="tx1">
                    <a:tint val="75000"/>
                  </a:schemeClr>
                </a:solidFill>
              </a:defRPr>
            </a:lvl8pPr>
            <a:lvl9pPr marL="4876678" indent="0">
              <a:buNone/>
              <a:defRPr sz="2133">
                <a:solidFill>
                  <a:schemeClr val="tx1">
                    <a:tint val="75000"/>
                  </a:schemeClr>
                </a:solidFill>
              </a:defRPr>
            </a:lvl9pPr>
          </a:lstStyle>
          <a:p>
            <a:pPr lvl="0"/>
            <a:r>
              <a:rPr lang="en-US" noProof="0"/>
              <a:t>Edit Master text styles</a:t>
            </a:r>
          </a:p>
        </p:txBody>
      </p:sp>
      <p:sp>
        <p:nvSpPr>
          <p:cNvPr id="8" name="Rectangle 2">
            <a:extLst>
              <a:ext uri="{FF2B5EF4-FFF2-40B4-BE49-F238E27FC236}">
                <a16:creationId xmlns:a16="http://schemas.microsoft.com/office/drawing/2014/main" id="{BCED6D00-51E8-1740-BAC0-FB4EF8D42B48}"/>
              </a:ext>
            </a:extLst>
          </p:cNvPr>
          <p:cNvSpPr>
            <a:spLocks/>
          </p:cNvSpPr>
          <p:nvPr userDrawn="1"/>
        </p:nvSpPr>
        <p:spPr bwMode="auto">
          <a:xfrm>
            <a:off x="501648" y="6444147"/>
            <a:ext cx="3225242" cy="1231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0" tIns="0" rIns="0" bIns="0">
            <a:spAutoFit/>
          </a:bodyPr>
          <a:lstStyle/>
          <a:p>
            <a:fld id="{C84F2FB2-4A16-1542-BD5E-F56870239E74}" type="slidenum">
              <a:rPr lang="en-US" sz="800" b="0" i="0" smtClean="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sym typeface="Frutiger Next Pro Light" charset="0"/>
              </a:rPr>
              <a:t>‹#›</a:t>
            </a:fld>
            <a:r>
              <a:rPr lang="en-US" sz="8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sym typeface="Frutiger Next Pro Light" charset="0"/>
              </a:rPr>
              <a:t>  |  Copyright © 2023 Deloitte Development LLC. All rights reserved.</a:t>
            </a:r>
          </a:p>
        </p:txBody>
      </p:sp>
    </p:spTree>
    <p:extLst>
      <p:ext uri="{BB962C8B-B14F-4D97-AF65-F5344CB8AC3E}">
        <p14:creationId xmlns:p14="http://schemas.microsoft.com/office/powerpoint/2010/main" val="107740308"/>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tandard headline_Body">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5BDC220-FDA0-41D7-98BA-BB440BC4A90B}"/>
              </a:ext>
            </a:extLst>
          </p:cNvPr>
          <p:cNvSpPr/>
          <p:nvPr userDrawn="1"/>
        </p:nvSpPr>
        <p:spPr bwMode="gray">
          <a:xfrm>
            <a:off x="11568701" y="6482993"/>
            <a:ext cx="503434" cy="375007"/>
          </a:xfrm>
          <a:prstGeom prst="rect">
            <a:avLst/>
          </a:prstGeom>
          <a:solidFill>
            <a:schemeClr val="bg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7" name="Text Placeholder 8">
            <a:extLst>
              <a:ext uri="{FF2B5EF4-FFF2-40B4-BE49-F238E27FC236}">
                <a16:creationId xmlns:a16="http://schemas.microsoft.com/office/drawing/2014/main" id="{64DC2670-5D11-4421-8167-B380A667E4E1}"/>
              </a:ext>
            </a:extLst>
          </p:cNvPr>
          <p:cNvSpPr>
            <a:spLocks noGrp="1"/>
          </p:cNvSpPr>
          <p:nvPr>
            <p:ph type="body" sz="quarter" idx="13" hasCustomPrompt="1"/>
          </p:nvPr>
        </p:nvSpPr>
        <p:spPr>
          <a:xfrm>
            <a:off x="551688" y="684903"/>
            <a:ext cx="11167224" cy="454080"/>
          </a:xfrm>
          <a:prstGeom prst="rect">
            <a:avLst/>
          </a:prstGeom>
        </p:spPr>
        <p:txBody>
          <a:bodyPr lIns="0" tIns="0" rIns="0" bIns="0">
            <a:noAutofit/>
          </a:bodyPr>
          <a:lstStyle>
            <a:lvl1pPr marL="0" indent="0" algn="l" defTabSz="914400" rtl="0" eaLnBrk="1" latinLnBrk="0" hangingPunct="1">
              <a:spcBef>
                <a:spcPts val="200"/>
              </a:spcBef>
              <a:buSzPct val="100000"/>
              <a:buNone/>
              <a:defRPr lang="en-US" sz="1400" kern="1200" noProof="0" dirty="0">
                <a:solidFill>
                  <a:schemeClr val="accent6"/>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lvl="0"/>
            <a:r>
              <a:rPr lang="en-US" noProof="0"/>
              <a:t>Click to add subtitle</a:t>
            </a:r>
          </a:p>
        </p:txBody>
      </p:sp>
      <p:sp>
        <p:nvSpPr>
          <p:cNvPr id="18" name="Title Placeholder 1">
            <a:extLst>
              <a:ext uri="{FF2B5EF4-FFF2-40B4-BE49-F238E27FC236}">
                <a16:creationId xmlns:a16="http://schemas.microsoft.com/office/drawing/2014/main" id="{A791C14F-ED57-4012-8301-39F6E6B9EEC6}"/>
              </a:ext>
            </a:extLst>
          </p:cNvPr>
          <p:cNvSpPr>
            <a:spLocks noGrp="1"/>
          </p:cNvSpPr>
          <p:nvPr>
            <p:ph type="title" hasCustomPrompt="1"/>
          </p:nvPr>
        </p:nvSpPr>
        <p:spPr>
          <a:xfrm>
            <a:off x="551688" y="238607"/>
            <a:ext cx="11167224" cy="365760"/>
          </a:xfrm>
          <a:prstGeom prst="rect">
            <a:avLst/>
          </a:prstGeom>
        </p:spPr>
        <p:txBody>
          <a:bodyPr vert="horz" lIns="0" tIns="0" rIns="0" bIns="0" rtlCol="0" anchor="t" anchorCtr="0">
            <a:noAutofit/>
          </a:bodyPr>
          <a:lstStyle>
            <a:lvl1pPr marL="0" algn="l" defTabSz="1219170" rtl="0" eaLnBrk="1" latinLnBrk="0" hangingPunct="1">
              <a:spcBef>
                <a:spcPct val="0"/>
              </a:spcBef>
              <a:buNone/>
              <a:defRPr lang="en-US" sz="2400" b="1" i="0" kern="1200" noProof="0"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noProof="0"/>
              <a:t>Click to add title</a:t>
            </a:r>
          </a:p>
        </p:txBody>
      </p:sp>
      <p:sp>
        <p:nvSpPr>
          <p:cNvPr id="3" name="Text Placeholder 2">
            <a:extLst>
              <a:ext uri="{FF2B5EF4-FFF2-40B4-BE49-F238E27FC236}">
                <a16:creationId xmlns:a16="http://schemas.microsoft.com/office/drawing/2014/main" id="{CBE77400-FDDE-40F3-B4FF-1FD986E076AA}"/>
              </a:ext>
            </a:extLst>
          </p:cNvPr>
          <p:cNvSpPr>
            <a:spLocks noGrp="1"/>
          </p:cNvSpPr>
          <p:nvPr>
            <p:ph type="body" sz="quarter" idx="14"/>
          </p:nvPr>
        </p:nvSpPr>
        <p:spPr>
          <a:xfrm>
            <a:off x="552451" y="1249363"/>
            <a:ext cx="11166477" cy="46172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pyright">
            <a:extLst>
              <a:ext uri="{FF2B5EF4-FFF2-40B4-BE49-F238E27FC236}">
                <a16:creationId xmlns:a16="http://schemas.microsoft.com/office/drawing/2014/main" id="{52C3992E-BE5C-440F-A3B1-069C489A6D22}"/>
              </a:ext>
            </a:extLst>
          </p:cNvPr>
          <p:cNvSpPr txBox="1"/>
          <p:nvPr userDrawn="1"/>
        </p:nvSpPr>
        <p:spPr>
          <a:xfrm>
            <a:off x="508000" y="6515103"/>
            <a:ext cx="5355168" cy="138499"/>
          </a:xfrm>
          <a:prstGeom prst="rect">
            <a:avLst/>
          </a:prstGeom>
          <a:noFill/>
        </p:spPr>
        <p:txBody>
          <a:bodyPr wrap="square" lIns="0" tIns="0" rIns="0" bIns="0" rtlCol="0">
            <a:spAutoFit/>
          </a:bodyPr>
          <a:lstStyle/>
          <a:p>
            <a:pPr marL="0" indent="0">
              <a:spcBef>
                <a:spcPts val="450"/>
              </a:spcBef>
              <a:buSzPct val="100000"/>
              <a:buFont typeface="Arial"/>
              <a:buNone/>
            </a:pPr>
            <a:r>
              <a:rPr lang="en-US" sz="900" b="0" i="0" noProof="0">
                <a:solidFill>
                  <a:schemeClr val="tx1"/>
                </a:solidFill>
                <a:latin typeface="Calibri Light" panose="020F0302020204030204" pitchFamily="34" charset="0"/>
                <a:cs typeface="Calibri Light" panose="020F0302020204030204" pitchFamily="34" charset="0"/>
              </a:rPr>
              <a:t>Copyright © 2023 Deloitte Development LLC. All rights reserved.</a:t>
            </a:r>
          </a:p>
        </p:txBody>
      </p:sp>
      <p:sp>
        <p:nvSpPr>
          <p:cNvPr id="10" name="Rectangle 9">
            <a:extLst>
              <a:ext uri="{FF2B5EF4-FFF2-40B4-BE49-F238E27FC236}">
                <a16:creationId xmlns:a16="http://schemas.microsoft.com/office/drawing/2014/main" id="{6410B25F-AD8D-4BDC-AEF5-EDCE170498D4}"/>
              </a:ext>
            </a:extLst>
          </p:cNvPr>
          <p:cNvSpPr/>
          <p:nvPr userDrawn="1"/>
        </p:nvSpPr>
        <p:spPr>
          <a:xfrm>
            <a:off x="11562047" y="6512054"/>
            <a:ext cx="134652" cy="138499"/>
          </a:xfrm>
          <a:prstGeom prst="rect">
            <a:avLst/>
          </a:prstGeom>
        </p:spPr>
        <p:txBody>
          <a:bodyPr wrap="none" lIns="0" tIns="0" rIns="0" bIns="0">
            <a:spAutoFit/>
          </a:bodyPr>
          <a:lstStyle/>
          <a:p>
            <a:pPr algn="r"/>
            <a:fld id="{C58DF478-B544-4ED8-9ED4-6A2648E2D233}" type="slidenum">
              <a:rPr lang="en-US" sz="900" b="0" i="0" noProof="0" smtClean="0">
                <a:solidFill>
                  <a:schemeClr val="tx1"/>
                </a:solidFill>
                <a:latin typeface="Calibri Light" panose="020F0302020204030204" pitchFamily="34" charset="0"/>
                <a:cs typeface="Calibri Light" panose="020F0302020204030204" pitchFamily="34" charset="0"/>
              </a:rPr>
              <a:pPr algn="r"/>
              <a:t>‹#›</a:t>
            </a:fld>
            <a:endParaRPr lang="en-US" sz="900" b="0" i="0">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637729169"/>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ntents">
    <p:spTree>
      <p:nvGrpSpPr>
        <p:cNvPr id="1" name=""/>
        <p:cNvGrpSpPr/>
        <p:nvPr/>
      </p:nvGrpSpPr>
      <p:grpSpPr>
        <a:xfrm>
          <a:off x="0" y="0"/>
          <a:ext cx="0" cy="0"/>
          <a:chOff x="0" y="0"/>
          <a:chExt cx="0" cy="0"/>
        </a:xfrm>
      </p:grpSpPr>
      <p:sp>
        <p:nvSpPr>
          <p:cNvPr id="4" name="Content Placeholder 3"/>
          <p:cNvSpPr>
            <a:spLocks noGrp="1"/>
          </p:cNvSpPr>
          <p:nvPr>
            <p:ph sz="quarter" idx="10"/>
          </p:nvPr>
        </p:nvSpPr>
        <p:spPr>
          <a:xfrm>
            <a:off x="501651" y="1665289"/>
            <a:ext cx="9277349" cy="4716463"/>
          </a:xfrm>
          <a:prstGeom prst="rect">
            <a:avLst/>
          </a:prstGeom>
        </p:spPr>
        <p:txBody>
          <a:bodyPr>
            <a:noAutofit/>
          </a:bodyPr>
          <a:lstStyle>
            <a:lvl1pPr marL="0" indent="0" algn="l">
              <a:buFontTx/>
              <a:buNone/>
              <a:tabLst>
                <a:tab pos="6729413" algn="r"/>
              </a:tabLst>
              <a:defRPr>
                <a:latin typeface="+mn-lt"/>
              </a:defRPr>
            </a:lvl1pPr>
            <a:lvl2pPr marL="139700" indent="-139700" algn="l">
              <a:buClrTx/>
              <a:buSzPct val="100000"/>
              <a:buFont typeface="Arial" panose="020B0604020202020204" pitchFamily="34" charset="0"/>
              <a:buChar char="•"/>
              <a:tabLst>
                <a:tab pos="6729413" algn="r"/>
              </a:tabLst>
              <a:defRPr>
                <a:latin typeface="+mn-lt"/>
              </a:defRPr>
            </a:lvl2pPr>
            <a:lvl3pPr marL="304800" indent="-139700" algn="l">
              <a:buClrTx/>
              <a:buSzPct val="100000"/>
              <a:buFont typeface="Arial" panose="020B0604020202020204" pitchFamily="34" charset="0"/>
              <a:buChar char="−"/>
              <a:tabLst>
                <a:tab pos="6729413" algn="r"/>
              </a:tabLst>
              <a:defRPr>
                <a:latin typeface="+mn-lt"/>
              </a:defRPr>
            </a:lvl3pPr>
            <a:lvl4pPr marL="469900" indent="-139700" algn="l">
              <a:buClrTx/>
              <a:buSzPct val="100000"/>
              <a:buFont typeface="Arial" panose="020B0604020202020204" pitchFamily="34" charset="0"/>
              <a:buChar char="◦"/>
              <a:tabLst>
                <a:tab pos="6729413" algn="r"/>
              </a:tabLst>
              <a:defRPr>
                <a:latin typeface="+mn-lt"/>
              </a:defRPr>
            </a:lvl4pPr>
            <a:lvl5pPr marL="635000" indent="-139700" algn="l">
              <a:buClrTx/>
              <a:buSzPct val="100000"/>
              <a:buFont typeface="Arial" panose="020B0604020202020204" pitchFamily="34" charset="0"/>
              <a:buChar char="−"/>
              <a:tabLst>
                <a:tab pos="5029200" algn="r"/>
              </a:tabLst>
              <a:defRPr baseline="0">
                <a:latin typeface="+mn-lt"/>
              </a:defRPr>
            </a:lvl5pPr>
            <a:lvl6pPr>
              <a:tabLst>
                <a:tab pos="6729413" algn="r"/>
              </a:tabLst>
              <a:defRPr/>
            </a:lvl6pPr>
            <a:lvl7pPr>
              <a:tabLst>
                <a:tab pos="6729413" algn="r"/>
              </a:tabLst>
              <a:defRPr/>
            </a:lvl7pPr>
            <a:lvl8pPr>
              <a:tabLst>
                <a:tab pos="6729413" algn="r"/>
              </a:tabLst>
              <a:defRPr/>
            </a:lvl8pPr>
            <a:lvl9pPr>
              <a:tabLst>
                <a:tab pos="6729413" algn="r"/>
              </a:tabLst>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9E56660C-D97A-4199-9DB7-D8D50E3721D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10583166"/>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Key statement white">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475488" y="1719072"/>
            <a:ext cx="9328912" cy="4643628"/>
          </a:xfrm>
          <a:prstGeom prst="rect">
            <a:avLst/>
          </a:prstGeom>
        </p:spPr>
        <p:txBody>
          <a:bodyPr>
            <a:noAutofit/>
          </a:bodyPr>
          <a:lstStyle>
            <a:lvl1pPr marL="0" indent="0" algn="l">
              <a:spcBef>
                <a:spcPts val="2700"/>
              </a:spcBef>
              <a:buFontTx/>
              <a:buNone/>
              <a:defRPr sz="3600">
                <a:solidFill>
                  <a:schemeClr val="tx1"/>
                </a:solidFill>
              </a:defRPr>
            </a:lvl1pPr>
            <a:lvl2pPr marL="342894" indent="-342894">
              <a:defRPr sz="2250">
                <a:solidFill>
                  <a:schemeClr val="bg2"/>
                </a:solidFill>
              </a:defRPr>
            </a:lvl2pPr>
            <a:lvl3pPr>
              <a:defRPr sz="2250">
                <a:solidFill>
                  <a:schemeClr val="bg2"/>
                </a:solidFill>
              </a:defRPr>
            </a:lvl3pPr>
            <a:lvl4pPr>
              <a:defRPr sz="2250">
                <a:solidFill>
                  <a:schemeClr val="bg2"/>
                </a:solidFill>
              </a:defRPr>
            </a:lvl4pPr>
            <a:lvl5pPr>
              <a:defRPr sz="2250">
                <a:solidFill>
                  <a:schemeClr val="bg2"/>
                </a:solidFill>
              </a:defRPr>
            </a:lvl5pPr>
          </a:lstStyle>
          <a:p>
            <a:pPr lvl="0"/>
            <a:r>
              <a:rPr lang="en-US" noProof="0"/>
              <a:t>Click to edit Master text styles</a:t>
            </a:r>
          </a:p>
        </p:txBody>
      </p:sp>
    </p:spTree>
    <p:extLst>
      <p:ext uri="{BB962C8B-B14F-4D97-AF65-F5344CB8AC3E}">
        <p14:creationId xmlns:p14="http://schemas.microsoft.com/office/powerpoint/2010/main" val="110266057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Divider - Deloitte green">
    <p:bg bwMode="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gray">
          <a:xfrm>
            <a:off x="524934" y="1705670"/>
            <a:ext cx="10517717" cy="1592403"/>
          </a:xfrm>
        </p:spPr>
        <p:txBody>
          <a:bodyPr anchor="b"/>
          <a:lstStyle>
            <a:lvl1pPr>
              <a:lnSpc>
                <a:spcPct val="95000"/>
              </a:lnSpc>
              <a:defRPr sz="3600" b="1">
                <a:solidFill>
                  <a:schemeClr val="bg1"/>
                </a:solidFill>
                <a:latin typeface="+mj-lt"/>
                <a:ea typeface="Open Sans" panose="020B0606030504020204" pitchFamily="34" charset="0"/>
                <a:cs typeface="Open Sans" panose="020B0606030504020204" pitchFamily="34" charset="0"/>
              </a:defRPr>
            </a:lvl1pPr>
          </a:lstStyle>
          <a:p>
            <a:r>
              <a:rPr lang="en-US"/>
              <a:t>Click to edit Master title style</a:t>
            </a:r>
          </a:p>
        </p:txBody>
      </p:sp>
      <p:sp>
        <p:nvSpPr>
          <p:cNvPr id="3" name="Text Placeholder 2"/>
          <p:cNvSpPr>
            <a:spLocks noGrp="1"/>
          </p:cNvSpPr>
          <p:nvPr>
            <p:ph type="body" idx="1"/>
          </p:nvPr>
        </p:nvSpPr>
        <p:spPr bwMode="gray">
          <a:xfrm>
            <a:off x="524934" y="3429000"/>
            <a:ext cx="10517717" cy="1566532"/>
          </a:xfrm>
        </p:spPr>
        <p:txBody>
          <a:bodyPr lIns="0" tIns="0" rIns="0" bIns="0">
            <a:noAutofit/>
          </a:bodyPr>
          <a:lstStyle>
            <a:lvl1pPr marL="0" indent="0">
              <a:lnSpc>
                <a:spcPct val="95000"/>
              </a:lnSpc>
              <a:spcAft>
                <a:spcPts val="0"/>
              </a:spcAft>
              <a:buNone/>
              <a:defRPr sz="3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3679620264"/>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Divider - Deloitte Green 4">
    <p:bg bwMode="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gray">
          <a:xfrm>
            <a:off x="528000" y="1705670"/>
            <a:ext cx="10514651" cy="1592403"/>
          </a:xfrm>
        </p:spPr>
        <p:txBody>
          <a:bodyPr anchor="b"/>
          <a:lstStyle>
            <a:lvl1pPr>
              <a:lnSpc>
                <a:spcPct val="95000"/>
              </a:lnSpc>
              <a:defRPr sz="3600" b="1">
                <a:solidFill>
                  <a:schemeClr val="bg1"/>
                </a:solidFill>
                <a:latin typeface="+mj-lt"/>
                <a:ea typeface="Open Sans" panose="020B0606030504020204" pitchFamily="34" charset="0"/>
                <a:cs typeface="Open Sans" panose="020B0606030504020204" pitchFamily="34" charset="0"/>
              </a:defRPr>
            </a:lvl1pPr>
          </a:lstStyle>
          <a:p>
            <a:r>
              <a:rPr lang="en-US"/>
              <a:t>Click to edit Master title style</a:t>
            </a:r>
          </a:p>
        </p:txBody>
      </p:sp>
      <p:sp>
        <p:nvSpPr>
          <p:cNvPr id="3" name="Text Placeholder 2"/>
          <p:cNvSpPr>
            <a:spLocks noGrp="1"/>
          </p:cNvSpPr>
          <p:nvPr>
            <p:ph type="body" idx="1"/>
          </p:nvPr>
        </p:nvSpPr>
        <p:spPr bwMode="gray">
          <a:xfrm>
            <a:off x="528000" y="3429000"/>
            <a:ext cx="10517717" cy="1566532"/>
          </a:xfrm>
        </p:spPr>
        <p:txBody>
          <a:bodyPr lIns="0" tIns="0" rIns="0" bIns="0">
            <a:noAutofit/>
          </a:bodyPr>
          <a:lstStyle>
            <a:lvl1pPr marL="0" indent="0">
              <a:lnSpc>
                <a:spcPct val="95000"/>
              </a:lnSpc>
              <a:spcAft>
                <a:spcPts val="0"/>
              </a:spcAft>
              <a:buNone/>
              <a:defRPr sz="3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187349440"/>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1_Title &amp; subtitle">
    <p:spTree>
      <p:nvGrpSpPr>
        <p:cNvPr id="1" name=""/>
        <p:cNvGrpSpPr/>
        <p:nvPr/>
      </p:nvGrpSpPr>
      <p:grpSpPr>
        <a:xfrm>
          <a:off x="0" y="0"/>
          <a:ext cx="0" cy="0"/>
          <a:chOff x="0" y="0"/>
          <a:chExt cx="0" cy="0"/>
        </a:xfrm>
      </p:grpSpPr>
      <p:sp>
        <p:nvSpPr>
          <p:cNvPr id="4" name="Text Placeholder 8">
            <a:extLst>
              <a:ext uri="{FF2B5EF4-FFF2-40B4-BE49-F238E27FC236}">
                <a16:creationId xmlns:a16="http://schemas.microsoft.com/office/drawing/2014/main" id="{D1AFA9E9-5EB8-42BF-B15A-3D95DDA547A4}"/>
              </a:ext>
            </a:extLst>
          </p:cNvPr>
          <p:cNvSpPr>
            <a:spLocks noGrp="1"/>
          </p:cNvSpPr>
          <p:nvPr>
            <p:ph type="body" sz="quarter" idx="13" hasCustomPrompt="1"/>
          </p:nvPr>
        </p:nvSpPr>
        <p:spPr>
          <a:xfrm>
            <a:off x="501650" y="651600"/>
            <a:ext cx="11188700" cy="757255"/>
          </a:xfrm>
          <a:prstGeom prst="rect">
            <a:avLst/>
          </a:prstGeom>
        </p:spPr>
        <p:txBody>
          <a:bodyPr lIns="0" tIns="0" rIns="0" bIns="0">
            <a:noAutofit/>
          </a:bodyPr>
          <a:lstStyle>
            <a:lvl1pPr marL="0" indent="0">
              <a:buNone/>
              <a:defRPr sz="1800" b="0">
                <a:solidFill>
                  <a:srgbClr val="575757"/>
                </a:solidFill>
              </a:defRPr>
            </a:lvl1pPr>
          </a:lstStyle>
          <a:p>
            <a:pPr lvl="0"/>
            <a:r>
              <a:rPr lang="en-US"/>
              <a:t>Click to add subtitle</a:t>
            </a:r>
          </a:p>
        </p:txBody>
      </p:sp>
      <p:sp>
        <p:nvSpPr>
          <p:cNvPr id="2" name="Title 1">
            <a:extLst>
              <a:ext uri="{FF2B5EF4-FFF2-40B4-BE49-F238E27FC236}">
                <a16:creationId xmlns:a16="http://schemas.microsoft.com/office/drawing/2014/main" id="{580A4DE1-4815-431F-9E80-F8F115F3F7FB}"/>
              </a:ext>
            </a:extLst>
          </p:cNvPr>
          <p:cNvSpPr>
            <a:spLocks noGrp="1"/>
          </p:cNvSpPr>
          <p:nvPr>
            <p:ph type="title"/>
          </p:nvPr>
        </p:nvSpPr>
        <p:spPr/>
        <p:txBody>
          <a:bodyPr/>
          <a:lstStyle/>
          <a:p>
            <a:r>
              <a:rPr lang="en-US"/>
              <a:t>Click to edit Master title style</a:t>
            </a:r>
          </a:p>
        </p:txBody>
      </p:sp>
      <p:sp>
        <p:nvSpPr>
          <p:cNvPr id="5" name="TextBox 4">
            <a:extLst>
              <a:ext uri="{FF2B5EF4-FFF2-40B4-BE49-F238E27FC236}">
                <a16:creationId xmlns:a16="http://schemas.microsoft.com/office/drawing/2014/main" id="{A86B9C9B-691D-4AAC-B051-F74A97397FD4}"/>
              </a:ext>
            </a:extLst>
          </p:cNvPr>
          <p:cNvSpPr txBox="1"/>
          <p:nvPr userDrawn="1"/>
        </p:nvSpPr>
        <p:spPr>
          <a:xfrm>
            <a:off x="444500" y="6434115"/>
            <a:ext cx="6094520" cy="215444"/>
          </a:xfrm>
          <a:prstGeom prst="rect">
            <a:avLst/>
          </a:prstGeom>
          <a:noFill/>
        </p:spPr>
        <p:txBody>
          <a:bodyPr wrap="square">
            <a:spAutoFit/>
          </a:bodyPr>
          <a:lstStyle/>
          <a:p>
            <a:pPr marL="12700" marR="0" lvl="0" indent="0" defTabSz="914400" eaLnBrk="1" fontAlgn="auto" latinLnBrk="0" hangingPunct="1">
              <a:lnSpc>
                <a:spcPct val="100000"/>
              </a:lnSpc>
              <a:spcBef>
                <a:spcPts val="160"/>
              </a:spcBef>
              <a:spcAft>
                <a:spcPts val="0"/>
              </a:spcAft>
              <a:buClrTx/>
              <a:buSzTx/>
              <a:buFontTx/>
              <a:buNone/>
              <a:tabLst/>
              <a:defRPr/>
            </a:pPr>
            <a:r>
              <a:rPr kumimoji="0" lang="en-US" sz="800" b="0" i="0" u="none" strike="noStrike" kern="0" cap="none" spc="0" normalizeH="0" baseline="0" noProof="0">
                <a:ln>
                  <a:noFill/>
                </a:ln>
                <a:solidFill>
                  <a:srgbClr val="75787A"/>
                </a:solidFill>
                <a:effectLst/>
                <a:uLnTx/>
                <a:uFillTx/>
                <a:latin typeface="Open Sans Light"/>
                <a:cs typeface="Open Sans Light"/>
              </a:rPr>
              <a:t>Copyright</a:t>
            </a:r>
            <a:r>
              <a:rPr kumimoji="0" lang="en-US" sz="800" b="0" i="0" u="none" strike="noStrike" kern="0" cap="none" spc="-40" normalizeH="0" baseline="0" noProof="0">
                <a:ln>
                  <a:noFill/>
                </a:ln>
                <a:solidFill>
                  <a:srgbClr val="75787A"/>
                </a:solidFill>
                <a:effectLst/>
                <a:uLnTx/>
                <a:uFillTx/>
                <a:latin typeface="Open Sans Light"/>
                <a:cs typeface="Open Sans Light"/>
              </a:rPr>
              <a:t> </a:t>
            </a:r>
            <a:r>
              <a:rPr kumimoji="0" lang="en-US" sz="800" b="0" i="0" u="none" strike="noStrike" kern="0" cap="none" spc="0" normalizeH="0" baseline="0" noProof="0">
                <a:ln>
                  <a:noFill/>
                </a:ln>
                <a:solidFill>
                  <a:srgbClr val="75787A"/>
                </a:solidFill>
                <a:effectLst/>
                <a:uLnTx/>
                <a:uFillTx/>
                <a:latin typeface="Open Sans Light"/>
                <a:cs typeface="Open Sans Light"/>
              </a:rPr>
              <a:t>©</a:t>
            </a:r>
            <a:r>
              <a:rPr kumimoji="0" lang="en-US" sz="800" b="0" i="0" u="none" strike="noStrike" kern="0" cap="none" spc="-15" normalizeH="0" baseline="0" noProof="0">
                <a:ln>
                  <a:noFill/>
                </a:ln>
                <a:solidFill>
                  <a:srgbClr val="75787A"/>
                </a:solidFill>
                <a:effectLst/>
                <a:uLnTx/>
                <a:uFillTx/>
                <a:latin typeface="Open Sans Light"/>
                <a:cs typeface="Open Sans Light"/>
              </a:rPr>
              <a:t> </a:t>
            </a:r>
            <a:r>
              <a:rPr kumimoji="0" lang="en-US" sz="800" b="0" i="0" u="none" strike="noStrike" kern="0" cap="none" spc="0" normalizeH="0" baseline="0" noProof="0">
                <a:ln>
                  <a:noFill/>
                </a:ln>
                <a:solidFill>
                  <a:srgbClr val="75787A"/>
                </a:solidFill>
                <a:effectLst/>
                <a:uLnTx/>
                <a:uFillTx/>
                <a:latin typeface="Open Sans Light"/>
                <a:cs typeface="Open Sans Light"/>
              </a:rPr>
              <a:t>2023</a:t>
            </a:r>
            <a:r>
              <a:rPr kumimoji="0" lang="en-US" sz="800" b="0" i="0" u="none" strike="noStrike" kern="0" cap="none" spc="20" normalizeH="0" baseline="0" noProof="0">
                <a:ln>
                  <a:noFill/>
                </a:ln>
                <a:solidFill>
                  <a:srgbClr val="75787A"/>
                </a:solidFill>
                <a:effectLst/>
                <a:uLnTx/>
                <a:uFillTx/>
                <a:latin typeface="Open Sans Light"/>
                <a:cs typeface="Open Sans Light"/>
              </a:rPr>
              <a:t> </a:t>
            </a:r>
            <a:r>
              <a:rPr kumimoji="0" lang="en-US" sz="800" b="0" i="0" u="none" strike="noStrike" kern="0" cap="none" spc="-10" normalizeH="0" baseline="0" noProof="0">
                <a:ln>
                  <a:noFill/>
                </a:ln>
                <a:solidFill>
                  <a:srgbClr val="75787A"/>
                </a:solidFill>
                <a:effectLst/>
                <a:uLnTx/>
                <a:uFillTx/>
                <a:latin typeface="Open Sans Light"/>
                <a:cs typeface="Open Sans Light"/>
              </a:rPr>
              <a:t>Deloitte</a:t>
            </a:r>
            <a:r>
              <a:rPr kumimoji="0" lang="en-US" sz="800" b="0" i="0" u="none" strike="noStrike" kern="0" cap="none" spc="-20" normalizeH="0" baseline="0" noProof="0">
                <a:ln>
                  <a:noFill/>
                </a:ln>
                <a:solidFill>
                  <a:srgbClr val="75787A"/>
                </a:solidFill>
                <a:effectLst/>
                <a:uLnTx/>
                <a:uFillTx/>
                <a:latin typeface="Open Sans Light"/>
                <a:cs typeface="Open Sans Light"/>
              </a:rPr>
              <a:t> </a:t>
            </a:r>
            <a:r>
              <a:rPr kumimoji="0" lang="en-US" sz="800" b="0" i="0" u="none" strike="noStrike" kern="0" cap="none" spc="0" normalizeH="0" baseline="0" noProof="0">
                <a:ln>
                  <a:noFill/>
                </a:ln>
                <a:solidFill>
                  <a:srgbClr val="75787A"/>
                </a:solidFill>
                <a:effectLst/>
                <a:uLnTx/>
                <a:uFillTx/>
                <a:latin typeface="Open Sans Light"/>
                <a:cs typeface="Open Sans Light"/>
              </a:rPr>
              <a:t>Development</a:t>
            </a:r>
            <a:r>
              <a:rPr kumimoji="0" lang="en-US" sz="800" b="0" i="0" u="none" strike="noStrike" kern="0" cap="none" spc="-40" normalizeH="0" baseline="0" noProof="0">
                <a:ln>
                  <a:noFill/>
                </a:ln>
                <a:solidFill>
                  <a:srgbClr val="75787A"/>
                </a:solidFill>
                <a:effectLst/>
                <a:uLnTx/>
                <a:uFillTx/>
                <a:latin typeface="Open Sans Light"/>
                <a:cs typeface="Open Sans Light"/>
              </a:rPr>
              <a:t> </a:t>
            </a:r>
            <a:r>
              <a:rPr kumimoji="0" lang="en-US" sz="800" b="0" i="0" u="none" strike="noStrike" kern="0" cap="none" spc="0" normalizeH="0" baseline="0" noProof="0">
                <a:ln>
                  <a:noFill/>
                </a:ln>
                <a:solidFill>
                  <a:srgbClr val="75787A"/>
                </a:solidFill>
                <a:effectLst/>
                <a:uLnTx/>
                <a:uFillTx/>
                <a:latin typeface="Open Sans Light"/>
                <a:cs typeface="Open Sans Light"/>
              </a:rPr>
              <a:t>LLC. All</a:t>
            </a:r>
            <a:r>
              <a:rPr kumimoji="0" lang="en-US" sz="800" b="0" i="0" u="none" strike="noStrike" kern="0" cap="none" spc="-25" normalizeH="0" baseline="0" noProof="0">
                <a:ln>
                  <a:noFill/>
                </a:ln>
                <a:solidFill>
                  <a:srgbClr val="75787A"/>
                </a:solidFill>
                <a:effectLst/>
                <a:uLnTx/>
                <a:uFillTx/>
                <a:latin typeface="Open Sans Light"/>
                <a:cs typeface="Open Sans Light"/>
              </a:rPr>
              <a:t> </a:t>
            </a:r>
            <a:r>
              <a:rPr kumimoji="0" lang="en-US" sz="800" b="0" i="0" u="none" strike="noStrike" kern="0" cap="none" spc="0" normalizeH="0" baseline="0" noProof="0">
                <a:ln>
                  <a:noFill/>
                </a:ln>
                <a:solidFill>
                  <a:srgbClr val="75787A"/>
                </a:solidFill>
                <a:effectLst/>
                <a:uLnTx/>
                <a:uFillTx/>
                <a:latin typeface="Open Sans Light"/>
                <a:cs typeface="Open Sans Light"/>
              </a:rPr>
              <a:t>rights</a:t>
            </a:r>
            <a:r>
              <a:rPr kumimoji="0" lang="en-US" sz="800" b="0" i="0" u="none" strike="noStrike" kern="0" cap="none" spc="-25" normalizeH="0" baseline="0" noProof="0">
                <a:ln>
                  <a:noFill/>
                </a:ln>
                <a:solidFill>
                  <a:srgbClr val="75787A"/>
                </a:solidFill>
                <a:effectLst/>
                <a:uLnTx/>
                <a:uFillTx/>
                <a:latin typeface="Open Sans Light"/>
                <a:cs typeface="Open Sans Light"/>
              </a:rPr>
              <a:t> </a:t>
            </a:r>
            <a:r>
              <a:rPr kumimoji="0" lang="en-US" sz="800" b="0" i="0" u="none" strike="noStrike" kern="0" cap="none" spc="-10" normalizeH="0" baseline="0" noProof="0">
                <a:ln>
                  <a:noFill/>
                </a:ln>
                <a:solidFill>
                  <a:srgbClr val="75787A"/>
                </a:solidFill>
                <a:effectLst/>
                <a:uLnTx/>
                <a:uFillTx/>
                <a:latin typeface="Open Sans Light"/>
                <a:cs typeface="Open Sans Light"/>
              </a:rPr>
              <a:t>reserved.</a:t>
            </a:r>
          </a:p>
        </p:txBody>
      </p:sp>
      <p:sp>
        <p:nvSpPr>
          <p:cNvPr id="6" name="TextBox 5">
            <a:extLst>
              <a:ext uri="{FF2B5EF4-FFF2-40B4-BE49-F238E27FC236}">
                <a16:creationId xmlns:a16="http://schemas.microsoft.com/office/drawing/2014/main" id="{68EC8269-7CF8-4387-B7FC-398DDC9EFD66}"/>
              </a:ext>
            </a:extLst>
          </p:cNvPr>
          <p:cNvSpPr txBox="1"/>
          <p:nvPr userDrawn="1"/>
        </p:nvSpPr>
        <p:spPr>
          <a:xfrm>
            <a:off x="11358962" y="6434115"/>
            <a:ext cx="379141" cy="215444"/>
          </a:xfrm>
          <a:prstGeom prst="rect">
            <a:avLst/>
          </a:prstGeom>
          <a:noFill/>
        </p:spPr>
        <p:txBody>
          <a:bodyPr wrap="square">
            <a:spAutoFit/>
          </a:bodyPr>
          <a:lstStyle>
            <a:defPPr>
              <a:defRPr lang="en-US"/>
            </a:defPPr>
            <a:lvl1pPr marL="12700" marR="0" lvl="0" indent="0" fontAlgn="auto">
              <a:lnSpc>
                <a:spcPct val="100000"/>
              </a:lnSpc>
              <a:spcBef>
                <a:spcPts val="160"/>
              </a:spcBef>
              <a:spcAft>
                <a:spcPts val="0"/>
              </a:spcAft>
              <a:buClrTx/>
              <a:buSzTx/>
              <a:buFontTx/>
              <a:buNone/>
              <a:tabLst/>
              <a:defRPr kumimoji="0" sz="800" b="0" i="0" u="none" strike="noStrike" kern="0" cap="none" spc="0" normalizeH="0" baseline="0">
                <a:ln>
                  <a:noFill/>
                </a:ln>
                <a:solidFill>
                  <a:srgbClr val="75787A"/>
                </a:solidFill>
                <a:effectLst/>
                <a:uLnTx/>
                <a:uFillTx/>
                <a:latin typeface="Open Sans Light"/>
                <a:cs typeface="Open Sans Light"/>
              </a:defRPr>
            </a:lvl1pPr>
          </a:lstStyle>
          <a:p>
            <a:pPr lvl="0" algn="r"/>
            <a:fld id="{2E41F6C8-4AC0-3E4A-83FC-D61DA5B25C9B}" type="slidenum">
              <a:rPr lang="en-US" smtClean="0"/>
              <a:pPr lvl="0" algn="r"/>
              <a:t>‹#›</a:t>
            </a:fld>
            <a:endParaRPr lang="en-US"/>
          </a:p>
        </p:txBody>
      </p:sp>
    </p:spTree>
    <p:extLst>
      <p:ext uri="{BB962C8B-B14F-4D97-AF65-F5344CB8AC3E}">
        <p14:creationId xmlns:p14="http://schemas.microsoft.com/office/powerpoint/2010/main" val="238199298"/>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Slide Number Placeholder 5">
            <a:extLst>
              <a:ext uri="{FF2B5EF4-FFF2-40B4-BE49-F238E27FC236}">
                <a16:creationId xmlns:a16="http://schemas.microsoft.com/office/drawing/2014/main" id="{65954BA5-570B-4BB5-B3E7-33BEEF6B99BC}"/>
              </a:ext>
            </a:extLst>
          </p:cNvPr>
          <p:cNvSpPr>
            <a:spLocks noGrp="1"/>
          </p:cNvSpPr>
          <p:nvPr>
            <p:ph type="sldNum" sz="quarter" idx="10"/>
          </p:nvPr>
        </p:nvSpPr>
        <p:spPr/>
        <p:txBody>
          <a:bodyPr/>
          <a:lstStyle/>
          <a:p>
            <a:pPr algn="r"/>
            <a:fld id="{8FB4CE90-470A-43E3-A052-3E8AD880B4A5}" type="slidenum">
              <a:rPr lang="en-US" smtClean="0"/>
              <a:pPr algn="r"/>
              <a:t>‹#›</a:t>
            </a:fld>
            <a:endParaRPr lang="en-US"/>
          </a:p>
        </p:txBody>
      </p:sp>
      <p:sp>
        <p:nvSpPr>
          <p:cNvPr id="7" name="Footer Placeholder 6">
            <a:extLst>
              <a:ext uri="{FF2B5EF4-FFF2-40B4-BE49-F238E27FC236}">
                <a16:creationId xmlns:a16="http://schemas.microsoft.com/office/drawing/2014/main" id="{34F9F236-E5F1-497B-9D2D-66F8717F5BB0}"/>
              </a:ext>
            </a:extLst>
          </p:cNvPr>
          <p:cNvSpPr>
            <a:spLocks noGrp="1"/>
          </p:cNvSpPr>
          <p:nvPr>
            <p:ph type="ftr" sz="quarter" idx="11"/>
          </p:nvPr>
        </p:nvSpPr>
        <p:spPr/>
        <p:txBody>
          <a:bodyPr/>
          <a:lstStyle/>
          <a:p>
            <a:pPr algn="ctr">
              <a:lnSpc>
                <a:spcPct val="90000"/>
              </a:lnSpc>
              <a:spcBef>
                <a:spcPts val="1000"/>
              </a:spcBef>
            </a:pPr>
            <a:r>
              <a:rPr lang="en-US"/>
              <a:t>Confidential &amp; Proprietary – Not for Distribution</a:t>
            </a:r>
          </a:p>
        </p:txBody>
      </p:sp>
      <p:sp>
        <p:nvSpPr>
          <p:cNvPr id="9" name="Content Placeholder 8">
            <a:extLst>
              <a:ext uri="{FF2B5EF4-FFF2-40B4-BE49-F238E27FC236}">
                <a16:creationId xmlns:a16="http://schemas.microsoft.com/office/drawing/2014/main" id="{B199C20A-51FB-47CF-8539-89D6150A17E1}"/>
              </a:ext>
            </a:extLst>
          </p:cNvPr>
          <p:cNvSpPr>
            <a:spLocks noGrp="1"/>
          </p:cNvSpPr>
          <p:nvPr>
            <p:ph sz="quarter" idx="12"/>
          </p:nvPr>
        </p:nvSpPr>
        <p:spPr>
          <a:xfrm>
            <a:off x="241300" y="1443037"/>
            <a:ext cx="11734800" cy="470675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91643115"/>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mp; 1 column text">
    <p:spTree>
      <p:nvGrpSpPr>
        <p:cNvPr id="1" name=""/>
        <p:cNvGrpSpPr/>
        <p:nvPr/>
      </p:nvGrpSpPr>
      <p:grpSpPr>
        <a:xfrm>
          <a:off x="0" y="0"/>
          <a:ext cx="0" cy="0"/>
          <a:chOff x="0" y="0"/>
          <a:chExt cx="0" cy="0"/>
        </a:xfrm>
      </p:grpSpPr>
      <p:sp>
        <p:nvSpPr>
          <p:cNvPr id="14" name="Text Placeholder 18"/>
          <p:cNvSpPr>
            <a:spLocks noGrp="1"/>
          </p:cNvSpPr>
          <p:nvPr>
            <p:ph idx="1"/>
          </p:nvPr>
        </p:nvSpPr>
        <p:spPr>
          <a:xfrm>
            <a:off x="501651" y="1676400"/>
            <a:ext cx="11165416" cy="4705352"/>
          </a:xfrm>
          <a:prstGeom prst="rect">
            <a:avLst/>
          </a:prstGeom>
        </p:spPr>
        <p:txBody>
          <a:bodyPr vert="horz" lIns="0" tIns="0" rIns="0" bIns="0" rtlCol="0">
            <a:noAutofit/>
          </a:bodyPr>
          <a:lstStyle>
            <a:lvl1pPr marL="0" indent="0" algn="l">
              <a:buFontTx/>
              <a:buNone/>
              <a:defRPr>
                <a:latin typeface="+mn-lt"/>
              </a:defRPr>
            </a:lvl1pPr>
            <a:lvl2pPr marL="139700" indent="-139700" algn="l">
              <a:buClrTx/>
              <a:buSzPct val="100000"/>
              <a:buFont typeface="Arial" panose="020B0604020202020204" pitchFamily="34" charset="0"/>
              <a:buChar char="•"/>
              <a:defRPr>
                <a:latin typeface="+mj-lt"/>
              </a:defRPr>
            </a:lvl2pPr>
            <a:lvl3pPr marL="304800" indent="-139700" algn="l">
              <a:buClrTx/>
              <a:buSzPct val="100000"/>
              <a:buFont typeface="Arial" panose="020B0604020202020204" pitchFamily="34" charset="0"/>
              <a:buChar char="−"/>
              <a:defRPr>
                <a:latin typeface="+mn-lt"/>
              </a:defRPr>
            </a:lvl3pPr>
            <a:lvl4pPr marL="469900" indent="-139700" algn="l">
              <a:buClrTx/>
              <a:buSzPct val="100000"/>
              <a:buFont typeface="Arial" panose="020B0604020202020204" pitchFamily="34" charset="0"/>
              <a:buChar char="◦"/>
              <a:defRPr>
                <a:latin typeface="+mn-lt"/>
              </a:defRPr>
            </a:lvl4pPr>
            <a:lvl5pPr marL="635000" indent="-139700" algn="l">
              <a:buClrTx/>
              <a:buSzPct val="100000"/>
              <a:buFont typeface="Arial" panose="020B0604020202020204" pitchFamily="34" charset="0"/>
              <a:buChar cha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noProof="0"/>
          </a:p>
        </p:txBody>
      </p:sp>
      <p:sp>
        <p:nvSpPr>
          <p:cNvPr id="4" name="Title Placeholder 1">
            <a:extLst>
              <a:ext uri="{FF2B5EF4-FFF2-40B4-BE49-F238E27FC236}">
                <a16:creationId xmlns:a16="http://schemas.microsoft.com/office/drawing/2014/main" id="{A1AF4B88-9BDB-4994-AE11-3A74CC55FE51}"/>
              </a:ext>
            </a:extLst>
          </p:cNvPr>
          <p:cNvSpPr>
            <a:spLocks noGrp="1"/>
          </p:cNvSpPr>
          <p:nvPr>
            <p:ph type="title" hasCustomPrompt="1"/>
          </p:nvPr>
        </p:nvSpPr>
        <p:spPr>
          <a:xfrm>
            <a:off x="501652" y="317500"/>
            <a:ext cx="11180232" cy="698501"/>
          </a:xfrm>
          <a:prstGeom prst="rect">
            <a:avLst/>
          </a:prstGeom>
        </p:spPr>
        <p:txBody>
          <a:bodyPr vert="horz" lIns="0" tIns="0" rIns="0" bIns="0" rtlCol="0" anchor="t" anchorCtr="0">
            <a:noAutofit/>
          </a:bodyPr>
          <a:lstStyle>
            <a:lvl1pPr>
              <a:defRPr/>
            </a:lvl1pPr>
          </a:lstStyle>
          <a:p>
            <a:r>
              <a:rPr lang="en-US"/>
              <a:t>Click to add title</a:t>
            </a:r>
          </a:p>
        </p:txBody>
      </p:sp>
    </p:spTree>
    <p:extLst>
      <p:ext uri="{BB962C8B-B14F-4D97-AF65-F5344CB8AC3E}">
        <p14:creationId xmlns:p14="http://schemas.microsoft.com/office/powerpoint/2010/main" val="753503663"/>
      </p:ext>
    </p:extLst>
  </p:cSld>
  <p:clrMapOvr>
    <a:masterClrMapping/>
  </p:clrMapOvr>
  <p:transition>
    <p:fade/>
  </p:transition>
  <p:hf hd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tandard headline_Body">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5BDC220-FDA0-41D7-98BA-BB440BC4A90B}"/>
              </a:ext>
            </a:extLst>
          </p:cNvPr>
          <p:cNvSpPr/>
          <p:nvPr userDrawn="1"/>
        </p:nvSpPr>
        <p:spPr bwMode="gray">
          <a:xfrm>
            <a:off x="11568701" y="6482993"/>
            <a:ext cx="503434" cy="375007"/>
          </a:xfrm>
          <a:prstGeom prst="rect">
            <a:avLst/>
          </a:prstGeom>
          <a:solidFill>
            <a:schemeClr val="bg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7" name="Text Placeholder 8">
            <a:extLst>
              <a:ext uri="{FF2B5EF4-FFF2-40B4-BE49-F238E27FC236}">
                <a16:creationId xmlns:a16="http://schemas.microsoft.com/office/drawing/2014/main" id="{64DC2670-5D11-4421-8167-B380A667E4E1}"/>
              </a:ext>
            </a:extLst>
          </p:cNvPr>
          <p:cNvSpPr>
            <a:spLocks noGrp="1"/>
          </p:cNvSpPr>
          <p:nvPr>
            <p:ph type="body" sz="quarter" idx="13" hasCustomPrompt="1"/>
          </p:nvPr>
        </p:nvSpPr>
        <p:spPr>
          <a:xfrm>
            <a:off x="551688" y="684903"/>
            <a:ext cx="11167224" cy="454080"/>
          </a:xfrm>
          <a:prstGeom prst="rect">
            <a:avLst/>
          </a:prstGeom>
        </p:spPr>
        <p:txBody>
          <a:bodyPr lIns="0" tIns="0" rIns="0" bIns="0">
            <a:noAutofit/>
          </a:bodyPr>
          <a:lstStyle>
            <a:lvl1pPr marL="0" indent="0" algn="l" defTabSz="914400" rtl="0" eaLnBrk="1" latinLnBrk="0" hangingPunct="1">
              <a:spcBef>
                <a:spcPts val="200"/>
              </a:spcBef>
              <a:buSzPct val="100000"/>
              <a:buNone/>
              <a:defRPr lang="en-US" sz="1400" kern="1200" noProof="0" dirty="0">
                <a:solidFill>
                  <a:schemeClr val="accent6"/>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lvl="0"/>
            <a:r>
              <a:rPr lang="en-US" noProof="0"/>
              <a:t>Click to add subtitle</a:t>
            </a:r>
          </a:p>
        </p:txBody>
      </p:sp>
      <p:sp>
        <p:nvSpPr>
          <p:cNvPr id="18" name="Title Placeholder 1">
            <a:extLst>
              <a:ext uri="{FF2B5EF4-FFF2-40B4-BE49-F238E27FC236}">
                <a16:creationId xmlns:a16="http://schemas.microsoft.com/office/drawing/2014/main" id="{A791C14F-ED57-4012-8301-39F6E6B9EEC6}"/>
              </a:ext>
            </a:extLst>
          </p:cNvPr>
          <p:cNvSpPr>
            <a:spLocks noGrp="1"/>
          </p:cNvSpPr>
          <p:nvPr>
            <p:ph type="title" hasCustomPrompt="1"/>
          </p:nvPr>
        </p:nvSpPr>
        <p:spPr>
          <a:xfrm>
            <a:off x="551688" y="238607"/>
            <a:ext cx="11167224" cy="365760"/>
          </a:xfrm>
          <a:prstGeom prst="rect">
            <a:avLst/>
          </a:prstGeom>
        </p:spPr>
        <p:txBody>
          <a:bodyPr vert="horz" lIns="0" tIns="0" rIns="0" bIns="0" rtlCol="0" anchor="t" anchorCtr="0">
            <a:noAutofit/>
          </a:bodyPr>
          <a:lstStyle>
            <a:lvl1pPr marL="0" algn="l" defTabSz="1219170" rtl="0" eaLnBrk="1" latinLnBrk="0" hangingPunct="1">
              <a:spcBef>
                <a:spcPct val="0"/>
              </a:spcBef>
              <a:buNone/>
              <a:defRPr lang="en-US" sz="2400" b="1" i="0" kern="1200" noProof="0"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noProof="0"/>
              <a:t>Click to add title</a:t>
            </a:r>
          </a:p>
        </p:txBody>
      </p:sp>
      <p:sp>
        <p:nvSpPr>
          <p:cNvPr id="3" name="Text Placeholder 2">
            <a:extLst>
              <a:ext uri="{FF2B5EF4-FFF2-40B4-BE49-F238E27FC236}">
                <a16:creationId xmlns:a16="http://schemas.microsoft.com/office/drawing/2014/main" id="{CBE77400-FDDE-40F3-B4FF-1FD986E076AA}"/>
              </a:ext>
            </a:extLst>
          </p:cNvPr>
          <p:cNvSpPr>
            <a:spLocks noGrp="1"/>
          </p:cNvSpPr>
          <p:nvPr>
            <p:ph type="body" sz="quarter" idx="14"/>
          </p:nvPr>
        </p:nvSpPr>
        <p:spPr>
          <a:xfrm>
            <a:off x="552451" y="1249363"/>
            <a:ext cx="11166477" cy="46172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pyright">
            <a:extLst>
              <a:ext uri="{FF2B5EF4-FFF2-40B4-BE49-F238E27FC236}">
                <a16:creationId xmlns:a16="http://schemas.microsoft.com/office/drawing/2014/main" id="{52C3992E-BE5C-440F-A3B1-069C489A6D22}"/>
              </a:ext>
            </a:extLst>
          </p:cNvPr>
          <p:cNvSpPr txBox="1"/>
          <p:nvPr userDrawn="1"/>
        </p:nvSpPr>
        <p:spPr>
          <a:xfrm>
            <a:off x="508000" y="6515103"/>
            <a:ext cx="5355168" cy="138499"/>
          </a:xfrm>
          <a:prstGeom prst="rect">
            <a:avLst/>
          </a:prstGeom>
          <a:noFill/>
        </p:spPr>
        <p:txBody>
          <a:bodyPr wrap="square" lIns="0" tIns="0" rIns="0" bIns="0" rtlCol="0">
            <a:spAutoFit/>
          </a:bodyPr>
          <a:lstStyle/>
          <a:p>
            <a:pPr marL="0" indent="0">
              <a:spcBef>
                <a:spcPts val="450"/>
              </a:spcBef>
              <a:buSzPct val="100000"/>
              <a:buFont typeface="Arial"/>
              <a:buNone/>
            </a:pPr>
            <a:r>
              <a:rPr lang="en-US" sz="900" b="0" i="0" noProof="0">
                <a:solidFill>
                  <a:schemeClr val="tx1"/>
                </a:solidFill>
                <a:latin typeface="Calibri Light" panose="020F0302020204030204" pitchFamily="34" charset="0"/>
                <a:cs typeface="Calibri Light" panose="020F0302020204030204" pitchFamily="34" charset="0"/>
              </a:rPr>
              <a:t>Copyright © 2023 Deloitte Development LLC. All rights reserved.</a:t>
            </a:r>
          </a:p>
        </p:txBody>
      </p:sp>
      <p:sp>
        <p:nvSpPr>
          <p:cNvPr id="10" name="Rectangle 9">
            <a:extLst>
              <a:ext uri="{FF2B5EF4-FFF2-40B4-BE49-F238E27FC236}">
                <a16:creationId xmlns:a16="http://schemas.microsoft.com/office/drawing/2014/main" id="{6410B25F-AD8D-4BDC-AEF5-EDCE170498D4}"/>
              </a:ext>
            </a:extLst>
          </p:cNvPr>
          <p:cNvSpPr/>
          <p:nvPr userDrawn="1"/>
        </p:nvSpPr>
        <p:spPr>
          <a:xfrm>
            <a:off x="11562047" y="6512054"/>
            <a:ext cx="134652" cy="138499"/>
          </a:xfrm>
          <a:prstGeom prst="rect">
            <a:avLst/>
          </a:prstGeom>
        </p:spPr>
        <p:txBody>
          <a:bodyPr wrap="none" lIns="0" tIns="0" rIns="0" bIns="0">
            <a:spAutoFit/>
          </a:bodyPr>
          <a:lstStyle/>
          <a:p>
            <a:pPr algn="r"/>
            <a:fld id="{C58DF478-B544-4ED8-9ED4-6A2648E2D233}" type="slidenum">
              <a:rPr lang="en-US" sz="900" b="0" i="0" noProof="0" smtClean="0">
                <a:solidFill>
                  <a:schemeClr val="tx1"/>
                </a:solidFill>
                <a:latin typeface="Calibri Light" panose="020F0302020204030204" pitchFamily="34" charset="0"/>
                <a:cs typeface="Calibri Light" panose="020F0302020204030204" pitchFamily="34" charset="0"/>
              </a:rPr>
              <a:pPr algn="r"/>
              <a:t>‹#›</a:t>
            </a:fld>
            <a:endParaRPr lang="en-US" sz="900" b="0" i="0">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458369283"/>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2 columns of text">
    <p:spTree>
      <p:nvGrpSpPr>
        <p:cNvPr id="1" name=""/>
        <p:cNvGrpSpPr/>
        <p:nvPr/>
      </p:nvGrpSpPr>
      <p:grpSpPr>
        <a:xfrm>
          <a:off x="0" y="0"/>
          <a:ext cx="0" cy="0"/>
          <a:chOff x="0" y="0"/>
          <a:chExt cx="0" cy="0"/>
        </a:xfrm>
      </p:grpSpPr>
      <p:sp>
        <p:nvSpPr>
          <p:cNvPr id="13" name="Content Placeholder 3"/>
          <p:cNvSpPr>
            <a:spLocks noGrp="1"/>
          </p:cNvSpPr>
          <p:nvPr>
            <p:ph sz="quarter" idx="10"/>
          </p:nvPr>
        </p:nvSpPr>
        <p:spPr>
          <a:xfrm>
            <a:off x="501651" y="1676400"/>
            <a:ext cx="5305579" cy="4705350"/>
          </a:xfrm>
          <a:prstGeom prst="rect">
            <a:avLst/>
          </a:prstGeom>
        </p:spPr>
        <p:txBody>
          <a:bodyPr>
            <a:noAutofit/>
          </a:bodyPr>
          <a:lstStyle>
            <a:lvl1pPr marL="0" indent="0" algn="l">
              <a:buFontTx/>
              <a:buNone/>
              <a:tabLst>
                <a:tab pos="5029200" algn="r"/>
              </a:tabLst>
              <a:defRPr/>
            </a:lvl1pPr>
            <a:lvl2pPr marL="139700" indent="-139700" algn="l">
              <a:buClrTx/>
              <a:buSzPct val="100000"/>
              <a:buFont typeface="Arial" panose="020B0604020202020204" pitchFamily="34" charset="0"/>
              <a:buChar char="•"/>
              <a:tabLst>
                <a:tab pos="5029200" algn="r"/>
              </a:tabLst>
              <a:defRPr/>
            </a:lvl2pPr>
            <a:lvl3pPr marL="304800" indent="-139700" algn="l">
              <a:buClrTx/>
              <a:buSzPct val="100000"/>
              <a:buFont typeface="Arial" panose="020B0604020202020204" pitchFamily="34" charset="0"/>
              <a:buChar char="−"/>
              <a:tabLst>
                <a:tab pos="5029200" algn="r"/>
              </a:tabLst>
              <a:defRPr/>
            </a:lvl3pPr>
            <a:lvl4pPr marL="469900" indent="-139700" algn="l">
              <a:buClrTx/>
              <a:buSzPct val="100000"/>
              <a:buFont typeface="Arial" panose="020B0604020202020204" pitchFamily="34" charset="0"/>
              <a:buChar char="◦"/>
              <a:tabLst>
                <a:tab pos="5029200" algn="r"/>
              </a:tabLst>
              <a:defRPr/>
            </a:lvl4pPr>
            <a:lvl5pPr marL="635000" indent="-139700" algn="l">
              <a:buClrTx/>
              <a:buSzPct val="100000"/>
              <a:buFont typeface="Arial" panose="020B0604020202020204" pitchFamily="34" charset="0"/>
              <a:buChar char="−"/>
              <a:tabLst>
                <a:tab pos="5029200" algn="r"/>
              </a:tabLst>
              <a:defRPr baseline="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5" name="Content Placeholder 3"/>
          <p:cNvSpPr>
            <a:spLocks noGrp="1"/>
          </p:cNvSpPr>
          <p:nvPr>
            <p:ph sz="quarter" idx="20"/>
          </p:nvPr>
        </p:nvSpPr>
        <p:spPr>
          <a:xfrm>
            <a:off x="6381539" y="1676400"/>
            <a:ext cx="5322781" cy="4705350"/>
          </a:xfrm>
          <a:prstGeom prst="rect">
            <a:avLst/>
          </a:prstGeom>
        </p:spPr>
        <p:txBody>
          <a:bodyPr>
            <a:noAutofit/>
          </a:bodyPr>
          <a:lstStyle>
            <a:lvl1pPr marL="0" indent="0" algn="l">
              <a:buFontTx/>
              <a:buNone/>
              <a:tabLst>
                <a:tab pos="5029200" algn="r"/>
              </a:tabLst>
              <a:defRPr/>
            </a:lvl1pPr>
            <a:lvl2pPr marL="139700" indent="-139700" algn="l">
              <a:buClrTx/>
              <a:buSzPct val="100000"/>
              <a:buFont typeface="Arial" panose="020B0604020202020204" pitchFamily="34" charset="0"/>
              <a:buChar char="•"/>
              <a:tabLst>
                <a:tab pos="5029200" algn="r"/>
              </a:tabLst>
              <a:defRPr/>
            </a:lvl2pPr>
            <a:lvl3pPr marL="304800" indent="-139700" algn="l">
              <a:buClrTx/>
              <a:buSzPct val="100000"/>
              <a:buFont typeface="Arial" panose="020B0604020202020204" pitchFamily="34" charset="0"/>
              <a:buChar char="−"/>
              <a:tabLst>
                <a:tab pos="5029200" algn="r"/>
              </a:tabLst>
              <a:defRPr/>
            </a:lvl3pPr>
            <a:lvl4pPr marL="469900" indent="-139700" algn="l">
              <a:buClrTx/>
              <a:buSzPct val="100000"/>
              <a:buFont typeface="Arial" panose="020B0604020202020204" pitchFamily="34" charset="0"/>
              <a:buChar char="◦"/>
              <a:tabLst>
                <a:tab pos="5029200" algn="r"/>
              </a:tabLst>
              <a:defRPr/>
            </a:lvl4pPr>
            <a:lvl5pPr marL="635000" indent="-139700" algn="l">
              <a:buClrTx/>
              <a:buSzPct val="100000"/>
              <a:buFont typeface="Arial" panose="020B0604020202020204" pitchFamily="34" charset="0"/>
              <a:buChar char="−"/>
              <a:tabLst>
                <a:tab pos="5029200" algn="r"/>
              </a:tabLst>
              <a:defRPr baseline="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Text Placeholder 8">
            <a:extLst>
              <a:ext uri="{FF2B5EF4-FFF2-40B4-BE49-F238E27FC236}">
                <a16:creationId xmlns:a16="http://schemas.microsoft.com/office/drawing/2014/main" id="{D58FF0B8-12F4-41CE-AD69-DD52D41C8BBD}"/>
              </a:ext>
            </a:extLst>
          </p:cNvPr>
          <p:cNvSpPr>
            <a:spLocks noGrp="1"/>
          </p:cNvSpPr>
          <p:nvPr>
            <p:ph type="body" sz="quarter" idx="13" hasCustomPrompt="1"/>
          </p:nvPr>
        </p:nvSpPr>
        <p:spPr>
          <a:xfrm>
            <a:off x="501650" y="651600"/>
            <a:ext cx="11188700" cy="757255"/>
          </a:xfrm>
          <a:prstGeom prst="rect">
            <a:avLst/>
          </a:prstGeom>
        </p:spPr>
        <p:txBody>
          <a:bodyPr lIns="0" tIns="0" rIns="0" bIns="0">
            <a:noAutofit/>
          </a:bodyPr>
          <a:lstStyle>
            <a:lvl1pPr marL="0" indent="0">
              <a:buNone/>
              <a:defRPr sz="1800" b="0">
                <a:solidFill>
                  <a:schemeClr val="tx2"/>
                </a:solidFill>
              </a:defRPr>
            </a:lvl1pPr>
          </a:lstStyle>
          <a:p>
            <a:pPr lvl="0"/>
            <a:r>
              <a:rPr lang="en-US"/>
              <a:t>Click to add subtitle</a:t>
            </a:r>
          </a:p>
        </p:txBody>
      </p:sp>
      <p:sp>
        <p:nvSpPr>
          <p:cNvPr id="9" name="Title Placeholder 1">
            <a:extLst>
              <a:ext uri="{FF2B5EF4-FFF2-40B4-BE49-F238E27FC236}">
                <a16:creationId xmlns:a16="http://schemas.microsoft.com/office/drawing/2014/main" id="{565F50C2-3A2B-43F6-97B9-A4F3EF05E45A}"/>
              </a:ext>
            </a:extLst>
          </p:cNvPr>
          <p:cNvSpPr>
            <a:spLocks noGrp="1"/>
          </p:cNvSpPr>
          <p:nvPr>
            <p:ph type="title" hasCustomPrompt="1"/>
          </p:nvPr>
        </p:nvSpPr>
        <p:spPr>
          <a:xfrm>
            <a:off x="501650" y="317500"/>
            <a:ext cx="11188700" cy="334099"/>
          </a:xfrm>
          <a:prstGeom prst="rect">
            <a:avLst/>
          </a:prstGeom>
        </p:spPr>
        <p:txBody>
          <a:bodyPr vert="horz" lIns="0" tIns="0" rIns="0" bIns="0" rtlCol="0" anchor="t" anchorCtr="0">
            <a:noAutofit/>
          </a:bodyPr>
          <a:lstStyle>
            <a:lvl1pPr>
              <a:defRPr>
                <a:latin typeface="+mj-lt"/>
              </a:defRPr>
            </a:lvl1pPr>
          </a:lstStyle>
          <a:p>
            <a:r>
              <a:rPr lang="en-US"/>
              <a:t>Click to add title</a:t>
            </a:r>
          </a:p>
        </p:txBody>
      </p:sp>
    </p:spTree>
    <p:extLst>
      <p:ext uri="{BB962C8B-B14F-4D97-AF65-F5344CB8AC3E}">
        <p14:creationId xmlns:p14="http://schemas.microsoft.com/office/powerpoint/2010/main" val="204459622"/>
      </p:ext>
    </p:extLst>
  </p:cSld>
  <p:clrMapOvr>
    <a:masterClrMapping/>
  </p:clrMapOvr>
  <p:transition>
    <p:fade/>
  </p:transition>
  <p:hf hdr="0" dt="0"/>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ontents with image and subtitle">
    <p:spTree>
      <p:nvGrpSpPr>
        <p:cNvPr id="1" name=""/>
        <p:cNvGrpSpPr/>
        <p:nvPr/>
      </p:nvGrpSpPr>
      <p:grpSpPr>
        <a:xfrm>
          <a:off x="0" y="0"/>
          <a:ext cx="0" cy="0"/>
          <a:chOff x="0" y="0"/>
          <a:chExt cx="0" cy="0"/>
        </a:xfrm>
      </p:grpSpPr>
      <p:sp>
        <p:nvSpPr>
          <p:cNvPr id="5" name="Picture Placeholder 9"/>
          <p:cNvSpPr>
            <a:spLocks noGrp="1"/>
          </p:cNvSpPr>
          <p:nvPr>
            <p:ph type="pic" sz="quarter" idx="15"/>
          </p:nvPr>
        </p:nvSpPr>
        <p:spPr>
          <a:xfrm>
            <a:off x="5154613" y="1676398"/>
            <a:ext cx="4478337" cy="4611396"/>
          </a:xfrm>
        </p:spPr>
        <p:txBody>
          <a:bodyPr/>
          <a:lstStyle/>
          <a:p>
            <a:r>
              <a:rPr lang="en-US" noProof="0"/>
              <a:t>Click icon to add picture</a:t>
            </a:r>
          </a:p>
        </p:txBody>
      </p:sp>
      <p:sp>
        <p:nvSpPr>
          <p:cNvPr id="7" name="Content Placeholder 3">
            <a:extLst>
              <a:ext uri="{FF2B5EF4-FFF2-40B4-BE49-F238E27FC236}">
                <a16:creationId xmlns:a16="http://schemas.microsoft.com/office/drawing/2014/main" id="{58D969C3-195F-423F-8E4C-37C200B27846}"/>
              </a:ext>
            </a:extLst>
          </p:cNvPr>
          <p:cNvSpPr>
            <a:spLocks noGrp="1"/>
          </p:cNvSpPr>
          <p:nvPr>
            <p:ph sz="quarter" idx="10"/>
          </p:nvPr>
        </p:nvSpPr>
        <p:spPr>
          <a:xfrm>
            <a:off x="502920" y="1676400"/>
            <a:ext cx="4492938" cy="4611395"/>
          </a:xfrm>
          <a:prstGeom prst="rect">
            <a:avLst/>
          </a:prstGeom>
        </p:spPr>
        <p:txBody>
          <a:bodyPr/>
          <a:lstStyle>
            <a:lvl1pPr>
              <a:spcBef>
                <a:spcPts val="600"/>
              </a:spcBef>
              <a:spcAft>
                <a:spcPts val="600"/>
              </a:spcAft>
              <a:tabLst>
                <a:tab pos="6705432" algn="r"/>
              </a:tabLst>
              <a:defRPr>
                <a:latin typeface="Calibri Light" panose="020F0302020204030204" pitchFamily="34" charset="0"/>
                <a:cs typeface="Calibri Light" panose="020F0302020204030204" pitchFamily="34" charset="0"/>
              </a:defRPr>
            </a:lvl1pPr>
            <a:lvl2pPr>
              <a:spcBef>
                <a:spcPts val="600"/>
              </a:spcBef>
              <a:spcAft>
                <a:spcPts val="600"/>
              </a:spcAft>
              <a:tabLst>
                <a:tab pos="6705432" algn="r"/>
              </a:tabLst>
              <a:defRPr>
                <a:latin typeface="Calibri" panose="020F0502020204030204" pitchFamily="34" charset="0"/>
                <a:cs typeface="Calibri" panose="020F0502020204030204" pitchFamily="34" charset="0"/>
              </a:defRPr>
            </a:lvl2pPr>
            <a:lvl3pPr marL="180000" indent="-180000">
              <a:spcBef>
                <a:spcPts val="600"/>
              </a:spcBef>
              <a:spcAft>
                <a:spcPts val="600"/>
              </a:spcAft>
              <a:tabLst>
                <a:tab pos="6705432" algn="r"/>
              </a:tabLst>
              <a:defRPr>
                <a:latin typeface="Calibri Light" panose="020F0302020204030204" pitchFamily="34" charset="0"/>
                <a:cs typeface="Calibri Light" panose="020F0302020204030204" pitchFamily="34" charset="0"/>
              </a:defRPr>
            </a:lvl3pPr>
            <a:lvl4pPr marL="360000" indent="-180000">
              <a:spcBef>
                <a:spcPts val="600"/>
              </a:spcBef>
              <a:spcAft>
                <a:spcPts val="600"/>
              </a:spcAft>
              <a:tabLst>
                <a:tab pos="6705432" algn="r"/>
              </a:tabLst>
              <a:defRPr>
                <a:latin typeface="Calibri Light" panose="020F0302020204030204" pitchFamily="34" charset="0"/>
                <a:cs typeface="Calibri Light" panose="020F0302020204030204" pitchFamily="34" charset="0"/>
              </a:defRPr>
            </a:lvl4pPr>
            <a:lvl5pPr marL="540000" indent="-180000">
              <a:spcBef>
                <a:spcPts val="600"/>
              </a:spcBef>
              <a:spcAft>
                <a:spcPts val="600"/>
              </a:spcAft>
              <a:buFont typeface="Arial" panose="020B0604020202020204" pitchFamily="34" charset="0"/>
              <a:buChar char="•"/>
              <a:tabLst>
                <a:tab pos="6705432" algn="r"/>
              </a:tabLst>
              <a:defRPr baseline="0">
                <a:latin typeface="Calibri Light" panose="020F0302020204030204" pitchFamily="34" charset="0"/>
                <a:cs typeface="Calibri Light" panose="020F030202020403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Text Placeholder 8">
            <a:extLst>
              <a:ext uri="{FF2B5EF4-FFF2-40B4-BE49-F238E27FC236}">
                <a16:creationId xmlns:a16="http://schemas.microsoft.com/office/drawing/2014/main" id="{C9DAEC41-5E91-4677-90FA-D49959E620BA}"/>
              </a:ext>
            </a:extLst>
          </p:cNvPr>
          <p:cNvSpPr>
            <a:spLocks noGrp="1"/>
          </p:cNvSpPr>
          <p:nvPr>
            <p:ph type="body" sz="quarter" idx="13" hasCustomPrompt="1"/>
          </p:nvPr>
        </p:nvSpPr>
        <p:spPr>
          <a:xfrm>
            <a:off x="501650" y="651600"/>
            <a:ext cx="11188700" cy="757255"/>
          </a:xfrm>
          <a:prstGeom prst="rect">
            <a:avLst/>
          </a:prstGeom>
        </p:spPr>
        <p:txBody>
          <a:bodyPr lIns="0" tIns="0" rIns="0" bIns="0">
            <a:noAutofit/>
          </a:bodyPr>
          <a:lstStyle>
            <a:lvl1pPr marL="0" indent="0">
              <a:buNone/>
              <a:defRPr sz="1800" b="0">
                <a:solidFill>
                  <a:srgbClr val="575757"/>
                </a:solidFill>
              </a:defRPr>
            </a:lvl1pPr>
          </a:lstStyle>
          <a:p>
            <a:pPr lvl="0"/>
            <a:r>
              <a:rPr lang="en-US"/>
              <a:t>Click to add subtitle</a:t>
            </a:r>
          </a:p>
        </p:txBody>
      </p:sp>
      <p:sp>
        <p:nvSpPr>
          <p:cNvPr id="8" name="Title Placeholder 1">
            <a:extLst>
              <a:ext uri="{FF2B5EF4-FFF2-40B4-BE49-F238E27FC236}">
                <a16:creationId xmlns:a16="http://schemas.microsoft.com/office/drawing/2014/main" id="{3A82897B-0778-4692-B5E3-F2C484A54931}"/>
              </a:ext>
            </a:extLst>
          </p:cNvPr>
          <p:cNvSpPr>
            <a:spLocks noGrp="1"/>
          </p:cNvSpPr>
          <p:nvPr>
            <p:ph type="title" hasCustomPrompt="1"/>
          </p:nvPr>
        </p:nvSpPr>
        <p:spPr>
          <a:xfrm>
            <a:off x="501650" y="317500"/>
            <a:ext cx="11188700" cy="334099"/>
          </a:xfrm>
          <a:prstGeom prst="rect">
            <a:avLst/>
          </a:prstGeom>
        </p:spPr>
        <p:txBody>
          <a:bodyPr vert="horz" lIns="0" tIns="0" rIns="0" bIns="0" rtlCol="0" anchor="t" anchorCtr="0">
            <a:noAutofit/>
          </a:bodyPr>
          <a:lstStyle>
            <a:lvl1pPr>
              <a:defRPr>
                <a:latin typeface="+mj-lt"/>
              </a:defRPr>
            </a:lvl1pPr>
          </a:lstStyle>
          <a:p>
            <a:r>
              <a:rPr lang="en-US"/>
              <a:t>Click to add title</a:t>
            </a:r>
          </a:p>
        </p:txBody>
      </p:sp>
    </p:spTree>
    <p:extLst>
      <p:ext uri="{BB962C8B-B14F-4D97-AF65-F5344CB8AC3E}">
        <p14:creationId xmlns:p14="http://schemas.microsoft.com/office/powerpoint/2010/main" val="353838999"/>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title divider slide">
    <p:spTree>
      <p:nvGrpSpPr>
        <p:cNvPr id="1" name=""/>
        <p:cNvGrpSpPr/>
        <p:nvPr/>
      </p:nvGrpSpPr>
      <p:grpSpPr>
        <a:xfrm>
          <a:off x="0" y="0"/>
          <a:ext cx="0" cy="0"/>
          <a:chOff x="0" y="0"/>
          <a:chExt cx="0" cy="0"/>
        </a:xfrm>
      </p:grpSpPr>
      <p:sp>
        <p:nvSpPr>
          <p:cNvPr id="4" name="Picture Placeholder 8"/>
          <p:cNvSpPr>
            <a:spLocks noGrp="1"/>
          </p:cNvSpPr>
          <p:nvPr>
            <p:ph type="pic" sz="quarter" idx="11"/>
          </p:nvPr>
        </p:nvSpPr>
        <p:spPr>
          <a:xfrm>
            <a:off x="3278525" y="727595"/>
            <a:ext cx="5400000" cy="5400000"/>
          </a:xfrm>
          <a:prstGeom prst="rect">
            <a:avLst/>
          </a:prstGeom>
        </p:spPr>
        <p:txBody>
          <a:bodyPr/>
          <a:lstStyle/>
          <a:p>
            <a:r>
              <a:rPr lang="en-US" noProof="0"/>
              <a:t>Click icon to add picture</a:t>
            </a:r>
          </a:p>
        </p:txBody>
      </p:sp>
      <p:sp>
        <p:nvSpPr>
          <p:cNvPr id="9" name="Text Placeholder 8">
            <a:extLst>
              <a:ext uri="{FF2B5EF4-FFF2-40B4-BE49-F238E27FC236}">
                <a16:creationId xmlns:a16="http://schemas.microsoft.com/office/drawing/2014/main" id="{28350E41-AF26-4F49-B6BC-9DCAC9F4308C}"/>
              </a:ext>
            </a:extLst>
          </p:cNvPr>
          <p:cNvSpPr>
            <a:spLocks noGrp="1"/>
          </p:cNvSpPr>
          <p:nvPr>
            <p:ph type="body" sz="quarter" idx="13" hasCustomPrompt="1"/>
          </p:nvPr>
        </p:nvSpPr>
        <p:spPr>
          <a:xfrm>
            <a:off x="501650" y="651600"/>
            <a:ext cx="2336143" cy="757255"/>
          </a:xfrm>
          <a:prstGeom prst="rect">
            <a:avLst/>
          </a:prstGeom>
        </p:spPr>
        <p:txBody>
          <a:bodyPr lIns="0" tIns="0" rIns="0" bIns="0">
            <a:noAutofit/>
          </a:bodyPr>
          <a:lstStyle>
            <a:lvl1pPr marL="0" indent="0">
              <a:buNone/>
              <a:defRPr sz="1800" b="0">
                <a:solidFill>
                  <a:srgbClr val="575757"/>
                </a:solidFill>
              </a:defRPr>
            </a:lvl1pPr>
          </a:lstStyle>
          <a:p>
            <a:pPr lvl="0"/>
            <a:r>
              <a:rPr lang="en-US"/>
              <a:t>Click to add subtitle</a:t>
            </a:r>
          </a:p>
        </p:txBody>
      </p:sp>
      <p:sp>
        <p:nvSpPr>
          <p:cNvPr id="10" name="Title Placeholder 1">
            <a:extLst>
              <a:ext uri="{FF2B5EF4-FFF2-40B4-BE49-F238E27FC236}">
                <a16:creationId xmlns:a16="http://schemas.microsoft.com/office/drawing/2014/main" id="{7213EE0C-033D-4C02-B0C8-D233FA692FE0}"/>
              </a:ext>
            </a:extLst>
          </p:cNvPr>
          <p:cNvSpPr>
            <a:spLocks noGrp="1"/>
          </p:cNvSpPr>
          <p:nvPr>
            <p:ph type="title" hasCustomPrompt="1"/>
          </p:nvPr>
        </p:nvSpPr>
        <p:spPr>
          <a:xfrm>
            <a:off x="501650" y="317500"/>
            <a:ext cx="2336143" cy="334099"/>
          </a:xfrm>
          <a:prstGeom prst="rect">
            <a:avLst/>
          </a:prstGeom>
        </p:spPr>
        <p:txBody>
          <a:bodyPr vert="horz" lIns="0" tIns="0" rIns="0" bIns="0" rtlCol="0" anchor="t" anchorCtr="0">
            <a:noAutofit/>
          </a:bodyPr>
          <a:lstStyle>
            <a:lvl1pPr>
              <a:defRPr>
                <a:latin typeface="+mj-lt"/>
              </a:defRPr>
            </a:lvl1pPr>
          </a:lstStyle>
          <a:p>
            <a:r>
              <a:rPr lang="en-US"/>
              <a:t>Click to add title</a:t>
            </a:r>
          </a:p>
        </p:txBody>
      </p:sp>
    </p:spTree>
    <p:extLst>
      <p:ext uri="{BB962C8B-B14F-4D97-AF65-F5344CB8AC3E}">
        <p14:creationId xmlns:p14="http://schemas.microsoft.com/office/powerpoint/2010/main" val="471274233"/>
      </p:ext>
    </p:extLst>
  </p:cSld>
  <p:clrMapOvr>
    <a:masterClrMapping/>
  </p:clrMapOvr>
  <p:transition>
    <p:fade/>
  </p:transition>
  <p:extLst>
    <p:ext uri="{DCECCB84-F9BA-43D5-87BE-67443E8EF086}">
      <p15:sldGuideLst xmlns:p15="http://schemas.microsoft.com/office/powerpoint/2012/main">
        <p15:guide id="1" pos="384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ection title divider slide - Black">
    <p:bg>
      <p:bgPr>
        <a:solidFill>
          <a:srgbClr val="000000"/>
        </a:solidFill>
        <a:effectLst/>
      </p:bgPr>
    </p:bg>
    <p:spTree>
      <p:nvGrpSpPr>
        <p:cNvPr id="1" name=""/>
        <p:cNvGrpSpPr/>
        <p:nvPr/>
      </p:nvGrpSpPr>
      <p:grpSpPr>
        <a:xfrm>
          <a:off x="0" y="0"/>
          <a:ext cx="0" cy="0"/>
          <a:chOff x="0" y="0"/>
          <a:chExt cx="0" cy="0"/>
        </a:xfrm>
      </p:grpSpPr>
      <p:sp>
        <p:nvSpPr>
          <p:cNvPr id="4" name="Picture Placeholder 8"/>
          <p:cNvSpPr>
            <a:spLocks noGrp="1"/>
          </p:cNvSpPr>
          <p:nvPr>
            <p:ph type="pic" sz="quarter" idx="11"/>
          </p:nvPr>
        </p:nvSpPr>
        <p:spPr>
          <a:xfrm>
            <a:off x="3393716" y="727595"/>
            <a:ext cx="5400000" cy="5400000"/>
          </a:xfrm>
          <a:prstGeom prst="rect">
            <a:avLst/>
          </a:prstGeom>
        </p:spPr>
        <p:txBody>
          <a:bodyPr/>
          <a:lstStyle/>
          <a:p>
            <a:r>
              <a:rPr lang="en-US" noProof="0"/>
              <a:t>Click icon to add picture</a:t>
            </a:r>
          </a:p>
        </p:txBody>
      </p:sp>
      <p:sp>
        <p:nvSpPr>
          <p:cNvPr id="8" name="TextBox 7">
            <a:extLst>
              <a:ext uri="{FF2B5EF4-FFF2-40B4-BE49-F238E27FC236}">
                <a16:creationId xmlns:a16="http://schemas.microsoft.com/office/drawing/2014/main" id="{EEE7327F-2791-4B24-9B91-F5FBE3C53605}"/>
              </a:ext>
            </a:extLst>
          </p:cNvPr>
          <p:cNvSpPr txBox="1"/>
          <p:nvPr userDrawn="1"/>
        </p:nvSpPr>
        <p:spPr>
          <a:xfrm>
            <a:off x="501649" y="6477000"/>
            <a:ext cx="5355168" cy="276999"/>
          </a:xfrm>
          <a:prstGeom prst="rect">
            <a:avLst/>
          </a:prstGeom>
          <a:noFill/>
        </p:spPr>
        <p:txBody>
          <a:bodyPr wrap="square" lIns="0" tIns="0" rIns="0" bIns="0" rtlCol="0">
            <a:spAutoFit/>
          </a:bodyPr>
          <a:lstStyle/>
          <a:p>
            <a:pPr marL="0" indent="0">
              <a:spcBef>
                <a:spcPts val="600"/>
              </a:spcBef>
              <a:buSzPct val="100000"/>
              <a:buFont typeface="Arial"/>
              <a:buNone/>
            </a:pPr>
            <a:r>
              <a:rPr lang="en-US" sz="900" noProof="0">
                <a:solidFill>
                  <a:schemeClr val="bg1"/>
                </a:solidFill>
                <a:latin typeface="Calibri" panose="020F0502020204030204" pitchFamily="34" charset="0"/>
                <a:cs typeface="Calibri" panose="020F0502020204030204" pitchFamily="34" charset="0"/>
              </a:rPr>
              <a:t>Member firms and DTTL: Insert appropriate copyright</a:t>
            </a:r>
            <a:br>
              <a:rPr lang="en-US" sz="900" noProof="0">
                <a:solidFill>
                  <a:schemeClr val="bg1"/>
                </a:solidFill>
                <a:latin typeface="Calibri" panose="020F0502020204030204" pitchFamily="34" charset="0"/>
                <a:cs typeface="Calibri" panose="020F0502020204030204" pitchFamily="34" charset="0"/>
              </a:rPr>
            </a:br>
            <a:r>
              <a:rPr lang="en-US" sz="900" noProof="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9" name="TextBox 8">
            <a:extLst>
              <a:ext uri="{FF2B5EF4-FFF2-40B4-BE49-F238E27FC236}">
                <a16:creationId xmlns:a16="http://schemas.microsoft.com/office/drawing/2014/main" id="{9A9196DE-9963-4B6C-A61E-54A000354EA1}"/>
              </a:ext>
            </a:extLst>
          </p:cNvPr>
          <p:cNvSpPr txBox="1"/>
          <p:nvPr userDrawn="1"/>
        </p:nvSpPr>
        <p:spPr>
          <a:xfrm>
            <a:off x="11382377" y="6477001"/>
            <a:ext cx="307975" cy="123111"/>
          </a:xfrm>
          <a:prstGeom prst="rect">
            <a:avLst/>
          </a:prstGeom>
          <a:noFill/>
        </p:spPr>
        <p:txBody>
          <a:bodyPr wrap="square" lIns="0" tIns="0" rIns="0" bIns="0" rtlCol="0">
            <a:spAutoFit/>
          </a:bodyPr>
          <a:lstStyle/>
          <a:p>
            <a:pPr marL="0" indent="0" algn="r">
              <a:spcBef>
                <a:spcPts val="600"/>
              </a:spcBef>
              <a:buSzPct val="100000"/>
              <a:buFont typeface="Arial"/>
              <a:buNone/>
            </a:pPr>
            <a:fld id="{C58DF478-B544-4ED8-9ED4-6A2648E2D233}" type="slidenum">
              <a:rPr lang="en-US" sz="800" noProof="0" smtClean="0">
                <a:solidFill>
                  <a:schemeClr val="bg1"/>
                </a:solidFill>
                <a:latin typeface="Calibri" panose="020F0502020204030204" pitchFamily="34" charset="0"/>
                <a:cs typeface="Calibri" panose="020F0502020204030204" pitchFamily="34" charset="0"/>
              </a:rPr>
              <a:pPr marL="0" indent="0" algn="r">
                <a:spcBef>
                  <a:spcPts val="600"/>
                </a:spcBef>
                <a:buSzPct val="100000"/>
                <a:buFont typeface="Arial"/>
                <a:buNone/>
              </a:pPr>
              <a:t>‹#›</a:t>
            </a:fld>
            <a:endParaRPr lang="en-US" sz="800" noProof="0">
              <a:solidFill>
                <a:schemeClr val="bg1"/>
              </a:solidFill>
              <a:latin typeface="Calibri" panose="020F0502020204030204" pitchFamily="34" charset="0"/>
              <a:cs typeface="Calibri" panose="020F0502020204030204" pitchFamily="34" charset="0"/>
            </a:endParaRPr>
          </a:p>
        </p:txBody>
      </p:sp>
      <p:sp>
        <p:nvSpPr>
          <p:cNvPr id="12" name="Text Placeholder 8">
            <a:extLst>
              <a:ext uri="{FF2B5EF4-FFF2-40B4-BE49-F238E27FC236}">
                <a16:creationId xmlns:a16="http://schemas.microsoft.com/office/drawing/2014/main" id="{6D782167-D1DA-4C0D-BBC4-57710C54265A}"/>
              </a:ext>
            </a:extLst>
          </p:cNvPr>
          <p:cNvSpPr>
            <a:spLocks noGrp="1"/>
          </p:cNvSpPr>
          <p:nvPr>
            <p:ph type="body" sz="quarter" idx="13" hasCustomPrompt="1"/>
          </p:nvPr>
        </p:nvSpPr>
        <p:spPr>
          <a:xfrm>
            <a:off x="501650" y="651600"/>
            <a:ext cx="2430736" cy="757255"/>
          </a:xfrm>
          <a:prstGeom prst="rect">
            <a:avLst/>
          </a:prstGeom>
        </p:spPr>
        <p:txBody>
          <a:bodyPr lIns="0" tIns="0" rIns="0" bIns="0">
            <a:noAutofit/>
          </a:bodyPr>
          <a:lstStyle>
            <a:lvl1pPr marL="0" indent="0">
              <a:buNone/>
              <a:defRPr sz="1800" b="0">
                <a:solidFill>
                  <a:schemeClr val="bg1"/>
                </a:solidFill>
              </a:defRPr>
            </a:lvl1pPr>
          </a:lstStyle>
          <a:p>
            <a:pPr lvl="0"/>
            <a:r>
              <a:rPr lang="en-US"/>
              <a:t>Click to add subtitle</a:t>
            </a:r>
          </a:p>
        </p:txBody>
      </p:sp>
      <p:sp>
        <p:nvSpPr>
          <p:cNvPr id="13" name="Title Placeholder 1">
            <a:extLst>
              <a:ext uri="{FF2B5EF4-FFF2-40B4-BE49-F238E27FC236}">
                <a16:creationId xmlns:a16="http://schemas.microsoft.com/office/drawing/2014/main" id="{93FD7A4F-D4C6-456D-861F-60C39B8F0192}"/>
              </a:ext>
            </a:extLst>
          </p:cNvPr>
          <p:cNvSpPr>
            <a:spLocks noGrp="1"/>
          </p:cNvSpPr>
          <p:nvPr>
            <p:ph type="title" hasCustomPrompt="1"/>
          </p:nvPr>
        </p:nvSpPr>
        <p:spPr>
          <a:xfrm>
            <a:off x="501650" y="317500"/>
            <a:ext cx="2430736" cy="334099"/>
          </a:xfrm>
          <a:prstGeom prst="rect">
            <a:avLst/>
          </a:prstGeom>
        </p:spPr>
        <p:txBody>
          <a:bodyPr vert="horz" lIns="0" tIns="0" rIns="0" bIns="0" rtlCol="0" anchor="t" anchorCtr="0">
            <a:noAutofit/>
          </a:bodyPr>
          <a:lstStyle>
            <a:lvl1pPr>
              <a:defRPr>
                <a:solidFill>
                  <a:schemeClr val="bg1"/>
                </a:solidFill>
                <a:latin typeface="+mj-lt"/>
              </a:defRPr>
            </a:lvl1pPr>
          </a:lstStyle>
          <a:p>
            <a:r>
              <a:rPr lang="en-US"/>
              <a:t>Click to add title</a:t>
            </a:r>
          </a:p>
        </p:txBody>
      </p:sp>
      <p:sp>
        <p:nvSpPr>
          <p:cNvPr id="11" name="TextBox 10">
            <a:extLst>
              <a:ext uri="{FF2B5EF4-FFF2-40B4-BE49-F238E27FC236}">
                <a16:creationId xmlns:a16="http://schemas.microsoft.com/office/drawing/2014/main" id="{31680EBF-E1D6-48BA-A3B6-40DCC501362F}"/>
              </a:ext>
            </a:extLst>
          </p:cNvPr>
          <p:cNvSpPr txBox="1"/>
          <p:nvPr userDrawn="1"/>
        </p:nvSpPr>
        <p:spPr>
          <a:xfrm>
            <a:off x="5333930" y="6476999"/>
            <a:ext cx="4451418" cy="276999"/>
          </a:xfrm>
          <a:prstGeom prst="rect">
            <a:avLst/>
          </a:prstGeom>
          <a:noFill/>
        </p:spPr>
        <p:txBody>
          <a:bodyPr wrap="square" lIns="0" tIns="0" rIns="0" bIns="0" rtlCol="0">
            <a:spAutoFit/>
          </a:bodyPr>
          <a:lstStyle/>
          <a:p>
            <a:pPr marL="0" indent="0" algn="r">
              <a:spcBef>
                <a:spcPts val="0"/>
              </a:spcBef>
              <a:buSzPct val="100000"/>
              <a:buFont typeface="Arial"/>
              <a:buNone/>
            </a:pPr>
            <a:r>
              <a:rPr lang="en-US" sz="900" noProof="0">
                <a:solidFill>
                  <a:schemeClr val="bg1"/>
                </a:solidFill>
                <a:latin typeface="Calibri" panose="020F0502020204030204" pitchFamily="34" charset="0"/>
                <a:cs typeface="Calibri" panose="020F0502020204030204" pitchFamily="34" charset="0"/>
              </a:rPr>
              <a:t>Presentation title</a:t>
            </a:r>
            <a:br>
              <a:rPr lang="en-US" sz="900" noProof="0">
                <a:solidFill>
                  <a:schemeClr val="bg1"/>
                </a:solidFill>
                <a:latin typeface="Calibri" panose="020F0502020204030204" pitchFamily="34" charset="0"/>
                <a:cs typeface="Calibri" panose="020F0502020204030204" pitchFamily="34" charset="0"/>
              </a:rPr>
            </a:br>
            <a:r>
              <a:rPr lang="en-US" sz="900" noProof="0">
                <a:solidFill>
                  <a:schemeClr val="bg1"/>
                </a:solidFill>
                <a:latin typeface="Calibri" panose="020F0502020204030204" pitchFamily="34" charset="0"/>
                <a:cs typeface="Calibri" panose="020F0502020204030204" pitchFamily="34" charset="0"/>
              </a:rPr>
              <a:t>[To edit, click View &gt; Slide Master &gt; Slide </a:t>
            </a:r>
            <a:r>
              <a:rPr lang="en-US" sz="900" noProof="0" err="1">
                <a:solidFill>
                  <a:schemeClr val="bg1"/>
                </a:solidFill>
                <a:latin typeface="Calibri" panose="020F0502020204030204" pitchFamily="34" charset="0"/>
                <a:cs typeface="Calibri" panose="020F0502020204030204" pitchFamily="34" charset="0"/>
              </a:rPr>
              <a:t>Mster</a:t>
            </a:r>
            <a:r>
              <a:rPr lang="en-US" sz="900" noProof="0">
                <a:solidFill>
                  <a:schemeClr val="bg1"/>
                </a:solidFill>
                <a:latin typeface="Calibri" panose="020F0502020204030204" pitchFamily="34" charset="0"/>
                <a:cs typeface="Calibri" panose="020F0502020204030204" pitchFamily="34" charset="0"/>
              </a:rPr>
              <a:t>]</a:t>
            </a:r>
          </a:p>
        </p:txBody>
      </p:sp>
    </p:spTree>
    <p:extLst>
      <p:ext uri="{BB962C8B-B14F-4D97-AF65-F5344CB8AC3E}">
        <p14:creationId xmlns:p14="http://schemas.microsoft.com/office/powerpoint/2010/main" val="973626160"/>
      </p:ext>
    </p:extLst>
  </p:cSld>
  <p:clrMapOvr>
    <a:masterClrMapping/>
  </p:clrMapOvr>
  <p:transition>
    <p:fade/>
  </p:transition>
  <p:extLst>
    <p:ext uri="{DCECCB84-F9BA-43D5-87BE-67443E8EF086}">
      <p15:sldGuideLst xmlns:p15="http://schemas.microsoft.com/office/powerpoint/2012/main">
        <p15:guide id="1" pos="384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Video Title white">
    <p:spTree>
      <p:nvGrpSpPr>
        <p:cNvPr id="1" name=""/>
        <p:cNvGrpSpPr/>
        <p:nvPr/>
      </p:nvGrpSpPr>
      <p:grpSpPr>
        <a:xfrm>
          <a:off x="0" y="0"/>
          <a:ext cx="0" cy="0"/>
          <a:chOff x="0" y="0"/>
          <a:chExt cx="0" cy="0"/>
        </a:xfrm>
      </p:grpSpPr>
      <p:sp>
        <p:nvSpPr>
          <p:cNvPr id="5" name="Picture Placeholder 9"/>
          <p:cNvSpPr>
            <a:spLocks noGrp="1"/>
          </p:cNvSpPr>
          <p:nvPr>
            <p:ph type="pic" sz="quarter" idx="15"/>
          </p:nvPr>
        </p:nvSpPr>
        <p:spPr>
          <a:xfrm>
            <a:off x="502920" y="1700213"/>
            <a:ext cx="9130030" cy="4598988"/>
          </a:xfrm>
        </p:spPr>
        <p:txBody>
          <a:bodyPr/>
          <a:lstStyle/>
          <a:p>
            <a:r>
              <a:rPr lang="en-US" noProof="0"/>
              <a:t>Click icon to add picture</a:t>
            </a:r>
          </a:p>
        </p:txBody>
      </p:sp>
    </p:spTree>
    <p:extLst>
      <p:ext uri="{BB962C8B-B14F-4D97-AF65-F5344CB8AC3E}">
        <p14:creationId xmlns:p14="http://schemas.microsoft.com/office/powerpoint/2010/main" val="2785349293"/>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Video Title black">
    <p:bg>
      <p:bgPr>
        <a:solidFill>
          <a:srgbClr val="000000"/>
        </a:solidFill>
        <a:effectLst/>
      </p:bgPr>
    </p:bg>
    <p:spTree>
      <p:nvGrpSpPr>
        <p:cNvPr id="1" name=""/>
        <p:cNvGrpSpPr/>
        <p:nvPr/>
      </p:nvGrpSpPr>
      <p:grpSpPr>
        <a:xfrm>
          <a:off x="0" y="0"/>
          <a:ext cx="0" cy="0"/>
          <a:chOff x="0" y="0"/>
          <a:chExt cx="0" cy="0"/>
        </a:xfrm>
      </p:grpSpPr>
      <p:sp>
        <p:nvSpPr>
          <p:cNvPr id="5" name="Picture Placeholder 9"/>
          <p:cNvSpPr>
            <a:spLocks noGrp="1"/>
          </p:cNvSpPr>
          <p:nvPr>
            <p:ph type="pic" sz="quarter" idx="15"/>
          </p:nvPr>
        </p:nvSpPr>
        <p:spPr>
          <a:xfrm>
            <a:off x="502920" y="1700213"/>
            <a:ext cx="9163049" cy="4598988"/>
          </a:xfrm>
          <a:prstGeom prst="rect">
            <a:avLst/>
          </a:prstGeom>
        </p:spPr>
        <p:txBody>
          <a:bodyPr/>
          <a:lstStyle>
            <a:lvl1pPr>
              <a:defRPr sz="1300">
                <a:solidFill>
                  <a:schemeClr val="bg1"/>
                </a:solidFill>
                <a:latin typeface="Calibri Light" panose="020F0302020204030204" pitchFamily="34" charset="0"/>
                <a:cs typeface="Calibri Light" panose="020F0302020204030204" pitchFamily="34" charset="0"/>
              </a:defRPr>
            </a:lvl1pPr>
          </a:lstStyle>
          <a:p>
            <a:r>
              <a:rPr lang="en-US" noProof="0"/>
              <a:t>Click icon to add picture</a:t>
            </a:r>
          </a:p>
        </p:txBody>
      </p:sp>
      <p:sp>
        <p:nvSpPr>
          <p:cNvPr id="7" name="TextBox 6">
            <a:extLst>
              <a:ext uri="{FF2B5EF4-FFF2-40B4-BE49-F238E27FC236}">
                <a16:creationId xmlns:a16="http://schemas.microsoft.com/office/drawing/2014/main" id="{EEB8A8E6-2D01-4C42-8261-4BB28D9AC08D}"/>
              </a:ext>
            </a:extLst>
          </p:cNvPr>
          <p:cNvSpPr txBox="1"/>
          <p:nvPr userDrawn="1"/>
        </p:nvSpPr>
        <p:spPr>
          <a:xfrm>
            <a:off x="501649" y="6477000"/>
            <a:ext cx="5355168" cy="276999"/>
          </a:xfrm>
          <a:prstGeom prst="rect">
            <a:avLst/>
          </a:prstGeom>
          <a:noFill/>
        </p:spPr>
        <p:txBody>
          <a:bodyPr wrap="square" lIns="0" tIns="0" rIns="0" bIns="0" rtlCol="0">
            <a:spAutoFit/>
          </a:bodyPr>
          <a:lstStyle/>
          <a:p>
            <a:pPr marL="0" indent="0">
              <a:spcBef>
                <a:spcPts val="600"/>
              </a:spcBef>
              <a:buSzPct val="100000"/>
              <a:buFont typeface="Arial"/>
              <a:buNone/>
            </a:pPr>
            <a:r>
              <a:rPr lang="en-US" sz="900" noProof="0">
                <a:solidFill>
                  <a:schemeClr val="bg1"/>
                </a:solidFill>
                <a:latin typeface="Calibri" panose="020F0502020204030204" pitchFamily="34" charset="0"/>
                <a:cs typeface="Calibri" panose="020F0502020204030204" pitchFamily="34" charset="0"/>
              </a:rPr>
              <a:t>Member firms and DTTL: Insert appropriate copyright</a:t>
            </a:r>
            <a:br>
              <a:rPr lang="en-US" sz="900" noProof="0">
                <a:solidFill>
                  <a:schemeClr val="bg1"/>
                </a:solidFill>
                <a:latin typeface="Calibri" panose="020F0502020204030204" pitchFamily="34" charset="0"/>
                <a:cs typeface="Calibri" panose="020F0502020204030204" pitchFamily="34" charset="0"/>
              </a:rPr>
            </a:br>
            <a:r>
              <a:rPr lang="en-US" sz="900" noProof="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10" name="TextBox 9">
            <a:extLst>
              <a:ext uri="{FF2B5EF4-FFF2-40B4-BE49-F238E27FC236}">
                <a16:creationId xmlns:a16="http://schemas.microsoft.com/office/drawing/2014/main" id="{F5AE6E4C-F941-48D5-A8B3-519A5C55C01C}"/>
              </a:ext>
            </a:extLst>
          </p:cNvPr>
          <p:cNvSpPr txBox="1"/>
          <p:nvPr userDrawn="1"/>
        </p:nvSpPr>
        <p:spPr>
          <a:xfrm>
            <a:off x="11382377" y="6477001"/>
            <a:ext cx="307975" cy="138499"/>
          </a:xfrm>
          <a:prstGeom prst="rect">
            <a:avLst/>
          </a:prstGeom>
          <a:noFill/>
        </p:spPr>
        <p:txBody>
          <a:bodyPr wrap="square" lIns="0" tIns="0" rIns="0" bIns="0" rtlCol="0">
            <a:spAutoFit/>
          </a:bodyPr>
          <a:lstStyle/>
          <a:p>
            <a:pPr marL="0" indent="0" algn="r">
              <a:spcBef>
                <a:spcPts val="600"/>
              </a:spcBef>
              <a:buSzPct val="100000"/>
              <a:buFont typeface="Arial"/>
              <a:buNone/>
            </a:pPr>
            <a:fld id="{C58DF478-B544-4ED8-9ED4-6A2648E2D233}" type="slidenum">
              <a:rPr lang="en-US" sz="900" noProof="0" smtClean="0">
                <a:solidFill>
                  <a:schemeClr val="bg1"/>
                </a:solidFill>
                <a:latin typeface="Calibri" panose="020F0502020204030204" pitchFamily="34" charset="0"/>
                <a:cs typeface="Calibri" panose="020F0502020204030204" pitchFamily="34" charset="0"/>
              </a:rPr>
              <a:pPr marL="0" indent="0" algn="r">
                <a:spcBef>
                  <a:spcPts val="600"/>
                </a:spcBef>
                <a:buSzPct val="100000"/>
                <a:buFont typeface="Arial"/>
                <a:buNone/>
              </a:pPr>
              <a:t>‹#›</a:t>
            </a:fld>
            <a:endParaRPr lang="en-US" sz="900" noProof="0">
              <a:solidFill>
                <a:schemeClr val="bg1"/>
              </a:solidFill>
              <a:latin typeface="Calibri" panose="020F0502020204030204" pitchFamily="34" charset="0"/>
              <a:cs typeface="Calibri" panose="020F0502020204030204" pitchFamily="34" charset="0"/>
            </a:endParaRPr>
          </a:p>
        </p:txBody>
      </p:sp>
      <p:sp>
        <p:nvSpPr>
          <p:cNvPr id="9" name="Title Placeholder 1">
            <a:extLst>
              <a:ext uri="{FF2B5EF4-FFF2-40B4-BE49-F238E27FC236}">
                <a16:creationId xmlns:a16="http://schemas.microsoft.com/office/drawing/2014/main" id="{63383F4E-C462-4606-BD33-BCB4C837954C}"/>
              </a:ext>
            </a:extLst>
          </p:cNvPr>
          <p:cNvSpPr>
            <a:spLocks noGrp="1"/>
          </p:cNvSpPr>
          <p:nvPr>
            <p:ph type="title" hasCustomPrompt="1"/>
          </p:nvPr>
        </p:nvSpPr>
        <p:spPr>
          <a:xfrm>
            <a:off x="501650" y="317500"/>
            <a:ext cx="11188700" cy="334099"/>
          </a:xfrm>
          <a:prstGeom prst="rect">
            <a:avLst/>
          </a:prstGeom>
        </p:spPr>
        <p:txBody>
          <a:bodyPr vert="horz" lIns="0" tIns="0" rIns="0" bIns="0" rtlCol="0" anchor="t" anchorCtr="0">
            <a:noAutofit/>
          </a:bodyPr>
          <a:lstStyle>
            <a:lvl1pPr>
              <a:defRPr>
                <a:solidFill>
                  <a:schemeClr val="bg1"/>
                </a:solidFill>
                <a:latin typeface="+mj-lt"/>
              </a:defRPr>
            </a:lvl1pPr>
          </a:lstStyle>
          <a:p>
            <a:r>
              <a:rPr lang="en-US"/>
              <a:t>Click to add title</a:t>
            </a:r>
          </a:p>
        </p:txBody>
      </p:sp>
      <p:sp>
        <p:nvSpPr>
          <p:cNvPr id="8" name="TextBox 7">
            <a:extLst>
              <a:ext uri="{FF2B5EF4-FFF2-40B4-BE49-F238E27FC236}">
                <a16:creationId xmlns:a16="http://schemas.microsoft.com/office/drawing/2014/main" id="{84AE9F5A-DB9E-4932-AAA5-08C1CCF14952}"/>
              </a:ext>
            </a:extLst>
          </p:cNvPr>
          <p:cNvSpPr txBox="1"/>
          <p:nvPr userDrawn="1"/>
        </p:nvSpPr>
        <p:spPr>
          <a:xfrm>
            <a:off x="5333930" y="6476999"/>
            <a:ext cx="4451418" cy="276999"/>
          </a:xfrm>
          <a:prstGeom prst="rect">
            <a:avLst/>
          </a:prstGeom>
          <a:noFill/>
        </p:spPr>
        <p:txBody>
          <a:bodyPr wrap="square" lIns="0" tIns="0" rIns="0" bIns="0" rtlCol="0">
            <a:spAutoFit/>
          </a:bodyPr>
          <a:lstStyle/>
          <a:p>
            <a:pPr marL="0" indent="0" algn="r">
              <a:spcBef>
                <a:spcPts val="0"/>
              </a:spcBef>
              <a:buSzPct val="100000"/>
              <a:buFont typeface="Arial"/>
              <a:buNone/>
            </a:pPr>
            <a:r>
              <a:rPr lang="en-US" sz="900" noProof="0">
                <a:solidFill>
                  <a:schemeClr val="bg1"/>
                </a:solidFill>
                <a:latin typeface="Calibri" panose="020F0502020204030204" pitchFamily="34" charset="0"/>
                <a:cs typeface="Calibri" panose="020F0502020204030204" pitchFamily="34" charset="0"/>
              </a:rPr>
              <a:t>Presentation title</a:t>
            </a:r>
            <a:br>
              <a:rPr lang="en-US" sz="900" noProof="0">
                <a:solidFill>
                  <a:schemeClr val="bg1"/>
                </a:solidFill>
                <a:latin typeface="Calibri" panose="020F0502020204030204" pitchFamily="34" charset="0"/>
                <a:cs typeface="Calibri" panose="020F0502020204030204" pitchFamily="34" charset="0"/>
              </a:rPr>
            </a:br>
            <a:r>
              <a:rPr lang="en-US" sz="900" noProof="0">
                <a:solidFill>
                  <a:schemeClr val="bg1"/>
                </a:solidFill>
                <a:latin typeface="Calibri" panose="020F0502020204030204" pitchFamily="34" charset="0"/>
                <a:cs typeface="Calibri" panose="020F0502020204030204" pitchFamily="34" charset="0"/>
              </a:rPr>
              <a:t>[To edit, click View &gt; Slide Master &gt; Slide </a:t>
            </a:r>
            <a:r>
              <a:rPr lang="en-US" sz="900" noProof="0" err="1">
                <a:solidFill>
                  <a:schemeClr val="bg1"/>
                </a:solidFill>
                <a:latin typeface="Calibri" panose="020F0502020204030204" pitchFamily="34" charset="0"/>
                <a:cs typeface="Calibri" panose="020F0502020204030204" pitchFamily="34" charset="0"/>
              </a:rPr>
              <a:t>Mster</a:t>
            </a:r>
            <a:r>
              <a:rPr lang="en-US" sz="900" noProof="0">
                <a:solidFill>
                  <a:schemeClr val="bg1"/>
                </a:solidFill>
                <a:latin typeface="Calibri" panose="020F0502020204030204" pitchFamily="34" charset="0"/>
                <a:cs typeface="Calibri" panose="020F0502020204030204" pitchFamily="34" charset="0"/>
              </a:rPr>
              <a:t>]</a:t>
            </a:r>
          </a:p>
        </p:txBody>
      </p:sp>
    </p:spTree>
    <p:extLst>
      <p:ext uri="{BB962C8B-B14F-4D97-AF65-F5344CB8AC3E}">
        <p14:creationId xmlns:p14="http://schemas.microsoft.com/office/powerpoint/2010/main" val="98771852"/>
      </p:ext>
    </p:extLst>
  </p:cSld>
  <p:clrMapOvr>
    <a:masterClrMapping/>
  </p:clrMapOvr>
  <p:transition>
    <p:fade/>
  </p:transition>
  <p:extLst>
    <p:ext uri="{DCECCB84-F9BA-43D5-87BE-67443E8EF086}">
      <p15:sldGuideLst xmlns:p15="http://schemas.microsoft.com/office/powerpoint/2012/main">
        <p15:guide id="1" pos="384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ubtitle &amp; 1 column text">
    <p:spTree>
      <p:nvGrpSpPr>
        <p:cNvPr id="1" name=""/>
        <p:cNvGrpSpPr/>
        <p:nvPr/>
      </p:nvGrpSpPr>
      <p:grpSpPr>
        <a:xfrm>
          <a:off x="0" y="0"/>
          <a:ext cx="0" cy="0"/>
          <a:chOff x="0" y="0"/>
          <a:chExt cx="0" cy="0"/>
        </a:xfrm>
      </p:grpSpPr>
      <p:sp>
        <p:nvSpPr>
          <p:cNvPr id="8" name="Text Placeholder 18"/>
          <p:cNvSpPr>
            <a:spLocks noGrp="1"/>
          </p:cNvSpPr>
          <p:nvPr>
            <p:ph idx="1"/>
          </p:nvPr>
        </p:nvSpPr>
        <p:spPr>
          <a:xfrm>
            <a:off x="501651" y="1700213"/>
            <a:ext cx="9147174" cy="4678986"/>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Text Placeholder 8">
            <a:extLst>
              <a:ext uri="{FF2B5EF4-FFF2-40B4-BE49-F238E27FC236}">
                <a16:creationId xmlns:a16="http://schemas.microsoft.com/office/drawing/2014/main" id="{198F6463-E07D-42A6-B9CB-9A0C4AEEB6F1}"/>
              </a:ext>
            </a:extLst>
          </p:cNvPr>
          <p:cNvSpPr>
            <a:spLocks noGrp="1"/>
          </p:cNvSpPr>
          <p:nvPr>
            <p:ph type="body" sz="quarter" idx="13" hasCustomPrompt="1"/>
          </p:nvPr>
        </p:nvSpPr>
        <p:spPr>
          <a:xfrm>
            <a:off x="501650" y="651600"/>
            <a:ext cx="11188700" cy="757255"/>
          </a:xfrm>
          <a:prstGeom prst="rect">
            <a:avLst/>
          </a:prstGeom>
        </p:spPr>
        <p:txBody>
          <a:bodyPr lIns="0" tIns="0" rIns="0" bIns="0">
            <a:noAutofit/>
          </a:bodyPr>
          <a:lstStyle>
            <a:lvl1pPr marL="0" indent="0">
              <a:buNone/>
              <a:defRPr sz="1800" b="0">
                <a:solidFill>
                  <a:srgbClr val="575757"/>
                </a:solidFill>
              </a:defRPr>
            </a:lvl1pPr>
          </a:lstStyle>
          <a:p>
            <a:pPr lvl="0"/>
            <a:r>
              <a:rPr lang="en-US"/>
              <a:t>Click to add subtitle</a:t>
            </a:r>
          </a:p>
        </p:txBody>
      </p:sp>
      <p:sp>
        <p:nvSpPr>
          <p:cNvPr id="9" name="Title Placeholder 1">
            <a:extLst>
              <a:ext uri="{FF2B5EF4-FFF2-40B4-BE49-F238E27FC236}">
                <a16:creationId xmlns:a16="http://schemas.microsoft.com/office/drawing/2014/main" id="{455844DF-7B16-41C6-9FF7-F388D5280544}"/>
              </a:ext>
            </a:extLst>
          </p:cNvPr>
          <p:cNvSpPr>
            <a:spLocks noGrp="1"/>
          </p:cNvSpPr>
          <p:nvPr>
            <p:ph type="title" hasCustomPrompt="1"/>
          </p:nvPr>
        </p:nvSpPr>
        <p:spPr>
          <a:xfrm>
            <a:off x="501650" y="317500"/>
            <a:ext cx="11188700" cy="334099"/>
          </a:xfrm>
          <a:prstGeom prst="rect">
            <a:avLst/>
          </a:prstGeom>
        </p:spPr>
        <p:txBody>
          <a:bodyPr vert="horz" lIns="0" tIns="0" rIns="0" bIns="0" rtlCol="0" anchor="t" anchorCtr="0">
            <a:noAutofit/>
          </a:bodyPr>
          <a:lstStyle>
            <a:lvl1pPr>
              <a:defRPr>
                <a:latin typeface="+mj-lt"/>
              </a:defRPr>
            </a:lvl1pPr>
          </a:lstStyle>
          <a:p>
            <a:r>
              <a:rPr lang="en-US"/>
              <a:t>Click to add title</a:t>
            </a:r>
          </a:p>
        </p:txBody>
      </p:sp>
    </p:spTree>
    <p:extLst>
      <p:ext uri="{BB962C8B-B14F-4D97-AF65-F5344CB8AC3E}">
        <p14:creationId xmlns:p14="http://schemas.microsoft.com/office/powerpoint/2010/main" val="3790137969"/>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subtitle &amp; 2 content with quote ">
    <p:spTree>
      <p:nvGrpSpPr>
        <p:cNvPr id="1" name=""/>
        <p:cNvGrpSpPr/>
        <p:nvPr/>
      </p:nvGrpSpPr>
      <p:grpSpPr>
        <a:xfrm>
          <a:off x="0" y="0"/>
          <a:ext cx="0" cy="0"/>
          <a:chOff x="0" y="0"/>
          <a:chExt cx="0" cy="0"/>
        </a:xfrm>
      </p:grpSpPr>
      <p:sp>
        <p:nvSpPr>
          <p:cNvPr id="6" name="Content Placeholder 3"/>
          <p:cNvSpPr>
            <a:spLocks noGrp="1"/>
          </p:cNvSpPr>
          <p:nvPr>
            <p:ph sz="quarter" idx="10" hasCustomPrompt="1"/>
          </p:nvPr>
        </p:nvSpPr>
        <p:spPr>
          <a:xfrm>
            <a:off x="8115300" y="1676400"/>
            <a:ext cx="2921000" cy="4613276"/>
          </a:xfrm>
          <a:prstGeom prst="rect">
            <a:avLst/>
          </a:prstGeom>
        </p:spPr>
        <p:txBody>
          <a:bodyPr>
            <a:noAutofit/>
          </a:bodyPr>
          <a:lstStyle>
            <a:lvl1pPr>
              <a:tabLst>
                <a:tab pos="6705432" algn="r"/>
              </a:tabLst>
              <a:defRPr sz="2000">
                <a:solidFill>
                  <a:schemeClr val="accent3"/>
                </a:solidFill>
              </a:defRPr>
            </a:lvl1pPr>
            <a:lvl2pPr>
              <a:tabLst>
                <a:tab pos="6705432" algn="r"/>
              </a:tabLst>
              <a:defRPr/>
            </a:lvl2pPr>
            <a:lvl3pPr>
              <a:tabLst>
                <a:tab pos="6705432" algn="r"/>
              </a:tabLst>
              <a:defRPr/>
            </a:lvl3pPr>
            <a:lvl4pPr>
              <a:tabLst>
                <a:tab pos="6705432" algn="r"/>
              </a:tabLst>
              <a:defRPr/>
            </a:lvl4pPr>
            <a:lvl5pPr>
              <a:tabLst>
                <a:tab pos="6705432" algn="r"/>
              </a:tabLst>
              <a:defRPr baseline="0"/>
            </a:lvl5pPr>
          </a:lstStyle>
          <a:p>
            <a:pPr lvl="0"/>
            <a:r>
              <a:rPr lang="en-US" noProof="0"/>
              <a:t>Click to edit Master </a:t>
            </a:r>
            <a:br>
              <a:rPr lang="en-US" noProof="0"/>
            </a:br>
            <a:r>
              <a:rPr lang="en-US" noProof="0"/>
              <a:t>text styles</a:t>
            </a:r>
          </a:p>
        </p:txBody>
      </p:sp>
      <p:sp>
        <p:nvSpPr>
          <p:cNvPr id="8" name="Content Placeholder 3"/>
          <p:cNvSpPr>
            <a:spLocks noGrp="1"/>
          </p:cNvSpPr>
          <p:nvPr>
            <p:ph sz="quarter" idx="16"/>
          </p:nvPr>
        </p:nvSpPr>
        <p:spPr>
          <a:xfrm>
            <a:off x="502920" y="1676400"/>
            <a:ext cx="7383779" cy="4613276"/>
          </a:xfrm>
          <a:prstGeom prst="rect">
            <a:avLst/>
          </a:prstGeom>
        </p:spPr>
        <p:txBody>
          <a:bodyPr>
            <a:noAutofit/>
          </a:bodyPr>
          <a:lstStyle>
            <a:lvl1pPr>
              <a:spcBef>
                <a:spcPts val="600"/>
              </a:spcBef>
              <a:spcAft>
                <a:spcPts val="600"/>
              </a:spcAft>
              <a:tabLst>
                <a:tab pos="6705432" algn="r"/>
              </a:tabLst>
              <a:defRPr/>
            </a:lvl1pPr>
            <a:lvl2pPr>
              <a:spcBef>
                <a:spcPts val="600"/>
              </a:spcBef>
              <a:spcAft>
                <a:spcPts val="600"/>
              </a:spcAft>
              <a:tabLst>
                <a:tab pos="6705432" algn="r"/>
              </a:tabLst>
              <a:defRPr/>
            </a:lvl2pPr>
            <a:lvl3pPr marL="180000" indent="-180000">
              <a:spcBef>
                <a:spcPts val="600"/>
              </a:spcBef>
              <a:spcAft>
                <a:spcPts val="600"/>
              </a:spcAft>
              <a:tabLst>
                <a:tab pos="6705432" algn="r"/>
              </a:tabLst>
              <a:defRPr/>
            </a:lvl3pPr>
            <a:lvl4pPr marL="360000" indent="-180000">
              <a:spcBef>
                <a:spcPts val="600"/>
              </a:spcBef>
              <a:spcAft>
                <a:spcPts val="600"/>
              </a:spcAft>
              <a:tabLst>
                <a:tab pos="6705432" algn="r"/>
              </a:tabLst>
              <a:defRPr/>
            </a:lvl4pPr>
            <a:lvl5pPr marL="540000" indent="-180000">
              <a:spcBef>
                <a:spcPts val="600"/>
              </a:spcBef>
              <a:spcAft>
                <a:spcPts val="600"/>
              </a:spcAft>
              <a:buFont typeface="Arial" panose="020B0604020202020204" pitchFamily="34" charset="0"/>
              <a:buChar char="•"/>
              <a:tabLst>
                <a:tab pos="6705432" algn="r"/>
              </a:tabLst>
              <a:defRPr baseline="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 name="Text Placeholder 8">
            <a:extLst>
              <a:ext uri="{FF2B5EF4-FFF2-40B4-BE49-F238E27FC236}">
                <a16:creationId xmlns:a16="http://schemas.microsoft.com/office/drawing/2014/main" id="{4B707129-FB11-4B6D-B048-48E42E0A000D}"/>
              </a:ext>
            </a:extLst>
          </p:cNvPr>
          <p:cNvSpPr>
            <a:spLocks noGrp="1"/>
          </p:cNvSpPr>
          <p:nvPr>
            <p:ph type="body" sz="quarter" idx="13" hasCustomPrompt="1"/>
          </p:nvPr>
        </p:nvSpPr>
        <p:spPr>
          <a:xfrm>
            <a:off x="501650" y="651600"/>
            <a:ext cx="11188700" cy="757255"/>
          </a:xfrm>
          <a:prstGeom prst="rect">
            <a:avLst/>
          </a:prstGeom>
        </p:spPr>
        <p:txBody>
          <a:bodyPr lIns="0" tIns="0" rIns="0" bIns="0">
            <a:noAutofit/>
          </a:bodyPr>
          <a:lstStyle>
            <a:lvl1pPr marL="0" indent="0">
              <a:buNone/>
              <a:defRPr sz="1800" b="0">
                <a:solidFill>
                  <a:srgbClr val="575757"/>
                </a:solidFill>
              </a:defRPr>
            </a:lvl1pPr>
          </a:lstStyle>
          <a:p>
            <a:pPr lvl="0"/>
            <a:r>
              <a:rPr lang="en-US"/>
              <a:t>Click to add subtitle</a:t>
            </a:r>
          </a:p>
        </p:txBody>
      </p:sp>
      <p:sp>
        <p:nvSpPr>
          <p:cNvPr id="11" name="Title Placeholder 1">
            <a:extLst>
              <a:ext uri="{FF2B5EF4-FFF2-40B4-BE49-F238E27FC236}">
                <a16:creationId xmlns:a16="http://schemas.microsoft.com/office/drawing/2014/main" id="{793E9B89-D7E9-40C0-B4A5-54D6CFAB43AA}"/>
              </a:ext>
            </a:extLst>
          </p:cNvPr>
          <p:cNvSpPr>
            <a:spLocks noGrp="1"/>
          </p:cNvSpPr>
          <p:nvPr>
            <p:ph type="title" hasCustomPrompt="1"/>
          </p:nvPr>
        </p:nvSpPr>
        <p:spPr>
          <a:xfrm>
            <a:off x="501650" y="317500"/>
            <a:ext cx="11188700" cy="334099"/>
          </a:xfrm>
          <a:prstGeom prst="rect">
            <a:avLst/>
          </a:prstGeom>
        </p:spPr>
        <p:txBody>
          <a:bodyPr vert="horz" lIns="0" tIns="0" rIns="0" bIns="0" rtlCol="0" anchor="t" anchorCtr="0">
            <a:noAutofit/>
          </a:bodyPr>
          <a:lstStyle>
            <a:lvl1pPr>
              <a:defRPr>
                <a:latin typeface="+mj-lt"/>
              </a:defRPr>
            </a:lvl1pPr>
          </a:lstStyle>
          <a:p>
            <a:r>
              <a:rPr lang="en-US"/>
              <a:t>Click to add title</a:t>
            </a:r>
          </a:p>
        </p:txBody>
      </p:sp>
    </p:spTree>
    <p:extLst>
      <p:ext uri="{BB962C8B-B14F-4D97-AF65-F5344CB8AC3E}">
        <p14:creationId xmlns:p14="http://schemas.microsoft.com/office/powerpoint/2010/main" val="4075216810"/>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subtitle &amp; 2 columns text">
    <p:spTree>
      <p:nvGrpSpPr>
        <p:cNvPr id="1" name=""/>
        <p:cNvGrpSpPr/>
        <p:nvPr/>
      </p:nvGrpSpPr>
      <p:grpSpPr>
        <a:xfrm>
          <a:off x="0" y="0"/>
          <a:ext cx="0" cy="0"/>
          <a:chOff x="0" y="0"/>
          <a:chExt cx="0" cy="0"/>
        </a:xfrm>
      </p:grpSpPr>
      <p:sp>
        <p:nvSpPr>
          <p:cNvPr id="13" name="Content Placeholder 3"/>
          <p:cNvSpPr>
            <a:spLocks noGrp="1"/>
          </p:cNvSpPr>
          <p:nvPr>
            <p:ph sz="quarter" idx="10"/>
          </p:nvPr>
        </p:nvSpPr>
        <p:spPr>
          <a:xfrm>
            <a:off x="495300" y="1676400"/>
            <a:ext cx="4465638" cy="4705350"/>
          </a:xfrm>
          <a:prstGeom prst="rect">
            <a:avLst/>
          </a:prstGeom>
        </p:spPr>
        <p:txBody>
          <a:bodyPr/>
          <a:lstStyle>
            <a:lvl1pPr>
              <a:spcBef>
                <a:spcPts val="600"/>
              </a:spcBef>
              <a:spcAft>
                <a:spcPts val="600"/>
              </a:spcAft>
              <a:tabLst>
                <a:tab pos="6705432" algn="r"/>
              </a:tabLst>
              <a:defRPr>
                <a:latin typeface="Calibri" panose="020F0502020204030204" pitchFamily="34" charset="0"/>
                <a:cs typeface="Calibri" panose="020F0502020204030204" pitchFamily="34" charset="0"/>
              </a:defRPr>
            </a:lvl1pPr>
            <a:lvl2pPr>
              <a:spcBef>
                <a:spcPts val="600"/>
              </a:spcBef>
              <a:spcAft>
                <a:spcPts val="600"/>
              </a:spcAft>
              <a:tabLst>
                <a:tab pos="6705432" algn="r"/>
              </a:tabLst>
              <a:defRPr>
                <a:latin typeface="Calibri" panose="020F0502020204030204" pitchFamily="34" charset="0"/>
                <a:cs typeface="Calibri" panose="020F0502020204030204" pitchFamily="34" charset="0"/>
              </a:defRPr>
            </a:lvl2pPr>
            <a:lvl3pPr marL="180000" indent="-180000">
              <a:spcBef>
                <a:spcPts val="600"/>
              </a:spcBef>
              <a:spcAft>
                <a:spcPts val="600"/>
              </a:spcAft>
              <a:tabLst>
                <a:tab pos="6705432" algn="r"/>
              </a:tabLst>
              <a:defRPr>
                <a:latin typeface="Calibri" panose="020F0502020204030204" pitchFamily="34" charset="0"/>
                <a:cs typeface="Calibri" panose="020F0502020204030204" pitchFamily="34" charset="0"/>
              </a:defRPr>
            </a:lvl3pPr>
            <a:lvl4pPr marL="360000" indent="-180000">
              <a:spcBef>
                <a:spcPts val="600"/>
              </a:spcBef>
              <a:spcAft>
                <a:spcPts val="600"/>
              </a:spcAft>
              <a:tabLst>
                <a:tab pos="6705432" algn="r"/>
              </a:tabLst>
              <a:defRPr>
                <a:latin typeface="Calibri" panose="020F0502020204030204" pitchFamily="34" charset="0"/>
                <a:cs typeface="Calibri" panose="020F0502020204030204" pitchFamily="34" charset="0"/>
              </a:defRPr>
            </a:lvl4pPr>
            <a:lvl5pPr marL="540000" indent="-180000">
              <a:spcBef>
                <a:spcPts val="600"/>
              </a:spcBef>
              <a:spcAft>
                <a:spcPts val="600"/>
              </a:spcAft>
              <a:buFont typeface="Arial" panose="020B0604020202020204" pitchFamily="34" charset="0"/>
              <a:buChar char="•"/>
              <a:tabLst>
                <a:tab pos="6705432" algn="r"/>
              </a:tabLst>
              <a:defRPr baseline="0">
                <a:latin typeface="Calibri" panose="020F0502020204030204" pitchFamily="34" charset="0"/>
                <a:cs typeface="Calibri" panose="020F050202020403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5" name="Content Placeholder 3"/>
          <p:cNvSpPr>
            <a:spLocks noGrp="1"/>
          </p:cNvSpPr>
          <p:nvPr>
            <p:ph sz="quarter" idx="20"/>
          </p:nvPr>
        </p:nvSpPr>
        <p:spPr>
          <a:xfrm>
            <a:off x="5154613" y="1676400"/>
            <a:ext cx="4478337" cy="4705350"/>
          </a:xfrm>
          <a:prstGeom prst="rect">
            <a:avLst/>
          </a:prstGeom>
        </p:spPr>
        <p:txBody>
          <a:bodyPr/>
          <a:lstStyle>
            <a:lvl1pPr>
              <a:spcBef>
                <a:spcPts val="600"/>
              </a:spcBef>
              <a:spcAft>
                <a:spcPts val="600"/>
              </a:spcAft>
              <a:tabLst>
                <a:tab pos="6705432" algn="r"/>
              </a:tabLst>
              <a:defRPr>
                <a:latin typeface="Calibri" panose="020F0502020204030204" pitchFamily="34" charset="0"/>
                <a:cs typeface="Calibri" panose="020F0502020204030204" pitchFamily="34" charset="0"/>
              </a:defRPr>
            </a:lvl1pPr>
            <a:lvl2pPr>
              <a:spcBef>
                <a:spcPts val="600"/>
              </a:spcBef>
              <a:spcAft>
                <a:spcPts val="600"/>
              </a:spcAft>
              <a:tabLst>
                <a:tab pos="6705432" algn="r"/>
              </a:tabLst>
              <a:defRPr>
                <a:latin typeface="Calibri" panose="020F0502020204030204" pitchFamily="34" charset="0"/>
                <a:cs typeface="Calibri" panose="020F0502020204030204" pitchFamily="34" charset="0"/>
              </a:defRPr>
            </a:lvl2pPr>
            <a:lvl3pPr marL="180000" indent="-180000">
              <a:spcBef>
                <a:spcPts val="600"/>
              </a:spcBef>
              <a:spcAft>
                <a:spcPts val="600"/>
              </a:spcAft>
              <a:tabLst>
                <a:tab pos="6705432" algn="r"/>
              </a:tabLst>
              <a:defRPr>
                <a:latin typeface="Calibri" panose="020F0502020204030204" pitchFamily="34" charset="0"/>
                <a:cs typeface="Calibri" panose="020F0502020204030204" pitchFamily="34" charset="0"/>
              </a:defRPr>
            </a:lvl3pPr>
            <a:lvl4pPr marL="360000" indent="-180000">
              <a:spcBef>
                <a:spcPts val="600"/>
              </a:spcBef>
              <a:spcAft>
                <a:spcPts val="600"/>
              </a:spcAft>
              <a:tabLst>
                <a:tab pos="6705432" algn="r"/>
              </a:tabLst>
              <a:defRPr>
                <a:latin typeface="Calibri" panose="020F0502020204030204" pitchFamily="34" charset="0"/>
                <a:cs typeface="Calibri" panose="020F0502020204030204" pitchFamily="34" charset="0"/>
              </a:defRPr>
            </a:lvl4pPr>
            <a:lvl5pPr marL="540000" indent="-180000">
              <a:spcBef>
                <a:spcPts val="600"/>
              </a:spcBef>
              <a:spcAft>
                <a:spcPts val="600"/>
              </a:spcAft>
              <a:buFont typeface="Arial" panose="020B0604020202020204" pitchFamily="34" charset="0"/>
              <a:buChar char="•"/>
              <a:tabLst>
                <a:tab pos="6705432" algn="r"/>
              </a:tabLst>
              <a:defRPr baseline="0">
                <a:latin typeface="Calibri" panose="020F0502020204030204" pitchFamily="34" charset="0"/>
                <a:cs typeface="Calibri" panose="020F050202020403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Text Placeholder 8">
            <a:extLst>
              <a:ext uri="{FF2B5EF4-FFF2-40B4-BE49-F238E27FC236}">
                <a16:creationId xmlns:a16="http://schemas.microsoft.com/office/drawing/2014/main" id="{B7E11013-C911-423A-906E-42D2615426D5}"/>
              </a:ext>
            </a:extLst>
          </p:cNvPr>
          <p:cNvSpPr>
            <a:spLocks noGrp="1"/>
          </p:cNvSpPr>
          <p:nvPr>
            <p:ph type="body" sz="quarter" idx="13" hasCustomPrompt="1"/>
          </p:nvPr>
        </p:nvSpPr>
        <p:spPr>
          <a:xfrm>
            <a:off x="501650" y="651600"/>
            <a:ext cx="11188700" cy="757255"/>
          </a:xfrm>
          <a:prstGeom prst="rect">
            <a:avLst/>
          </a:prstGeom>
        </p:spPr>
        <p:txBody>
          <a:bodyPr lIns="0" tIns="0" rIns="0" bIns="0">
            <a:noAutofit/>
          </a:bodyPr>
          <a:lstStyle>
            <a:lvl1pPr marL="0" indent="0">
              <a:buNone/>
              <a:defRPr sz="1800" b="0">
                <a:solidFill>
                  <a:srgbClr val="575757"/>
                </a:solidFill>
              </a:defRPr>
            </a:lvl1pPr>
          </a:lstStyle>
          <a:p>
            <a:pPr lvl="0"/>
            <a:r>
              <a:rPr lang="en-US"/>
              <a:t>Click to add subtitle</a:t>
            </a:r>
          </a:p>
        </p:txBody>
      </p:sp>
      <p:sp>
        <p:nvSpPr>
          <p:cNvPr id="9" name="Title Placeholder 1">
            <a:extLst>
              <a:ext uri="{FF2B5EF4-FFF2-40B4-BE49-F238E27FC236}">
                <a16:creationId xmlns:a16="http://schemas.microsoft.com/office/drawing/2014/main" id="{D0EBF8C6-32C5-44C1-B31D-FF2BC2B528CE}"/>
              </a:ext>
            </a:extLst>
          </p:cNvPr>
          <p:cNvSpPr>
            <a:spLocks noGrp="1"/>
          </p:cNvSpPr>
          <p:nvPr>
            <p:ph type="title" hasCustomPrompt="1"/>
          </p:nvPr>
        </p:nvSpPr>
        <p:spPr>
          <a:xfrm>
            <a:off x="501650" y="317500"/>
            <a:ext cx="11188700" cy="334099"/>
          </a:xfrm>
          <a:prstGeom prst="rect">
            <a:avLst/>
          </a:prstGeom>
        </p:spPr>
        <p:txBody>
          <a:bodyPr vert="horz" lIns="0" tIns="0" rIns="0" bIns="0" rtlCol="0" anchor="t" anchorCtr="0">
            <a:noAutofit/>
          </a:bodyPr>
          <a:lstStyle>
            <a:lvl1pPr>
              <a:defRPr>
                <a:latin typeface="+mj-lt"/>
              </a:defRPr>
            </a:lvl1pPr>
          </a:lstStyle>
          <a:p>
            <a:r>
              <a:rPr lang="en-US"/>
              <a:t>Click to add title</a:t>
            </a:r>
          </a:p>
        </p:txBody>
      </p:sp>
    </p:spTree>
    <p:extLst>
      <p:ext uri="{BB962C8B-B14F-4D97-AF65-F5344CB8AC3E}">
        <p14:creationId xmlns:p14="http://schemas.microsoft.com/office/powerpoint/2010/main" val="3895551905"/>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subtitle &amp; 3 charts">
    <p:spTree>
      <p:nvGrpSpPr>
        <p:cNvPr id="1" name=""/>
        <p:cNvGrpSpPr/>
        <p:nvPr/>
      </p:nvGrpSpPr>
      <p:grpSpPr>
        <a:xfrm>
          <a:off x="0" y="0"/>
          <a:ext cx="0" cy="0"/>
          <a:chOff x="0" y="0"/>
          <a:chExt cx="0" cy="0"/>
        </a:xfrm>
      </p:grpSpPr>
      <p:sp>
        <p:nvSpPr>
          <p:cNvPr id="17" name="Chart Placeholder 3"/>
          <p:cNvSpPr>
            <a:spLocks noGrp="1"/>
          </p:cNvSpPr>
          <p:nvPr>
            <p:ph type="chart" sz="quarter" idx="15"/>
          </p:nvPr>
        </p:nvSpPr>
        <p:spPr>
          <a:xfrm>
            <a:off x="507007" y="2083528"/>
            <a:ext cx="2924184" cy="3930791"/>
          </a:xfrm>
          <a:prstGeom prst="rect">
            <a:avLst/>
          </a:prstGeom>
        </p:spPr>
        <p:txBody>
          <a:bodyPr/>
          <a:lstStyle/>
          <a:p>
            <a:r>
              <a:rPr lang="en-US" noProof="0"/>
              <a:t>Click icon to add chart</a:t>
            </a:r>
          </a:p>
        </p:txBody>
      </p:sp>
      <p:sp>
        <p:nvSpPr>
          <p:cNvPr id="18" name="Text Placeholder 8"/>
          <p:cNvSpPr>
            <a:spLocks noGrp="1"/>
          </p:cNvSpPr>
          <p:nvPr>
            <p:ph type="body" sz="quarter" idx="18"/>
          </p:nvPr>
        </p:nvSpPr>
        <p:spPr>
          <a:xfrm>
            <a:off x="507007" y="1690675"/>
            <a:ext cx="2924184" cy="373803"/>
          </a:xfrm>
        </p:spPr>
        <p:txBody>
          <a:bodyPr/>
          <a:lstStyle/>
          <a:p>
            <a:pPr lvl="0"/>
            <a:r>
              <a:rPr lang="en-US" noProof="0"/>
              <a:t>Click to edit Master text styles</a:t>
            </a:r>
          </a:p>
        </p:txBody>
      </p:sp>
      <p:sp>
        <p:nvSpPr>
          <p:cNvPr id="7" name="Chart Placeholder 3"/>
          <p:cNvSpPr>
            <a:spLocks noGrp="1"/>
          </p:cNvSpPr>
          <p:nvPr>
            <p:ph type="chart" sz="quarter" idx="19"/>
          </p:nvPr>
        </p:nvSpPr>
        <p:spPr>
          <a:xfrm>
            <a:off x="3636674" y="2083528"/>
            <a:ext cx="2919701" cy="3930791"/>
          </a:xfrm>
          <a:prstGeom prst="rect">
            <a:avLst/>
          </a:prstGeom>
        </p:spPr>
        <p:txBody>
          <a:bodyPr/>
          <a:lstStyle/>
          <a:p>
            <a:r>
              <a:rPr lang="en-US" noProof="0"/>
              <a:t>Click icon to add chart</a:t>
            </a:r>
          </a:p>
        </p:txBody>
      </p:sp>
      <p:sp>
        <p:nvSpPr>
          <p:cNvPr id="8" name="Text Placeholder 8"/>
          <p:cNvSpPr>
            <a:spLocks noGrp="1"/>
          </p:cNvSpPr>
          <p:nvPr>
            <p:ph type="body" sz="quarter" idx="20"/>
          </p:nvPr>
        </p:nvSpPr>
        <p:spPr>
          <a:xfrm>
            <a:off x="3636674" y="1690675"/>
            <a:ext cx="2919701" cy="373803"/>
          </a:xfrm>
        </p:spPr>
        <p:txBody>
          <a:bodyPr/>
          <a:lstStyle/>
          <a:p>
            <a:pPr lvl="0"/>
            <a:r>
              <a:rPr lang="en-US" noProof="0"/>
              <a:t>Click to edit Master text styles</a:t>
            </a:r>
          </a:p>
        </p:txBody>
      </p:sp>
      <p:sp>
        <p:nvSpPr>
          <p:cNvPr id="9" name="Chart Placeholder 3"/>
          <p:cNvSpPr>
            <a:spLocks noGrp="1"/>
          </p:cNvSpPr>
          <p:nvPr>
            <p:ph type="chart" sz="quarter" idx="21"/>
          </p:nvPr>
        </p:nvSpPr>
        <p:spPr>
          <a:xfrm>
            <a:off x="6754669" y="2083528"/>
            <a:ext cx="2916382" cy="3930791"/>
          </a:xfrm>
          <a:prstGeom prst="rect">
            <a:avLst/>
          </a:prstGeom>
        </p:spPr>
        <p:txBody>
          <a:bodyPr/>
          <a:lstStyle/>
          <a:p>
            <a:r>
              <a:rPr lang="en-US" noProof="0"/>
              <a:t>Click icon to add chart</a:t>
            </a:r>
          </a:p>
        </p:txBody>
      </p:sp>
      <p:sp>
        <p:nvSpPr>
          <p:cNvPr id="10" name="Text Placeholder 8"/>
          <p:cNvSpPr>
            <a:spLocks noGrp="1"/>
          </p:cNvSpPr>
          <p:nvPr>
            <p:ph type="body" sz="quarter" idx="22"/>
          </p:nvPr>
        </p:nvSpPr>
        <p:spPr>
          <a:xfrm>
            <a:off x="6754669" y="1690675"/>
            <a:ext cx="2916382" cy="379660"/>
          </a:xfrm>
        </p:spPr>
        <p:txBody>
          <a:bodyPr/>
          <a:lstStyle/>
          <a:p>
            <a:pPr lvl="0"/>
            <a:r>
              <a:rPr lang="en-US" noProof="0"/>
              <a:t>Click to edit Master text styles</a:t>
            </a:r>
          </a:p>
        </p:txBody>
      </p:sp>
      <p:sp>
        <p:nvSpPr>
          <p:cNvPr id="11" name="Text Placeholder 7"/>
          <p:cNvSpPr>
            <a:spLocks noGrp="1"/>
          </p:cNvSpPr>
          <p:nvPr>
            <p:ph type="body" sz="quarter" idx="23"/>
          </p:nvPr>
        </p:nvSpPr>
        <p:spPr>
          <a:xfrm>
            <a:off x="502920" y="6056362"/>
            <a:ext cx="9164950" cy="316411"/>
          </a:xfrm>
        </p:spPr>
        <p:txBody>
          <a:bodyPr>
            <a:noAutofit/>
          </a:bodyPr>
          <a:lstStyle>
            <a:lvl1pPr>
              <a:spcAft>
                <a:spcPts val="0"/>
              </a:spcAft>
              <a:defRPr sz="1000"/>
            </a:lvl1pPr>
          </a:lstStyle>
          <a:p>
            <a:pPr lvl="0"/>
            <a:r>
              <a:rPr lang="en-US" noProof="0"/>
              <a:t>Click to edit Master text styles</a:t>
            </a:r>
          </a:p>
        </p:txBody>
      </p:sp>
      <p:sp>
        <p:nvSpPr>
          <p:cNvPr id="13" name="Text Placeholder 8">
            <a:extLst>
              <a:ext uri="{FF2B5EF4-FFF2-40B4-BE49-F238E27FC236}">
                <a16:creationId xmlns:a16="http://schemas.microsoft.com/office/drawing/2014/main" id="{B8D61533-1469-4AF4-8FF7-C7742D00F912}"/>
              </a:ext>
            </a:extLst>
          </p:cNvPr>
          <p:cNvSpPr>
            <a:spLocks noGrp="1"/>
          </p:cNvSpPr>
          <p:nvPr>
            <p:ph type="body" sz="quarter" idx="13" hasCustomPrompt="1"/>
          </p:nvPr>
        </p:nvSpPr>
        <p:spPr>
          <a:xfrm>
            <a:off x="501650" y="651600"/>
            <a:ext cx="11188700" cy="757255"/>
          </a:xfrm>
          <a:prstGeom prst="rect">
            <a:avLst/>
          </a:prstGeom>
        </p:spPr>
        <p:txBody>
          <a:bodyPr lIns="0" tIns="0" rIns="0" bIns="0">
            <a:noAutofit/>
          </a:bodyPr>
          <a:lstStyle>
            <a:lvl1pPr marL="0" indent="0">
              <a:buNone/>
              <a:defRPr sz="1800" b="0">
                <a:solidFill>
                  <a:srgbClr val="575757"/>
                </a:solidFill>
              </a:defRPr>
            </a:lvl1pPr>
          </a:lstStyle>
          <a:p>
            <a:pPr lvl="0"/>
            <a:r>
              <a:rPr lang="en-US"/>
              <a:t>Click to add subtitle</a:t>
            </a:r>
          </a:p>
        </p:txBody>
      </p:sp>
      <p:sp>
        <p:nvSpPr>
          <p:cNvPr id="14" name="Title Placeholder 1">
            <a:extLst>
              <a:ext uri="{FF2B5EF4-FFF2-40B4-BE49-F238E27FC236}">
                <a16:creationId xmlns:a16="http://schemas.microsoft.com/office/drawing/2014/main" id="{0A92555C-0F4F-4CCE-BC5E-1127CF9949F4}"/>
              </a:ext>
            </a:extLst>
          </p:cNvPr>
          <p:cNvSpPr>
            <a:spLocks noGrp="1"/>
          </p:cNvSpPr>
          <p:nvPr>
            <p:ph type="title" hasCustomPrompt="1"/>
          </p:nvPr>
        </p:nvSpPr>
        <p:spPr>
          <a:xfrm>
            <a:off x="501650" y="317500"/>
            <a:ext cx="11188700" cy="334099"/>
          </a:xfrm>
          <a:prstGeom prst="rect">
            <a:avLst/>
          </a:prstGeom>
        </p:spPr>
        <p:txBody>
          <a:bodyPr vert="horz" lIns="0" tIns="0" rIns="0" bIns="0" rtlCol="0" anchor="t" anchorCtr="0">
            <a:noAutofit/>
          </a:bodyPr>
          <a:lstStyle>
            <a:lvl1pPr>
              <a:defRPr>
                <a:latin typeface="+mj-lt"/>
              </a:defRPr>
            </a:lvl1pPr>
          </a:lstStyle>
          <a:p>
            <a:r>
              <a:rPr lang="en-US"/>
              <a:t>Click to add title</a:t>
            </a:r>
          </a:p>
        </p:txBody>
      </p:sp>
    </p:spTree>
    <p:extLst>
      <p:ext uri="{BB962C8B-B14F-4D97-AF65-F5344CB8AC3E}">
        <p14:creationId xmlns:p14="http://schemas.microsoft.com/office/powerpoint/2010/main" val="148476729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s">
    <p:spTree>
      <p:nvGrpSpPr>
        <p:cNvPr id="1" name=""/>
        <p:cNvGrpSpPr/>
        <p:nvPr/>
      </p:nvGrpSpPr>
      <p:grpSpPr>
        <a:xfrm>
          <a:off x="0" y="0"/>
          <a:ext cx="0" cy="0"/>
          <a:chOff x="0" y="0"/>
          <a:chExt cx="0" cy="0"/>
        </a:xfrm>
      </p:grpSpPr>
      <p:sp>
        <p:nvSpPr>
          <p:cNvPr id="4" name="Content Placeholder 3"/>
          <p:cNvSpPr>
            <a:spLocks noGrp="1"/>
          </p:cNvSpPr>
          <p:nvPr>
            <p:ph sz="quarter" idx="10"/>
          </p:nvPr>
        </p:nvSpPr>
        <p:spPr>
          <a:xfrm>
            <a:off x="501651" y="1665289"/>
            <a:ext cx="9277349" cy="4716463"/>
          </a:xfrm>
          <a:prstGeom prst="rect">
            <a:avLst/>
          </a:prstGeom>
        </p:spPr>
        <p:txBody>
          <a:bodyPr>
            <a:noAutofit/>
          </a:bodyPr>
          <a:lstStyle>
            <a:lvl1pPr marL="0" indent="0" algn="l">
              <a:buFontTx/>
              <a:buNone/>
              <a:tabLst>
                <a:tab pos="6729413" algn="r"/>
              </a:tabLst>
              <a:defRPr>
                <a:latin typeface="+mn-lt"/>
              </a:defRPr>
            </a:lvl1pPr>
            <a:lvl2pPr marL="139700" indent="-139700" algn="l">
              <a:buClrTx/>
              <a:buSzPct val="100000"/>
              <a:buFont typeface="Arial" panose="020B0604020202020204" pitchFamily="34" charset="0"/>
              <a:buChar char="•"/>
              <a:tabLst>
                <a:tab pos="6729413" algn="r"/>
              </a:tabLst>
              <a:defRPr>
                <a:latin typeface="+mn-lt"/>
              </a:defRPr>
            </a:lvl2pPr>
            <a:lvl3pPr marL="304800" indent="-139700" algn="l">
              <a:buClrTx/>
              <a:buSzPct val="100000"/>
              <a:buFont typeface="Arial" panose="020B0604020202020204" pitchFamily="34" charset="0"/>
              <a:buChar char="−"/>
              <a:tabLst>
                <a:tab pos="6729413" algn="r"/>
              </a:tabLst>
              <a:defRPr>
                <a:latin typeface="+mn-lt"/>
              </a:defRPr>
            </a:lvl3pPr>
            <a:lvl4pPr marL="469900" indent="-139700" algn="l">
              <a:buClrTx/>
              <a:buSzPct val="100000"/>
              <a:buFont typeface="Arial" panose="020B0604020202020204" pitchFamily="34" charset="0"/>
              <a:buChar char="◦"/>
              <a:tabLst>
                <a:tab pos="6729413" algn="r"/>
              </a:tabLst>
              <a:defRPr>
                <a:latin typeface="+mn-lt"/>
              </a:defRPr>
            </a:lvl4pPr>
            <a:lvl5pPr marL="635000" indent="-139700" algn="l">
              <a:buClrTx/>
              <a:buSzPct val="100000"/>
              <a:buFont typeface="Arial" panose="020B0604020202020204" pitchFamily="34" charset="0"/>
              <a:buChar char="−"/>
              <a:tabLst>
                <a:tab pos="5029200" algn="r"/>
              </a:tabLst>
              <a:defRPr baseline="0">
                <a:latin typeface="+mn-lt"/>
              </a:defRPr>
            </a:lvl5pPr>
            <a:lvl6pPr>
              <a:tabLst>
                <a:tab pos="6729413" algn="r"/>
              </a:tabLst>
              <a:defRPr/>
            </a:lvl6pPr>
            <a:lvl7pPr>
              <a:tabLst>
                <a:tab pos="6729413" algn="r"/>
              </a:tabLst>
              <a:defRPr/>
            </a:lvl7pPr>
            <a:lvl8pPr>
              <a:tabLst>
                <a:tab pos="6729413" algn="r"/>
              </a:tabLst>
              <a:defRPr/>
            </a:lvl8pPr>
            <a:lvl9pPr>
              <a:tabLst>
                <a:tab pos="6729413" algn="r"/>
              </a:tabLst>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9E56660C-D97A-4199-9DB7-D8D50E3721D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28852731"/>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subtitle &amp; 1 chart">
    <p:spTree>
      <p:nvGrpSpPr>
        <p:cNvPr id="1" name=""/>
        <p:cNvGrpSpPr/>
        <p:nvPr/>
      </p:nvGrpSpPr>
      <p:grpSpPr>
        <a:xfrm>
          <a:off x="0" y="0"/>
          <a:ext cx="0" cy="0"/>
          <a:chOff x="0" y="0"/>
          <a:chExt cx="0" cy="0"/>
        </a:xfrm>
      </p:grpSpPr>
      <p:sp>
        <p:nvSpPr>
          <p:cNvPr id="10" name="Content Placeholder 3"/>
          <p:cNvSpPr>
            <a:spLocks noGrp="1"/>
          </p:cNvSpPr>
          <p:nvPr>
            <p:ph sz="quarter" idx="10"/>
          </p:nvPr>
        </p:nvSpPr>
        <p:spPr>
          <a:xfrm>
            <a:off x="502920" y="1676400"/>
            <a:ext cx="4491038" cy="4306389"/>
          </a:xfrm>
          <a:prstGeom prst="rect">
            <a:avLst/>
          </a:prstGeom>
        </p:spPr>
        <p:txBody>
          <a:bodyPr>
            <a:noAutofit/>
          </a:bodyPr>
          <a:lstStyle>
            <a:lvl1pPr>
              <a:spcBef>
                <a:spcPts val="600"/>
              </a:spcBef>
              <a:spcAft>
                <a:spcPts val="600"/>
              </a:spcAft>
              <a:tabLst>
                <a:tab pos="6705432" algn="r"/>
              </a:tabLst>
              <a:defRPr/>
            </a:lvl1pPr>
            <a:lvl2pPr>
              <a:spcBef>
                <a:spcPts val="600"/>
              </a:spcBef>
              <a:spcAft>
                <a:spcPts val="600"/>
              </a:spcAft>
              <a:tabLst>
                <a:tab pos="6705432" algn="r"/>
              </a:tabLst>
              <a:defRPr/>
            </a:lvl2pPr>
            <a:lvl3pPr marL="180000" indent="-180000">
              <a:spcBef>
                <a:spcPts val="600"/>
              </a:spcBef>
              <a:spcAft>
                <a:spcPts val="600"/>
              </a:spcAft>
              <a:tabLst>
                <a:tab pos="6705432" algn="r"/>
              </a:tabLst>
              <a:defRPr/>
            </a:lvl3pPr>
            <a:lvl4pPr marL="360000" indent="-180000">
              <a:spcBef>
                <a:spcPts val="600"/>
              </a:spcBef>
              <a:spcAft>
                <a:spcPts val="600"/>
              </a:spcAft>
              <a:tabLst>
                <a:tab pos="6705432" algn="r"/>
              </a:tabLst>
              <a:defRPr/>
            </a:lvl4pPr>
            <a:lvl5pPr marL="540000" indent="-180000">
              <a:spcBef>
                <a:spcPts val="600"/>
              </a:spcBef>
              <a:spcAft>
                <a:spcPts val="600"/>
              </a:spcAft>
              <a:buFont typeface="Arial" panose="020B0604020202020204" pitchFamily="34" charset="0"/>
              <a:buChar char="•"/>
              <a:tabLst>
                <a:tab pos="6705432" algn="r"/>
              </a:tabLst>
              <a:defRPr baseline="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 name="Chart Placeholder 2"/>
          <p:cNvSpPr>
            <a:spLocks noGrp="1"/>
          </p:cNvSpPr>
          <p:nvPr>
            <p:ph type="chart" sz="quarter" idx="21"/>
          </p:nvPr>
        </p:nvSpPr>
        <p:spPr>
          <a:xfrm>
            <a:off x="5154613" y="2156544"/>
            <a:ext cx="4478337" cy="3857776"/>
          </a:xfrm>
        </p:spPr>
        <p:txBody>
          <a:bodyPr>
            <a:noAutofit/>
          </a:bodyPr>
          <a:lstStyle/>
          <a:p>
            <a:r>
              <a:rPr lang="en-US" noProof="0"/>
              <a:t>Click icon to add chart</a:t>
            </a:r>
          </a:p>
        </p:txBody>
      </p:sp>
      <p:sp>
        <p:nvSpPr>
          <p:cNvPr id="6" name="Text Placeholder 5"/>
          <p:cNvSpPr>
            <a:spLocks noGrp="1"/>
          </p:cNvSpPr>
          <p:nvPr>
            <p:ph type="body" sz="quarter" idx="22"/>
          </p:nvPr>
        </p:nvSpPr>
        <p:spPr>
          <a:xfrm>
            <a:off x="5154613" y="1687293"/>
            <a:ext cx="4478337" cy="420687"/>
          </a:xfrm>
        </p:spPr>
        <p:txBody>
          <a:bodyPr>
            <a:noAutofit/>
          </a:bodyPr>
          <a:lstStyle/>
          <a:p>
            <a:pPr lvl="0"/>
            <a:r>
              <a:rPr lang="en-US" noProof="0"/>
              <a:t>Click to edit Master text styles</a:t>
            </a:r>
          </a:p>
        </p:txBody>
      </p:sp>
      <p:sp>
        <p:nvSpPr>
          <p:cNvPr id="9" name="Text Placeholder 7"/>
          <p:cNvSpPr>
            <a:spLocks noGrp="1"/>
          </p:cNvSpPr>
          <p:nvPr>
            <p:ph type="body" sz="quarter" idx="23"/>
          </p:nvPr>
        </p:nvSpPr>
        <p:spPr>
          <a:xfrm>
            <a:off x="502920" y="6066870"/>
            <a:ext cx="9163051" cy="316411"/>
          </a:xfrm>
        </p:spPr>
        <p:txBody>
          <a:bodyPr>
            <a:noAutofit/>
          </a:bodyPr>
          <a:lstStyle>
            <a:lvl1pPr>
              <a:spcAft>
                <a:spcPts val="0"/>
              </a:spcAft>
              <a:defRPr sz="1000"/>
            </a:lvl1pPr>
          </a:lstStyle>
          <a:p>
            <a:pPr lvl="0"/>
            <a:r>
              <a:rPr lang="en-US" noProof="0"/>
              <a:t>Click to edit Master text styles</a:t>
            </a:r>
          </a:p>
        </p:txBody>
      </p:sp>
      <p:sp>
        <p:nvSpPr>
          <p:cNvPr id="12" name="Text Placeholder 8">
            <a:extLst>
              <a:ext uri="{FF2B5EF4-FFF2-40B4-BE49-F238E27FC236}">
                <a16:creationId xmlns:a16="http://schemas.microsoft.com/office/drawing/2014/main" id="{DB7B9EEC-A4F7-479D-97DE-92F1134243C3}"/>
              </a:ext>
            </a:extLst>
          </p:cNvPr>
          <p:cNvSpPr>
            <a:spLocks noGrp="1"/>
          </p:cNvSpPr>
          <p:nvPr>
            <p:ph type="body" sz="quarter" idx="13" hasCustomPrompt="1"/>
          </p:nvPr>
        </p:nvSpPr>
        <p:spPr>
          <a:xfrm>
            <a:off x="501650" y="651600"/>
            <a:ext cx="11188700" cy="757255"/>
          </a:xfrm>
          <a:prstGeom prst="rect">
            <a:avLst/>
          </a:prstGeom>
        </p:spPr>
        <p:txBody>
          <a:bodyPr lIns="0" tIns="0" rIns="0" bIns="0">
            <a:noAutofit/>
          </a:bodyPr>
          <a:lstStyle>
            <a:lvl1pPr marL="0" indent="0">
              <a:buNone/>
              <a:defRPr sz="1800" b="0">
                <a:solidFill>
                  <a:srgbClr val="575757"/>
                </a:solidFill>
              </a:defRPr>
            </a:lvl1pPr>
          </a:lstStyle>
          <a:p>
            <a:pPr lvl="0"/>
            <a:r>
              <a:rPr lang="en-US"/>
              <a:t>Click to add subtitle</a:t>
            </a:r>
          </a:p>
        </p:txBody>
      </p:sp>
      <p:sp>
        <p:nvSpPr>
          <p:cNvPr id="13" name="Title Placeholder 1">
            <a:extLst>
              <a:ext uri="{FF2B5EF4-FFF2-40B4-BE49-F238E27FC236}">
                <a16:creationId xmlns:a16="http://schemas.microsoft.com/office/drawing/2014/main" id="{69C81A7C-B51A-45FD-A7D3-BB1D7A876DDD}"/>
              </a:ext>
            </a:extLst>
          </p:cNvPr>
          <p:cNvSpPr>
            <a:spLocks noGrp="1"/>
          </p:cNvSpPr>
          <p:nvPr>
            <p:ph type="title" hasCustomPrompt="1"/>
          </p:nvPr>
        </p:nvSpPr>
        <p:spPr>
          <a:xfrm>
            <a:off x="501650" y="317500"/>
            <a:ext cx="11188700" cy="334099"/>
          </a:xfrm>
          <a:prstGeom prst="rect">
            <a:avLst/>
          </a:prstGeom>
        </p:spPr>
        <p:txBody>
          <a:bodyPr vert="horz" lIns="0" tIns="0" rIns="0" bIns="0" rtlCol="0" anchor="t" anchorCtr="0">
            <a:noAutofit/>
          </a:bodyPr>
          <a:lstStyle>
            <a:lvl1pPr>
              <a:defRPr>
                <a:latin typeface="+mj-lt"/>
              </a:defRPr>
            </a:lvl1pPr>
          </a:lstStyle>
          <a:p>
            <a:r>
              <a:rPr lang="en-US"/>
              <a:t>Click to add title</a:t>
            </a:r>
          </a:p>
        </p:txBody>
      </p:sp>
    </p:spTree>
    <p:extLst>
      <p:ext uri="{BB962C8B-B14F-4D97-AF65-F5344CB8AC3E}">
        <p14:creationId xmlns:p14="http://schemas.microsoft.com/office/powerpoint/2010/main" val="3949725563"/>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ction title divider slide large">
    <p:spTree>
      <p:nvGrpSpPr>
        <p:cNvPr id="1" name=""/>
        <p:cNvGrpSpPr/>
        <p:nvPr/>
      </p:nvGrpSpPr>
      <p:grpSpPr>
        <a:xfrm>
          <a:off x="0" y="0"/>
          <a:ext cx="0" cy="0"/>
          <a:chOff x="0" y="0"/>
          <a:chExt cx="0" cy="0"/>
        </a:xfrm>
      </p:grpSpPr>
      <p:sp>
        <p:nvSpPr>
          <p:cNvPr id="6" name="Picture Placeholder 8"/>
          <p:cNvSpPr>
            <a:spLocks noGrp="1"/>
          </p:cNvSpPr>
          <p:nvPr>
            <p:ph type="pic" sz="quarter" idx="11"/>
          </p:nvPr>
        </p:nvSpPr>
        <p:spPr>
          <a:xfrm>
            <a:off x="0" y="0"/>
            <a:ext cx="10104438" cy="6858000"/>
          </a:xfrm>
          <a:prstGeom prst="rect">
            <a:avLst/>
          </a:prstGeom>
        </p:spPr>
        <p:txBody>
          <a:bodyPr/>
          <a:lstStyle/>
          <a:p>
            <a:r>
              <a:rPr lang="en-US" noProof="0"/>
              <a:t>Click icon to add picture</a:t>
            </a:r>
          </a:p>
        </p:txBody>
      </p:sp>
      <p:sp>
        <p:nvSpPr>
          <p:cNvPr id="5" name="Subtitle 2"/>
          <p:cNvSpPr>
            <a:spLocks noGrp="1"/>
          </p:cNvSpPr>
          <p:nvPr>
            <p:ph type="subTitle" idx="1" hasCustomPrompt="1"/>
          </p:nvPr>
        </p:nvSpPr>
        <p:spPr bwMode="gray">
          <a:xfrm>
            <a:off x="502920" y="320040"/>
            <a:ext cx="5260311" cy="1532757"/>
          </a:xfrm>
          <a:prstGeom prst="rect">
            <a:avLst/>
          </a:prstGeom>
        </p:spPr>
        <p:txBody>
          <a:bodyPr lIns="0" tIns="0" rIns="0" bIns="0" anchor="t" anchorCtr="0">
            <a:noAutofit/>
          </a:bodyPr>
          <a:lstStyle>
            <a:lvl1pPr marL="0" indent="0" algn="l">
              <a:lnSpc>
                <a:spcPct val="100000"/>
              </a:lnSpc>
              <a:spcAft>
                <a:spcPts val="0"/>
              </a:spcAft>
              <a:buNone/>
              <a:defRPr sz="2400" b="1">
                <a:solidFill>
                  <a:schemeClr val="bg1"/>
                </a:solidFill>
              </a:defRPr>
            </a:lvl1pPr>
            <a:lvl2pPr marL="0" indent="0" algn="l">
              <a:buNone/>
              <a:defRPr sz="2000" b="0">
                <a:solidFill>
                  <a:schemeClr val="bg1"/>
                </a:solidFill>
              </a:defRPr>
            </a:lvl2pPr>
            <a:lvl3pPr marL="1219170" indent="0" algn="ctr">
              <a:buNone/>
              <a:defRPr sz="2400"/>
            </a:lvl3pPr>
            <a:lvl4pPr marL="1828754" indent="0" algn="ctr">
              <a:buNone/>
              <a:defRPr sz="2133"/>
            </a:lvl4pPr>
            <a:lvl5pPr marL="2438339" indent="0" algn="ctr">
              <a:buNone/>
              <a:defRPr sz="2133"/>
            </a:lvl5pPr>
            <a:lvl6pPr marL="3047924" indent="0" algn="ctr">
              <a:buNone/>
              <a:defRPr sz="2133"/>
            </a:lvl6pPr>
            <a:lvl7pPr marL="3657509" indent="0" algn="ctr">
              <a:buNone/>
              <a:defRPr sz="2133"/>
            </a:lvl7pPr>
            <a:lvl8pPr marL="4267093" indent="0" algn="ctr">
              <a:buNone/>
              <a:defRPr sz="2133"/>
            </a:lvl8pPr>
            <a:lvl9pPr marL="4876678" indent="0" algn="ctr">
              <a:buNone/>
              <a:defRPr sz="2133"/>
            </a:lvl9pPr>
          </a:lstStyle>
          <a:p>
            <a:r>
              <a:rPr lang="en-US" noProof="0"/>
              <a:t>Click to edit Master title style</a:t>
            </a:r>
          </a:p>
          <a:p>
            <a:pPr lvl="1"/>
            <a:r>
              <a:rPr lang="en-US" noProof="0"/>
              <a:t>Click to edit Master subtitle style</a:t>
            </a:r>
          </a:p>
        </p:txBody>
      </p:sp>
    </p:spTree>
    <p:extLst>
      <p:ext uri="{BB962C8B-B14F-4D97-AF65-F5344CB8AC3E}">
        <p14:creationId xmlns:p14="http://schemas.microsoft.com/office/powerpoint/2010/main" val="449820335"/>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Key statement green">
    <p:bg>
      <p:bgPr>
        <a:solidFill>
          <a:schemeClr val="accent3"/>
        </a:solidFill>
        <a:effectLst/>
      </p:bgPr>
    </p:bg>
    <p:spTree>
      <p:nvGrpSpPr>
        <p:cNvPr id="1" name=""/>
        <p:cNvGrpSpPr/>
        <p:nvPr/>
      </p:nvGrpSpPr>
      <p:grpSpPr>
        <a:xfrm>
          <a:off x="0" y="0"/>
          <a:ext cx="0" cy="0"/>
          <a:chOff x="0" y="0"/>
          <a:chExt cx="0" cy="0"/>
        </a:xfrm>
      </p:grpSpPr>
      <p:sp>
        <p:nvSpPr>
          <p:cNvPr id="7" name="Text Placeholder 3"/>
          <p:cNvSpPr>
            <a:spLocks noGrp="1"/>
          </p:cNvSpPr>
          <p:nvPr>
            <p:ph type="body" sz="quarter" idx="10"/>
          </p:nvPr>
        </p:nvSpPr>
        <p:spPr>
          <a:xfrm>
            <a:off x="501649" y="1673225"/>
            <a:ext cx="9163050" cy="4708525"/>
          </a:xfrm>
          <a:prstGeom prst="rect">
            <a:avLst/>
          </a:prstGeom>
        </p:spPr>
        <p:txBody>
          <a:bodyPr>
            <a:noAutofit/>
          </a:bodyPr>
          <a:lstStyle>
            <a:lvl1pPr>
              <a:spcBef>
                <a:spcPts val="4800"/>
              </a:spcBef>
              <a:defRPr sz="3600">
                <a:solidFill>
                  <a:schemeClr val="bg1"/>
                </a:solidFill>
              </a:defRPr>
            </a:lvl1pPr>
            <a:lvl2pPr marL="609585" indent="-609585">
              <a:defRPr sz="4000">
                <a:solidFill>
                  <a:schemeClr val="bg2"/>
                </a:solidFill>
              </a:defRPr>
            </a:lvl2pPr>
            <a:lvl3pPr>
              <a:defRPr sz="4000">
                <a:solidFill>
                  <a:schemeClr val="bg2"/>
                </a:solidFill>
              </a:defRPr>
            </a:lvl3pPr>
            <a:lvl4pPr>
              <a:defRPr sz="4000">
                <a:solidFill>
                  <a:schemeClr val="bg2"/>
                </a:solidFill>
              </a:defRPr>
            </a:lvl4pPr>
            <a:lvl5pPr>
              <a:defRPr sz="4000">
                <a:solidFill>
                  <a:schemeClr val="bg2"/>
                </a:solidFill>
              </a:defRPr>
            </a:lvl5pPr>
          </a:lstStyle>
          <a:p>
            <a:pPr lvl="0"/>
            <a:r>
              <a:rPr lang="en-US" noProof="0"/>
              <a:t>Click to edit Master text styles</a:t>
            </a:r>
          </a:p>
        </p:txBody>
      </p:sp>
      <p:sp>
        <p:nvSpPr>
          <p:cNvPr id="3" name="TextBox 2">
            <a:extLst>
              <a:ext uri="{FF2B5EF4-FFF2-40B4-BE49-F238E27FC236}">
                <a16:creationId xmlns:a16="http://schemas.microsoft.com/office/drawing/2014/main" id="{CA27902D-9908-4D67-926C-6894CE274F0D}"/>
              </a:ext>
            </a:extLst>
          </p:cNvPr>
          <p:cNvSpPr txBox="1"/>
          <p:nvPr userDrawn="1"/>
        </p:nvSpPr>
        <p:spPr>
          <a:xfrm>
            <a:off x="501649" y="6477000"/>
            <a:ext cx="5355168" cy="276999"/>
          </a:xfrm>
          <a:prstGeom prst="rect">
            <a:avLst/>
          </a:prstGeom>
          <a:noFill/>
        </p:spPr>
        <p:txBody>
          <a:bodyPr wrap="square" lIns="0" tIns="0" rIns="0" bIns="0" rtlCol="0">
            <a:spAutoFit/>
          </a:bodyPr>
          <a:lstStyle/>
          <a:p>
            <a:pPr marL="0" indent="0">
              <a:spcBef>
                <a:spcPts val="600"/>
              </a:spcBef>
              <a:buSzPct val="100000"/>
              <a:buFont typeface="Arial"/>
              <a:buNone/>
            </a:pPr>
            <a:r>
              <a:rPr lang="en-US" sz="900" noProof="0">
                <a:solidFill>
                  <a:schemeClr val="bg1"/>
                </a:solidFill>
                <a:latin typeface="Calibri" panose="020F0502020204030204" pitchFamily="34" charset="0"/>
                <a:cs typeface="Calibri" panose="020F0502020204030204" pitchFamily="34" charset="0"/>
              </a:rPr>
              <a:t>Member firms and DTTL: Insert appropriate copyright</a:t>
            </a:r>
            <a:br>
              <a:rPr lang="en-US" sz="900" noProof="0">
                <a:solidFill>
                  <a:schemeClr val="bg1"/>
                </a:solidFill>
                <a:latin typeface="Calibri" panose="020F0502020204030204" pitchFamily="34" charset="0"/>
                <a:cs typeface="Calibri" panose="020F0502020204030204" pitchFamily="34" charset="0"/>
              </a:rPr>
            </a:br>
            <a:r>
              <a:rPr lang="en-US" sz="900" noProof="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4" name="TextBox 3">
            <a:extLst>
              <a:ext uri="{FF2B5EF4-FFF2-40B4-BE49-F238E27FC236}">
                <a16:creationId xmlns:a16="http://schemas.microsoft.com/office/drawing/2014/main" id="{0DEA2D95-453E-4C1E-8B81-C64279A0A990}"/>
              </a:ext>
            </a:extLst>
          </p:cNvPr>
          <p:cNvSpPr txBox="1"/>
          <p:nvPr userDrawn="1"/>
        </p:nvSpPr>
        <p:spPr>
          <a:xfrm>
            <a:off x="11382377" y="6477001"/>
            <a:ext cx="307975" cy="123111"/>
          </a:xfrm>
          <a:prstGeom prst="rect">
            <a:avLst/>
          </a:prstGeom>
          <a:noFill/>
        </p:spPr>
        <p:txBody>
          <a:bodyPr wrap="square" lIns="0" tIns="0" rIns="0" bIns="0" rtlCol="0">
            <a:spAutoFit/>
          </a:bodyPr>
          <a:lstStyle/>
          <a:p>
            <a:pPr marL="0" indent="0" algn="r">
              <a:spcBef>
                <a:spcPts val="600"/>
              </a:spcBef>
              <a:buSzPct val="100000"/>
              <a:buFont typeface="Arial"/>
              <a:buNone/>
            </a:pPr>
            <a:fld id="{C58DF478-B544-4ED8-9ED4-6A2648E2D233}" type="slidenum">
              <a:rPr lang="en-US" sz="800" noProof="0" smtClean="0">
                <a:solidFill>
                  <a:schemeClr val="bg1"/>
                </a:solidFill>
                <a:latin typeface="Calibri" panose="020F0502020204030204" pitchFamily="34" charset="0"/>
                <a:cs typeface="Calibri" panose="020F0502020204030204" pitchFamily="34" charset="0"/>
              </a:rPr>
              <a:pPr marL="0" indent="0" algn="r">
                <a:spcBef>
                  <a:spcPts val="600"/>
                </a:spcBef>
                <a:buSzPct val="100000"/>
                <a:buFont typeface="Arial"/>
                <a:buNone/>
              </a:pPr>
              <a:t>‹#›</a:t>
            </a:fld>
            <a:endParaRPr lang="en-US" sz="800" noProof="0">
              <a:solidFill>
                <a:schemeClr val="bg1"/>
              </a:solidFill>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D24F60B5-98B3-40D6-9AA2-0E7920BAD5FB}"/>
              </a:ext>
            </a:extLst>
          </p:cNvPr>
          <p:cNvSpPr txBox="1"/>
          <p:nvPr userDrawn="1"/>
        </p:nvSpPr>
        <p:spPr>
          <a:xfrm>
            <a:off x="6836213" y="6485875"/>
            <a:ext cx="4451418" cy="246221"/>
          </a:xfrm>
          <a:prstGeom prst="rect">
            <a:avLst/>
          </a:prstGeom>
          <a:noFill/>
        </p:spPr>
        <p:txBody>
          <a:bodyPr wrap="square" lIns="0" tIns="0" rIns="0" bIns="0" rtlCol="0">
            <a:spAutoFit/>
          </a:bodyPr>
          <a:lstStyle/>
          <a:p>
            <a:pPr marL="0" indent="0" algn="r">
              <a:spcBef>
                <a:spcPts val="0"/>
              </a:spcBef>
              <a:buSzPct val="100000"/>
              <a:buFont typeface="Arial"/>
              <a:buNone/>
            </a:pPr>
            <a:r>
              <a:rPr lang="en-US" sz="800" noProof="0">
                <a:solidFill>
                  <a:schemeClr val="bg1"/>
                </a:solidFill>
                <a:latin typeface="Calibri" panose="020F0502020204030204" pitchFamily="34" charset="0"/>
                <a:cs typeface="Calibri" panose="020F0502020204030204" pitchFamily="34" charset="0"/>
              </a:rPr>
              <a:t>Presentation title</a:t>
            </a:r>
            <a:br>
              <a:rPr lang="en-US" sz="800" noProof="0">
                <a:solidFill>
                  <a:schemeClr val="bg1"/>
                </a:solidFill>
                <a:latin typeface="Calibri" panose="020F0502020204030204" pitchFamily="34" charset="0"/>
                <a:cs typeface="Calibri" panose="020F0502020204030204" pitchFamily="34" charset="0"/>
              </a:rPr>
            </a:br>
            <a:r>
              <a:rPr lang="en-US" sz="800" noProof="0">
                <a:solidFill>
                  <a:schemeClr val="bg1"/>
                </a:solidFill>
                <a:latin typeface="Calibri" panose="020F0502020204030204" pitchFamily="34" charset="0"/>
                <a:cs typeface="Calibri" panose="020F0502020204030204" pitchFamily="34" charset="0"/>
              </a:rPr>
              <a:t>[To edit, click View &gt; Slide Master &gt; Slide Master]</a:t>
            </a:r>
          </a:p>
        </p:txBody>
      </p:sp>
    </p:spTree>
    <p:extLst>
      <p:ext uri="{BB962C8B-B14F-4D97-AF65-F5344CB8AC3E}">
        <p14:creationId xmlns:p14="http://schemas.microsoft.com/office/powerpoint/2010/main" val="14737465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userDrawn="1">
  <p:cSld name="Infogr/Map Gray 11">
    <p:bg>
      <p:bgPr>
        <a:solidFill>
          <a:srgbClr val="53565A"/>
        </a:solidFill>
        <a:effectLst/>
      </p:bgPr>
    </p:bg>
    <p:spTree>
      <p:nvGrpSpPr>
        <p:cNvPr id="1" name=""/>
        <p:cNvGrpSpPr/>
        <p:nvPr/>
      </p:nvGrpSpPr>
      <p:grpSpPr>
        <a:xfrm>
          <a:off x="0" y="0"/>
          <a:ext cx="0" cy="0"/>
          <a:chOff x="0" y="0"/>
          <a:chExt cx="0" cy="0"/>
        </a:xfrm>
      </p:grpSpPr>
      <p:sp>
        <p:nvSpPr>
          <p:cNvPr id="3" name="Picture Placeholder 9"/>
          <p:cNvSpPr>
            <a:spLocks noGrp="1"/>
          </p:cNvSpPr>
          <p:nvPr>
            <p:ph type="pic" sz="quarter" idx="15"/>
          </p:nvPr>
        </p:nvSpPr>
        <p:spPr>
          <a:xfrm>
            <a:off x="3584575" y="1700212"/>
            <a:ext cx="6048376" cy="4681537"/>
          </a:xfrm>
          <a:prstGeom prst="rect">
            <a:avLst/>
          </a:prstGeom>
        </p:spPr>
        <p:txBody>
          <a:bodyPr/>
          <a:lstStyle>
            <a:lvl1pPr>
              <a:defRPr sz="1300">
                <a:solidFill>
                  <a:schemeClr val="bg1"/>
                </a:solidFill>
                <a:latin typeface="Calibri Light" panose="020F0302020204030204" pitchFamily="34" charset="0"/>
                <a:cs typeface="Calibri Light" panose="020F0302020204030204" pitchFamily="34" charset="0"/>
              </a:defRPr>
            </a:lvl1pPr>
          </a:lstStyle>
          <a:p>
            <a:r>
              <a:rPr lang="en-US" noProof="0"/>
              <a:t>Click icon to add picture</a:t>
            </a:r>
          </a:p>
        </p:txBody>
      </p:sp>
      <p:sp>
        <p:nvSpPr>
          <p:cNvPr id="4" name="Content Placeholder 3"/>
          <p:cNvSpPr>
            <a:spLocks noGrp="1"/>
          </p:cNvSpPr>
          <p:nvPr>
            <p:ph sz="quarter" idx="10"/>
          </p:nvPr>
        </p:nvSpPr>
        <p:spPr>
          <a:xfrm>
            <a:off x="502920" y="1676400"/>
            <a:ext cx="2935600" cy="4694167"/>
          </a:xfrm>
          <a:prstGeom prst="rect">
            <a:avLst/>
          </a:prstGeom>
        </p:spPr>
        <p:txBody>
          <a:bodyPr/>
          <a:lstStyle>
            <a:lvl1pPr>
              <a:spcBef>
                <a:spcPts val="600"/>
              </a:spcBef>
              <a:spcAft>
                <a:spcPts val="600"/>
              </a:spcAft>
              <a:tabLst>
                <a:tab pos="6705432" algn="r"/>
              </a:tabLst>
              <a:defRPr sz="1300">
                <a:solidFill>
                  <a:schemeClr val="bg1"/>
                </a:solidFill>
                <a:latin typeface="Calibri Light" panose="020F0302020204030204" pitchFamily="34" charset="0"/>
                <a:cs typeface="Calibri Light" panose="020F0302020204030204" pitchFamily="34" charset="0"/>
              </a:defRPr>
            </a:lvl1pPr>
            <a:lvl2pPr>
              <a:spcBef>
                <a:spcPts val="600"/>
              </a:spcBef>
              <a:spcAft>
                <a:spcPts val="600"/>
              </a:spcAft>
              <a:tabLst>
                <a:tab pos="6705432" algn="r"/>
              </a:tabLst>
              <a:defRPr sz="1300">
                <a:solidFill>
                  <a:schemeClr val="bg1"/>
                </a:solidFill>
                <a:latin typeface="Calibri" panose="020F0502020204030204" pitchFamily="34" charset="0"/>
                <a:cs typeface="Calibri" panose="020F0502020204030204" pitchFamily="34" charset="0"/>
              </a:defRPr>
            </a:lvl2pPr>
            <a:lvl3pPr marL="180000" indent="-180000">
              <a:spcBef>
                <a:spcPts val="600"/>
              </a:spcBef>
              <a:spcAft>
                <a:spcPts val="600"/>
              </a:spcAft>
              <a:tabLst>
                <a:tab pos="6705432" algn="r"/>
              </a:tabLst>
              <a:defRPr sz="1300">
                <a:solidFill>
                  <a:schemeClr val="bg1"/>
                </a:solidFill>
                <a:latin typeface="Calibri Light" panose="020F0302020204030204" pitchFamily="34" charset="0"/>
                <a:cs typeface="Calibri Light" panose="020F0302020204030204" pitchFamily="34" charset="0"/>
              </a:defRPr>
            </a:lvl3pPr>
            <a:lvl4pPr marL="360000" indent="-180000">
              <a:spcBef>
                <a:spcPts val="600"/>
              </a:spcBef>
              <a:spcAft>
                <a:spcPts val="600"/>
              </a:spcAft>
              <a:tabLst>
                <a:tab pos="6705432" algn="r"/>
              </a:tabLst>
              <a:defRPr sz="1300">
                <a:solidFill>
                  <a:schemeClr val="bg1"/>
                </a:solidFill>
                <a:latin typeface="Calibri Light" panose="020F0302020204030204" pitchFamily="34" charset="0"/>
                <a:cs typeface="Calibri Light" panose="020F0302020204030204" pitchFamily="34" charset="0"/>
              </a:defRPr>
            </a:lvl4pPr>
            <a:lvl5pPr marL="540000" indent="-180000">
              <a:spcBef>
                <a:spcPts val="600"/>
              </a:spcBef>
              <a:spcAft>
                <a:spcPts val="600"/>
              </a:spcAft>
              <a:buFont typeface="Arial" panose="020B0604020202020204" pitchFamily="34" charset="0"/>
              <a:buChar char="•"/>
              <a:tabLst>
                <a:tab pos="6705432" algn="r"/>
              </a:tabLst>
              <a:defRPr sz="1300" baseline="0">
                <a:solidFill>
                  <a:schemeClr val="bg1"/>
                </a:solidFill>
                <a:latin typeface="Calibri Light" panose="020F0302020204030204" pitchFamily="34" charset="0"/>
                <a:cs typeface="Calibri Light" panose="020F030202020403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TextBox 7">
            <a:extLst>
              <a:ext uri="{FF2B5EF4-FFF2-40B4-BE49-F238E27FC236}">
                <a16:creationId xmlns:a16="http://schemas.microsoft.com/office/drawing/2014/main" id="{396C1370-89C2-423C-BC1C-BD1EF2442239}"/>
              </a:ext>
            </a:extLst>
          </p:cNvPr>
          <p:cNvSpPr txBox="1"/>
          <p:nvPr userDrawn="1"/>
        </p:nvSpPr>
        <p:spPr>
          <a:xfrm>
            <a:off x="501649" y="6477000"/>
            <a:ext cx="5355168" cy="276999"/>
          </a:xfrm>
          <a:prstGeom prst="rect">
            <a:avLst/>
          </a:prstGeom>
          <a:noFill/>
        </p:spPr>
        <p:txBody>
          <a:bodyPr wrap="square" lIns="0" tIns="0" rIns="0" bIns="0" rtlCol="0">
            <a:spAutoFit/>
          </a:bodyPr>
          <a:lstStyle/>
          <a:p>
            <a:pPr marL="0" indent="0">
              <a:spcBef>
                <a:spcPts val="600"/>
              </a:spcBef>
              <a:buSzPct val="100000"/>
              <a:buFont typeface="Arial"/>
              <a:buNone/>
            </a:pPr>
            <a:r>
              <a:rPr lang="en-US" sz="900" noProof="0">
                <a:solidFill>
                  <a:schemeClr val="bg1"/>
                </a:solidFill>
                <a:latin typeface="Calibri" panose="020F0502020204030204" pitchFamily="34" charset="0"/>
                <a:cs typeface="Calibri" panose="020F0502020204030204" pitchFamily="34" charset="0"/>
              </a:rPr>
              <a:t>Member firms and DTTL: Insert appropriate copyright</a:t>
            </a:r>
            <a:br>
              <a:rPr lang="en-US" sz="900" noProof="0">
                <a:solidFill>
                  <a:schemeClr val="bg1"/>
                </a:solidFill>
                <a:latin typeface="Calibri" panose="020F0502020204030204" pitchFamily="34" charset="0"/>
                <a:cs typeface="Calibri" panose="020F0502020204030204" pitchFamily="34" charset="0"/>
              </a:rPr>
            </a:br>
            <a:r>
              <a:rPr lang="en-US" sz="900" noProof="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9" name="TextBox 8">
            <a:extLst>
              <a:ext uri="{FF2B5EF4-FFF2-40B4-BE49-F238E27FC236}">
                <a16:creationId xmlns:a16="http://schemas.microsoft.com/office/drawing/2014/main" id="{B5D5CE32-9585-44BD-B4DD-965E8A876A23}"/>
              </a:ext>
            </a:extLst>
          </p:cNvPr>
          <p:cNvSpPr txBox="1"/>
          <p:nvPr userDrawn="1"/>
        </p:nvSpPr>
        <p:spPr>
          <a:xfrm>
            <a:off x="11382377" y="6477001"/>
            <a:ext cx="307975" cy="123111"/>
          </a:xfrm>
          <a:prstGeom prst="rect">
            <a:avLst/>
          </a:prstGeom>
          <a:noFill/>
        </p:spPr>
        <p:txBody>
          <a:bodyPr wrap="square" lIns="0" tIns="0" rIns="0" bIns="0" rtlCol="0">
            <a:spAutoFit/>
          </a:bodyPr>
          <a:lstStyle/>
          <a:p>
            <a:pPr marL="0" indent="0" algn="r">
              <a:spcBef>
                <a:spcPts val="600"/>
              </a:spcBef>
              <a:buSzPct val="100000"/>
              <a:buFont typeface="Arial"/>
              <a:buNone/>
            </a:pPr>
            <a:fld id="{C58DF478-B544-4ED8-9ED4-6A2648E2D233}" type="slidenum">
              <a:rPr lang="en-US" sz="800" noProof="0" smtClean="0">
                <a:solidFill>
                  <a:schemeClr val="bg1"/>
                </a:solidFill>
                <a:latin typeface="Calibri" panose="020F0502020204030204" pitchFamily="34" charset="0"/>
                <a:cs typeface="Calibri" panose="020F0502020204030204" pitchFamily="34" charset="0"/>
              </a:rPr>
              <a:pPr marL="0" indent="0" algn="r">
                <a:spcBef>
                  <a:spcPts val="600"/>
                </a:spcBef>
                <a:buSzPct val="100000"/>
                <a:buFont typeface="Arial"/>
                <a:buNone/>
              </a:pPr>
              <a:t>‹#›</a:t>
            </a:fld>
            <a:endParaRPr lang="en-US" sz="800" noProof="0">
              <a:solidFill>
                <a:schemeClr val="bg1"/>
              </a:solidFill>
              <a:latin typeface="Calibri" panose="020F0502020204030204" pitchFamily="34" charset="0"/>
              <a:cs typeface="Calibri" panose="020F0502020204030204" pitchFamily="34" charset="0"/>
            </a:endParaRPr>
          </a:p>
        </p:txBody>
      </p:sp>
      <p:sp>
        <p:nvSpPr>
          <p:cNvPr id="15" name="Text Placeholder 8">
            <a:extLst>
              <a:ext uri="{FF2B5EF4-FFF2-40B4-BE49-F238E27FC236}">
                <a16:creationId xmlns:a16="http://schemas.microsoft.com/office/drawing/2014/main" id="{834896DF-0965-420A-9264-9CFAA628072B}"/>
              </a:ext>
            </a:extLst>
          </p:cNvPr>
          <p:cNvSpPr>
            <a:spLocks noGrp="1"/>
          </p:cNvSpPr>
          <p:nvPr>
            <p:ph type="body" sz="quarter" idx="13" hasCustomPrompt="1"/>
          </p:nvPr>
        </p:nvSpPr>
        <p:spPr>
          <a:xfrm>
            <a:off x="501650" y="651600"/>
            <a:ext cx="11188700" cy="757255"/>
          </a:xfrm>
          <a:prstGeom prst="rect">
            <a:avLst/>
          </a:prstGeom>
        </p:spPr>
        <p:txBody>
          <a:bodyPr lIns="0" tIns="0" rIns="0" bIns="0">
            <a:noAutofit/>
          </a:bodyPr>
          <a:lstStyle>
            <a:lvl1pPr marL="0" indent="0">
              <a:buNone/>
              <a:defRPr sz="1800" b="0">
                <a:solidFill>
                  <a:schemeClr val="bg1"/>
                </a:solidFill>
              </a:defRPr>
            </a:lvl1pPr>
          </a:lstStyle>
          <a:p>
            <a:pPr lvl="0"/>
            <a:r>
              <a:rPr lang="en-US"/>
              <a:t>Click to add subtitle</a:t>
            </a:r>
          </a:p>
        </p:txBody>
      </p:sp>
      <p:sp>
        <p:nvSpPr>
          <p:cNvPr id="16" name="Title Placeholder 1">
            <a:extLst>
              <a:ext uri="{FF2B5EF4-FFF2-40B4-BE49-F238E27FC236}">
                <a16:creationId xmlns:a16="http://schemas.microsoft.com/office/drawing/2014/main" id="{99FCAF2C-1546-487D-8676-9A35CAEF0D90}"/>
              </a:ext>
            </a:extLst>
          </p:cNvPr>
          <p:cNvSpPr>
            <a:spLocks noGrp="1"/>
          </p:cNvSpPr>
          <p:nvPr>
            <p:ph type="title" hasCustomPrompt="1"/>
          </p:nvPr>
        </p:nvSpPr>
        <p:spPr>
          <a:xfrm>
            <a:off x="501650" y="317500"/>
            <a:ext cx="11188700" cy="334099"/>
          </a:xfrm>
          <a:prstGeom prst="rect">
            <a:avLst/>
          </a:prstGeom>
        </p:spPr>
        <p:txBody>
          <a:bodyPr vert="horz" lIns="0" tIns="0" rIns="0" bIns="0" rtlCol="0" anchor="t" anchorCtr="0">
            <a:noAutofit/>
          </a:bodyPr>
          <a:lstStyle>
            <a:lvl1pPr>
              <a:defRPr>
                <a:solidFill>
                  <a:schemeClr val="bg1"/>
                </a:solidFill>
                <a:latin typeface="+mj-lt"/>
              </a:defRPr>
            </a:lvl1pPr>
          </a:lstStyle>
          <a:p>
            <a:r>
              <a:rPr lang="en-US"/>
              <a:t>Click to add title</a:t>
            </a:r>
          </a:p>
        </p:txBody>
      </p:sp>
      <p:sp>
        <p:nvSpPr>
          <p:cNvPr id="10" name="TextBox 9">
            <a:extLst>
              <a:ext uri="{FF2B5EF4-FFF2-40B4-BE49-F238E27FC236}">
                <a16:creationId xmlns:a16="http://schemas.microsoft.com/office/drawing/2014/main" id="{C7FBEA7B-361D-4A0B-8277-605B6B0A8726}"/>
              </a:ext>
            </a:extLst>
          </p:cNvPr>
          <p:cNvSpPr txBox="1"/>
          <p:nvPr userDrawn="1"/>
        </p:nvSpPr>
        <p:spPr>
          <a:xfrm>
            <a:off x="5333930" y="6476999"/>
            <a:ext cx="4451418" cy="276999"/>
          </a:xfrm>
          <a:prstGeom prst="rect">
            <a:avLst/>
          </a:prstGeom>
          <a:noFill/>
        </p:spPr>
        <p:txBody>
          <a:bodyPr wrap="square" lIns="0" tIns="0" rIns="0" bIns="0" rtlCol="0">
            <a:spAutoFit/>
          </a:bodyPr>
          <a:lstStyle/>
          <a:p>
            <a:pPr marL="0" indent="0" algn="r">
              <a:spcBef>
                <a:spcPts val="0"/>
              </a:spcBef>
              <a:buSzPct val="100000"/>
              <a:buFont typeface="Arial"/>
              <a:buNone/>
            </a:pPr>
            <a:r>
              <a:rPr lang="en-US" sz="900" noProof="0">
                <a:solidFill>
                  <a:schemeClr val="bg1"/>
                </a:solidFill>
                <a:latin typeface="Calibri" panose="020F0502020204030204" pitchFamily="34" charset="0"/>
                <a:cs typeface="Calibri" panose="020F0502020204030204" pitchFamily="34" charset="0"/>
              </a:rPr>
              <a:t>Presentation title</a:t>
            </a:r>
            <a:br>
              <a:rPr lang="en-US" sz="900" noProof="0">
                <a:solidFill>
                  <a:schemeClr val="bg1"/>
                </a:solidFill>
                <a:latin typeface="Calibri" panose="020F0502020204030204" pitchFamily="34" charset="0"/>
                <a:cs typeface="Calibri" panose="020F0502020204030204" pitchFamily="34" charset="0"/>
              </a:rPr>
            </a:br>
            <a:r>
              <a:rPr lang="en-US" sz="900" noProof="0">
                <a:solidFill>
                  <a:schemeClr val="bg1"/>
                </a:solidFill>
                <a:latin typeface="Calibri" panose="020F0502020204030204" pitchFamily="34" charset="0"/>
                <a:cs typeface="Calibri" panose="020F0502020204030204" pitchFamily="34" charset="0"/>
              </a:rPr>
              <a:t>[To edit, click View &gt; Slide Master &gt; Slide </a:t>
            </a:r>
            <a:r>
              <a:rPr lang="en-US" sz="900" noProof="0" err="1">
                <a:solidFill>
                  <a:schemeClr val="bg1"/>
                </a:solidFill>
                <a:latin typeface="Calibri" panose="020F0502020204030204" pitchFamily="34" charset="0"/>
                <a:cs typeface="Calibri" panose="020F0502020204030204" pitchFamily="34" charset="0"/>
              </a:rPr>
              <a:t>Mster</a:t>
            </a:r>
            <a:r>
              <a:rPr lang="en-US" sz="900" noProof="0">
                <a:solidFill>
                  <a:schemeClr val="bg1"/>
                </a:solidFill>
                <a:latin typeface="Calibri" panose="020F0502020204030204" pitchFamily="34" charset="0"/>
                <a:cs typeface="Calibri" panose="020F0502020204030204" pitchFamily="34" charset="0"/>
              </a:rPr>
              <a:t>]</a:t>
            </a:r>
          </a:p>
        </p:txBody>
      </p:sp>
    </p:spTree>
    <p:extLst>
      <p:ext uri="{BB962C8B-B14F-4D97-AF65-F5344CB8AC3E}">
        <p14:creationId xmlns:p14="http://schemas.microsoft.com/office/powerpoint/2010/main" val="2669606452"/>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F79D3799-9A6C-45EE-B3ED-0F77AAB658E9}"/>
              </a:ext>
            </a:extLst>
          </p:cNvPr>
          <p:cNvSpPr>
            <a:spLocks noGrp="1"/>
          </p:cNvSpPr>
          <p:nvPr>
            <p:ph type="title" hasCustomPrompt="1"/>
          </p:nvPr>
        </p:nvSpPr>
        <p:spPr>
          <a:xfrm>
            <a:off x="501650" y="317500"/>
            <a:ext cx="11188700" cy="334099"/>
          </a:xfrm>
          <a:prstGeom prst="rect">
            <a:avLst/>
          </a:prstGeom>
        </p:spPr>
        <p:txBody>
          <a:bodyPr vert="horz" lIns="0" tIns="0" rIns="0" bIns="0" rtlCol="0" anchor="t" anchorCtr="0">
            <a:noAutofit/>
          </a:bodyPr>
          <a:lstStyle>
            <a:lvl1pPr>
              <a:defRPr>
                <a:latin typeface="+mj-lt"/>
              </a:defRPr>
            </a:lvl1pPr>
          </a:lstStyle>
          <a:p>
            <a:r>
              <a:rPr lang="en-US"/>
              <a:t>Click to add title</a:t>
            </a:r>
          </a:p>
        </p:txBody>
      </p:sp>
    </p:spTree>
    <p:extLst>
      <p:ext uri="{BB962C8B-B14F-4D97-AF65-F5344CB8AC3E}">
        <p14:creationId xmlns:p14="http://schemas.microsoft.com/office/powerpoint/2010/main" val="947092465"/>
      </p:ext>
    </p:extLst>
  </p:cSld>
  <p:clrMapOvr>
    <a:masterClrMapping/>
  </p:clrMapOvr>
  <p:transition>
    <p:fade/>
  </p:transition>
  <p:hf hdr="0" dt="0"/>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slide consulting market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bwMode="gray">
          <a:xfrm>
            <a:off x="464817" y="5845180"/>
            <a:ext cx="5594348" cy="505645"/>
          </a:xfrm>
          <a:prstGeom prst="rect">
            <a:avLst/>
          </a:prstGeom>
        </p:spPr>
        <p:txBody>
          <a:bodyPr lIns="0" tIns="0" rIns="0" bIns="0" anchor="b" anchorCtr="0">
            <a:noAutofit/>
          </a:bodyPr>
          <a:lstStyle>
            <a:lvl1pPr marL="0" indent="0" algn="l">
              <a:lnSpc>
                <a:spcPct val="100000"/>
              </a:lnSpc>
              <a:spcAft>
                <a:spcPts val="0"/>
              </a:spcAft>
              <a:buNone/>
              <a:defRPr sz="2400" b="1">
                <a:solidFill>
                  <a:schemeClr val="bg1"/>
                </a:solidFill>
              </a:defRPr>
            </a:lvl1pPr>
            <a:lvl2pPr marL="0" indent="0" algn="l">
              <a:buNone/>
              <a:defRPr sz="1600" b="0"/>
            </a:lvl2pPr>
            <a:lvl3pPr marL="1219170" indent="0" algn="ctr">
              <a:buNone/>
              <a:defRPr sz="2400"/>
            </a:lvl3pPr>
            <a:lvl4pPr marL="1828754" indent="0" algn="ctr">
              <a:buNone/>
              <a:defRPr sz="2133"/>
            </a:lvl4pPr>
            <a:lvl5pPr marL="2438339" indent="0" algn="ctr">
              <a:buNone/>
              <a:defRPr sz="2133"/>
            </a:lvl5pPr>
            <a:lvl6pPr marL="3047924" indent="0" algn="ctr">
              <a:buNone/>
              <a:defRPr sz="2133"/>
            </a:lvl6pPr>
            <a:lvl7pPr marL="3657509" indent="0" algn="ctr">
              <a:buNone/>
              <a:defRPr sz="2133"/>
            </a:lvl7pPr>
            <a:lvl8pPr marL="4267093" indent="0" algn="ctr">
              <a:buNone/>
              <a:defRPr sz="2133"/>
            </a:lvl8pPr>
            <a:lvl9pPr marL="4876678" indent="0" algn="ctr">
              <a:buNone/>
              <a:defRPr sz="2133"/>
            </a:lvl9pPr>
          </a:lstStyle>
          <a:p>
            <a:r>
              <a:rPr lang="en-US" noProof="0"/>
              <a:t>Click to edit Master title style</a:t>
            </a:r>
          </a:p>
        </p:txBody>
      </p:sp>
      <p:sp>
        <p:nvSpPr>
          <p:cNvPr id="5" name="Text Placeholder 4"/>
          <p:cNvSpPr>
            <a:spLocks noGrp="1"/>
          </p:cNvSpPr>
          <p:nvPr>
            <p:ph type="body" sz="quarter" idx="10"/>
          </p:nvPr>
        </p:nvSpPr>
        <p:spPr>
          <a:xfrm>
            <a:off x="475325" y="6362699"/>
            <a:ext cx="5594349" cy="298451"/>
          </a:xfrm>
          <a:prstGeom prst="rect">
            <a:avLst/>
          </a:prstGeom>
        </p:spPr>
        <p:txBody>
          <a:bodyPr>
            <a:noAutofit/>
          </a:bodyPr>
          <a:lstStyle>
            <a:lvl1pPr>
              <a:spcAft>
                <a:spcPts val="0"/>
              </a:spcAft>
              <a:defRPr sz="12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p:txBody>
      </p:sp>
    </p:spTree>
    <p:extLst>
      <p:ext uri="{BB962C8B-B14F-4D97-AF65-F5344CB8AC3E}">
        <p14:creationId xmlns:p14="http://schemas.microsoft.com/office/powerpoint/2010/main" val="2080038760"/>
      </p:ext>
    </p:extLst>
  </p:cSld>
  <p:clrMapOvr>
    <a:masterClrMapping/>
  </p:clrMapOvr>
  <p:transition>
    <p:fade/>
  </p:transition>
  <p:extLst>
    <p:ext uri="{DCECCB84-F9BA-43D5-87BE-67443E8EF086}">
      <p15:sldGuideLst xmlns:p15="http://schemas.microsoft.com/office/powerpoint/2012/main"/>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Divider - black">
    <p:bg bwMode="gray">
      <p:bgPr>
        <a:solidFill>
          <a:schemeClr val="tx1"/>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54F96BDF-9362-D94E-B1D2-CFAF3AD867EE}"/>
              </a:ext>
            </a:extLst>
          </p:cNvPr>
          <p:cNvSpPr>
            <a:spLocks noGrp="1"/>
          </p:cNvSpPr>
          <p:nvPr>
            <p:ph type="title"/>
          </p:nvPr>
        </p:nvSpPr>
        <p:spPr bwMode="gray">
          <a:xfrm>
            <a:off x="478517" y="1705668"/>
            <a:ext cx="10418233" cy="1592403"/>
          </a:xfrm>
          <a:prstGeom prst="rect">
            <a:avLst/>
          </a:prstGeom>
        </p:spPr>
        <p:txBody>
          <a:bodyPr anchor="b"/>
          <a:lstStyle>
            <a:lvl1pPr>
              <a:lnSpc>
                <a:spcPct val="95000"/>
              </a:lnSpc>
              <a:defRPr sz="3600" b="1" i="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defRPr>
            </a:lvl1pPr>
          </a:lstStyle>
          <a:p>
            <a:r>
              <a:rPr lang="en-US" noProof="0"/>
              <a:t>Click to edit Master title style</a:t>
            </a:r>
          </a:p>
        </p:txBody>
      </p:sp>
      <p:sp>
        <p:nvSpPr>
          <p:cNvPr id="6" name="Text Placeholder 2">
            <a:extLst>
              <a:ext uri="{FF2B5EF4-FFF2-40B4-BE49-F238E27FC236}">
                <a16:creationId xmlns:a16="http://schemas.microsoft.com/office/drawing/2014/main" id="{84800968-F261-E84D-92F7-07E113E702E0}"/>
              </a:ext>
            </a:extLst>
          </p:cNvPr>
          <p:cNvSpPr>
            <a:spLocks noGrp="1"/>
          </p:cNvSpPr>
          <p:nvPr>
            <p:ph type="body" idx="1" hasCustomPrompt="1"/>
          </p:nvPr>
        </p:nvSpPr>
        <p:spPr bwMode="gray">
          <a:xfrm>
            <a:off x="478517" y="3429000"/>
            <a:ext cx="10418233" cy="1566532"/>
          </a:xfrm>
          <a:prstGeom prst="rect">
            <a:avLst/>
          </a:prstGeom>
        </p:spPr>
        <p:txBody>
          <a:bodyPr lIns="0" tIns="0" rIns="0" bIns="0">
            <a:noAutofit/>
          </a:bodyPr>
          <a:lstStyle>
            <a:lvl1pPr marL="0" indent="0">
              <a:lnSpc>
                <a:spcPct val="95000"/>
              </a:lnSpc>
              <a:spcAft>
                <a:spcPts val="0"/>
              </a:spcAft>
              <a:buNone/>
              <a:defRPr sz="30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609585" indent="0">
              <a:buNone/>
              <a:defRPr sz="2667">
                <a:solidFill>
                  <a:schemeClr val="tx1">
                    <a:tint val="75000"/>
                  </a:schemeClr>
                </a:solidFill>
              </a:defRPr>
            </a:lvl2pPr>
            <a:lvl3pPr marL="1219170" indent="0">
              <a:buNone/>
              <a:defRPr sz="2400">
                <a:solidFill>
                  <a:schemeClr val="tx1">
                    <a:tint val="75000"/>
                  </a:schemeClr>
                </a:solidFill>
              </a:defRPr>
            </a:lvl3pPr>
            <a:lvl4pPr marL="1828754" indent="0">
              <a:buNone/>
              <a:defRPr sz="2133">
                <a:solidFill>
                  <a:schemeClr val="tx1">
                    <a:tint val="75000"/>
                  </a:schemeClr>
                </a:solidFill>
              </a:defRPr>
            </a:lvl4pPr>
            <a:lvl5pPr marL="2438339" indent="0">
              <a:buNone/>
              <a:defRPr sz="2133">
                <a:solidFill>
                  <a:schemeClr val="tx1">
                    <a:tint val="75000"/>
                  </a:schemeClr>
                </a:solidFill>
              </a:defRPr>
            </a:lvl5pPr>
            <a:lvl6pPr marL="3047924" indent="0">
              <a:buNone/>
              <a:defRPr sz="2133">
                <a:solidFill>
                  <a:schemeClr val="tx1">
                    <a:tint val="75000"/>
                  </a:schemeClr>
                </a:solidFill>
              </a:defRPr>
            </a:lvl6pPr>
            <a:lvl7pPr marL="3657509" indent="0">
              <a:buNone/>
              <a:defRPr sz="2133">
                <a:solidFill>
                  <a:schemeClr val="tx1">
                    <a:tint val="75000"/>
                  </a:schemeClr>
                </a:solidFill>
              </a:defRPr>
            </a:lvl7pPr>
            <a:lvl8pPr marL="4267093" indent="0">
              <a:buNone/>
              <a:defRPr sz="2133">
                <a:solidFill>
                  <a:schemeClr val="tx1">
                    <a:tint val="75000"/>
                  </a:schemeClr>
                </a:solidFill>
              </a:defRPr>
            </a:lvl8pPr>
            <a:lvl9pPr marL="4876678" indent="0">
              <a:buNone/>
              <a:defRPr sz="2133">
                <a:solidFill>
                  <a:schemeClr val="tx1">
                    <a:tint val="75000"/>
                  </a:schemeClr>
                </a:solidFill>
              </a:defRPr>
            </a:lvl9pPr>
          </a:lstStyle>
          <a:p>
            <a:pPr lvl="0"/>
            <a:r>
              <a:rPr lang="en-US" noProof="0"/>
              <a:t>Edit Master text styles</a:t>
            </a:r>
          </a:p>
        </p:txBody>
      </p:sp>
      <p:sp>
        <p:nvSpPr>
          <p:cNvPr id="4" name="TextBox 3">
            <a:extLst>
              <a:ext uri="{FF2B5EF4-FFF2-40B4-BE49-F238E27FC236}">
                <a16:creationId xmlns:a16="http://schemas.microsoft.com/office/drawing/2014/main" id="{1C79FFD3-C392-464C-B50B-45DFA0B91D35}"/>
              </a:ext>
            </a:extLst>
          </p:cNvPr>
          <p:cNvSpPr txBox="1"/>
          <p:nvPr userDrawn="1"/>
        </p:nvSpPr>
        <p:spPr>
          <a:xfrm>
            <a:off x="9641840" y="162560"/>
            <a:ext cx="65" cy="184666"/>
          </a:xfrm>
          <a:prstGeom prst="rect">
            <a:avLst/>
          </a:prstGeom>
          <a:solidFill>
            <a:schemeClr val="accent5"/>
          </a:solidFill>
        </p:spPr>
        <p:txBody>
          <a:bodyPr vert="horz" wrap="none" lIns="0" tIns="0" rIns="0" bIns="0" rtlCol="0">
            <a:spAutoFit/>
          </a:bodyPr>
          <a:lstStyle/>
          <a:p>
            <a:pPr>
              <a:spcBef>
                <a:spcPts val="200"/>
              </a:spcBef>
              <a:buSzPct val="100000"/>
            </a:pPr>
            <a:endParaRPr lang="en-US" sz="1200"/>
          </a:p>
        </p:txBody>
      </p:sp>
      <p:sp>
        <p:nvSpPr>
          <p:cNvPr id="8" name="Rectangle 2">
            <a:extLst>
              <a:ext uri="{FF2B5EF4-FFF2-40B4-BE49-F238E27FC236}">
                <a16:creationId xmlns:a16="http://schemas.microsoft.com/office/drawing/2014/main" id="{BCED6D00-51E8-1740-BAC0-FB4EF8D42B48}"/>
              </a:ext>
            </a:extLst>
          </p:cNvPr>
          <p:cNvSpPr>
            <a:spLocks/>
          </p:cNvSpPr>
          <p:nvPr userDrawn="1"/>
        </p:nvSpPr>
        <p:spPr bwMode="auto">
          <a:xfrm>
            <a:off x="501648" y="6444147"/>
            <a:ext cx="3225242" cy="1231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0" tIns="0" rIns="0" bIns="0">
            <a:spAutoFit/>
          </a:bodyPr>
          <a:lstStyle/>
          <a:p>
            <a:fld id="{C84F2FB2-4A16-1542-BD5E-F56870239E74}" type="slidenum">
              <a:rPr lang="en-US" sz="800" b="0" i="0" smtClean="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sym typeface="Frutiger Next Pro Light" charset="0"/>
              </a:rPr>
              <a:t>‹#›</a:t>
            </a:fld>
            <a:r>
              <a:rPr lang="en-US" sz="8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sym typeface="Frutiger Next Pro Light" charset="0"/>
              </a:rPr>
              <a:t>  |  Copyright © 2022 Deloitte Development LLC. All rights reserved.</a:t>
            </a:r>
          </a:p>
        </p:txBody>
      </p:sp>
    </p:spTree>
    <p:extLst>
      <p:ext uri="{BB962C8B-B14F-4D97-AF65-F5344CB8AC3E}">
        <p14:creationId xmlns:p14="http://schemas.microsoft.com/office/powerpoint/2010/main" val="20697441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tandard headline_Body">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5BDC220-FDA0-41D7-98BA-BB440BC4A90B}"/>
              </a:ext>
            </a:extLst>
          </p:cNvPr>
          <p:cNvSpPr/>
          <p:nvPr userDrawn="1"/>
        </p:nvSpPr>
        <p:spPr bwMode="gray">
          <a:xfrm>
            <a:off x="11568701" y="6482993"/>
            <a:ext cx="503434" cy="375007"/>
          </a:xfrm>
          <a:prstGeom prst="rect">
            <a:avLst/>
          </a:prstGeom>
          <a:solidFill>
            <a:schemeClr val="bg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7" name="Text Placeholder 8">
            <a:extLst>
              <a:ext uri="{FF2B5EF4-FFF2-40B4-BE49-F238E27FC236}">
                <a16:creationId xmlns:a16="http://schemas.microsoft.com/office/drawing/2014/main" id="{64DC2670-5D11-4421-8167-B380A667E4E1}"/>
              </a:ext>
            </a:extLst>
          </p:cNvPr>
          <p:cNvSpPr>
            <a:spLocks noGrp="1"/>
          </p:cNvSpPr>
          <p:nvPr>
            <p:ph type="body" sz="quarter" idx="13" hasCustomPrompt="1"/>
          </p:nvPr>
        </p:nvSpPr>
        <p:spPr>
          <a:xfrm>
            <a:off x="551688" y="684903"/>
            <a:ext cx="11167224" cy="454080"/>
          </a:xfrm>
          <a:prstGeom prst="rect">
            <a:avLst/>
          </a:prstGeom>
        </p:spPr>
        <p:txBody>
          <a:bodyPr lIns="0" tIns="0" rIns="0" bIns="0">
            <a:noAutofit/>
          </a:bodyPr>
          <a:lstStyle>
            <a:lvl1pPr marL="0" indent="0" algn="l" defTabSz="914400" rtl="0" eaLnBrk="1" latinLnBrk="0" hangingPunct="1">
              <a:spcBef>
                <a:spcPts val="200"/>
              </a:spcBef>
              <a:buSzPct val="100000"/>
              <a:buNone/>
              <a:defRPr lang="en-US" sz="1400" kern="1200" noProof="0" dirty="0">
                <a:solidFill>
                  <a:schemeClr val="accent6"/>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lvl="0"/>
            <a:r>
              <a:rPr lang="en-US" noProof="0"/>
              <a:t>Click to add subtitle</a:t>
            </a:r>
          </a:p>
        </p:txBody>
      </p:sp>
      <p:sp>
        <p:nvSpPr>
          <p:cNvPr id="18" name="Title Placeholder 1">
            <a:extLst>
              <a:ext uri="{FF2B5EF4-FFF2-40B4-BE49-F238E27FC236}">
                <a16:creationId xmlns:a16="http://schemas.microsoft.com/office/drawing/2014/main" id="{A791C14F-ED57-4012-8301-39F6E6B9EEC6}"/>
              </a:ext>
            </a:extLst>
          </p:cNvPr>
          <p:cNvSpPr>
            <a:spLocks noGrp="1"/>
          </p:cNvSpPr>
          <p:nvPr>
            <p:ph type="title" hasCustomPrompt="1"/>
          </p:nvPr>
        </p:nvSpPr>
        <p:spPr>
          <a:xfrm>
            <a:off x="551688" y="238607"/>
            <a:ext cx="11167224" cy="365760"/>
          </a:xfrm>
          <a:prstGeom prst="rect">
            <a:avLst/>
          </a:prstGeom>
        </p:spPr>
        <p:txBody>
          <a:bodyPr vert="horz" lIns="0" tIns="0" rIns="0" bIns="0" rtlCol="0" anchor="t" anchorCtr="0">
            <a:noAutofit/>
          </a:bodyPr>
          <a:lstStyle>
            <a:lvl1pPr marL="0" algn="l" defTabSz="1219170" rtl="0" eaLnBrk="1" latinLnBrk="0" hangingPunct="1">
              <a:spcBef>
                <a:spcPct val="0"/>
              </a:spcBef>
              <a:buNone/>
              <a:defRPr lang="en-US" sz="2400" b="1" i="0" kern="1200" noProof="0"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noProof="0"/>
              <a:t>Click to add title</a:t>
            </a:r>
          </a:p>
        </p:txBody>
      </p:sp>
      <p:sp>
        <p:nvSpPr>
          <p:cNvPr id="3" name="Text Placeholder 2">
            <a:extLst>
              <a:ext uri="{FF2B5EF4-FFF2-40B4-BE49-F238E27FC236}">
                <a16:creationId xmlns:a16="http://schemas.microsoft.com/office/drawing/2014/main" id="{CBE77400-FDDE-40F3-B4FF-1FD986E076AA}"/>
              </a:ext>
            </a:extLst>
          </p:cNvPr>
          <p:cNvSpPr>
            <a:spLocks noGrp="1"/>
          </p:cNvSpPr>
          <p:nvPr>
            <p:ph type="body" sz="quarter" idx="14"/>
          </p:nvPr>
        </p:nvSpPr>
        <p:spPr>
          <a:xfrm>
            <a:off x="552451" y="1249363"/>
            <a:ext cx="11166477" cy="46172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pyright">
            <a:extLst>
              <a:ext uri="{FF2B5EF4-FFF2-40B4-BE49-F238E27FC236}">
                <a16:creationId xmlns:a16="http://schemas.microsoft.com/office/drawing/2014/main" id="{52C3992E-BE5C-440F-A3B1-069C489A6D22}"/>
              </a:ext>
            </a:extLst>
          </p:cNvPr>
          <p:cNvSpPr txBox="1"/>
          <p:nvPr userDrawn="1"/>
        </p:nvSpPr>
        <p:spPr>
          <a:xfrm>
            <a:off x="508000" y="6515103"/>
            <a:ext cx="5355168" cy="138499"/>
          </a:xfrm>
          <a:prstGeom prst="rect">
            <a:avLst/>
          </a:prstGeom>
          <a:noFill/>
        </p:spPr>
        <p:txBody>
          <a:bodyPr wrap="square" lIns="0" tIns="0" rIns="0" bIns="0" rtlCol="0">
            <a:spAutoFit/>
          </a:bodyPr>
          <a:lstStyle/>
          <a:p>
            <a:pPr marL="0" indent="0">
              <a:spcBef>
                <a:spcPts val="450"/>
              </a:spcBef>
              <a:buSzPct val="100000"/>
              <a:buFont typeface="Arial"/>
              <a:buNone/>
            </a:pPr>
            <a:r>
              <a:rPr lang="en-US" sz="900" b="0" i="0" noProof="0">
                <a:solidFill>
                  <a:schemeClr val="tx1"/>
                </a:solidFill>
                <a:latin typeface="Calibri Light" panose="020F0302020204030204" pitchFamily="34" charset="0"/>
                <a:cs typeface="Calibri Light" panose="020F0302020204030204" pitchFamily="34" charset="0"/>
              </a:rPr>
              <a:t>Copyright © 2023 Deloitte Development LLC. All rights reserved.</a:t>
            </a:r>
          </a:p>
        </p:txBody>
      </p:sp>
      <p:sp>
        <p:nvSpPr>
          <p:cNvPr id="10" name="Rectangle 9">
            <a:extLst>
              <a:ext uri="{FF2B5EF4-FFF2-40B4-BE49-F238E27FC236}">
                <a16:creationId xmlns:a16="http://schemas.microsoft.com/office/drawing/2014/main" id="{6410B25F-AD8D-4BDC-AEF5-EDCE170498D4}"/>
              </a:ext>
            </a:extLst>
          </p:cNvPr>
          <p:cNvSpPr/>
          <p:nvPr userDrawn="1"/>
        </p:nvSpPr>
        <p:spPr>
          <a:xfrm>
            <a:off x="11562047" y="6512054"/>
            <a:ext cx="134652" cy="138499"/>
          </a:xfrm>
          <a:prstGeom prst="rect">
            <a:avLst/>
          </a:prstGeom>
        </p:spPr>
        <p:txBody>
          <a:bodyPr wrap="none" lIns="0" tIns="0" rIns="0" bIns="0">
            <a:spAutoFit/>
          </a:bodyPr>
          <a:lstStyle/>
          <a:p>
            <a:pPr algn="r"/>
            <a:fld id="{C58DF478-B544-4ED8-9ED4-6A2648E2D233}" type="slidenum">
              <a:rPr lang="en-US" sz="900" b="0" i="0" noProof="0" smtClean="0">
                <a:solidFill>
                  <a:schemeClr val="tx1"/>
                </a:solidFill>
                <a:latin typeface="Calibri Light" panose="020F0302020204030204" pitchFamily="34" charset="0"/>
                <a:cs typeface="Calibri Light" panose="020F0302020204030204" pitchFamily="34" charset="0"/>
              </a:rPr>
              <a:pPr algn="r"/>
              <a:t>‹#›</a:t>
            </a:fld>
            <a:endParaRPr lang="en-US" sz="900" b="0" i="0">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54682613"/>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ontents">
    <p:spTree>
      <p:nvGrpSpPr>
        <p:cNvPr id="1" name=""/>
        <p:cNvGrpSpPr/>
        <p:nvPr/>
      </p:nvGrpSpPr>
      <p:grpSpPr>
        <a:xfrm>
          <a:off x="0" y="0"/>
          <a:ext cx="0" cy="0"/>
          <a:chOff x="0" y="0"/>
          <a:chExt cx="0" cy="0"/>
        </a:xfrm>
      </p:grpSpPr>
      <p:sp>
        <p:nvSpPr>
          <p:cNvPr id="4" name="Content Placeholder 3"/>
          <p:cNvSpPr>
            <a:spLocks noGrp="1"/>
          </p:cNvSpPr>
          <p:nvPr>
            <p:ph sz="quarter" idx="10"/>
          </p:nvPr>
        </p:nvSpPr>
        <p:spPr>
          <a:xfrm>
            <a:off x="501651" y="1665289"/>
            <a:ext cx="9277349" cy="4716463"/>
          </a:xfrm>
          <a:prstGeom prst="rect">
            <a:avLst/>
          </a:prstGeom>
        </p:spPr>
        <p:txBody>
          <a:bodyPr>
            <a:noAutofit/>
          </a:bodyPr>
          <a:lstStyle>
            <a:lvl1pPr marL="0" indent="0" algn="l">
              <a:buFontTx/>
              <a:buNone/>
              <a:tabLst>
                <a:tab pos="6729413" algn="r"/>
              </a:tabLst>
              <a:defRPr>
                <a:latin typeface="+mn-lt"/>
              </a:defRPr>
            </a:lvl1pPr>
            <a:lvl2pPr marL="139700" indent="-139700" algn="l">
              <a:buClrTx/>
              <a:buSzPct val="100000"/>
              <a:buFont typeface="Arial" panose="020B0604020202020204" pitchFamily="34" charset="0"/>
              <a:buChar char="•"/>
              <a:tabLst>
                <a:tab pos="6729413" algn="r"/>
              </a:tabLst>
              <a:defRPr>
                <a:latin typeface="+mn-lt"/>
              </a:defRPr>
            </a:lvl2pPr>
            <a:lvl3pPr marL="304800" indent="-139700" algn="l">
              <a:buClrTx/>
              <a:buSzPct val="100000"/>
              <a:buFont typeface="Arial" panose="020B0604020202020204" pitchFamily="34" charset="0"/>
              <a:buChar char="−"/>
              <a:tabLst>
                <a:tab pos="6729413" algn="r"/>
              </a:tabLst>
              <a:defRPr>
                <a:latin typeface="+mn-lt"/>
              </a:defRPr>
            </a:lvl3pPr>
            <a:lvl4pPr marL="469900" indent="-139700" algn="l">
              <a:buClrTx/>
              <a:buSzPct val="100000"/>
              <a:buFont typeface="Arial" panose="020B0604020202020204" pitchFamily="34" charset="0"/>
              <a:buChar char="◦"/>
              <a:tabLst>
                <a:tab pos="6729413" algn="r"/>
              </a:tabLst>
              <a:defRPr>
                <a:latin typeface="+mn-lt"/>
              </a:defRPr>
            </a:lvl4pPr>
            <a:lvl5pPr marL="635000" indent="-139700" algn="l">
              <a:buClrTx/>
              <a:buSzPct val="100000"/>
              <a:buFont typeface="Arial" panose="020B0604020202020204" pitchFamily="34" charset="0"/>
              <a:buChar char="−"/>
              <a:tabLst>
                <a:tab pos="5029200" algn="r"/>
              </a:tabLst>
              <a:defRPr baseline="0">
                <a:latin typeface="+mn-lt"/>
              </a:defRPr>
            </a:lvl5pPr>
            <a:lvl6pPr>
              <a:tabLst>
                <a:tab pos="6729413" algn="r"/>
              </a:tabLst>
              <a:defRPr/>
            </a:lvl6pPr>
            <a:lvl7pPr>
              <a:tabLst>
                <a:tab pos="6729413" algn="r"/>
              </a:tabLst>
              <a:defRPr/>
            </a:lvl7pPr>
            <a:lvl8pPr>
              <a:tabLst>
                <a:tab pos="6729413" algn="r"/>
              </a:tabLst>
              <a:defRPr/>
            </a:lvl8pPr>
            <a:lvl9pPr>
              <a:tabLst>
                <a:tab pos="6729413" algn="r"/>
              </a:tabLst>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9E56660C-D97A-4199-9DB7-D8D50E3721D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87612884"/>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cSld name="Title &amp; subtitle">
    <p:spTree>
      <p:nvGrpSpPr>
        <p:cNvPr id="1" name=""/>
        <p:cNvGrpSpPr/>
        <p:nvPr/>
      </p:nvGrpSpPr>
      <p:grpSpPr>
        <a:xfrm>
          <a:off x="0" y="0"/>
          <a:ext cx="0" cy="0"/>
          <a:chOff x="0" y="0"/>
          <a:chExt cx="0" cy="0"/>
        </a:xfrm>
      </p:grpSpPr>
      <p:sp>
        <p:nvSpPr>
          <p:cNvPr id="4" name="Text Placeholder 8">
            <a:extLst>
              <a:ext uri="{FF2B5EF4-FFF2-40B4-BE49-F238E27FC236}">
                <a16:creationId xmlns:a16="http://schemas.microsoft.com/office/drawing/2014/main" id="{D1AFA9E9-5EB8-42BF-B15A-3D95DDA547A4}"/>
              </a:ext>
            </a:extLst>
          </p:cNvPr>
          <p:cNvSpPr>
            <a:spLocks noGrp="1"/>
          </p:cNvSpPr>
          <p:nvPr>
            <p:ph type="body" sz="quarter" idx="13" hasCustomPrompt="1"/>
          </p:nvPr>
        </p:nvSpPr>
        <p:spPr>
          <a:xfrm>
            <a:off x="501650" y="651600"/>
            <a:ext cx="11188700" cy="757255"/>
          </a:xfrm>
          <a:prstGeom prst="rect">
            <a:avLst/>
          </a:prstGeom>
        </p:spPr>
        <p:txBody>
          <a:bodyPr lIns="0" tIns="0" rIns="0" bIns="0">
            <a:noAutofit/>
          </a:bodyPr>
          <a:lstStyle>
            <a:lvl1pPr marL="0" indent="0">
              <a:buNone/>
              <a:defRPr sz="1800" b="0">
                <a:solidFill>
                  <a:srgbClr val="575757"/>
                </a:solidFill>
              </a:defRPr>
            </a:lvl1pPr>
          </a:lstStyle>
          <a:p>
            <a:pPr lvl="0"/>
            <a:r>
              <a:rPr lang="en-US"/>
              <a:t>Click to add subtitle</a:t>
            </a:r>
          </a:p>
        </p:txBody>
      </p:sp>
      <p:sp>
        <p:nvSpPr>
          <p:cNvPr id="5" name="Title Placeholder 1">
            <a:extLst>
              <a:ext uri="{FF2B5EF4-FFF2-40B4-BE49-F238E27FC236}">
                <a16:creationId xmlns:a16="http://schemas.microsoft.com/office/drawing/2014/main" id="{C3F5B0ED-A4CB-4D19-B6B8-CA9E1139E702}"/>
              </a:ext>
            </a:extLst>
          </p:cNvPr>
          <p:cNvSpPr>
            <a:spLocks noGrp="1"/>
          </p:cNvSpPr>
          <p:nvPr>
            <p:ph type="title" hasCustomPrompt="1"/>
          </p:nvPr>
        </p:nvSpPr>
        <p:spPr>
          <a:xfrm>
            <a:off x="501650" y="317500"/>
            <a:ext cx="11188700" cy="334099"/>
          </a:xfrm>
          <a:prstGeom prst="rect">
            <a:avLst/>
          </a:prstGeom>
        </p:spPr>
        <p:txBody>
          <a:bodyPr vert="horz" lIns="0" tIns="0" rIns="0" bIns="0" rtlCol="0" anchor="t" anchorCtr="0">
            <a:noAutofit/>
          </a:bodyPr>
          <a:lstStyle>
            <a:lvl1pPr>
              <a:defRPr>
                <a:latin typeface="+mj-lt"/>
              </a:defRPr>
            </a:lvl1pPr>
          </a:lstStyle>
          <a:p>
            <a:r>
              <a:rPr lang="en-US"/>
              <a:t>Click to add title</a:t>
            </a:r>
          </a:p>
        </p:txBody>
      </p:sp>
    </p:spTree>
    <p:extLst>
      <p:ext uri="{BB962C8B-B14F-4D97-AF65-F5344CB8AC3E}">
        <p14:creationId xmlns:p14="http://schemas.microsoft.com/office/powerpoint/2010/main" val="732312476"/>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1_Title &amp; 1 column text">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A1AF4B88-9BDB-4994-AE11-3A74CC55FE51}"/>
              </a:ext>
            </a:extLst>
          </p:cNvPr>
          <p:cNvSpPr>
            <a:spLocks noGrp="1"/>
          </p:cNvSpPr>
          <p:nvPr>
            <p:ph type="title" hasCustomPrompt="1"/>
          </p:nvPr>
        </p:nvSpPr>
        <p:spPr>
          <a:xfrm>
            <a:off x="463296" y="347475"/>
            <a:ext cx="11277600" cy="698501"/>
          </a:xfrm>
          <a:prstGeom prst="rect">
            <a:avLst/>
          </a:prstGeom>
        </p:spPr>
        <p:txBody>
          <a:bodyPr vert="horz" lIns="0" tIns="0" rIns="0" bIns="0" rtlCol="0" anchor="t" anchorCtr="0">
            <a:noAutofit/>
          </a:bodyPr>
          <a:lstStyle>
            <a:lvl1pPr>
              <a:defRPr sz="2800"/>
            </a:lvl1pPr>
          </a:lstStyle>
          <a:p>
            <a:r>
              <a:rPr lang="en-US"/>
              <a:t>Click to add title</a:t>
            </a:r>
          </a:p>
        </p:txBody>
      </p:sp>
    </p:spTree>
    <p:extLst>
      <p:ext uri="{BB962C8B-B14F-4D97-AF65-F5344CB8AC3E}">
        <p14:creationId xmlns:p14="http://schemas.microsoft.com/office/powerpoint/2010/main" val="3997907649"/>
      </p:ext>
    </p:extLst>
  </p:cSld>
  <p:clrMapOvr>
    <a:masterClrMapping/>
  </p:clrMapOvr>
  <p:transition>
    <p:fade/>
  </p:transition>
  <p:hf hdr="0" dt="0"/>
</p:sldLayout>
</file>

<file path=ppt/slideLayouts/slideLayout50.xml><?xml version="1.0" encoding="utf-8"?>
<p:sldLayout xmlns:a="http://schemas.openxmlformats.org/drawingml/2006/main" xmlns:r="http://schemas.openxmlformats.org/officeDocument/2006/relationships" xmlns:p="http://schemas.openxmlformats.org/presentationml/2006/main">
  <p:cSld name="Key statement white">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475488" y="1719072"/>
            <a:ext cx="9328912" cy="4643628"/>
          </a:xfrm>
          <a:prstGeom prst="rect">
            <a:avLst/>
          </a:prstGeom>
        </p:spPr>
        <p:txBody>
          <a:bodyPr>
            <a:noAutofit/>
          </a:bodyPr>
          <a:lstStyle>
            <a:lvl1pPr marL="0" indent="0" algn="l">
              <a:spcBef>
                <a:spcPts val="2700"/>
              </a:spcBef>
              <a:buFontTx/>
              <a:buNone/>
              <a:defRPr sz="3600">
                <a:solidFill>
                  <a:schemeClr val="tx1"/>
                </a:solidFill>
              </a:defRPr>
            </a:lvl1pPr>
            <a:lvl2pPr marL="342894" indent="-342894">
              <a:defRPr sz="2250">
                <a:solidFill>
                  <a:schemeClr val="bg2"/>
                </a:solidFill>
              </a:defRPr>
            </a:lvl2pPr>
            <a:lvl3pPr>
              <a:defRPr sz="2250">
                <a:solidFill>
                  <a:schemeClr val="bg2"/>
                </a:solidFill>
              </a:defRPr>
            </a:lvl3pPr>
            <a:lvl4pPr>
              <a:defRPr sz="2250">
                <a:solidFill>
                  <a:schemeClr val="bg2"/>
                </a:solidFill>
              </a:defRPr>
            </a:lvl4pPr>
            <a:lvl5pPr>
              <a:defRPr sz="2250">
                <a:solidFill>
                  <a:schemeClr val="bg2"/>
                </a:solidFill>
              </a:defRPr>
            </a:lvl5pPr>
          </a:lstStyle>
          <a:p>
            <a:pPr lvl="0"/>
            <a:r>
              <a:rPr lang="en-US" noProof="0"/>
              <a:t>Click to edit Master text styles</a:t>
            </a:r>
          </a:p>
        </p:txBody>
      </p:sp>
    </p:spTree>
    <p:extLst>
      <p:ext uri="{BB962C8B-B14F-4D97-AF65-F5344CB8AC3E}">
        <p14:creationId xmlns:p14="http://schemas.microsoft.com/office/powerpoint/2010/main" val="364862707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Divider-Full Bleed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2AA0174D-B09C-4960-94D1-79FD4D04BDFB}"/>
              </a:ext>
            </a:extLst>
          </p:cNvPr>
          <p:cNvSpPr>
            <a:spLocks noGrp="1"/>
          </p:cNvSpPr>
          <p:nvPr>
            <p:ph type="pic" sz="quarter" idx="11"/>
          </p:nvPr>
        </p:nvSpPr>
        <p:spPr>
          <a:xfrm>
            <a:off x="0" y="0"/>
            <a:ext cx="12192000" cy="6858000"/>
          </a:xfrm>
          <a:prstGeom prst="rect">
            <a:avLst/>
          </a:prstGeom>
        </p:spPr>
        <p:txBody>
          <a:bodyPr/>
          <a:lstStyle>
            <a:lvl1pPr>
              <a:defRPr>
                <a:solidFill>
                  <a:schemeClr val="bg1"/>
                </a:solidFill>
              </a:defRPr>
            </a:lvl1pPr>
          </a:lstStyle>
          <a:p>
            <a:r>
              <a:rPr lang="en-US" noProof="0"/>
              <a:t>Click icon to add picture</a:t>
            </a:r>
          </a:p>
        </p:txBody>
      </p:sp>
      <p:sp>
        <p:nvSpPr>
          <p:cNvPr id="5" name="Text Placeholder 4">
            <a:extLst>
              <a:ext uri="{FF2B5EF4-FFF2-40B4-BE49-F238E27FC236}">
                <a16:creationId xmlns:a16="http://schemas.microsoft.com/office/drawing/2014/main" id="{E696C364-9ED6-42C4-8FC2-1F9C6CB1656D}"/>
              </a:ext>
            </a:extLst>
          </p:cNvPr>
          <p:cNvSpPr>
            <a:spLocks noGrp="1"/>
          </p:cNvSpPr>
          <p:nvPr>
            <p:ph type="body" sz="quarter" idx="12"/>
          </p:nvPr>
        </p:nvSpPr>
        <p:spPr>
          <a:xfrm>
            <a:off x="478220" y="366550"/>
            <a:ext cx="5465380" cy="484791"/>
          </a:xfrm>
        </p:spPr>
        <p:txBody>
          <a:bodyPr>
            <a:noAutofit/>
          </a:bodyPr>
          <a:lstStyle>
            <a:lvl1pPr>
              <a:defRPr sz="3200" b="1">
                <a:latin typeface="+mj-lt"/>
              </a:defRPr>
            </a:lvl1pPr>
            <a:lvl2pPr>
              <a:defRPr sz="3200" b="1">
                <a:latin typeface="+mj-lt"/>
              </a:defRPr>
            </a:lvl2pPr>
            <a:lvl3pPr>
              <a:defRPr sz="3200" b="1">
                <a:latin typeface="+mj-lt"/>
              </a:defRPr>
            </a:lvl3pPr>
            <a:lvl4pPr>
              <a:defRPr sz="3200" b="1">
                <a:latin typeface="+mj-lt"/>
              </a:defRPr>
            </a:lvl4pPr>
            <a:lvl5pPr>
              <a:defRPr sz="3200" b="1">
                <a:latin typeface="+mj-lt"/>
              </a:defRPr>
            </a:lvl5pPr>
          </a:lstStyle>
          <a:p>
            <a:pPr lvl="0"/>
            <a:r>
              <a:rPr lang="en-US"/>
              <a:t>Click to edit Master text styles</a:t>
            </a:r>
          </a:p>
        </p:txBody>
      </p:sp>
      <p:sp>
        <p:nvSpPr>
          <p:cNvPr id="6" name="Text Placeholder 4">
            <a:extLst>
              <a:ext uri="{FF2B5EF4-FFF2-40B4-BE49-F238E27FC236}">
                <a16:creationId xmlns:a16="http://schemas.microsoft.com/office/drawing/2014/main" id="{AD421831-C244-4DE0-8DE2-755D7D7315B9}"/>
              </a:ext>
            </a:extLst>
          </p:cNvPr>
          <p:cNvSpPr>
            <a:spLocks noGrp="1"/>
          </p:cNvSpPr>
          <p:nvPr>
            <p:ph type="body" sz="quarter" idx="13"/>
          </p:nvPr>
        </p:nvSpPr>
        <p:spPr>
          <a:xfrm>
            <a:off x="478220" y="851340"/>
            <a:ext cx="5465380" cy="863162"/>
          </a:xfrm>
        </p:spPr>
        <p:txBody>
          <a:bodyPr>
            <a:noAutofit/>
          </a:bodyPr>
          <a:lstStyle>
            <a:lvl1pPr>
              <a:defRPr sz="3200" b="0">
                <a:latin typeface="+mj-lt"/>
              </a:defRPr>
            </a:lvl1pPr>
            <a:lvl2pPr>
              <a:defRPr sz="3200" b="1">
                <a:latin typeface="+mj-lt"/>
              </a:defRPr>
            </a:lvl2pPr>
            <a:lvl3pPr>
              <a:defRPr sz="3200" b="1">
                <a:latin typeface="+mj-lt"/>
              </a:defRPr>
            </a:lvl3pPr>
            <a:lvl4pPr>
              <a:defRPr sz="3200" b="1">
                <a:latin typeface="+mj-lt"/>
              </a:defRPr>
            </a:lvl4pPr>
            <a:lvl5pPr>
              <a:defRPr sz="3200" b="1">
                <a:latin typeface="+mj-lt"/>
              </a:defRPr>
            </a:lvl5pPr>
          </a:lstStyle>
          <a:p>
            <a:pPr lvl="0"/>
            <a:r>
              <a:rPr lang="en-US"/>
              <a:t>Click to edit Master text styles</a:t>
            </a:r>
          </a:p>
        </p:txBody>
      </p:sp>
    </p:spTree>
    <p:extLst>
      <p:ext uri="{BB962C8B-B14F-4D97-AF65-F5344CB8AC3E}">
        <p14:creationId xmlns:p14="http://schemas.microsoft.com/office/powerpoint/2010/main" val="4280798273"/>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Content Slide 2">
    <p:spTree>
      <p:nvGrpSpPr>
        <p:cNvPr id="1" name=""/>
        <p:cNvGrpSpPr/>
        <p:nvPr/>
      </p:nvGrpSpPr>
      <p:grpSpPr>
        <a:xfrm>
          <a:off x="0" y="0"/>
          <a:ext cx="0" cy="0"/>
          <a:chOff x="0" y="0"/>
          <a:chExt cx="0" cy="0"/>
        </a:xfrm>
      </p:grpSpPr>
      <p:sp>
        <p:nvSpPr>
          <p:cNvPr id="6" name="Text Placeholder 8">
            <a:extLst>
              <a:ext uri="{FF2B5EF4-FFF2-40B4-BE49-F238E27FC236}">
                <a16:creationId xmlns:a16="http://schemas.microsoft.com/office/drawing/2014/main" id="{97460AE7-C41F-B742-A869-5900E2154F01}"/>
              </a:ext>
            </a:extLst>
          </p:cNvPr>
          <p:cNvSpPr>
            <a:spLocks noGrp="1"/>
          </p:cNvSpPr>
          <p:nvPr>
            <p:ph type="body" sz="quarter" idx="14"/>
          </p:nvPr>
        </p:nvSpPr>
        <p:spPr>
          <a:xfrm>
            <a:off x="469900" y="1020129"/>
            <a:ext cx="11252200" cy="392111"/>
          </a:xfrm>
        </p:spPr>
        <p:txBody>
          <a:bodyPr vert="horz" lIns="0" tIns="0" rIns="0" bIns="0" rtlCol="0">
            <a:noAutofit/>
          </a:bodyPr>
          <a:lstStyle>
            <a:lvl1pPr marL="0" indent="0">
              <a:buNone/>
              <a:defRPr lang="en-US" sz="1200"/>
            </a:lvl1pPr>
          </a:lstStyle>
          <a:p>
            <a:pPr marL="228600" lvl="0" indent="-228600">
              <a:lnSpc>
                <a:spcPct val="130000"/>
              </a:lnSpc>
            </a:pPr>
            <a:r>
              <a:rPr lang="en-US"/>
              <a:t>Edit Master text styles</a:t>
            </a:r>
          </a:p>
        </p:txBody>
      </p:sp>
      <p:sp>
        <p:nvSpPr>
          <p:cNvPr id="7" name="Title Placeholder 1">
            <a:extLst>
              <a:ext uri="{FF2B5EF4-FFF2-40B4-BE49-F238E27FC236}">
                <a16:creationId xmlns:a16="http://schemas.microsoft.com/office/drawing/2014/main" id="{F117C93D-60BC-C04D-874C-030B601BD595}"/>
              </a:ext>
            </a:extLst>
          </p:cNvPr>
          <p:cNvSpPr>
            <a:spLocks noGrp="1"/>
          </p:cNvSpPr>
          <p:nvPr>
            <p:ph type="title"/>
          </p:nvPr>
        </p:nvSpPr>
        <p:spPr bwMode="gray">
          <a:xfrm>
            <a:off x="469900" y="565723"/>
            <a:ext cx="11252200" cy="451866"/>
          </a:xfrm>
          <a:prstGeom prst="rect">
            <a:avLst/>
          </a:prstGeom>
        </p:spPr>
        <p:txBody>
          <a:bodyPr vert="horz" lIns="0" tIns="0" rIns="0" bIns="0" rtlCol="0" anchor="t" anchorCtr="0">
            <a:noAutofit/>
          </a:bodyPr>
          <a:lstStyle>
            <a:lvl1pPr>
              <a:defRPr sz="2800">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noProof="0"/>
              <a:t>Click to edit Master title style</a:t>
            </a:r>
          </a:p>
        </p:txBody>
      </p:sp>
    </p:spTree>
    <p:extLst>
      <p:ext uri="{BB962C8B-B14F-4D97-AF65-F5344CB8AC3E}">
        <p14:creationId xmlns:p14="http://schemas.microsoft.com/office/powerpoint/2010/main" val="3134533530"/>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cSld name="Title Only">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F79D3799-9A6C-45EE-B3ED-0F77AAB658E9}"/>
              </a:ext>
            </a:extLst>
          </p:cNvPr>
          <p:cNvSpPr>
            <a:spLocks noGrp="1"/>
          </p:cNvSpPr>
          <p:nvPr>
            <p:ph type="title" hasCustomPrompt="1"/>
          </p:nvPr>
        </p:nvSpPr>
        <p:spPr>
          <a:xfrm>
            <a:off x="501650" y="317500"/>
            <a:ext cx="11188700" cy="334099"/>
          </a:xfrm>
          <a:prstGeom prst="rect">
            <a:avLst/>
          </a:prstGeom>
        </p:spPr>
        <p:txBody>
          <a:bodyPr vert="horz" lIns="0" tIns="0" rIns="0" bIns="0" rtlCol="0" anchor="t" anchorCtr="0">
            <a:noAutofit/>
          </a:bodyPr>
          <a:lstStyle>
            <a:lvl1pPr>
              <a:defRPr>
                <a:latin typeface="+mj-lt"/>
              </a:defRPr>
            </a:lvl1pPr>
          </a:lstStyle>
          <a:p>
            <a:r>
              <a:rPr lang="en-US"/>
              <a:t>Click to add title</a:t>
            </a:r>
          </a:p>
        </p:txBody>
      </p:sp>
    </p:spTree>
    <p:extLst>
      <p:ext uri="{BB962C8B-B14F-4D97-AF65-F5344CB8AC3E}">
        <p14:creationId xmlns:p14="http://schemas.microsoft.com/office/powerpoint/2010/main" val="692325387"/>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200" b="0" i="0">
                <a:solidFill>
                  <a:schemeClr val="tx1"/>
                </a:solidFill>
                <a:latin typeface="Open Sans Light"/>
                <a:cs typeface="Open Sans Light"/>
              </a:defRPr>
            </a:lvl1pPr>
          </a:lstStyle>
          <a:p>
            <a:endParaRPr/>
          </a:p>
        </p:txBody>
      </p:sp>
      <p:sp>
        <p:nvSpPr>
          <p:cNvPr id="3" name="Holder 3"/>
          <p:cNvSpPr>
            <a:spLocks noGrp="1"/>
          </p:cNvSpPr>
          <p:nvPr>
            <p:ph type="body" idx="1"/>
          </p:nvPr>
        </p:nvSpPr>
        <p:spPr/>
        <p:txBody>
          <a:bodyPr lIns="0" tIns="0" rIns="0" bIns="0"/>
          <a:lstStyle>
            <a:lvl1pPr>
              <a:defRPr sz="1000" b="1" i="0">
                <a:solidFill>
                  <a:schemeClr val="tx1"/>
                </a:solidFill>
                <a:latin typeface="Open Sans"/>
                <a:cs typeface="Open Sans"/>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r>
              <a:rPr lang="en-US"/>
              <a:t>#</a:t>
            </a:r>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790D7D24-B708-4814-8FCA-865C6E1B55EB}" type="datetime1">
              <a:rPr lang="en-US" smtClean="0"/>
              <a:t>5/31/2023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28821543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obj">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5/31/2023</a:t>
            </a:fld>
            <a:endParaRPr lang="en-US"/>
          </a:p>
        </p:txBody>
      </p:sp>
      <p:sp>
        <p:nvSpPr>
          <p:cNvPr id="4" name="Holder 4"/>
          <p:cNvSpPr>
            <a:spLocks noGrp="1"/>
          </p:cNvSpPr>
          <p:nvPr>
            <p:ph type="sldNum" sz="quarter" idx="7"/>
          </p:nvPr>
        </p:nvSpPr>
        <p:spPr/>
        <p:txBody>
          <a:bodyPr lIns="0" tIns="0" rIns="0" bIns="0"/>
          <a:lstStyle>
            <a:lvl1pPr>
              <a:defRPr sz="800" b="0" i="0">
                <a:solidFill>
                  <a:schemeClr val="tx1"/>
                </a:solidFill>
                <a:latin typeface="Calibri"/>
                <a:cs typeface="Calibri"/>
              </a:defRPr>
            </a:lvl1pPr>
          </a:lstStyle>
          <a:p>
            <a:pPr marL="89535">
              <a:lnSpc>
                <a:spcPts val="865"/>
              </a:lnSpc>
            </a:pPr>
            <a:fld id="{81D60167-4931-47E6-BA6A-407CBD079E47}" type="slidenum">
              <a:rPr dirty="0"/>
              <a:t>‹#›</a:t>
            </a:fld>
            <a:endParaRPr/>
          </a:p>
        </p:txBody>
      </p:sp>
    </p:spTree>
    <p:extLst>
      <p:ext uri="{BB962C8B-B14F-4D97-AF65-F5344CB8AC3E}">
        <p14:creationId xmlns:p14="http://schemas.microsoft.com/office/powerpoint/2010/main" val="87529154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p:cSld name="Title Slide - Black">
    <p:bg bwMode="gray">
      <p:bgPr>
        <a:solidFill>
          <a:schemeClr val="tx1"/>
        </a:solidFill>
        <a:effectLst/>
      </p:bgPr>
    </p:bg>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E9ED29CA-6A60-490D-9D54-EA7CC7AF832C}"/>
              </a:ext>
            </a:extLst>
          </p:cNvPr>
          <p:cNvGrpSpPr>
            <a:grpSpLocks noChangeAspect="1"/>
          </p:cNvGrpSpPr>
          <p:nvPr/>
        </p:nvGrpSpPr>
        <p:grpSpPr>
          <a:xfrm>
            <a:off x="475325" y="457200"/>
            <a:ext cx="1998000" cy="374400"/>
            <a:chOff x="398463" y="404813"/>
            <a:chExt cx="1627187" cy="307976"/>
          </a:xfrm>
          <a:solidFill>
            <a:schemeClr val="bg1"/>
          </a:solidFill>
        </p:grpSpPr>
        <p:sp>
          <p:nvSpPr>
            <p:cNvPr id="31" name="Oval 5">
              <a:extLst>
                <a:ext uri="{FF2B5EF4-FFF2-40B4-BE49-F238E27FC236}">
                  <a16:creationId xmlns:a16="http://schemas.microsoft.com/office/drawing/2014/main" id="{119E2360-A688-44DF-A6BB-76D18177CCFF}"/>
                </a:ext>
              </a:extLst>
            </p:cNvPr>
            <p:cNvSpPr>
              <a:spLocks noChangeArrowheads="1"/>
            </p:cNvSpPr>
            <p:nvPr/>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accent1"/>
                </a:solidFill>
              </a:endParaRPr>
            </a:p>
          </p:txBody>
        </p:sp>
        <p:sp>
          <p:nvSpPr>
            <p:cNvPr id="32" name="Freeform 6">
              <a:extLst>
                <a:ext uri="{FF2B5EF4-FFF2-40B4-BE49-F238E27FC236}">
                  <a16:creationId xmlns:a16="http://schemas.microsoft.com/office/drawing/2014/main" id="{4265C3C7-34A9-47F1-AB5F-2771E187891E}"/>
                </a:ext>
              </a:extLst>
            </p:cNvPr>
            <p:cNvSpPr>
              <a:spLocks noEditPoints="1"/>
            </p:cNvSpPr>
            <p:nvPr/>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3" name="Rectangle 7">
              <a:extLst>
                <a:ext uri="{FF2B5EF4-FFF2-40B4-BE49-F238E27FC236}">
                  <a16:creationId xmlns:a16="http://schemas.microsoft.com/office/drawing/2014/main" id="{A9400861-EDC5-4A80-9569-C20320CE006A}"/>
                </a:ext>
              </a:extLst>
            </p:cNvPr>
            <p:cNvSpPr>
              <a:spLocks noChangeArrowheads="1"/>
            </p:cNvSpPr>
            <p:nvPr/>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4" name="Freeform 8">
              <a:extLst>
                <a:ext uri="{FF2B5EF4-FFF2-40B4-BE49-F238E27FC236}">
                  <a16:creationId xmlns:a16="http://schemas.microsoft.com/office/drawing/2014/main" id="{64DC9296-DBBC-4C4E-ACB4-7DA2607D524B}"/>
                </a:ext>
              </a:extLst>
            </p:cNvPr>
            <p:cNvSpPr>
              <a:spLocks noEditPoints="1"/>
            </p:cNvSpPr>
            <p:nvPr/>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5" name="Rectangle 9">
              <a:extLst>
                <a:ext uri="{FF2B5EF4-FFF2-40B4-BE49-F238E27FC236}">
                  <a16:creationId xmlns:a16="http://schemas.microsoft.com/office/drawing/2014/main" id="{3E26591B-8E9F-4856-8284-BF3F8DB6ABC1}"/>
                </a:ext>
              </a:extLst>
            </p:cNvPr>
            <p:cNvSpPr>
              <a:spLocks noChangeArrowheads="1"/>
            </p:cNvSpPr>
            <p:nvPr/>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6" name="Rectangle 10">
              <a:extLst>
                <a:ext uri="{FF2B5EF4-FFF2-40B4-BE49-F238E27FC236}">
                  <a16:creationId xmlns:a16="http://schemas.microsoft.com/office/drawing/2014/main" id="{43F42271-5510-4D15-B07B-133237928BB4}"/>
                </a:ext>
              </a:extLst>
            </p:cNvPr>
            <p:cNvSpPr>
              <a:spLocks noChangeArrowheads="1"/>
            </p:cNvSpPr>
            <p:nvPr/>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7" name="Freeform 11">
              <a:extLst>
                <a:ext uri="{FF2B5EF4-FFF2-40B4-BE49-F238E27FC236}">
                  <a16:creationId xmlns:a16="http://schemas.microsoft.com/office/drawing/2014/main" id="{00E9FD99-54D9-422B-9717-D0DD3442A0DF}"/>
                </a:ext>
              </a:extLst>
            </p:cNvPr>
            <p:cNvSpPr>
              <a:spLocks/>
            </p:cNvSpPr>
            <p:nvPr/>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8" name="Freeform 12">
              <a:extLst>
                <a:ext uri="{FF2B5EF4-FFF2-40B4-BE49-F238E27FC236}">
                  <a16:creationId xmlns:a16="http://schemas.microsoft.com/office/drawing/2014/main" id="{BAF30821-90D3-436A-8DDF-D130E66447E2}"/>
                </a:ext>
              </a:extLst>
            </p:cNvPr>
            <p:cNvSpPr>
              <a:spLocks/>
            </p:cNvSpPr>
            <p:nvPr/>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9" name="Freeform 13">
              <a:extLst>
                <a:ext uri="{FF2B5EF4-FFF2-40B4-BE49-F238E27FC236}">
                  <a16:creationId xmlns:a16="http://schemas.microsoft.com/office/drawing/2014/main" id="{5C1A565D-B22B-4EE2-ACC9-C993D581F00C}"/>
                </a:ext>
              </a:extLst>
            </p:cNvPr>
            <p:cNvSpPr>
              <a:spLocks noEditPoints="1"/>
            </p:cNvSpPr>
            <p:nvPr/>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40" name="Freeform 14">
              <a:extLst>
                <a:ext uri="{FF2B5EF4-FFF2-40B4-BE49-F238E27FC236}">
                  <a16:creationId xmlns:a16="http://schemas.microsoft.com/office/drawing/2014/main" id="{666738FD-9737-43F5-8E36-896FD725FE08}"/>
                </a:ext>
              </a:extLst>
            </p:cNvPr>
            <p:cNvSpPr>
              <a:spLocks noEditPoints="1"/>
            </p:cNvSpPr>
            <p:nvPr/>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grpSp>
      <p:sp>
        <p:nvSpPr>
          <p:cNvPr id="41" name="Picture Placeholder 8">
            <a:extLst>
              <a:ext uri="{FF2B5EF4-FFF2-40B4-BE49-F238E27FC236}">
                <a16:creationId xmlns:a16="http://schemas.microsoft.com/office/drawing/2014/main" id="{AC175F74-77C8-4969-BBF5-920619ED7628}"/>
              </a:ext>
            </a:extLst>
          </p:cNvPr>
          <p:cNvSpPr>
            <a:spLocks noGrp="1"/>
          </p:cNvSpPr>
          <p:nvPr>
            <p:ph type="pic" sz="quarter" idx="11"/>
          </p:nvPr>
        </p:nvSpPr>
        <p:spPr>
          <a:xfrm>
            <a:off x="3393716" y="727595"/>
            <a:ext cx="5400000" cy="5400000"/>
          </a:xfrm>
          <a:prstGeom prst="rect">
            <a:avLst/>
          </a:prstGeom>
        </p:spPr>
        <p:txBody>
          <a:bodyPr/>
          <a:lstStyle/>
          <a:p>
            <a:r>
              <a:rPr lang="en-US" noProof="0"/>
              <a:t>Click icon to add picture</a:t>
            </a:r>
          </a:p>
        </p:txBody>
      </p:sp>
      <p:sp>
        <p:nvSpPr>
          <p:cNvPr id="42" name="Title 1">
            <a:extLst>
              <a:ext uri="{FF2B5EF4-FFF2-40B4-BE49-F238E27FC236}">
                <a16:creationId xmlns:a16="http://schemas.microsoft.com/office/drawing/2014/main" id="{B345DB50-CB94-4421-9E14-33DABF973475}"/>
              </a:ext>
            </a:extLst>
          </p:cNvPr>
          <p:cNvSpPr>
            <a:spLocks noGrp="1"/>
          </p:cNvSpPr>
          <p:nvPr>
            <p:ph type="ctrTitle"/>
          </p:nvPr>
        </p:nvSpPr>
        <p:spPr bwMode="gray">
          <a:xfrm>
            <a:off x="501651" y="5186207"/>
            <a:ext cx="4446269" cy="895983"/>
          </a:xfrm>
          <a:prstGeom prst="rect">
            <a:avLst/>
          </a:prstGeom>
        </p:spPr>
        <p:txBody>
          <a:bodyPr anchor="b" anchorCtr="0">
            <a:noAutofit/>
          </a:bodyPr>
          <a:lstStyle>
            <a:lvl1pPr algn="l">
              <a:lnSpc>
                <a:spcPts val="3200"/>
              </a:lnSpc>
              <a:defRPr sz="3200" b="0">
                <a:solidFill>
                  <a:schemeClr val="accent1"/>
                </a:solidFill>
                <a:latin typeface="Calibri Light" panose="020F0302020204030204" pitchFamily="34" charset="0"/>
                <a:ea typeface="Open Sans" panose="020B0606030504020204" pitchFamily="34" charset="0"/>
                <a:cs typeface="Calibri Light" panose="020F0302020204030204" pitchFamily="34" charset="0"/>
              </a:defRPr>
            </a:lvl1pPr>
          </a:lstStyle>
          <a:p>
            <a:r>
              <a:rPr lang="en-US" noProof="0"/>
              <a:t>Click to edit Master title style</a:t>
            </a:r>
          </a:p>
        </p:txBody>
      </p:sp>
      <p:sp>
        <p:nvSpPr>
          <p:cNvPr id="43" name="Text Placeholder 4">
            <a:extLst>
              <a:ext uri="{FF2B5EF4-FFF2-40B4-BE49-F238E27FC236}">
                <a16:creationId xmlns:a16="http://schemas.microsoft.com/office/drawing/2014/main" id="{470C5F18-5824-4737-AA04-AA61C1FBBF1A}"/>
              </a:ext>
            </a:extLst>
          </p:cNvPr>
          <p:cNvSpPr>
            <a:spLocks noGrp="1"/>
          </p:cNvSpPr>
          <p:nvPr>
            <p:ph type="body" sz="quarter" idx="10"/>
          </p:nvPr>
        </p:nvSpPr>
        <p:spPr>
          <a:xfrm>
            <a:off x="501651" y="6381750"/>
            <a:ext cx="4446269" cy="273050"/>
          </a:xfrm>
          <a:prstGeom prst="rect">
            <a:avLst/>
          </a:prstGeom>
        </p:spPr>
        <p:txBody>
          <a:bodyPr anchor="b">
            <a:noAutofit/>
          </a:bodyPr>
          <a:lstStyle>
            <a:lvl1pPr>
              <a:spcAft>
                <a:spcPts val="0"/>
              </a:spcAft>
              <a:defRPr sz="1400" b="1">
                <a:solidFill>
                  <a:schemeClr val="bg1"/>
                </a:solidFill>
                <a:latin typeface="Calibri" panose="020F0502020204030204" pitchFamily="34" charset="0"/>
                <a:cs typeface="Calibri" panose="020F050202020403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p:txBody>
      </p:sp>
      <p:grpSp>
        <p:nvGrpSpPr>
          <p:cNvPr id="16" name="Group 15">
            <a:extLst>
              <a:ext uri="{FF2B5EF4-FFF2-40B4-BE49-F238E27FC236}">
                <a16:creationId xmlns:a16="http://schemas.microsoft.com/office/drawing/2014/main" id="{D0250D39-3CD2-434D-B748-17EED0F3A2F1}"/>
              </a:ext>
            </a:extLst>
          </p:cNvPr>
          <p:cNvGrpSpPr>
            <a:grpSpLocks noChangeAspect="1"/>
          </p:cNvGrpSpPr>
          <p:nvPr/>
        </p:nvGrpSpPr>
        <p:grpSpPr>
          <a:xfrm>
            <a:off x="469900" y="457761"/>
            <a:ext cx="1998000" cy="374400"/>
            <a:chOff x="398463" y="404813"/>
            <a:chExt cx="1627187" cy="307976"/>
          </a:xfrm>
          <a:solidFill>
            <a:schemeClr val="tx1"/>
          </a:solidFill>
        </p:grpSpPr>
        <p:sp>
          <p:nvSpPr>
            <p:cNvPr id="17" name="Oval 5">
              <a:extLst>
                <a:ext uri="{FF2B5EF4-FFF2-40B4-BE49-F238E27FC236}">
                  <a16:creationId xmlns:a16="http://schemas.microsoft.com/office/drawing/2014/main" id="{E29F2EAE-0B0B-4311-B8C7-B92308FDB408}"/>
                </a:ext>
              </a:extLst>
            </p:cNvPr>
            <p:cNvSpPr>
              <a:spLocks noChangeArrowheads="1"/>
            </p:cNvSpPr>
            <p:nvPr/>
          </p:nvSpPr>
          <p:spPr bwMode="auto">
            <a:xfrm>
              <a:off x="1938338" y="625476"/>
              <a:ext cx="87312" cy="87313"/>
            </a:xfrm>
            <a:prstGeom prst="ellipse">
              <a:avLst/>
            </a:prstGeom>
            <a:solidFill>
              <a:srgbClr val="86BC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18" name="Freeform 6">
              <a:extLst>
                <a:ext uri="{FF2B5EF4-FFF2-40B4-BE49-F238E27FC236}">
                  <a16:creationId xmlns:a16="http://schemas.microsoft.com/office/drawing/2014/main" id="{DD66D6FD-671C-4971-84E7-3F95D681AA91}"/>
                </a:ext>
              </a:extLst>
            </p:cNvPr>
            <p:cNvSpPr>
              <a:spLocks noEditPoints="1"/>
            </p:cNvSpPr>
            <p:nvPr/>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19" name="Rectangle 7">
              <a:extLst>
                <a:ext uri="{FF2B5EF4-FFF2-40B4-BE49-F238E27FC236}">
                  <a16:creationId xmlns:a16="http://schemas.microsoft.com/office/drawing/2014/main" id="{A0D0BAEB-42C5-4909-8FAE-D062C5097925}"/>
                </a:ext>
              </a:extLst>
            </p:cNvPr>
            <p:cNvSpPr>
              <a:spLocks noChangeArrowheads="1"/>
            </p:cNvSpPr>
            <p:nvPr/>
          </p:nvSpPr>
          <p:spPr bwMode="auto">
            <a:xfrm>
              <a:off x="906463" y="404813"/>
              <a:ext cx="74612" cy="3032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0" name="Freeform 8">
              <a:extLst>
                <a:ext uri="{FF2B5EF4-FFF2-40B4-BE49-F238E27FC236}">
                  <a16:creationId xmlns:a16="http://schemas.microsoft.com/office/drawing/2014/main" id="{A442559A-2DAB-4A59-908E-A9F300335494}"/>
                </a:ext>
              </a:extLst>
            </p:cNvPr>
            <p:cNvSpPr>
              <a:spLocks noEditPoints="1"/>
            </p:cNvSpPr>
            <p:nvPr/>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1" name="Rectangle 9">
              <a:extLst>
                <a:ext uri="{FF2B5EF4-FFF2-40B4-BE49-F238E27FC236}">
                  <a16:creationId xmlns:a16="http://schemas.microsoft.com/office/drawing/2014/main" id="{3319EAFB-82E3-4AA5-8E76-BCBFD48519E1}"/>
                </a:ext>
              </a:extLst>
            </p:cNvPr>
            <p:cNvSpPr>
              <a:spLocks noChangeArrowheads="1"/>
            </p:cNvSpPr>
            <p:nvPr/>
          </p:nvSpPr>
          <p:spPr bwMode="auto">
            <a:xfrm>
              <a:off x="1257300" y="482601"/>
              <a:ext cx="74612" cy="2254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2" name="Rectangle 10">
              <a:extLst>
                <a:ext uri="{FF2B5EF4-FFF2-40B4-BE49-F238E27FC236}">
                  <a16:creationId xmlns:a16="http://schemas.microsoft.com/office/drawing/2014/main" id="{1B86A800-7B43-42DC-8F55-2BE218DAA856}"/>
                </a:ext>
              </a:extLst>
            </p:cNvPr>
            <p:cNvSpPr>
              <a:spLocks noChangeArrowheads="1"/>
            </p:cNvSpPr>
            <p:nvPr/>
          </p:nvSpPr>
          <p:spPr bwMode="auto">
            <a:xfrm>
              <a:off x="1257300" y="404813"/>
              <a:ext cx="74612" cy="508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3" name="Freeform 11">
              <a:extLst>
                <a:ext uri="{FF2B5EF4-FFF2-40B4-BE49-F238E27FC236}">
                  <a16:creationId xmlns:a16="http://schemas.microsoft.com/office/drawing/2014/main" id="{74D7DE78-318C-43DC-8425-6815074FDFF2}"/>
                </a:ext>
              </a:extLst>
            </p:cNvPr>
            <p:cNvSpPr>
              <a:spLocks/>
            </p:cNvSpPr>
            <p:nvPr/>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4" name="Freeform 12">
              <a:extLst>
                <a:ext uri="{FF2B5EF4-FFF2-40B4-BE49-F238E27FC236}">
                  <a16:creationId xmlns:a16="http://schemas.microsoft.com/office/drawing/2014/main" id="{8B9FF502-04DE-4886-8EC5-F59E2DDA7638}"/>
                </a:ext>
              </a:extLst>
            </p:cNvPr>
            <p:cNvSpPr>
              <a:spLocks/>
            </p:cNvSpPr>
            <p:nvPr/>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5" name="Freeform 13">
              <a:extLst>
                <a:ext uri="{FF2B5EF4-FFF2-40B4-BE49-F238E27FC236}">
                  <a16:creationId xmlns:a16="http://schemas.microsoft.com/office/drawing/2014/main" id="{AFD2C9A9-58B2-40D7-900D-9935E569C95F}"/>
                </a:ext>
              </a:extLst>
            </p:cNvPr>
            <p:cNvSpPr>
              <a:spLocks noEditPoints="1"/>
            </p:cNvSpPr>
            <p:nvPr/>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6" name="Freeform 14">
              <a:extLst>
                <a:ext uri="{FF2B5EF4-FFF2-40B4-BE49-F238E27FC236}">
                  <a16:creationId xmlns:a16="http://schemas.microsoft.com/office/drawing/2014/main" id="{FBFCAACE-51E1-460B-B814-DB6E1935A9AA}"/>
                </a:ext>
              </a:extLst>
            </p:cNvPr>
            <p:cNvSpPr>
              <a:spLocks noEditPoints="1"/>
            </p:cNvSpPr>
            <p:nvPr/>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grpSp>
      <p:grpSp>
        <p:nvGrpSpPr>
          <p:cNvPr id="27" name="Group 26">
            <a:extLst>
              <a:ext uri="{FF2B5EF4-FFF2-40B4-BE49-F238E27FC236}">
                <a16:creationId xmlns:a16="http://schemas.microsoft.com/office/drawing/2014/main" id="{C35D988E-AB9B-4338-8B0B-A9D2FBBD359E}"/>
              </a:ext>
            </a:extLst>
          </p:cNvPr>
          <p:cNvGrpSpPr>
            <a:grpSpLocks noChangeAspect="1"/>
          </p:cNvGrpSpPr>
          <p:nvPr userDrawn="1"/>
        </p:nvGrpSpPr>
        <p:grpSpPr>
          <a:xfrm>
            <a:off x="469900" y="457761"/>
            <a:ext cx="1998000" cy="374400"/>
            <a:chOff x="398463" y="404813"/>
            <a:chExt cx="1627187" cy="307976"/>
          </a:xfrm>
          <a:solidFill>
            <a:schemeClr val="tx1"/>
          </a:solidFill>
        </p:grpSpPr>
        <p:sp>
          <p:nvSpPr>
            <p:cNvPr id="28" name="Oval 5">
              <a:extLst>
                <a:ext uri="{FF2B5EF4-FFF2-40B4-BE49-F238E27FC236}">
                  <a16:creationId xmlns:a16="http://schemas.microsoft.com/office/drawing/2014/main" id="{900D145D-F249-4360-A851-84590354DE01}"/>
                </a:ext>
              </a:extLst>
            </p:cNvPr>
            <p:cNvSpPr>
              <a:spLocks noChangeArrowheads="1"/>
            </p:cNvSpPr>
            <p:nvPr userDrawn="1"/>
          </p:nvSpPr>
          <p:spPr bwMode="auto">
            <a:xfrm>
              <a:off x="1938338" y="625476"/>
              <a:ext cx="87312" cy="87313"/>
            </a:xfrm>
            <a:prstGeom prst="ellipse">
              <a:avLst/>
            </a:prstGeom>
            <a:solidFill>
              <a:srgbClr val="86BC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9" name="Freeform 6">
              <a:extLst>
                <a:ext uri="{FF2B5EF4-FFF2-40B4-BE49-F238E27FC236}">
                  <a16:creationId xmlns:a16="http://schemas.microsoft.com/office/drawing/2014/main" id="{DA91093B-1D7D-4E9C-80DD-053FD0C92826}"/>
                </a:ext>
              </a:extLst>
            </p:cNvPr>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44" name="Rectangle 7">
              <a:extLst>
                <a:ext uri="{FF2B5EF4-FFF2-40B4-BE49-F238E27FC236}">
                  <a16:creationId xmlns:a16="http://schemas.microsoft.com/office/drawing/2014/main" id="{D75F7421-C68D-4202-A0E2-B866717DDEF0}"/>
                </a:ext>
              </a:extLst>
            </p:cNvPr>
            <p:cNvSpPr>
              <a:spLocks noChangeArrowheads="1"/>
            </p:cNvSpPr>
            <p:nvPr userDrawn="1"/>
          </p:nvSpPr>
          <p:spPr bwMode="auto">
            <a:xfrm>
              <a:off x="906463" y="404813"/>
              <a:ext cx="74612" cy="3032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45" name="Freeform 8">
              <a:extLst>
                <a:ext uri="{FF2B5EF4-FFF2-40B4-BE49-F238E27FC236}">
                  <a16:creationId xmlns:a16="http://schemas.microsoft.com/office/drawing/2014/main" id="{6DE98E27-9E3D-4174-9895-EE41667C63A4}"/>
                </a:ext>
              </a:extLst>
            </p:cNvPr>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46" name="Rectangle 9">
              <a:extLst>
                <a:ext uri="{FF2B5EF4-FFF2-40B4-BE49-F238E27FC236}">
                  <a16:creationId xmlns:a16="http://schemas.microsoft.com/office/drawing/2014/main" id="{A400316F-9B75-46A7-B1DF-72DD3623FD16}"/>
                </a:ext>
              </a:extLst>
            </p:cNvPr>
            <p:cNvSpPr>
              <a:spLocks noChangeArrowheads="1"/>
            </p:cNvSpPr>
            <p:nvPr userDrawn="1"/>
          </p:nvSpPr>
          <p:spPr bwMode="auto">
            <a:xfrm>
              <a:off x="1257300" y="482601"/>
              <a:ext cx="74612" cy="2254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47" name="Rectangle 10">
              <a:extLst>
                <a:ext uri="{FF2B5EF4-FFF2-40B4-BE49-F238E27FC236}">
                  <a16:creationId xmlns:a16="http://schemas.microsoft.com/office/drawing/2014/main" id="{80392710-6741-4A2A-B74E-E7E47B6F6C92}"/>
                </a:ext>
              </a:extLst>
            </p:cNvPr>
            <p:cNvSpPr>
              <a:spLocks noChangeArrowheads="1"/>
            </p:cNvSpPr>
            <p:nvPr userDrawn="1"/>
          </p:nvSpPr>
          <p:spPr bwMode="auto">
            <a:xfrm>
              <a:off x="1257300" y="404813"/>
              <a:ext cx="74612" cy="508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48" name="Freeform 11">
              <a:extLst>
                <a:ext uri="{FF2B5EF4-FFF2-40B4-BE49-F238E27FC236}">
                  <a16:creationId xmlns:a16="http://schemas.microsoft.com/office/drawing/2014/main" id="{7E5628F7-91B4-40CC-93AA-15FE7FE83E90}"/>
                </a:ext>
              </a:extLst>
            </p:cNvPr>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49" name="Freeform 12">
              <a:extLst>
                <a:ext uri="{FF2B5EF4-FFF2-40B4-BE49-F238E27FC236}">
                  <a16:creationId xmlns:a16="http://schemas.microsoft.com/office/drawing/2014/main" id="{705DD4AC-A5BB-439E-AD61-E7E5A2A004D5}"/>
                </a:ext>
              </a:extLst>
            </p:cNvPr>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50" name="Freeform 13">
              <a:extLst>
                <a:ext uri="{FF2B5EF4-FFF2-40B4-BE49-F238E27FC236}">
                  <a16:creationId xmlns:a16="http://schemas.microsoft.com/office/drawing/2014/main" id="{B332C818-B977-4B0B-BF7A-3565E9B5BE51}"/>
                </a:ext>
              </a:extLst>
            </p:cNvPr>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51" name="Freeform 14">
              <a:extLst>
                <a:ext uri="{FF2B5EF4-FFF2-40B4-BE49-F238E27FC236}">
                  <a16:creationId xmlns:a16="http://schemas.microsoft.com/office/drawing/2014/main" id="{01AFB913-ABEF-4721-A184-6CE57CC2AA4C}"/>
                </a:ext>
              </a:extLst>
            </p:cNvPr>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grpSp>
    </p:spTree>
    <p:extLst>
      <p:ext uri="{BB962C8B-B14F-4D97-AF65-F5344CB8AC3E}">
        <p14:creationId xmlns:p14="http://schemas.microsoft.com/office/powerpoint/2010/main" val="2838420505"/>
      </p:ext>
    </p:extLst>
  </p:cSld>
  <p:clrMapOvr>
    <a:masterClrMapping/>
  </p:clrMapOvr>
  <p:transition>
    <p:fade/>
  </p:transition>
  <p:hf hdr="0" dt="0"/>
  <p:extLst>
    <p:ext uri="{DCECCB84-F9BA-43D5-87BE-67443E8EF086}">
      <p15:sldGuideLst xmlns:p15="http://schemas.microsoft.com/office/powerpoint/2012/main">
        <p15:guide id="1" orient="horz" pos="4088">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p:cSld name="Title Slide - Black Page Image">
    <p:bg bwMode="gray">
      <p:bgPr>
        <a:solidFill>
          <a:schemeClr val="tx1"/>
        </a:solidFill>
        <a:effectLst/>
      </p:bgPr>
    </p:bg>
    <p:spTree>
      <p:nvGrpSpPr>
        <p:cNvPr id="1" name=""/>
        <p:cNvGrpSpPr/>
        <p:nvPr/>
      </p:nvGrpSpPr>
      <p:grpSpPr>
        <a:xfrm>
          <a:off x="0" y="0"/>
          <a:ext cx="0" cy="0"/>
          <a:chOff x="0" y="0"/>
          <a:chExt cx="0" cy="0"/>
        </a:xfrm>
      </p:grpSpPr>
      <p:sp>
        <p:nvSpPr>
          <p:cNvPr id="17" name="Picture Placeholder 8">
            <a:extLst>
              <a:ext uri="{FF2B5EF4-FFF2-40B4-BE49-F238E27FC236}">
                <a16:creationId xmlns:a16="http://schemas.microsoft.com/office/drawing/2014/main" id="{DEF77F0F-DE6A-48C9-92BD-013174DD643C}"/>
              </a:ext>
            </a:extLst>
          </p:cNvPr>
          <p:cNvSpPr>
            <a:spLocks noGrp="1"/>
          </p:cNvSpPr>
          <p:nvPr>
            <p:ph type="pic" sz="quarter" idx="11"/>
          </p:nvPr>
        </p:nvSpPr>
        <p:spPr>
          <a:xfrm>
            <a:off x="0" y="0"/>
            <a:ext cx="12192000" cy="6858000"/>
          </a:xfrm>
          <a:prstGeom prst="rect">
            <a:avLst/>
          </a:prstGeom>
        </p:spPr>
        <p:txBody>
          <a:bodyPr/>
          <a:lstStyle>
            <a:lvl1pPr>
              <a:defRPr>
                <a:solidFill>
                  <a:schemeClr val="bg1"/>
                </a:solidFill>
              </a:defRPr>
            </a:lvl1pPr>
          </a:lstStyle>
          <a:p>
            <a:r>
              <a:rPr lang="en-US" noProof="0"/>
              <a:t>Click icon to add picture</a:t>
            </a:r>
          </a:p>
        </p:txBody>
      </p:sp>
      <p:sp>
        <p:nvSpPr>
          <p:cNvPr id="41" name="Text Placeholder 4">
            <a:extLst>
              <a:ext uri="{FF2B5EF4-FFF2-40B4-BE49-F238E27FC236}">
                <a16:creationId xmlns:a16="http://schemas.microsoft.com/office/drawing/2014/main" id="{EE5D7BA0-7E63-4F55-8707-FB998AF96C8C}"/>
              </a:ext>
            </a:extLst>
          </p:cNvPr>
          <p:cNvSpPr>
            <a:spLocks noGrp="1"/>
          </p:cNvSpPr>
          <p:nvPr>
            <p:ph type="body" sz="quarter" idx="10"/>
          </p:nvPr>
        </p:nvSpPr>
        <p:spPr>
          <a:xfrm>
            <a:off x="501651" y="6381750"/>
            <a:ext cx="4446269" cy="273050"/>
          </a:xfrm>
          <a:prstGeom prst="rect">
            <a:avLst/>
          </a:prstGeom>
        </p:spPr>
        <p:txBody>
          <a:bodyPr anchor="b">
            <a:noAutofit/>
          </a:bodyPr>
          <a:lstStyle>
            <a:lvl1pPr>
              <a:spcAft>
                <a:spcPts val="0"/>
              </a:spcAft>
              <a:defRPr sz="1400" b="1">
                <a:solidFill>
                  <a:schemeClr val="bg1"/>
                </a:solidFill>
                <a:latin typeface="Calibri" panose="020F0502020204030204" pitchFamily="34" charset="0"/>
                <a:cs typeface="Calibri" panose="020F050202020403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p:txBody>
      </p:sp>
      <p:sp>
        <p:nvSpPr>
          <p:cNvPr id="5" name="Title 1">
            <a:extLst>
              <a:ext uri="{FF2B5EF4-FFF2-40B4-BE49-F238E27FC236}">
                <a16:creationId xmlns:a16="http://schemas.microsoft.com/office/drawing/2014/main" id="{37C1D43B-9933-4650-9DD5-73494BECAE5A}"/>
              </a:ext>
            </a:extLst>
          </p:cNvPr>
          <p:cNvSpPr>
            <a:spLocks noGrp="1"/>
          </p:cNvSpPr>
          <p:nvPr>
            <p:ph type="ctrTitle"/>
          </p:nvPr>
        </p:nvSpPr>
        <p:spPr bwMode="gray">
          <a:xfrm>
            <a:off x="501651" y="5186207"/>
            <a:ext cx="4446269" cy="895983"/>
          </a:xfrm>
          <a:prstGeom prst="rect">
            <a:avLst/>
          </a:prstGeom>
        </p:spPr>
        <p:txBody>
          <a:bodyPr anchor="b" anchorCtr="0">
            <a:noAutofit/>
          </a:bodyPr>
          <a:lstStyle>
            <a:lvl1pPr algn="l">
              <a:lnSpc>
                <a:spcPts val="3200"/>
              </a:lnSpc>
              <a:defRPr sz="3200" b="0">
                <a:solidFill>
                  <a:schemeClr val="accent1"/>
                </a:solidFill>
                <a:latin typeface="Calibri Light" panose="020F0302020204030204" pitchFamily="34" charset="0"/>
                <a:ea typeface="Open Sans" panose="020B0606030504020204" pitchFamily="34" charset="0"/>
                <a:cs typeface="Calibri Light" panose="020F0302020204030204" pitchFamily="34" charset="0"/>
              </a:defRPr>
            </a:lvl1pPr>
          </a:lstStyle>
          <a:p>
            <a:r>
              <a:rPr lang="en-US" noProof="0"/>
              <a:t>Click to edit Master title style</a:t>
            </a:r>
          </a:p>
        </p:txBody>
      </p:sp>
      <p:grpSp>
        <p:nvGrpSpPr>
          <p:cNvPr id="30" name="Group 29">
            <a:extLst>
              <a:ext uri="{FF2B5EF4-FFF2-40B4-BE49-F238E27FC236}">
                <a16:creationId xmlns:a16="http://schemas.microsoft.com/office/drawing/2014/main" id="{55EEA3F2-C909-4275-956A-5518D341D424}"/>
              </a:ext>
            </a:extLst>
          </p:cNvPr>
          <p:cNvGrpSpPr>
            <a:grpSpLocks noChangeAspect="1"/>
          </p:cNvGrpSpPr>
          <p:nvPr/>
        </p:nvGrpSpPr>
        <p:grpSpPr>
          <a:xfrm>
            <a:off x="475325" y="457200"/>
            <a:ext cx="1998000" cy="374400"/>
            <a:chOff x="398463" y="404813"/>
            <a:chExt cx="1627187" cy="307976"/>
          </a:xfrm>
          <a:solidFill>
            <a:schemeClr val="tx1"/>
          </a:solidFill>
        </p:grpSpPr>
        <p:sp>
          <p:nvSpPr>
            <p:cNvPr id="31" name="Oval 5">
              <a:extLst>
                <a:ext uri="{FF2B5EF4-FFF2-40B4-BE49-F238E27FC236}">
                  <a16:creationId xmlns:a16="http://schemas.microsoft.com/office/drawing/2014/main" id="{619F8D2D-E0FF-4267-BB4C-23E0F19AA0F4}"/>
                </a:ext>
              </a:extLst>
            </p:cNvPr>
            <p:cNvSpPr>
              <a:spLocks noChangeArrowheads="1"/>
            </p:cNvSpPr>
            <p:nvPr/>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2" name="Freeform 6">
              <a:extLst>
                <a:ext uri="{FF2B5EF4-FFF2-40B4-BE49-F238E27FC236}">
                  <a16:creationId xmlns:a16="http://schemas.microsoft.com/office/drawing/2014/main" id="{40BDA8F6-D1EC-4590-8515-7F2E0D9EE114}"/>
                </a:ext>
              </a:extLst>
            </p:cNvPr>
            <p:cNvSpPr>
              <a:spLocks noEditPoints="1"/>
            </p:cNvSpPr>
            <p:nvPr/>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3" name="Rectangle 7">
              <a:extLst>
                <a:ext uri="{FF2B5EF4-FFF2-40B4-BE49-F238E27FC236}">
                  <a16:creationId xmlns:a16="http://schemas.microsoft.com/office/drawing/2014/main" id="{8E570DBD-3EC7-4EE8-886A-A6498BEC37F4}"/>
                </a:ext>
              </a:extLst>
            </p:cNvPr>
            <p:cNvSpPr>
              <a:spLocks noChangeArrowheads="1"/>
            </p:cNvSpPr>
            <p:nvPr/>
          </p:nvSpPr>
          <p:spPr bwMode="auto">
            <a:xfrm>
              <a:off x="906463" y="404813"/>
              <a:ext cx="74612" cy="3032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4" name="Freeform 8">
              <a:extLst>
                <a:ext uri="{FF2B5EF4-FFF2-40B4-BE49-F238E27FC236}">
                  <a16:creationId xmlns:a16="http://schemas.microsoft.com/office/drawing/2014/main" id="{B1656288-29CD-4B95-A46B-7B8DA786095F}"/>
                </a:ext>
              </a:extLst>
            </p:cNvPr>
            <p:cNvSpPr>
              <a:spLocks noEditPoints="1"/>
            </p:cNvSpPr>
            <p:nvPr/>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5" name="Rectangle 9">
              <a:extLst>
                <a:ext uri="{FF2B5EF4-FFF2-40B4-BE49-F238E27FC236}">
                  <a16:creationId xmlns:a16="http://schemas.microsoft.com/office/drawing/2014/main" id="{C3894AF9-2B03-4231-9AEA-EC49F5E194E0}"/>
                </a:ext>
              </a:extLst>
            </p:cNvPr>
            <p:cNvSpPr>
              <a:spLocks noChangeArrowheads="1"/>
            </p:cNvSpPr>
            <p:nvPr/>
          </p:nvSpPr>
          <p:spPr bwMode="auto">
            <a:xfrm>
              <a:off x="1257300" y="482601"/>
              <a:ext cx="74612" cy="2254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6" name="Rectangle 10">
              <a:extLst>
                <a:ext uri="{FF2B5EF4-FFF2-40B4-BE49-F238E27FC236}">
                  <a16:creationId xmlns:a16="http://schemas.microsoft.com/office/drawing/2014/main" id="{F1C43784-6F73-4D9F-8497-B40FDBB854E4}"/>
                </a:ext>
              </a:extLst>
            </p:cNvPr>
            <p:cNvSpPr>
              <a:spLocks noChangeArrowheads="1"/>
            </p:cNvSpPr>
            <p:nvPr/>
          </p:nvSpPr>
          <p:spPr bwMode="auto">
            <a:xfrm>
              <a:off x="1257300" y="404813"/>
              <a:ext cx="74612" cy="508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7" name="Freeform 11">
              <a:extLst>
                <a:ext uri="{FF2B5EF4-FFF2-40B4-BE49-F238E27FC236}">
                  <a16:creationId xmlns:a16="http://schemas.microsoft.com/office/drawing/2014/main" id="{E031C0BD-B701-4255-B53D-1A0FB806633C}"/>
                </a:ext>
              </a:extLst>
            </p:cNvPr>
            <p:cNvSpPr>
              <a:spLocks/>
            </p:cNvSpPr>
            <p:nvPr/>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8" name="Freeform 12">
              <a:extLst>
                <a:ext uri="{FF2B5EF4-FFF2-40B4-BE49-F238E27FC236}">
                  <a16:creationId xmlns:a16="http://schemas.microsoft.com/office/drawing/2014/main" id="{1F07466D-8C2C-4286-9984-9193301353E7}"/>
                </a:ext>
              </a:extLst>
            </p:cNvPr>
            <p:cNvSpPr>
              <a:spLocks/>
            </p:cNvSpPr>
            <p:nvPr/>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9" name="Freeform 13">
              <a:extLst>
                <a:ext uri="{FF2B5EF4-FFF2-40B4-BE49-F238E27FC236}">
                  <a16:creationId xmlns:a16="http://schemas.microsoft.com/office/drawing/2014/main" id="{F2700776-9B5A-4A2C-BA8E-E8C5B03A090F}"/>
                </a:ext>
              </a:extLst>
            </p:cNvPr>
            <p:cNvSpPr>
              <a:spLocks noEditPoints="1"/>
            </p:cNvSpPr>
            <p:nvPr/>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42" name="Freeform 14">
              <a:extLst>
                <a:ext uri="{FF2B5EF4-FFF2-40B4-BE49-F238E27FC236}">
                  <a16:creationId xmlns:a16="http://schemas.microsoft.com/office/drawing/2014/main" id="{1D768AB6-AEBA-4689-BCE3-70447F634D06}"/>
                </a:ext>
              </a:extLst>
            </p:cNvPr>
            <p:cNvSpPr>
              <a:spLocks noEditPoints="1"/>
            </p:cNvSpPr>
            <p:nvPr/>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grpSp>
    </p:spTree>
    <p:extLst>
      <p:ext uri="{BB962C8B-B14F-4D97-AF65-F5344CB8AC3E}">
        <p14:creationId xmlns:p14="http://schemas.microsoft.com/office/powerpoint/2010/main" val="2656683876"/>
      </p:ext>
    </p:extLst>
  </p:cSld>
  <p:clrMapOvr>
    <a:masterClrMapping/>
  </p:clrMapOvr>
  <p:transition>
    <p:fade/>
  </p:transition>
  <p:hf hdr="0" dt="0"/>
  <p:extLst>
    <p:ext uri="{DCECCB84-F9BA-43D5-87BE-67443E8EF086}">
      <p15:sldGuideLst xmlns:p15="http://schemas.microsoft.com/office/powerpoint/2012/main">
        <p15:guide id="1" orient="horz" pos="4088">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Divider - Deloitte white">
    <p:bg bwMode="gray">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gray">
          <a:xfrm>
            <a:off x="501651" y="1670834"/>
            <a:ext cx="10541000" cy="1592403"/>
          </a:xfrm>
          <a:prstGeom prst="rect">
            <a:avLst/>
          </a:prstGeom>
        </p:spPr>
        <p:txBody>
          <a:bodyPr anchor="b"/>
          <a:lstStyle>
            <a:lvl1pPr>
              <a:lnSpc>
                <a:spcPct val="95000"/>
              </a:lnSpc>
              <a:defRPr sz="3600" b="1">
                <a:solidFill>
                  <a:schemeClr val="tx1"/>
                </a:solidFill>
                <a:latin typeface="+mj-lt"/>
                <a:ea typeface="Open Sans" panose="020B0606030504020204" pitchFamily="34" charset="0"/>
                <a:cs typeface="Calibri" panose="020F0502020204030204" pitchFamily="34" charset="0"/>
              </a:defRPr>
            </a:lvl1pPr>
          </a:lstStyle>
          <a:p>
            <a:r>
              <a:rPr lang="en-US" noProof="0"/>
              <a:t>Click to edit Master title style</a:t>
            </a:r>
          </a:p>
        </p:txBody>
      </p:sp>
      <p:sp>
        <p:nvSpPr>
          <p:cNvPr id="3" name="Text Placeholder 2"/>
          <p:cNvSpPr>
            <a:spLocks noGrp="1"/>
          </p:cNvSpPr>
          <p:nvPr>
            <p:ph type="body" idx="1"/>
          </p:nvPr>
        </p:nvSpPr>
        <p:spPr bwMode="gray">
          <a:xfrm>
            <a:off x="501651" y="3429000"/>
            <a:ext cx="10541000" cy="1566532"/>
          </a:xfrm>
        </p:spPr>
        <p:txBody>
          <a:bodyPr lIns="0" tIns="0" rIns="0" bIns="0">
            <a:noAutofit/>
          </a:bodyPr>
          <a:lstStyle>
            <a:lvl1pPr marL="0" indent="0">
              <a:lnSpc>
                <a:spcPct val="95000"/>
              </a:lnSpc>
              <a:spcAft>
                <a:spcPts val="0"/>
              </a:spcAft>
              <a:buNone/>
              <a:defRPr sz="3600">
                <a:solidFill>
                  <a:schemeClr val="tx1"/>
                </a:solidFill>
                <a:latin typeface="+mn-lt"/>
                <a:cs typeface="Calibri" panose="020F050202020403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Click to edit Master text styles</a:t>
            </a:r>
          </a:p>
        </p:txBody>
      </p:sp>
    </p:spTree>
    <p:extLst>
      <p:ext uri="{BB962C8B-B14F-4D97-AF65-F5344CB8AC3E}">
        <p14:creationId xmlns:p14="http://schemas.microsoft.com/office/powerpoint/2010/main" val="3817631412"/>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p:cSld name="Divider - Deloitte green accent 4">
    <p:bg bwMode="gray">
      <p:bgPr>
        <a:solidFill>
          <a:schemeClr val="accent4"/>
        </a:solidFill>
        <a:effectLst/>
      </p:bgPr>
    </p:bg>
    <p:spTree>
      <p:nvGrpSpPr>
        <p:cNvPr id="1" name=""/>
        <p:cNvGrpSpPr/>
        <p:nvPr/>
      </p:nvGrpSpPr>
      <p:grpSpPr>
        <a:xfrm>
          <a:off x="0" y="0"/>
          <a:ext cx="0" cy="0"/>
          <a:chOff x="0" y="0"/>
          <a:chExt cx="0" cy="0"/>
        </a:xfrm>
      </p:grpSpPr>
      <p:sp>
        <p:nvSpPr>
          <p:cNvPr id="18" name="Title 1"/>
          <p:cNvSpPr>
            <a:spLocks noGrp="1"/>
          </p:cNvSpPr>
          <p:nvPr>
            <p:ph type="title"/>
          </p:nvPr>
        </p:nvSpPr>
        <p:spPr bwMode="gray">
          <a:xfrm>
            <a:off x="469900" y="1705668"/>
            <a:ext cx="10418233" cy="1592403"/>
          </a:xfrm>
          <a:prstGeom prst="rect">
            <a:avLst/>
          </a:prstGeom>
        </p:spPr>
        <p:txBody>
          <a:bodyPr anchor="b"/>
          <a:lstStyle>
            <a:lvl1pPr>
              <a:lnSpc>
                <a:spcPct val="95000"/>
              </a:lnSpc>
              <a:defRPr sz="3600" b="1">
                <a:solidFill>
                  <a:schemeClr val="bg1"/>
                </a:solidFill>
                <a:latin typeface="+mj-lt"/>
                <a:ea typeface="Open Sans" panose="020B0606030504020204" pitchFamily="34" charset="0"/>
                <a:cs typeface="Open Sans" panose="020B0606030504020204" pitchFamily="34" charset="0"/>
              </a:defRPr>
            </a:lvl1pPr>
          </a:lstStyle>
          <a:p>
            <a:r>
              <a:rPr lang="en-US" noProof="0"/>
              <a:t>Click to edit Master title style</a:t>
            </a:r>
          </a:p>
        </p:txBody>
      </p:sp>
      <p:sp>
        <p:nvSpPr>
          <p:cNvPr id="19" name="Text Placeholder 2"/>
          <p:cNvSpPr>
            <a:spLocks noGrp="1"/>
          </p:cNvSpPr>
          <p:nvPr>
            <p:ph type="body" idx="1"/>
          </p:nvPr>
        </p:nvSpPr>
        <p:spPr bwMode="gray">
          <a:xfrm>
            <a:off x="469900" y="3429000"/>
            <a:ext cx="10418233" cy="1566532"/>
          </a:xfrm>
        </p:spPr>
        <p:txBody>
          <a:bodyPr lIns="0" tIns="0" rIns="0" bIns="0">
            <a:noAutofit/>
          </a:bodyPr>
          <a:lstStyle>
            <a:lvl1pPr marL="0" indent="0">
              <a:lnSpc>
                <a:spcPct val="95000"/>
              </a:lnSpc>
              <a:spcAft>
                <a:spcPts val="0"/>
              </a:spcAft>
              <a:buNone/>
              <a:defRPr sz="3600">
                <a:solidFill>
                  <a:schemeClr val="bg1"/>
                </a:solidFill>
              </a:defRPr>
            </a:lvl1pPr>
            <a:lvl2pPr marL="609585" indent="0">
              <a:buNone/>
              <a:defRPr sz="2667">
                <a:solidFill>
                  <a:schemeClr val="tx1">
                    <a:tint val="75000"/>
                  </a:schemeClr>
                </a:solidFill>
              </a:defRPr>
            </a:lvl2pPr>
            <a:lvl3pPr marL="1219170" indent="0">
              <a:buNone/>
              <a:defRPr sz="2400">
                <a:solidFill>
                  <a:schemeClr val="tx1">
                    <a:tint val="75000"/>
                  </a:schemeClr>
                </a:solidFill>
              </a:defRPr>
            </a:lvl3pPr>
            <a:lvl4pPr marL="1828754" indent="0">
              <a:buNone/>
              <a:defRPr sz="2133">
                <a:solidFill>
                  <a:schemeClr val="tx1">
                    <a:tint val="75000"/>
                  </a:schemeClr>
                </a:solidFill>
              </a:defRPr>
            </a:lvl4pPr>
            <a:lvl5pPr marL="2438339" indent="0">
              <a:buNone/>
              <a:defRPr sz="2133">
                <a:solidFill>
                  <a:schemeClr val="tx1">
                    <a:tint val="75000"/>
                  </a:schemeClr>
                </a:solidFill>
              </a:defRPr>
            </a:lvl5pPr>
            <a:lvl6pPr marL="3047924" indent="0">
              <a:buNone/>
              <a:defRPr sz="2133">
                <a:solidFill>
                  <a:schemeClr val="tx1">
                    <a:tint val="75000"/>
                  </a:schemeClr>
                </a:solidFill>
              </a:defRPr>
            </a:lvl6pPr>
            <a:lvl7pPr marL="3657509" indent="0">
              <a:buNone/>
              <a:defRPr sz="2133">
                <a:solidFill>
                  <a:schemeClr val="tx1">
                    <a:tint val="75000"/>
                  </a:schemeClr>
                </a:solidFill>
              </a:defRPr>
            </a:lvl7pPr>
            <a:lvl8pPr marL="4267093" indent="0">
              <a:buNone/>
              <a:defRPr sz="2133">
                <a:solidFill>
                  <a:schemeClr val="tx1">
                    <a:tint val="75000"/>
                  </a:schemeClr>
                </a:solidFill>
              </a:defRPr>
            </a:lvl8pPr>
            <a:lvl9pPr marL="4876678" indent="0">
              <a:buNone/>
              <a:defRPr sz="2133">
                <a:solidFill>
                  <a:schemeClr val="tx1">
                    <a:tint val="75000"/>
                  </a:schemeClr>
                </a:solidFill>
              </a:defRPr>
            </a:lvl9pPr>
          </a:lstStyle>
          <a:p>
            <a:pPr lvl="0"/>
            <a:r>
              <a:rPr lang="en-US" noProof="0"/>
              <a:t>Click to edit Master text styles</a:t>
            </a:r>
          </a:p>
        </p:txBody>
      </p:sp>
      <p:sp>
        <p:nvSpPr>
          <p:cNvPr id="9" name="TextBox 8">
            <a:extLst>
              <a:ext uri="{FF2B5EF4-FFF2-40B4-BE49-F238E27FC236}">
                <a16:creationId xmlns:a16="http://schemas.microsoft.com/office/drawing/2014/main" id="{6C32543E-E807-47A4-A234-D5C7012187B4}"/>
              </a:ext>
            </a:extLst>
          </p:cNvPr>
          <p:cNvSpPr txBox="1"/>
          <p:nvPr/>
        </p:nvSpPr>
        <p:spPr>
          <a:xfrm>
            <a:off x="11382377" y="6477001"/>
            <a:ext cx="307975" cy="138499"/>
          </a:xfrm>
          <a:prstGeom prst="rect">
            <a:avLst/>
          </a:prstGeom>
          <a:noFill/>
        </p:spPr>
        <p:txBody>
          <a:bodyPr wrap="square" lIns="0" tIns="0" rIns="0" bIns="0" rtlCol="0">
            <a:spAutoFit/>
          </a:bodyPr>
          <a:lstStyle/>
          <a:p>
            <a:pPr marL="0" indent="0" algn="r">
              <a:spcBef>
                <a:spcPts val="600"/>
              </a:spcBef>
              <a:buSzPct val="100000"/>
              <a:buFont typeface="Arial"/>
              <a:buNone/>
            </a:pPr>
            <a:fld id="{C58DF478-B544-4ED8-9ED4-6A2648E2D233}" type="slidenum">
              <a:rPr lang="en-US" sz="900" noProof="0" smtClean="0">
                <a:solidFill>
                  <a:schemeClr val="bg1"/>
                </a:solidFill>
                <a:latin typeface="Calibri" panose="020F0502020204030204" pitchFamily="34" charset="0"/>
                <a:cs typeface="Calibri" panose="020F0502020204030204" pitchFamily="34" charset="0"/>
              </a:rPr>
              <a:pPr marL="0" indent="0" algn="r">
                <a:spcBef>
                  <a:spcPts val="600"/>
                </a:spcBef>
                <a:buSzPct val="100000"/>
                <a:buFont typeface="Arial"/>
                <a:buNone/>
              </a:pPr>
              <a:t>‹#›</a:t>
            </a:fld>
            <a:endParaRPr lang="en-US" sz="900" noProof="0">
              <a:solidFill>
                <a:schemeClr val="bg1"/>
              </a:solidFill>
              <a:latin typeface="Calibri" panose="020F0502020204030204" pitchFamily="34" charset="0"/>
              <a:cs typeface="Calibri" panose="020F0502020204030204" pitchFamily="34" charset="0"/>
            </a:endParaRPr>
          </a:p>
        </p:txBody>
      </p:sp>
      <p:sp>
        <p:nvSpPr>
          <p:cNvPr id="12" name="TextBox 11">
            <a:extLst>
              <a:ext uri="{FF2B5EF4-FFF2-40B4-BE49-F238E27FC236}">
                <a16:creationId xmlns:a16="http://schemas.microsoft.com/office/drawing/2014/main" id="{9ED313D6-5A4E-4826-A4D4-3C0F692F9570}"/>
              </a:ext>
            </a:extLst>
          </p:cNvPr>
          <p:cNvSpPr txBox="1"/>
          <p:nvPr/>
        </p:nvSpPr>
        <p:spPr>
          <a:xfrm>
            <a:off x="11382377" y="6477001"/>
            <a:ext cx="307975" cy="138499"/>
          </a:xfrm>
          <a:prstGeom prst="rect">
            <a:avLst/>
          </a:prstGeom>
          <a:noFill/>
        </p:spPr>
        <p:txBody>
          <a:bodyPr wrap="square" lIns="0" tIns="0" rIns="0" bIns="0" rtlCol="0">
            <a:spAutoFit/>
          </a:bodyPr>
          <a:lstStyle/>
          <a:p>
            <a:pPr marL="0" indent="0" algn="r">
              <a:spcBef>
                <a:spcPts val="600"/>
              </a:spcBef>
              <a:buSzPct val="100000"/>
              <a:buFont typeface="Arial"/>
              <a:buNone/>
            </a:pPr>
            <a:fld id="{C58DF478-B544-4ED8-9ED4-6A2648E2D233}" type="slidenum">
              <a:rPr lang="en-US" sz="900" noProof="0" smtClean="0">
                <a:solidFill>
                  <a:schemeClr val="bg1"/>
                </a:solidFill>
                <a:latin typeface="Calibri" panose="020F0502020204030204" pitchFamily="34" charset="0"/>
                <a:cs typeface="Calibri" panose="020F0502020204030204" pitchFamily="34" charset="0"/>
              </a:rPr>
              <a:pPr marL="0" indent="0" algn="r">
                <a:spcBef>
                  <a:spcPts val="600"/>
                </a:spcBef>
                <a:buSzPct val="100000"/>
                <a:buFont typeface="Arial"/>
                <a:buNone/>
              </a:pPr>
              <a:t>‹#›</a:t>
            </a:fld>
            <a:endParaRPr lang="en-US" sz="900" noProof="0">
              <a:solidFill>
                <a:schemeClr val="bg1"/>
              </a:solidFill>
              <a:latin typeface="Calibri" panose="020F0502020204030204" pitchFamily="34" charset="0"/>
              <a:cs typeface="Calibri" panose="020F0502020204030204" pitchFamily="34" charset="0"/>
            </a:endParaRPr>
          </a:p>
        </p:txBody>
      </p:sp>
      <p:sp>
        <p:nvSpPr>
          <p:cNvPr id="13" name="CaseCode">
            <a:extLst>
              <a:ext uri="{FF2B5EF4-FFF2-40B4-BE49-F238E27FC236}">
                <a16:creationId xmlns:a16="http://schemas.microsoft.com/office/drawing/2014/main" id="{DAF3337D-4793-4191-8FE2-2BD1EAA16ADA}"/>
              </a:ext>
            </a:extLst>
          </p:cNvPr>
          <p:cNvSpPr txBox="1"/>
          <p:nvPr userDrawn="1"/>
        </p:nvSpPr>
        <p:spPr>
          <a:xfrm>
            <a:off x="6335184" y="6477000"/>
            <a:ext cx="4896560" cy="276999"/>
          </a:xfrm>
          <a:prstGeom prst="rect">
            <a:avLst/>
          </a:prstGeom>
          <a:noFill/>
        </p:spPr>
        <p:txBody>
          <a:bodyPr wrap="square" lIns="0" tIns="0" rIns="0" bIns="0" rtlCol="0">
            <a:spAutoFit/>
          </a:bodyPr>
          <a:lstStyle/>
          <a:p>
            <a:pPr marL="0" indent="0" algn="r">
              <a:spcBef>
                <a:spcPts val="0"/>
              </a:spcBef>
              <a:buSzPct val="100000"/>
              <a:buFont typeface="Arial"/>
              <a:buNone/>
            </a:pPr>
            <a:r>
              <a:rPr lang="en-US" sz="900" noProof="0">
                <a:solidFill>
                  <a:schemeClr val="bg1"/>
                </a:solidFill>
                <a:latin typeface="Calibri" panose="020F0502020204030204" pitchFamily="34" charset="0"/>
                <a:cs typeface="Calibri" panose="020F0502020204030204" pitchFamily="34" charset="0"/>
              </a:rPr>
              <a:t>Presentation title</a:t>
            </a:r>
            <a:br>
              <a:rPr lang="en-US" sz="900" noProof="0">
                <a:solidFill>
                  <a:schemeClr val="bg1"/>
                </a:solidFill>
                <a:latin typeface="Calibri" panose="020F0502020204030204" pitchFamily="34" charset="0"/>
                <a:cs typeface="Calibri" panose="020F0502020204030204" pitchFamily="34" charset="0"/>
              </a:rPr>
            </a:br>
            <a:r>
              <a:rPr lang="en-US" sz="900" noProof="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15" name="TextBox 14">
            <a:extLst>
              <a:ext uri="{FF2B5EF4-FFF2-40B4-BE49-F238E27FC236}">
                <a16:creationId xmlns:a16="http://schemas.microsoft.com/office/drawing/2014/main" id="{21068994-6C10-4E3B-B991-802F0F138B9D}"/>
              </a:ext>
            </a:extLst>
          </p:cNvPr>
          <p:cNvSpPr txBox="1"/>
          <p:nvPr userDrawn="1"/>
        </p:nvSpPr>
        <p:spPr>
          <a:xfrm>
            <a:off x="11382377" y="6477001"/>
            <a:ext cx="307975" cy="138499"/>
          </a:xfrm>
          <a:prstGeom prst="rect">
            <a:avLst/>
          </a:prstGeom>
          <a:noFill/>
        </p:spPr>
        <p:txBody>
          <a:bodyPr wrap="square" lIns="0" tIns="0" rIns="0" bIns="0" rtlCol="0">
            <a:spAutoFit/>
          </a:bodyPr>
          <a:lstStyle/>
          <a:p>
            <a:pPr marL="0" indent="0" algn="r">
              <a:spcBef>
                <a:spcPts val="600"/>
              </a:spcBef>
              <a:buSzPct val="100000"/>
              <a:buFont typeface="Arial"/>
              <a:buNone/>
            </a:pPr>
            <a:fld id="{C58DF478-B544-4ED8-9ED4-6A2648E2D233}" type="slidenum">
              <a:rPr lang="en-US" sz="900" noProof="0" smtClean="0">
                <a:solidFill>
                  <a:schemeClr val="bg1"/>
                </a:solidFill>
                <a:latin typeface="Calibri" panose="020F0502020204030204" pitchFamily="34" charset="0"/>
                <a:cs typeface="Calibri" panose="020F0502020204030204" pitchFamily="34" charset="0"/>
              </a:rPr>
              <a:pPr marL="0" indent="0" algn="r">
                <a:spcBef>
                  <a:spcPts val="600"/>
                </a:spcBef>
                <a:buSzPct val="100000"/>
                <a:buFont typeface="Arial"/>
                <a:buNone/>
              </a:pPr>
              <a:t>‹#›</a:t>
            </a:fld>
            <a:endParaRPr lang="en-US" sz="900" noProof="0">
              <a:solidFill>
                <a:schemeClr val="bg1"/>
              </a:solidFill>
              <a:latin typeface="Calibri" panose="020F0502020204030204" pitchFamily="34" charset="0"/>
              <a:cs typeface="Calibri" panose="020F0502020204030204" pitchFamily="34" charset="0"/>
            </a:endParaRPr>
          </a:p>
        </p:txBody>
      </p:sp>
      <p:sp>
        <p:nvSpPr>
          <p:cNvPr id="10" name="Copyright">
            <a:extLst>
              <a:ext uri="{FF2B5EF4-FFF2-40B4-BE49-F238E27FC236}">
                <a16:creationId xmlns:a16="http://schemas.microsoft.com/office/drawing/2014/main" id="{A116130C-0494-47D3-8229-07CF2B58E807}"/>
              </a:ext>
            </a:extLst>
          </p:cNvPr>
          <p:cNvSpPr txBox="1"/>
          <p:nvPr userDrawn="1"/>
        </p:nvSpPr>
        <p:spPr>
          <a:xfrm>
            <a:off x="469901" y="6477000"/>
            <a:ext cx="5355167" cy="138499"/>
          </a:xfrm>
          <a:prstGeom prst="rect">
            <a:avLst/>
          </a:prstGeom>
          <a:noFill/>
        </p:spPr>
        <p:txBody>
          <a:bodyPr wrap="square" lIns="0" tIns="0" rIns="0" bIns="0" rtlCol="0">
            <a:spAutoFit/>
          </a:bodyPr>
          <a:lstStyle/>
          <a:p>
            <a:pPr marL="0" indent="0">
              <a:spcBef>
                <a:spcPts val="600"/>
              </a:spcBef>
              <a:buSzPct val="100000"/>
              <a:buFont typeface="Arial"/>
              <a:buNone/>
            </a:pPr>
            <a:r>
              <a:rPr lang="en-US" sz="900" noProof="0">
                <a:solidFill>
                  <a:schemeClr val="bg1"/>
                </a:solidFill>
                <a:latin typeface="Calibri" panose="020F0502020204030204" pitchFamily="34" charset="0"/>
                <a:cs typeface="Calibri" panose="020F0502020204030204" pitchFamily="34" charset="0"/>
              </a:rPr>
              <a:t>Copyright © 2022 Deloitte Development LLC. All rights reserved.</a:t>
            </a:r>
          </a:p>
        </p:txBody>
      </p:sp>
    </p:spTree>
    <p:extLst>
      <p:ext uri="{BB962C8B-B14F-4D97-AF65-F5344CB8AC3E}">
        <p14:creationId xmlns:p14="http://schemas.microsoft.com/office/powerpoint/2010/main" val="883086926"/>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cSld name="Title &amp; subtitle">
    <p:spTree>
      <p:nvGrpSpPr>
        <p:cNvPr id="1" name=""/>
        <p:cNvGrpSpPr/>
        <p:nvPr/>
      </p:nvGrpSpPr>
      <p:grpSpPr>
        <a:xfrm>
          <a:off x="0" y="0"/>
          <a:ext cx="0" cy="0"/>
          <a:chOff x="0" y="0"/>
          <a:chExt cx="0" cy="0"/>
        </a:xfrm>
      </p:grpSpPr>
      <p:sp>
        <p:nvSpPr>
          <p:cNvPr id="4" name="Text Placeholder 8">
            <a:extLst>
              <a:ext uri="{FF2B5EF4-FFF2-40B4-BE49-F238E27FC236}">
                <a16:creationId xmlns:a16="http://schemas.microsoft.com/office/drawing/2014/main" id="{D1AFA9E9-5EB8-42BF-B15A-3D95DDA547A4}"/>
              </a:ext>
            </a:extLst>
          </p:cNvPr>
          <p:cNvSpPr>
            <a:spLocks noGrp="1"/>
          </p:cNvSpPr>
          <p:nvPr>
            <p:ph type="body" sz="quarter" idx="13" hasCustomPrompt="1"/>
          </p:nvPr>
        </p:nvSpPr>
        <p:spPr>
          <a:xfrm>
            <a:off x="501650" y="651600"/>
            <a:ext cx="11188700" cy="757255"/>
          </a:xfrm>
          <a:prstGeom prst="rect">
            <a:avLst/>
          </a:prstGeom>
        </p:spPr>
        <p:txBody>
          <a:bodyPr lIns="0" tIns="0" rIns="0" bIns="0">
            <a:noAutofit/>
          </a:bodyPr>
          <a:lstStyle>
            <a:lvl1pPr marL="0" indent="0">
              <a:buNone/>
              <a:defRPr sz="1800" b="0">
                <a:solidFill>
                  <a:srgbClr val="575757"/>
                </a:solidFill>
              </a:defRPr>
            </a:lvl1pPr>
          </a:lstStyle>
          <a:p>
            <a:pPr lvl="0"/>
            <a:r>
              <a:rPr lang="en-US"/>
              <a:t>Click to add subtitle</a:t>
            </a:r>
          </a:p>
        </p:txBody>
      </p:sp>
      <p:sp>
        <p:nvSpPr>
          <p:cNvPr id="5" name="Title Placeholder 1">
            <a:extLst>
              <a:ext uri="{FF2B5EF4-FFF2-40B4-BE49-F238E27FC236}">
                <a16:creationId xmlns:a16="http://schemas.microsoft.com/office/drawing/2014/main" id="{C3F5B0ED-A4CB-4D19-B6B8-CA9E1139E702}"/>
              </a:ext>
            </a:extLst>
          </p:cNvPr>
          <p:cNvSpPr>
            <a:spLocks noGrp="1"/>
          </p:cNvSpPr>
          <p:nvPr>
            <p:ph type="title" hasCustomPrompt="1"/>
          </p:nvPr>
        </p:nvSpPr>
        <p:spPr>
          <a:xfrm>
            <a:off x="501650" y="317500"/>
            <a:ext cx="11188700" cy="334099"/>
          </a:xfrm>
          <a:prstGeom prst="rect">
            <a:avLst/>
          </a:prstGeom>
        </p:spPr>
        <p:txBody>
          <a:bodyPr vert="horz" lIns="0" tIns="0" rIns="0" bIns="0" rtlCol="0" anchor="t" anchorCtr="0">
            <a:noAutofit/>
          </a:bodyPr>
          <a:lstStyle>
            <a:lvl1pPr>
              <a:defRPr>
                <a:latin typeface="+mj-lt"/>
              </a:defRPr>
            </a:lvl1pPr>
          </a:lstStyle>
          <a:p>
            <a:r>
              <a:rPr lang="en-US"/>
              <a:t>Click to add title</a:t>
            </a:r>
          </a:p>
        </p:txBody>
      </p:sp>
    </p:spTree>
    <p:extLst>
      <p:ext uri="{BB962C8B-B14F-4D97-AF65-F5344CB8AC3E}">
        <p14:creationId xmlns:p14="http://schemas.microsoft.com/office/powerpoint/2010/main" val="4010842573"/>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p:cSld name="Divider - Deloitte black">
    <p:bg bwMode="gray">
      <p:bgPr>
        <a:solidFill>
          <a:schemeClr val="tx1"/>
        </a:solidFill>
        <a:effectLst/>
      </p:bgPr>
    </p:bg>
    <p:spTree>
      <p:nvGrpSpPr>
        <p:cNvPr id="1" name=""/>
        <p:cNvGrpSpPr/>
        <p:nvPr/>
      </p:nvGrpSpPr>
      <p:grpSpPr>
        <a:xfrm>
          <a:off x="0" y="0"/>
          <a:ext cx="0" cy="0"/>
          <a:chOff x="0" y="0"/>
          <a:chExt cx="0" cy="0"/>
        </a:xfrm>
      </p:grpSpPr>
      <p:sp>
        <p:nvSpPr>
          <p:cNvPr id="18" name="Title 1"/>
          <p:cNvSpPr>
            <a:spLocks noGrp="1"/>
          </p:cNvSpPr>
          <p:nvPr>
            <p:ph type="title"/>
          </p:nvPr>
        </p:nvSpPr>
        <p:spPr bwMode="gray">
          <a:xfrm>
            <a:off x="469900" y="1705668"/>
            <a:ext cx="10418233" cy="1592403"/>
          </a:xfrm>
          <a:prstGeom prst="rect">
            <a:avLst/>
          </a:prstGeom>
        </p:spPr>
        <p:txBody>
          <a:bodyPr anchor="b"/>
          <a:lstStyle>
            <a:lvl1pPr>
              <a:lnSpc>
                <a:spcPct val="95000"/>
              </a:lnSpc>
              <a:defRPr sz="3600" b="1">
                <a:solidFill>
                  <a:schemeClr val="bg1"/>
                </a:solidFill>
                <a:latin typeface="+mj-lt"/>
                <a:ea typeface="Open Sans" panose="020B0606030504020204" pitchFamily="34" charset="0"/>
                <a:cs typeface="Open Sans" panose="020B0606030504020204" pitchFamily="34" charset="0"/>
              </a:defRPr>
            </a:lvl1pPr>
          </a:lstStyle>
          <a:p>
            <a:r>
              <a:rPr lang="en-US" noProof="0"/>
              <a:t>Click to edit Master title style</a:t>
            </a:r>
          </a:p>
        </p:txBody>
      </p:sp>
      <p:sp>
        <p:nvSpPr>
          <p:cNvPr id="19" name="Text Placeholder 2"/>
          <p:cNvSpPr>
            <a:spLocks noGrp="1"/>
          </p:cNvSpPr>
          <p:nvPr>
            <p:ph type="body" idx="1"/>
          </p:nvPr>
        </p:nvSpPr>
        <p:spPr bwMode="gray">
          <a:xfrm>
            <a:off x="469900" y="3429000"/>
            <a:ext cx="10418233" cy="1566532"/>
          </a:xfrm>
        </p:spPr>
        <p:txBody>
          <a:bodyPr lIns="0" tIns="0" rIns="0" bIns="0">
            <a:noAutofit/>
          </a:bodyPr>
          <a:lstStyle>
            <a:lvl1pPr marL="0" indent="0">
              <a:lnSpc>
                <a:spcPct val="95000"/>
              </a:lnSpc>
              <a:spcAft>
                <a:spcPts val="0"/>
              </a:spcAft>
              <a:buNone/>
              <a:defRPr sz="3600">
                <a:solidFill>
                  <a:schemeClr val="bg1"/>
                </a:solidFill>
              </a:defRPr>
            </a:lvl1pPr>
            <a:lvl2pPr marL="609585" indent="0">
              <a:buNone/>
              <a:defRPr sz="2667">
                <a:solidFill>
                  <a:schemeClr val="tx1">
                    <a:tint val="75000"/>
                  </a:schemeClr>
                </a:solidFill>
              </a:defRPr>
            </a:lvl2pPr>
            <a:lvl3pPr marL="1219170" indent="0">
              <a:buNone/>
              <a:defRPr sz="2400">
                <a:solidFill>
                  <a:schemeClr val="tx1">
                    <a:tint val="75000"/>
                  </a:schemeClr>
                </a:solidFill>
              </a:defRPr>
            </a:lvl3pPr>
            <a:lvl4pPr marL="1828754" indent="0">
              <a:buNone/>
              <a:defRPr sz="2133">
                <a:solidFill>
                  <a:schemeClr val="tx1">
                    <a:tint val="75000"/>
                  </a:schemeClr>
                </a:solidFill>
              </a:defRPr>
            </a:lvl4pPr>
            <a:lvl5pPr marL="2438339" indent="0">
              <a:buNone/>
              <a:defRPr sz="2133">
                <a:solidFill>
                  <a:schemeClr val="tx1">
                    <a:tint val="75000"/>
                  </a:schemeClr>
                </a:solidFill>
              </a:defRPr>
            </a:lvl5pPr>
            <a:lvl6pPr marL="3047924" indent="0">
              <a:buNone/>
              <a:defRPr sz="2133">
                <a:solidFill>
                  <a:schemeClr val="tx1">
                    <a:tint val="75000"/>
                  </a:schemeClr>
                </a:solidFill>
              </a:defRPr>
            </a:lvl6pPr>
            <a:lvl7pPr marL="3657509" indent="0">
              <a:buNone/>
              <a:defRPr sz="2133">
                <a:solidFill>
                  <a:schemeClr val="tx1">
                    <a:tint val="75000"/>
                  </a:schemeClr>
                </a:solidFill>
              </a:defRPr>
            </a:lvl7pPr>
            <a:lvl8pPr marL="4267093" indent="0">
              <a:buNone/>
              <a:defRPr sz="2133">
                <a:solidFill>
                  <a:schemeClr val="tx1">
                    <a:tint val="75000"/>
                  </a:schemeClr>
                </a:solidFill>
              </a:defRPr>
            </a:lvl8pPr>
            <a:lvl9pPr marL="4876678" indent="0">
              <a:buNone/>
              <a:defRPr sz="2133">
                <a:solidFill>
                  <a:schemeClr val="tx1">
                    <a:tint val="75000"/>
                  </a:schemeClr>
                </a:solidFill>
              </a:defRPr>
            </a:lvl9pPr>
          </a:lstStyle>
          <a:p>
            <a:pPr lvl="0"/>
            <a:r>
              <a:rPr lang="en-US" noProof="0"/>
              <a:t>Click to edit Master text styles</a:t>
            </a:r>
          </a:p>
        </p:txBody>
      </p:sp>
      <p:sp>
        <p:nvSpPr>
          <p:cNvPr id="9" name="TextBox 8">
            <a:extLst>
              <a:ext uri="{FF2B5EF4-FFF2-40B4-BE49-F238E27FC236}">
                <a16:creationId xmlns:a16="http://schemas.microsoft.com/office/drawing/2014/main" id="{8194F347-CBED-4284-9EC5-49E7D0DE163A}"/>
              </a:ext>
            </a:extLst>
          </p:cNvPr>
          <p:cNvSpPr txBox="1"/>
          <p:nvPr/>
        </p:nvSpPr>
        <p:spPr>
          <a:xfrm>
            <a:off x="11382377" y="6477001"/>
            <a:ext cx="307975" cy="138499"/>
          </a:xfrm>
          <a:prstGeom prst="rect">
            <a:avLst/>
          </a:prstGeom>
          <a:noFill/>
        </p:spPr>
        <p:txBody>
          <a:bodyPr wrap="square" lIns="0" tIns="0" rIns="0" bIns="0" rtlCol="0">
            <a:spAutoFit/>
          </a:bodyPr>
          <a:lstStyle/>
          <a:p>
            <a:pPr marL="0" indent="0" algn="r">
              <a:spcBef>
                <a:spcPts val="600"/>
              </a:spcBef>
              <a:buSzPct val="100000"/>
              <a:buFont typeface="Arial"/>
              <a:buNone/>
            </a:pPr>
            <a:fld id="{C58DF478-B544-4ED8-9ED4-6A2648E2D233}" type="slidenum">
              <a:rPr lang="en-US" sz="900" noProof="0" smtClean="0">
                <a:solidFill>
                  <a:schemeClr val="bg1"/>
                </a:solidFill>
                <a:latin typeface="Calibri" panose="020F0502020204030204" pitchFamily="34" charset="0"/>
                <a:cs typeface="Calibri" panose="020F0502020204030204" pitchFamily="34" charset="0"/>
              </a:rPr>
              <a:pPr marL="0" indent="0" algn="r">
                <a:spcBef>
                  <a:spcPts val="600"/>
                </a:spcBef>
                <a:buSzPct val="100000"/>
                <a:buFont typeface="Arial"/>
                <a:buNone/>
              </a:pPr>
              <a:t>‹#›</a:t>
            </a:fld>
            <a:endParaRPr lang="en-US" sz="900" noProof="0">
              <a:solidFill>
                <a:schemeClr val="bg1"/>
              </a:solidFill>
              <a:latin typeface="Calibri" panose="020F0502020204030204" pitchFamily="34" charset="0"/>
              <a:cs typeface="Calibri" panose="020F0502020204030204" pitchFamily="34" charset="0"/>
            </a:endParaRPr>
          </a:p>
        </p:txBody>
      </p:sp>
      <p:sp>
        <p:nvSpPr>
          <p:cNvPr id="12" name="TextBox 11">
            <a:extLst>
              <a:ext uri="{FF2B5EF4-FFF2-40B4-BE49-F238E27FC236}">
                <a16:creationId xmlns:a16="http://schemas.microsoft.com/office/drawing/2014/main" id="{7D0F962B-678A-498B-A789-1AABA8167BB7}"/>
              </a:ext>
            </a:extLst>
          </p:cNvPr>
          <p:cNvSpPr txBox="1"/>
          <p:nvPr/>
        </p:nvSpPr>
        <p:spPr>
          <a:xfrm>
            <a:off x="11382377" y="6477001"/>
            <a:ext cx="307975" cy="138499"/>
          </a:xfrm>
          <a:prstGeom prst="rect">
            <a:avLst/>
          </a:prstGeom>
          <a:noFill/>
        </p:spPr>
        <p:txBody>
          <a:bodyPr wrap="square" lIns="0" tIns="0" rIns="0" bIns="0" rtlCol="0">
            <a:spAutoFit/>
          </a:bodyPr>
          <a:lstStyle/>
          <a:p>
            <a:pPr marL="0" indent="0" algn="r">
              <a:spcBef>
                <a:spcPts val="600"/>
              </a:spcBef>
              <a:buSzPct val="100000"/>
              <a:buFont typeface="Arial"/>
              <a:buNone/>
            </a:pPr>
            <a:fld id="{C58DF478-B544-4ED8-9ED4-6A2648E2D233}" type="slidenum">
              <a:rPr lang="en-US" sz="900" noProof="0" smtClean="0">
                <a:solidFill>
                  <a:schemeClr val="bg1"/>
                </a:solidFill>
                <a:latin typeface="Calibri" panose="020F0502020204030204" pitchFamily="34" charset="0"/>
                <a:cs typeface="Calibri" panose="020F0502020204030204" pitchFamily="34" charset="0"/>
              </a:rPr>
              <a:pPr marL="0" indent="0" algn="r">
                <a:spcBef>
                  <a:spcPts val="600"/>
                </a:spcBef>
                <a:buSzPct val="100000"/>
                <a:buFont typeface="Arial"/>
                <a:buNone/>
              </a:pPr>
              <a:t>‹#›</a:t>
            </a:fld>
            <a:endParaRPr lang="en-US" sz="900" noProof="0">
              <a:solidFill>
                <a:schemeClr val="bg1"/>
              </a:solidFill>
              <a:latin typeface="Calibri" panose="020F0502020204030204" pitchFamily="34" charset="0"/>
              <a:cs typeface="Calibri" panose="020F0502020204030204" pitchFamily="34" charset="0"/>
            </a:endParaRPr>
          </a:p>
        </p:txBody>
      </p:sp>
      <p:sp>
        <p:nvSpPr>
          <p:cNvPr id="14" name="Copyright">
            <a:extLst>
              <a:ext uri="{FF2B5EF4-FFF2-40B4-BE49-F238E27FC236}">
                <a16:creationId xmlns:a16="http://schemas.microsoft.com/office/drawing/2014/main" id="{7D3FCA04-794C-427D-BD3F-08F1381AE2A2}"/>
              </a:ext>
            </a:extLst>
          </p:cNvPr>
          <p:cNvSpPr txBox="1"/>
          <p:nvPr userDrawn="1"/>
        </p:nvSpPr>
        <p:spPr>
          <a:xfrm>
            <a:off x="469901" y="6477000"/>
            <a:ext cx="5355167" cy="138499"/>
          </a:xfrm>
          <a:prstGeom prst="rect">
            <a:avLst/>
          </a:prstGeom>
          <a:noFill/>
        </p:spPr>
        <p:txBody>
          <a:bodyPr wrap="square" lIns="0" tIns="0" rIns="0" bIns="0" rtlCol="0">
            <a:spAutoFit/>
          </a:bodyPr>
          <a:lstStyle/>
          <a:p>
            <a:pPr marL="0" indent="0">
              <a:spcBef>
                <a:spcPts val="600"/>
              </a:spcBef>
              <a:buSzPct val="100000"/>
              <a:buFont typeface="Arial"/>
              <a:buNone/>
            </a:pPr>
            <a:r>
              <a:rPr lang="en-US" sz="900" noProof="0">
                <a:solidFill>
                  <a:schemeClr val="bg1"/>
                </a:solidFill>
                <a:latin typeface="Calibri" panose="020F0502020204030204" pitchFamily="34" charset="0"/>
                <a:cs typeface="Calibri" panose="020F0502020204030204" pitchFamily="34" charset="0"/>
              </a:rPr>
              <a:t>Copyright © 2022 Deloitte Development LLC. All rights reserved.</a:t>
            </a:r>
          </a:p>
        </p:txBody>
      </p:sp>
      <p:sp>
        <p:nvSpPr>
          <p:cNvPr id="15" name="TextBox 14">
            <a:extLst>
              <a:ext uri="{FF2B5EF4-FFF2-40B4-BE49-F238E27FC236}">
                <a16:creationId xmlns:a16="http://schemas.microsoft.com/office/drawing/2014/main" id="{59E1AC4F-974A-4D72-B553-35584B4CE8B9}"/>
              </a:ext>
            </a:extLst>
          </p:cNvPr>
          <p:cNvSpPr txBox="1"/>
          <p:nvPr userDrawn="1"/>
        </p:nvSpPr>
        <p:spPr>
          <a:xfrm>
            <a:off x="11382377" y="6477001"/>
            <a:ext cx="307975" cy="138499"/>
          </a:xfrm>
          <a:prstGeom prst="rect">
            <a:avLst/>
          </a:prstGeom>
          <a:noFill/>
        </p:spPr>
        <p:txBody>
          <a:bodyPr wrap="square" lIns="0" tIns="0" rIns="0" bIns="0" rtlCol="0">
            <a:spAutoFit/>
          </a:bodyPr>
          <a:lstStyle/>
          <a:p>
            <a:pPr marL="0" indent="0" algn="r">
              <a:spcBef>
                <a:spcPts val="600"/>
              </a:spcBef>
              <a:buSzPct val="100000"/>
              <a:buFont typeface="Arial"/>
              <a:buNone/>
            </a:pPr>
            <a:fld id="{C58DF478-B544-4ED8-9ED4-6A2648E2D233}" type="slidenum">
              <a:rPr lang="en-US" sz="900" noProof="0" smtClean="0">
                <a:solidFill>
                  <a:schemeClr val="bg1"/>
                </a:solidFill>
                <a:latin typeface="Calibri" panose="020F0502020204030204" pitchFamily="34" charset="0"/>
                <a:cs typeface="Calibri" panose="020F0502020204030204" pitchFamily="34" charset="0"/>
              </a:rPr>
              <a:pPr marL="0" indent="0" algn="r">
                <a:spcBef>
                  <a:spcPts val="600"/>
                </a:spcBef>
                <a:buSzPct val="100000"/>
                <a:buFont typeface="Arial"/>
                <a:buNone/>
              </a:pPr>
              <a:t>‹#›</a:t>
            </a:fld>
            <a:endParaRPr lang="en-US" sz="900" noProof="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557989191"/>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Key statement white">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01651" y="1665288"/>
            <a:ext cx="9277349" cy="4716462"/>
          </a:xfrm>
          <a:prstGeom prst="rect">
            <a:avLst/>
          </a:prstGeom>
        </p:spPr>
        <p:txBody>
          <a:bodyPr>
            <a:noAutofit/>
          </a:bodyPr>
          <a:lstStyle>
            <a:lvl1pPr marL="0" indent="0" algn="l">
              <a:spcBef>
                <a:spcPts val="3600"/>
              </a:spcBef>
              <a:buFontTx/>
              <a:buNone/>
              <a:defRPr sz="3600">
                <a:solidFill>
                  <a:schemeClr val="tx1"/>
                </a:solidFill>
              </a:defRPr>
            </a:lvl1pPr>
            <a:lvl2pPr marL="457200" indent="-457200">
              <a:defRPr sz="3000">
                <a:solidFill>
                  <a:schemeClr val="bg2"/>
                </a:solidFill>
              </a:defRPr>
            </a:lvl2pPr>
            <a:lvl3pPr>
              <a:defRPr sz="3000">
                <a:solidFill>
                  <a:schemeClr val="bg2"/>
                </a:solidFill>
              </a:defRPr>
            </a:lvl3pPr>
            <a:lvl4pPr>
              <a:defRPr sz="3000">
                <a:solidFill>
                  <a:schemeClr val="bg2"/>
                </a:solidFill>
              </a:defRPr>
            </a:lvl4pPr>
            <a:lvl5pPr>
              <a:defRPr sz="3000">
                <a:solidFill>
                  <a:schemeClr val="bg2"/>
                </a:solidFill>
              </a:defRPr>
            </a:lvl5pPr>
          </a:lstStyle>
          <a:p>
            <a:pPr lvl="0"/>
            <a:r>
              <a:rPr lang="en-US" noProof="0"/>
              <a:t>Click to edit Master text styles</a:t>
            </a:r>
          </a:p>
        </p:txBody>
      </p:sp>
    </p:spTree>
    <p:extLst>
      <p:ext uri="{BB962C8B-B14F-4D97-AF65-F5344CB8AC3E}">
        <p14:creationId xmlns:p14="http://schemas.microsoft.com/office/powerpoint/2010/main" val="298264401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itle, subtitle &amp; chart">
    <p:spTree>
      <p:nvGrpSpPr>
        <p:cNvPr id="1" name=""/>
        <p:cNvGrpSpPr/>
        <p:nvPr/>
      </p:nvGrpSpPr>
      <p:grpSpPr>
        <a:xfrm>
          <a:off x="0" y="0"/>
          <a:ext cx="0" cy="0"/>
          <a:chOff x="0" y="0"/>
          <a:chExt cx="0" cy="0"/>
        </a:xfrm>
      </p:grpSpPr>
      <p:sp>
        <p:nvSpPr>
          <p:cNvPr id="15" name="Text Placeholder 8"/>
          <p:cNvSpPr>
            <a:spLocks noGrp="1"/>
          </p:cNvSpPr>
          <p:nvPr>
            <p:ph type="body" sz="quarter" idx="13" hasCustomPrompt="1"/>
          </p:nvPr>
        </p:nvSpPr>
        <p:spPr>
          <a:xfrm>
            <a:off x="501650" y="651600"/>
            <a:ext cx="11188700" cy="757255"/>
          </a:xfrm>
          <a:prstGeom prst="rect">
            <a:avLst/>
          </a:prstGeom>
        </p:spPr>
        <p:txBody>
          <a:bodyPr lIns="0" tIns="0" rIns="0" bIns="0">
            <a:noAutofit/>
          </a:bodyPr>
          <a:lstStyle>
            <a:lvl1pPr marL="0" indent="0">
              <a:buNone/>
              <a:defRPr sz="1800" b="0">
                <a:solidFill>
                  <a:srgbClr val="53565A"/>
                </a:solidFill>
              </a:defRPr>
            </a:lvl1pPr>
          </a:lstStyle>
          <a:p>
            <a:pPr lvl="0"/>
            <a:r>
              <a:rPr lang="en-US"/>
              <a:t>Click to add subtitle</a:t>
            </a:r>
          </a:p>
        </p:txBody>
      </p:sp>
      <p:sp>
        <p:nvSpPr>
          <p:cNvPr id="17" name="Chart Placeholder 3"/>
          <p:cNvSpPr>
            <a:spLocks noGrp="1"/>
          </p:cNvSpPr>
          <p:nvPr>
            <p:ph type="chart" sz="quarter" idx="15"/>
          </p:nvPr>
        </p:nvSpPr>
        <p:spPr>
          <a:xfrm>
            <a:off x="501652" y="2052000"/>
            <a:ext cx="11188699" cy="4069013"/>
          </a:xfrm>
          <a:prstGeom prst="rect">
            <a:avLst/>
          </a:prstGeom>
        </p:spPr>
        <p:txBody>
          <a:bodyPr>
            <a:noAutofit/>
          </a:bodyPr>
          <a:lstStyle/>
          <a:p>
            <a:r>
              <a:rPr lang="en-US"/>
              <a:t>Click icon to add chart</a:t>
            </a:r>
            <a:endParaRPr lang="en-GB"/>
          </a:p>
        </p:txBody>
      </p:sp>
      <p:sp>
        <p:nvSpPr>
          <p:cNvPr id="18" name="Text Placeholder 8"/>
          <p:cNvSpPr>
            <a:spLocks noGrp="1"/>
          </p:cNvSpPr>
          <p:nvPr>
            <p:ph type="body" sz="quarter" idx="18"/>
          </p:nvPr>
        </p:nvSpPr>
        <p:spPr>
          <a:xfrm>
            <a:off x="501652" y="1674087"/>
            <a:ext cx="11188699" cy="357187"/>
          </a:xfrm>
        </p:spPr>
        <p:txBody>
          <a:bodyPr>
            <a:noAutofit/>
          </a:bodyPr>
          <a:lstStyle/>
          <a:p>
            <a:pPr lvl="0"/>
            <a:r>
              <a:rPr lang="en-US" noProof="0"/>
              <a:t>Click to edit Master text styles</a:t>
            </a:r>
          </a:p>
        </p:txBody>
      </p:sp>
      <p:sp>
        <p:nvSpPr>
          <p:cNvPr id="19" name="Text Placeholder 7"/>
          <p:cNvSpPr>
            <a:spLocks noGrp="1"/>
          </p:cNvSpPr>
          <p:nvPr>
            <p:ph type="body" sz="quarter" idx="23"/>
          </p:nvPr>
        </p:nvSpPr>
        <p:spPr>
          <a:xfrm>
            <a:off x="501651" y="6121014"/>
            <a:ext cx="11188700" cy="260737"/>
          </a:xfrm>
        </p:spPr>
        <p:txBody>
          <a:bodyPr>
            <a:noAutofit/>
          </a:bodyPr>
          <a:lstStyle>
            <a:lvl1pPr>
              <a:spcAft>
                <a:spcPts val="0"/>
              </a:spcAft>
              <a:defRPr sz="900"/>
            </a:lvl1pPr>
          </a:lstStyle>
          <a:p>
            <a:pPr lvl="0"/>
            <a:r>
              <a:rPr lang="en-US"/>
              <a:t>Click to edit Master text styles</a:t>
            </a:r>
          </a:p>
        </p:txBody>
      </p:sp>
      <p:sp>
        <p:nvSpPr>
          <p:cNvPr id="7" name="Title Placeholder 1">
            <a:extLst>
              <a:ext uri="{FF2B5EF4-FFF2-40B4-BE49-F238E27FC236}">
                <a16:creationId xmlns:a16="http://schemas.microsoft.com/office/drawing/2014/main" id="{8CFE9674-04ED-4C53-9426-4EA385799FE2}"/>
              </a:ext>
            </a:extLst>
          </p:cNvPr>
          <p:cNvSpPr>
            <a:spLocks noGrp="1"/>
          </p:cNvSpPr>
          <p:nvPr>
            <p:ph type="title" hasCustomPrompt="1"/>
          </p:nvPr>
        </p:nvSpPr>
        <p:spPr>
          <a:xfrm>
            <a:off x="501650" y="317500"/>
            <a:ext cx="11188700" cy="334099"/>
          </a:xfrm>
          <a:prstGeom prst="rect">
            <a:avLst/>
          </a:prstGeom>
        </p:spPr>
        <p:txBody>
          <a:bodyPr vert="horz" lIns="0" tIns="0" rIns="0" bIns="0" rtlCol="0" anchor="t" anchorCtr="0">
            <a:noAutofit/>
          </a:bodyPr>
          <a:lstStyle>
            <a:lvl1pPr>
              <a:defRPr>
                <a:latin typeface="+mj-lt"/>
              </a:defRPr>
            </a:lvl1pPr>
          </a:lstStyle>
          <a:p>
            <a:r>
              <a:rPr lang="en-US"/>
              <a:t>Click to add title</a:t>
            </a:r>
          </a:p>
        </p:txBody>
      </p:sp>
    </p:spTree>
    <p:extLst>
      <p:ext uri="{BB962C8B-B14F-4D97-AF65-F5344CB8AC3E}">
        <p14:creationId xmlns:p14="http://schemas.microsoft.com/office/powerpoint/2010/main" val="607143290"/>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amp; 1 column text">
    <p:spTree>
      <p:nvGrpSpPr>
        <p:cNvPr id="1" name=""/>
        <p:cNvGrpSpPr/>
        <p:nvPr/>
      </p:nvGrpSpPr>
      <p:grpSpPr>
        <a:xfrm>
          <a:off x="0" y="0"/>
          <a:ext cx="0" cy="0"/>
          <a:chOff x="0" y="0"/>
          <a:chExt cx="0" cy="0"/>
        </a:xfrm>
      </p:grpSpPr>
      <p:sp>
        <p:nvSpPr>
          <p:cNvPr id="14" name="Text Placeholder 18"/>
          <p:cNvSpPr>
            <a:spLocks noGrp="1"/>
          </p:cNvSpPr>
          <p:nvPr>
            <p:ph idx="1"/>
          </p:nvPr>
        </p:nvSpPr>
        <p:spPr>
          <a:xfrm>
            <a:off x="501651" y="1665289"/>
            <a:ext cx="11165416" cy="4716463"/>
          </a:xfrm>
          <a:prstGeom prst="rect">
            <a:avLst/>
          </a:prstGeom>
        </p:spPr>
        <p:txBody>
          <a:bodyPr vert="horz" lIns="0" tIns="0" rIns="0" bIns="0" rtlCol="0">
            <a:noAutofit/>
          </a:bodyPr>
          <a:lstStyle>
            <a:lvl1pPr marL="0" indent="0" algn="l">
              <a:buFontTx/>
              <a:buNone/>
              <a:defRPr>
                <a:latin typeface="+mn-lt"/>
              </a:defRPr>
            </a:lvl1pPr>
            <a:lvl2pPr marL="139700" indent="-139700" algn="l">
              <a:buClrTx/>
              <a:buSzPct val="100000"/>
              <a:buFont typeface="Arial" panose="020B0604020202020204" pitchFamily="34" charset="0"/>
              <a:buChar char="•"/>
              <a:defRPr>
                <a:latin typeface="+mn-lt"/>
              </a:defRPr>
            </a:lvl2pPr>
            <a:lvl3pPr marL="304800" indent="-139700" algn="l">
              <a:buClrTx/>
              <a:buSzPct val="100000"/>
              <a:buFont typeface="Arial" panose="020B0604020202020204" pitchFamily="34" charset="0"/>
              <a:buChar char="−"/>
              <a:defRPr>
                <a:latin typeface="+mn-lt"/>
              </a:defRPr>
            </a:lvl3pPr>
            <a:lvl4pPr marL="469900" indent="-139700" algn="l">
              <a:buClrTx/>
              <a:buSzPct val="100000"/>
              <a:buFont typeface="Arial" panose="020B0604020202020204" pitchFamily="34" charset="0"/>
              <a:buChar char="◦"/>
              <a:defRPr>
                <a:latin typeface="+mn-lt"/>
              </a:defRPr>
            </a:lvl4pPr>
            <a:lvl5pPr marL="635000" indent="-139700" algn="l">
              <a:buClrTx/>
              <a:buSzPct val="100000"/>
              <a:buFont typeface="Arial" panose="020B0604020202020204" pitchFamily="34" charset="0"/>
              <a:buChar cha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noProof="0"/>
          </a:p>
        </p:txBody>
      </p:sp>
      <p:sp>
        <p:nvSpPr>
          <p:cNvPr id="2" name="Title 1">
            <a:extLst>
              <a:ext uri="{FF2B5EF4-FFF2-40B4-BE49-F238E27FC236}">
                <a16:creationId xmlns:a16="http://schemas.microsoft.com/office/drawing/2014/main" id="{491AA219-3285-40E3-9146-7A9E17B0F4D0}"/>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31855219"/>
      </p:ext>
    </p:extLst>
  </p:cSld>
  <p:clrMapOvr>
    <a:masterClrMapping/>
  </p:clrMapOvr>
  <p:transition>
    <p:fade/>
  </p:transition>
  <p:hf hdr="0" dt="0"/>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Contents">
    <p:spTree>
      <p:nvGrpSpPr>
        <p:cNvPr id="1" name=""/>
        <p:cNvGrpSpPr/>
        <p:nvPr/>
      </p:nvGrpSpPr>
      <p:grpSpPr>
        <a:xfrm>
          <a:off x="0" y="0"/>
          <a:ext cx="0" cy="0"/>
          <a:chOff x="0" y="0"/>
          <a:chExt cx="0" cy="0"/>
        </a:xfrm>
      </p:grpSpPr>
      <p:sp>
        <p:nvSpPr>
          <p:cNvPr id="4" name="Content Placeholder 3"/>
          <p:cNvSpPr>
            <a:spLocks noGrp="1"/>
          </p:cNvSpPr>
          <p:nvPr>
            <p:ph sz="quarter" idx="10"/>
          </p:nvPr>
        </p:nvSpPr>
        <p:spPr>
          <a:xfrm>
            <a:off x="501651" y="1665289"/>
            <a:ext cx="9277349" cy="4716463"/>
          </a:xfrm>
          <a:prstGeom prst="rect">
            <a:avLst/>
          </a:prstGeom>
        </p:spPr>
        <p:txBody>
          <a:bodyPr>
            <a:noAutofit/>
          </a:bodyPr>
          <a:lstStyle>
            <a:lvl1pPr marL="0" indent="0" algn="l">
              <a:buFontTx/>
              <a:buNone/>
              <a:tabLst>
                <a:tab pos="6729413" algn="r"/>
              </a:tabLst>
              <a:defRPr>
                <a:latin typeface="+mn-lt"/>
              </a:defRPr>
            </a:lvl1pPr>
            <a:lvl2pPr marL="139700" indent="-139700" algn="l">
              <a:buClrTx/>
              <a:buSzPct val="100000"/>
              <a:buFont typeface="Arial" panose="020B0604020202020204" pitchFamily="34" charset="0"/>
              <a:buChar char="•"/>
              <a:tabLst>
                <a:tab pos="6729413" algn="r"/>
              </a:tabLst>
              <a:defRPr>
                <a:latin typeface="+mn-lt"/>
              </a:defRPr>
            </a:lvl2pPr>
            <a:lvl3pPr marL="304800" indent="-139700" algn="l">
              <a:buClrTx/>
              <a:buSzPct val="100000"/>
              <a:buFont typeface="Arial" panose="020B0604020202020204" pitchFamily="34" charset="0"/>
              <a:buChar char="−"/>
              <a:tabLst>
                <a:tab pos="6729413" algn="r"/>
              </a:tabLst>
              <a:defRPr>
                <a:latin typeface="+mn-lt"/>
              </a:defRPr>
            </a:lvl3pPr>
            <a:lvl4pPr marL="469900" indent="-139700" algn="l">
              <a:buClrTx/>
              <a:buSzPct val="100000"/>
              <a:buFont typeface="Arial" panose="020B0604020202020204" pitchFamily="34" charset="0"/>
              <a:buChar char="◦"/>
              <a:tabLst>
                <a:tab pos="6729413" algn="r"/>
              </a:tabLst>
              <a:defRPr>
                <a:latin typeface="+mn-lt"/>
              </a:defRPr>
            </a:lvl4pPr>
            <a:lvl5pPr marL="635000" indent="-139700" algn="l">
              <a:buClrTx/>
              <a:buSzPct val="100000"/>
              <a:buFont typeface="Arial" panose="020B0604020202020204" pitchFamily="34" charset="0"/>
              <a:buChar char="−"/>
              <a:tabLst>
                <a:tab pos="5029200" algn="r"/>
              </a:tabLst>
              <a:defRPr baseline="0">
                <a:latin typeface="+mn-lt"/>
              </a:defRPr>
            </a:lvl5pPr>
            <a:lvl6pPr>
              <a:tabLst>
                <a:tab pos="6729413" algn="r"/>
              </a:tabLst>
              <a:defRPr/>
            </a:lvl6pPr>
            <a:lvl7pPr>
              <a:tabLst>
                <a:tab pos="6729413" algn="r"/>
              </a:tabLst>
              <a:defRPr/>
            </a:lvl7pPr>
            <a:lvl8pPr>
              <a:tabLst>
                <a:tab pos="6729413" algn="r"/>
              </a:tabLst>
              <a:defRPr/>
            </a:lvl8pPr>
            <a:lvl9pPr>
              <a:tabLst>
                <a:tab pos="6729413" algn="r"/>
              </a:tabLst>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9E56660C-D97A-4199-9DB7-D8D50E3721D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90168077"/>
      </p:ext>
    </p:extLst>
  </p:cSld>
  <p:clrMapOvr>
    <a:masterClrMapping/>
  </p:clrMapOvr>
  <p:transition>
    <p:fade/>
  </p:transition>
  <p:hf hdr="0" dt="0"/>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userDrawn="1">
  <p:cSld name="Letter Layou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8862256" y="405929"/>
            <a:ext cx="2804160" cy="1027760"/>
          </a:xfrm>
        </p:spPr>
        <p:txBody>
          <a:bodyPr>
            <a:noAutofit/>
          </a:bodyPr>
          <a:lstStyle>
            <a:lvl1pPr>
              <a:spcBef>
                <a:spcPts val="185"/>
              </a:spcBef>
              <a:defRPr sz="923">
                <a:solidFill>
                  <a:schemeClr val="tx1"/>
                </a:solidFill>
              </a:defRPr>
            </a:lvl1pPr>
            <a:lvl2pPr>
              <a:defRPr sz="969">
                <a:solidFill>
                  <a:schemeClr val="tx2"/>
                </a:solidFill>
              </a:defRPr>
            </a:lvl2pPr>
            <a:lvl3pPr>
              <a:defRPr sz="969">
                <a:solidFill>
                  <a:schemeClr val="tx2"/>
                </a:solidFill>
              </a:defRPr>
            </a:lvl3pPr>
            <a:lvl4pPr>
              <a:defRPr sz="923">
                <a:solidFill>
                  <a:schemeClr val="tx2"/>
                </a:solidFill>
              </a:defRPr>
            </a:lvl4pPr>
            <a:lvl5pPr>
              <a:defRPr sz="923">
                <a:solidFill>
                  <a:schemeClr val="tx2"/>
                </a:solidFill>
              </a:defRPr>
            </a:lvl5pPr>
          </a:lstStyle>
          <a:p>
            <a:pPr lvl="0"/>
            <a:r>
              <a:rPr lang="en-US"/>
              <a:t>Click to edit Master text styles</a:t>
            </a:r>
          </a:p>
        </p:txBody>
      </p:sp>
      <p:sp>
        <p:nvSpPr>
          <p:cNvPr id="7" name="Text Placeholder 6"/>
          <p:cNvSpPr>
            <a:spLocks noGrp="1"/>
          </p:cNvSpPr>
          <p:nvPr>
            <p:ph type="body" sz="quarter" idx="11"/>
          </p:nvPr>
        </p:nvSpPr>
        <p:spPr>
          <a:xfrm>
            <a:off x="495300" y="1665288"/>
            <a:ext cx="2796541" cy="4716462"/>
          </a:xfrm>
        </p:spPr>
        <p:txBody>
          <a:bodyPr>
            <a:noAutofit/>
          </a:bodyPr>
          <a:lstStyle>
            <a:lvl1pPr>
              <a:spcBef>
                <a:spcPts val="0"/>
              </a:spcBef>
              <a:spcAft>
                <a:spcPts val="554"/>
              </a:spcAft>
              <a:defRPr sz="1000"/>
            </a:lvl1pPr>
            <a:lvl2pPr>
              <a:spcBef>
                <a:spcPts val="277"/>
              </a:spcBef>
              <a:defRPr/>
            </a:lvl2pPr>
            <a:lvl3pPr>
              <a:spcBef>
                <a:spcPts val="277"/>
              </a:spcBef>
              <a:defRPr/>
            </a:lvl3pPr>
            <a:lvl4pPr>
              <a:spcBef>
                <a:spcPts val="277"/>
              </a:spcBef>
              <a:defRPr/>
            </a:lvl4pPr>
            <a:lvl5pPr>
              <a:spcBef>
                <a:spcPts val="277"/>
              </a:spcBef>
              <a:defRPr/>
            </a:lvl5pPr>
          </a:lstStyle>
          <a:p>
            <a:pPr lvl="0"/>
            <a:r>
              <a:rPr lang="en-US"/>
              <a:t>Click to edit Master text styles</a:t>
            </a:r>
          </a:p>
        </p:txBody>
      </p:sp>
      <p:sp>
        <p:nvSpPr>
          <p:cNvPr id="9" name="Text Placeholder 8"/>
          <p:cNvSpPr>
            <a:spLocks noGrp="1"/>
          </p:cNvSpPr>
          <p:nvPr>
            <p:ph type="body" sz="quarter" idx="12"/>
          </p:nvPr>
        </p:nvSpPr>
        <p:spPr>
          <a:xfrm>
            <a:off x="3780369" y="1665287"/>
            <a:ext cx="7916331" cy="4716461"/>
          </a:xfrm>
        </p:spPr>
        <p:txBody>
          <a:bodyPr>
            <a:noAutofit/>
          </a:bodyPr>
          <a:lstStyle>
            <a:lvl1pPr marL="0" indent="0" algn="l">
              <a:spcBef>
                <a:spcPts val="1662"/>
              </a:spcBef>
              <a:buFontTx/>
              <a:buNone/>
              <a:defRPr/>
            </a:lvl1pPr>
            <a:lvl2pPr marL="139700" indent="-139700" algn="l">
              <a:buClrTx/>
              <a:buSzPct val="100000"/>
              <a:buFont typeface="Arial" panose="020B0604020202020204" pitchFamily="34" charset="0"/>
              <a:buChar char="•"/>
              <a:defRPr/>
            </a:lvl2pPr>
            <a:lvl3pPr marL="304800" indent="-139700" algn="l">
              <a:buClrTx/>
              <a:buSzPct val="100000"/>
              <a:buFont typeface="Arial" panose="020B0604020202020204" pitchFamily="34" charset="0"/>
              <a:buChar char="−"/>
              <a:defRPr/>
            </a:lvl3pPr>
            <a:lvl4pPr marL="469900" indent="-139700" algn="l">
              <a:buClrTx/>
              <a:buSzPct val="100000"/>
              <a:buFont typeface="Arial" panose="020B0604020202020204" pitchFamily="34" charset="0"/>
              <a:buChar char="◦"/>
              <a:defRPr/>
            </a:lvl4pPr>
            <a:lvl5pPr marL="635000" indent="-139700" algn="l">
              <a:buClrTx/>
              <a:buSzPct val="100000"/>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noProof="0"/>
          </a:p>
        </p:txBody>
      </p:sp>
      <p:grpSp>
        <p:nvGrpSpPr>
          <p:cNvPr id="16" name="Group 15">
            <a:extLst>
              <a:ext uri="{FF2B5EF4-FFF2-40B4-BE49-F238E27FC236}">
                <a16:creationId xmlns:a16="http://schemas.microsoft.com/office/drawing/2014/main" id="{E7C54E12-F787-4B6D-B957-5BFB290BB220}"/>
              </a:ext>
            </a:extLst>
          </p:cNvPr>
          <p:cNvGrpSpPr>
            <a:grpSpLocks noChangeAspect="1"/>
          </p:cNvGrpSpPr>
          <p:nvPr/>
        </p:nvGrpSpPr>
        <p:grpSpPr>
          <a:xfrm>
            <a:off x="475325" y="457200"/>
            <a:ext cx="1998000" cy="374400"/>
            <a:chOff x="398463" y="404813"/>
            <a:chExt cx="1627187" cy="307976"/>
          </a:xfrm>
          <a:solidFill>
            <a:schemeClr val="tx1"/>
          </a:solidFill>
        </p:grpSpPr>
        <p:sp>
          <p:nvSpPr>
            <p:cNvPr id="17" name="Oval 5">
              <a:extLst>
                <a:ext uri="{FF2B5EF4-FFF2-40B4-BE49-F238E27FC236}">
                  <a16:creationId xmlns:a16="http://schemas.microsoft.com/office/drawing/2014/main" id="{ED842BC5-6476-461F-92C1-0BBC55269B55}"/>
                </a:ext>
              </a:extLst>
            </p:cNvPr>
            <p:cNvSpPr>
              <a:spLocks noChangeArrowheads="1"/>
            </p:cNvSpPr>
            <p:nvPr/>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18" name="Freeform 6">
              <a:extLst>
                <a:ext uri="{FF2B5EF4-FFF2-40B4-BE49-F238E27FC236}">
                  <a16:creationId xmlns:a16="http://schemas.microsoft.com/office/drawing/2014/main" id="{3D5047E5-5216-4426-B515-7CA53314816D}"/>
                </a:ext>
              </a:extLst>
            </p:cNvPr>
            <p:cNvSpPr>
              <a:spLocks noEditPoints="1"/>
            </p:cNvSpPr>
            <p:nvPr/>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19" name="Rectangle 7">
              <a:extLst>
                <a:ext uri="{FF2B5EF4-FFF2-40B4-BE49-F238E27FC236}">
                  <a16:creationId xmlns:a16="http://schemas.microsoft.com/office/drawing/2014/main" id="{D0A93C1C-3209-487D-B5A2-563BA5D67CD3}"/>
                </a:ext>
              </a:extLst>
            </p:cNvPr>
            <p:cNvSpPr>
              <a:spLocks noChangeArrowheads="1"/>
            </p:cNvSpPr>
            <p:nvPr/>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1" name="Freeform 8">
              <a:extLst>
                <a:ext uri="{FF2B5EF4-FFF2-40B4-BE49-F238E27FC236}">
                  <a16:creationId xmlns:a16="http://schemas.microsoft.com/office/drawing/2014/main" id="{8C70728D-0A6F-4BF8-A124-23D8A2DF3046}"/>
                </a:ext>
              </a:extLst>
            </p:cNvPr>
            <p:cNvSpPr>
              <a:spLocks noEditPoints="1"/>
            </p:cNvSpPr>
            <p:nvPr/>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2" name="Rectangle 9">
              <a:extLst>
                <a:ext uri="{FF2B5EF4-FFF2-40B4-BE49-F238E27FC236}">
                  <a16:creationId xmlns:a16="http://schemas.microsoft.com/office/drawing/2014/main" id="{B2CEECF2-0C1E-4BBC-BE4A-BC449A26DC25}"/>
                </a:ext>
              </a:extLst>
            </p:cNvPr>
            <p:cNvSpPr>
              <a:spLocks noChangeArrowheads="1"/>
            </p:cNvSpPr>
            <p:nvPr/>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3" name="Rectangle 10">
              <a:extLst>
                <a:ext uri="{FF2B5EF4-FFF2-40B4-BE49-F238E27FC236}">
                  <a16:creationId xmlns:a16="http://schemas.microsoft.com/office/drawing/2014/main" id="{3B9E0F32-14A5-493D-83F2-F42588B9249B}"/>
                </a:ext>
              </a:extLst>
            </p:cNvPr>
            <p:cNvSpPr>
              <a:spLocks noChangeArrowheads="1"/>
            </p:cNvSpPr>
            <p:nvPr/>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4" name="Freeform 11">
              <a:extLst>
                <a:ext uri="{FF2B5EF4-FFF2-40B4-BE49-F238E27FC236}">
                  <a16:creationId xmlns:a16="http://schemas.microsoft.com/office/drawing/2014/main" id="{692FD902-0E73-43D0-B1B8-FA25CD54FE44}"/>
                </a:ext>
              </a:extLst>
            </p:cNvPr>
            <p:cNvSpPr>
              <a:spLocks/>
            </p:cNvSpPr>
            <p:nvPr/>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5" name="Freeform 12">
              <a:extLst>
                <a:ext uri="{FF2B5EF4-FFF2-40B4-BE49-F238E27FC236}">
                  <a16:creationId xmlns:a16="http://schemas.microsoft.com/office/drawing/2014/main" id="{BCD3C252-8F19-4706-8A09-E473846334F3}"/>
                </a:ext>
              </a:extLst>
            </p:cNvPr>
            <p:cNvSpPr>
              <a:spLocks/>
            </p:cNvSpPr>
            <p:nvPr/>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6" name="Freeform 13">
              <a:extLst>
                <a:ext uri="{FF2B5EF4-FFF2-40B4-BE49-F238E27FC236}">
                  <a16:creationId xmlns:a16="http://schemas.microsoft.com/office/drawing/2014/main" id="{32BC4765-ECD3-44BD-AD71-FC51A8134EE2}"/>
                </a:ext>
              </a:extLst>
            </p:cNvPr>
            <p:cNvSpPr>
              <a:spLocks noEditPoints="1"/>
            </p:cNvSpPr>
            <p:nvPr/>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7" name="Freeform 14">
              <a:extLst>
                <a:ext uri="{FF2B5EF4-FFF2-40B4-BE49-F238E27FC236}">
                  <a16:creationId xmlns:a16="http://schemas.microsoft.com/office/drawing/2014/main" id="{E37FCFBA-6C21-49F1-BD1E-969002567CA9}"/>
                </a:ext>
              </a:extLst>
            </p:cNvPr>
            <p:cNvSpPr>
              <a:spLocks noEditPoints="1"/>
            </p:cNvSpPr>
            <p:nvPr/>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grpSp>
      <p:grpSp>
        <p:nvGrpSpPr>
          <p:cNvPr id="20" name="Group 19">
            <a:extLst>
              <a:ext uri="{FF2B5EF4-FFF2-40B4-BE49-F238E27FC236}">
                <a16:creationId xmlns:a16="http://schemas.microsoft.com/office/drawing/2014/main" id="{1329D6D4-38CD-4379-9FC6-B6687A49C859}"/>
              </a:ext>
            </a:extLst>
          </p:cNvPr>
          <p:cNvGrpSpPr>
            <a:grpSpLocks noChangeAspect="1"/>
          </p:cNvGrpSpPr>
          <p:nvPr/>
        </p:nvGrpSpPr>
        <p:grpSpPr>
          <a:xfrm>
            <a:off x="475325" y="457200"/>
            <a:ext cx="1998000" cy="374400"/>
            <a:chOff x="398463" y="404813"/>
            <a:chExt cx="1627187" cy="307976"/>
          </a:xfrm>
          <a:solidFill>
            <a:schemeClr val="tx1"/>
          </a:solidFill>
        </p:grpSpPr>
        <p:sp>
          <p:nvSpPr>
            <p:cNvPr id="21" name="Oval 5">
              <a:extLst>
                <a:ext uri="{FF2B5EF4-FFF2-40B4-BE49-F238E27FC236}">
                  <a16:creationId xmlns:a16="http://schemas.microsoft.com/office/drawing/2014/main" id="{AE6ED15D-2C57-4909-970A-202D915A4F34}"/>
                </a:ext>
              </a:extLst>
            </p:cNvPr>
            <p:cNvSpPr>
              <a:spLocks noChangeArrowheads="1"/>
            </p:cNvSpPr>
            <p:nvPr/>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2" name="Freeform 6">
              <a:extLst>
                <a:ext uri="{FF2B5EF4-FFF2-40B4-BE49-F238E27FC236}">
                  <a16:creationId xmlns:a16="http://schemas.microsoft.com/office/drawing/2014/main" id="{5BD4E32B-226F-46EB-B601-3856A02B70FB}"/>
                </a:ext>
              </a:extLst>
            </p:cNvPr>
            <p:cNvSpPr>
              <a:spLocks noEditPoints="1"/>
            </p:cNvSpPr>
            <p:nvPr/>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3" name="Rectangle 7">
              <a:extLst>
                <a:ext uri="{FF2B5EF4-FFF2-40B4-BE49-F238E27FC236}">
                  <a16:creationId xmlns:a16="http://schemas.microsoft.com/office/drawing/2014/main" id="{0F1AAD0C-B296-45B7-9E5A-20BD2877012A}"/>
                </a:ext>
              </a:extLst>
            </p:cNvPr>
            <p:cNvSpPr>
              <a:spLocks noChangeArrowheads="1"/>
            </p:cNvSpPr>
            <p:nvPr/>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4" name="Freeform 8">
              <a:extLst>
                <a:ext uri="{FF2B5EF4-FFF2-40B4-BE49-F238E27FC236}">
                  <a16:creationId xmlns:a16="http://schemas.microsoft.com/office/drawing/2014/main" id="{FD121C73-5C5C-4360-8EB5-E75E90671D93}"/>
                </a:ext>
              </a:extLst>
            </p:cNvPr>
            <p:cNvSpPr>
              <a:spLocks noEditPoints="1"/>
            </p:cNvSpPr>
            <p:nvPr/>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5" name="Rectangle 9">
              <a:extLst>
                <a:ext uri="{FF2B5EF4-FFF2-40B4-BE49-F238E27FC236}">
                  <a16:creationId xmlns:a16="http://schemas.microsoft.com/office/drawing/2014/main" id="{7820EBA0-29B2-457F-8C42-C6999B8C215E}"/>
                </a:ext>
              </a:extLst>
            </p:cNvPr>
            <p:cNvSpPr>
              <a:spLocks noChangeArrowheads="1"/>
            </p:cNvSpPr>
            <p:nvPr/>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6" name="Rectangle 10">
              <a:extLst>
                <a:ext uri="{FF2B5EF4-FFF2-40B4-BE49-F238E27FC236}">
                  <a16:creationId xmlns:a16="http://schemas.microsoft.com/office/drawing/2014/main" id="{6AA7EA11-CDBF-464E-9243-90C6230956F8}"/>
                </a:ext>
              </a:extLst>
            </p:cNvPr>
            <p:cNvSpPr>
              <a:spLocks noChangeArrowheads="1"/>
            </p:cNvSpPr>
            <p:nvPr/>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7" name="Freeform 11">
              <a:extLst>
                <a:ext uri="{FF2B5EF4-FFF2-40B4-BE49-F238E27FC236}">
                  <a16:creationId xmlns:a16="http://schemas.microsoft.com/office/drawing/2014/main" id="{B624E1B1-6657-49A0-B80A-E1FD4DF1BAC9}"/>
                </a:ext>
              </a:extLst>
            </p:cNvPr>
            <p:cNvSpPr>
              <a:spLocks/>
            </p:cNvSpPr>
            <p:nvPr/>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8" name="Freeform 12">
              <a:extLst>
                <a:ext uri="{FF2B5EF4-FFF2-40B4-BE49-F238E27FC236}">
                  <a16:creationId xmlns:a16="http://schemas.microsoft.com/office/drawing/2014/main" id="{E86B2E42-0E10-4A70-B9EF-DB7E343E48ED}"/>
                </a:ext>
              </a:extLst>
            </p:cNvPr>
            <p:cNvSpPr>
              <a:spLocks/>
            </p:cNvSpPr>
            <p:nvPr/>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9" name="Freeform 13">
              <a:extLst>
                <a:ext uri="{FF2B5EF4-FFF2-40B4-BE49-F238E27FC236}">
                  <a16:creationId xmlns:a16="http://schemas.microsoft.com/office/drawing/2014/main" id="{280D859B-0685-4D23-B179-9E42323AB7D0}"/>
                </a:ext>
              </a:extLst>
            </p:cNvPr>
            <p:cNvSpPr>
              <a:spLocks noEditPoints="1"/>
            </p:cNvSpPr>
            <p:nvPr/>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0" name="Freeform 14">
              <a:extLst>
                <a:ext uri="{FF2B5EF4-FFF2-40B4-BE49-F238E27FC236}">
                  <a16:creationId xmlns:a16="http://schemas.microsoft.com/office/drawing/2014/main" id="{B7BF240D-03CC-44FA-B191-E59014FCD7D1}"/>
                </a:ext>
              </a:extLst>
            </p:cNvPr>
            <p:cNvSpPr>
              <a:spLocks noEditPoints="1"/>
            </p:cNvSpPr>
            <p:nvPr/>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grpSp>
      <p:grpSp>
        <p:nvGrpSpPr>
          <p:cNvPr id="38" name="Group 37">
            <a:extLst>
              <a:ext uri="{FF2B5EF4-FFF2-40B4-BE49-F238E27FC236}">
                <a16:creationId xmlns:a16="http://schemas.microsoft.com/office/drawing/2014/main" id="{1A2DCA97-92B7-4E52-BE6A-904A9D22F29A}"/>
              </a:ext>
            </a:extLst>
          </p:cNvPr>
          <p:cNvGrpSpPr>
            <a:grpSpLocks noChangeAspect="1"/>
          </p:cNvGrpSpPr>
          <p:nvPr userDrawn="1"/>
        </p:nvGrpSpPr>
        <p:grpSpPr>
          <a:xfrm>
            <a:off x="475325" y="457200"/>
            <a:ext cx="1998000" cy="374400"/>
            <a:chOff x="398463" y="404813"/>
            <a:chExt cx="1627187" cy="307976"/>
          </a:xfrm>
          <a:solidFill>
            <a:schemeClr val="tx1"/>
          </a:solidFill>
        </p:grpSpPr>
        <p:sp>
          <p:nvSpPr>
            <p:cNvPr id="39" name="Oval 5">
              <a:extLst>
                <a:ext uri="{FF2B5EF4-FFF2-40B4-BE49-F238E27FC236}">
                  <a16:creationId xmlns:a16="http://schemas.microsoft.com/office/drawing/2014/main" id="{02A83B32-097D-4E01-B3A8-77C48385959D}"/>
                </a:ext>
              </a:extLst>
            </p:cNvPr>
            <p:cNvSpPr>
              <a:spLocks noChangeArrowheads="1"/>
            </p:cNvSpPr>
            <p:nvPr userDrawn="1"/>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40" name="Freeform 6">
              <a:extLst>
                <a:ext uri="{FF2B5EF4-FFF2-40B4-BE49-F238E27FC236}">
                  <a16:creationId xmlns:a16="http://schemas.microsoft.com/office/drawing/2014/main" id="{30E27498-E91D-41E0-A196-9E2FB8692F41}"/>
                </a:ext>
              </a:extLst>
            </p:cNvPr>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41" name="Rectangle 7">
              <a:extLst>
                <a:ext uri="{FF2B5EF4-FFF2-40B4-BE49-F238E27FC236}">
                  <a16:creationId xmlns:a16="http://schemas.microsoft.com/office/drawing/2014/main" id="{524DBE99-D543-47AC-A2B6-25395BDB7D69}"/>
                </a:ext>
              </a:extLst>
            </p:cNvPr>
            <p:cNvSpPr>
              <a:spLocks noChangeArrowheads="1"/>
            </p:cNvSpPr>
            <p:nvPr userDrawn="1"/>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42" name="Freeform 8">
              <a:extLst>
                <a:ext uri="{FF2B5EF4-FFF2-40B4-BE49-F238E27FC236}">
                  <a16:creationId xmlns:a16="http://schemas.microsoft.com/office/drawing/2014/main" id="{209C606A-12E7-40E3-A6B8-DEE79173C9BA}"/>
                </a:ext>
              </a:extLst>
            </p:cNvPr>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43" name="Rectangle 9">
              <a:extLst>
                <a:ext uri="{FF2B5EF4-FFF2-40B4-BE49-F238E27FC236}">
                  <a16:creationId xmlns:a16="http://schemas.microsoft.com/office/drawing/2014/main" id="{73ED221B-16E3-4EBE-8EBC-9F66E803CB33}"/>
                </a:ext>
              </a:extLst>
            </p:cNvPr>
            <p:cNvSpPr>
              <a:spLocks noChangeArrowheads="1"/>
            </p:cNvSpPr>
            <p:nvPr userDrawn="1"/>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44" name="Rectangle 10">
              <a:extLst>
                <a:ext uri="{FF2B5EF4-FFF2-40B4-BE49-F238E27FC236}">
                  <a16:creationId xmlns:a16="http://schemas.microsoft.com/office/drawing/2014/main" id="{0D697A95-88D2-47F0-B4DF-915E2EDEDB55}"/>
                </a:ext>
              </a:extLst>
            </p:cNvPr>
            <p:cNvSpPr>
              <a:spLocks noChangeArrowheads="1"/>
            </p:cNvSpPr>
            <p:nvPr userDrawn="1"/>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45" name="Freeform 11">
              <a:extLst>
                <a:ext uri="{FF2B5EF4-FFF2-40B4-BE49-F238E27FC236}">
                  <a16:creationId xmlns:a16="http://schemas.microsoft.com/office/drawing/2014/main" id="{960B0F46-3D82-4FFC-B9BB-9D5BF8DA27BA}"/>
                </a:ext>
              </a:extLst>
            </p:cNvPr>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46" name="Freeform 12">
              <a:extLst>
                <a:ext uri="{FF2B5EF4-FFF2-40B4-BE49-F238E27FC236}">
                  <a16:creationId xmlns:a16="http://schemas.microsoft.com/office/drawing/2014/main" id="{DBC1DB9C-3617-4E82-B521-DF02390A435D}"/>
                </a:ext>
              </a:extLst>
            </p:cNvPr>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47" name="Freeform 13">
              <a:extLst>
                <a:ext uri="{FF2B5EF4-FFF2-40B4-BE49-F238E27FC236}">
                  <a16:creationId xmlns:a16="http://schemas.microsoft.com/office/drawing/2014/main" id="{265776A6-2E98-464E-8730-90C3148BA8A2}"/>
                </a:ext>
              </a:extLst>
            </p:cNvPr>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48" name="Freeform 14">
              <a:extLst>
                <a:ext uri="{FF2B5EF4-FFF2-40B4-BE49-F238E27FC236}">
                  <a16:creationId xmlns:a16="http://schemas.microsoft.com/office/drawing/2014/main" id="{44252080-8419-4833-996E-5F1D7B09FF42}"/>
                </a:ext>
              </a:extLst>
            </p:cNvPr>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grpSp>
    </p:spTree>
    <p:extLst>
      <p:ext uri="{BB962C8B-B14F-4D97-AF65-F5344CB8AC3E}">
        <p14:creationId xmlns:p14="http://schemas.microsoft.com/office/powerpoint/2010/main" val="3221748397"/>
      </p:ext>
    </p:extLst>
  </p:cSld>
  <p:clrMapOvr>
    <a:masterClrMapping/>
  </p:clrMapOvr>
  <p:transition>
    <p:fade/>
  </p:transition>
  <p:hf hdr="0" dt="0"/>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Contents with image">
    <p:spTree>
      <p:nvGrpSpPr>
        <p:cNvPr id="1" name=""/>
        <p:cNvGrpSpPr/>
        <p:nvPr/>
      </p:nvGrpSpPr>
      <p:grpSpPr>
        <a:xfrm>
          <a:off x="0" y="0"/>
          <a:ext cx="0" cy="0"/>
          <a:chOff x="0" y="0"/>
          <a:chExt cx="0" cy="0"/>
        </a:xfrm>
      </p:grpSpPr>
      <p:sp>
        <p:nvSpPr>
          <p:cNvPr id="5" name="Picture Placeholder 9"/>
          <p:cNvSpPr>
            <a:spLocks noGrp="1"/>
          </p:cNvSpPr>
          <p:nvPr>
            <p:ph type="pic" sz="quarter" idx="15"/>
          </p:nvPr>
        </p:nvSpPr>
        <p:spPr>
          <a:xfrm>
            <a:off x="5450351" y="1665288"/>
            <a:ext cx="6240000" cy="4716463"/>
          </a:xfrm>
        </p:spPr>
        <p:txBody>
          <a:bodyPr>
            <a:noAutofit/>
          </a:bodyPr>
          <a:lstStyle/>
          <a:p>
            <a:r>
              <a:rPr lang="en-US" noProof="0"/>
              <a:t>Click icon to add picture</a:t>
            </a:r>
          </a:p>
        </p:txBody>
      </p:sp>
      <p:sp>
        <p:nvSpPr>
          <p:cNvPr id="6" name="Content Placeholder 3"/>
          <p:cNvSpPr>
            <a:spLocks noGrp="1"/>
          </p:cNvSpPr>
          <p:nvPr>
            <p:ph sz="quarter" idx="10"/>
          </p:nvPr>
        </p:nvSpPr>
        <p:spPr>
          <a:xfrm>
            <a:off x="501651" y="1665289"/>
            <a:ext cx="4456429" cy="4716463"/>
          </a:xfrm>
          <a:prstGeom prst="rect">
            <a:avLst/>
          </a:prstGeom>
        </p:spPr>
        <p:txBody>
          <a:bodyPr>
            <a:noAutofit/>
          </a:bodyPr>
          <a:lstStyle>
            <a:lvl1pPr marL="0" indent="0" algn="l">
              <a:buFontTx/>
              <a:buNone/>
              <a:tabLst>
                <a:tab pos="5029200" algn="r"/>
              </a:tabLst>
              <a:defRPr>
                <a:latin typeface="+mn-lt"/>
              </a:defRPr>
            </a:lvl1pPr>
            <a:lvl2pPr marL="139700" indent="-139700" algn="l">
              <a:buClrTx/>
              <a:buSzPct val="100000"/>
              <a:buFont typeface="Arial" panose="020B0604020202020204" pitchFamily="34" charset="0"/>
              <a:buChar char="•"/>
              <a:tabLst>
                <a:tab pos="5029200" algn="r"/>
              </a:tabLst>
              <a:defRPr>
                <a:latin typeface="+mn-lt"/>
              </a:defRPr>
            </a:lvl2pPr>
            <a:lvl3pPr marL="304800" indent="-139700" algn="l">
              <a:buClrTx/>
              <a:buSzPct val="100000"/>
              <a:buFont typeface="Arial" panose="020B0604020202020204" pitchFamily="34" charset="0"/>
              <a:buChar char="−"/>
              <a:tabLst>
                <a:tab pos="5029200" algn="r"/>
              </a:tabLst>
              <a:defRPr>
                <a:latin typeface="+mn-lt"/>
              </a:defRPr>
            </a:lvl3pPr>
            <a:lvl4pPr marL="469900" indent="-139700" algn="l">
              <a:buClrTx/>
              <a:buSzPct val="100000"/>
              <a:buFont typeface="Arial" panose="020B0604020202020204" pitchFamily="34" charset="0"/>
              <a:buChar char="◦"/>
              <a:tabLst>
                <a:tab pos="5029200" algn="r"/>
              </a:tabLst>
              <a:defRPr>
                <a:latin typeface="+mn-lt"/>
              </a:defRPr>
            </a:lvl4pPr>
            <a:lvl5pPr marL="635000" indent="-139700" algn="l">
              <a:buClrTx/>
              <a:buSzPct val="100000"/>
              <a:buFont typeface="Arial" panose="020B0604020202020204" pitchFamily="34" charset="0"/>
              <a:buChar char="−"/>
              <a:tabLst>
                <a:tab pos="5029200" algn="r"/>
              </a:tabLst>
              <a:defRPr baseline="0">
                <a:latin typeface="+mn-lt"/>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 name="Title 1">
            <a:extLst>
              <a:ext uri="{FF2B5EF4-FFF2-40B4-BE49-F238E27FC236}">
                <a16:creationId xmlns:a16="http://schemas.microsoft.com/office/drawing/2014/main" id="{65632EF4-0628-41B2-82A6-C4B3B13042F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58733473"/>
      </p:ext>
    </p:extLst>
  </p:cSld>
  <p:clrMapOvr>
    <a:masterClrMapping/>
  </p:clrMapOvr>
  <p:transition>
    <p:fade/>
  </p:transition>
  <p:hf hdr="0" dt="0"/>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2 columns of text">
    <p:spTree>
      <p:nvGrpSpPr>
        <p:cNvPr id="1" name=""/>
        <p:cNvGrpSpPr/>
        <p:nvPr/>
      </p:nvGrpSpPr>
      <p:grpSpPr>
        <a:xfrm>
          <a:off x="0" y="0"/>
          <a:ext cx="0" cy="0"/>
          <a:chOff x="0" y="0"/>
          <a:chExt cx="0" cy="0"/>
        </a:xfrm>
      </p:grpSpPr>
      <p:sp>
        <p:nvSpPr>
          <p:cNvPr id="13" name="Content Placeholder 3"/>
          <p:cNvSpPr>
            <a:spLocks noGrp="1"/>
          </p:cNvSpPr>
          <p:nvPr>
            <p:ph sz="quarter" idx="10"/>
          </p:nvPr>
        </p:nvSpPr>
        <p:spPr>
          <a:xfrm>
            <a:off x="501651" y="1665289"/>
            <a:ext cx="5305579" cy="4716461"/>
          </a:xfrm>
          <a:prstGeom prst="rect">
            <a:avLst/>
          </a:prstGeom>
        </p:spPr>
        <p:txBody>
          <a:bodyPr>
            <a:noAutofit/>
          </a:bodyPr>
          <a:lstStyle>
            <a:lvl1pPr marL="0" indent="0" algn="l">
              <a:buFontTx/>
              <a:buNone/>
              <a:tabLst>
                <a:tab pos="5029200" algn="r"/>
              </a:tabLst>
              <a:defRPr/>
            </a:lvl1pPr>
            <a:lvl2pPr marL="139700" indent="-139700" algn="l">
              <a:buClrTx/>
              <a:buSzPct val="100000"/>
              <a:buFont typeface="Arial" panose="020B0604020202020204" pitchFamily="34" charset="0"/>
              <a:buChar char="•"/>
              <a:tabLst>
                <a:tab pos="5029200" algn="r"/>
              </a:tabLst>
              <a:defRPr/>
            </a:lvl2pPr>
            <a:lvl3pPr marL="304800" indent="-139700" algn="l">
              <a:buClrTx/>
              <a:buSzPct val="100000"/>
              <a:buFont typeface="Arial" panose="020B0604020202020204" pitchFamily="34" charset="0"/>
              <a:buChar char="−"/>
              <a:tabLst>
                <a:tab pos="5029200" algn="r"/>
              </a:tabLst>
              <a:defRPr/>
            </a:lvl3pPr>
            <a:lvl4pPr marL="469900" indent="-139700" algn="l">
              <a:buClrTx/>
              <a:buSzPct val="100000"/>
              <a:buFont typeface="Arial" panose="020B0604020202020204" pitchFamily="34" charset="0"/>
              <a:buChar char="◦"/>
              <a:tabLst>
                <a:tab pos="5029200" algn="r"/>
              </a:tabLst>
              <a:defRPr/>
            </a:lvl4pPr>
            <a:lvl5pPr marL="635000" indent="-139700" algn="l">
              <a:buClrTx/>
              <a:buSzPct val="100000"/>
              <a:buFont typeface="Arial" panose="020B0604020202020204" pitchFamily="34" charset="0"/>
              <a:buChar char="−"/>
              <a:tabLst>
                <a:tab pos="5029200" algn="r"/>
              </a:tabLst>
              <a:defRPr baseline="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5" name="Content Placeholder 3"/>
          <p:cNvSpPr>
            <a:spLocks noGrp="1"/>
          </p:cNvSpPr>
          <p:nvPr>
            <p:ph sz="quarter" idx="20"/>
          </p:nvPr>
        </p:nvSpPr>
        <p:spPr>
          <a:xfrm>
            <a:off x="6381539" y="1665289"/>
            <a:ext cx="5322781" cy="4716461"/>
          </a:xfrm>
          <a:prstGeom prst="rect">
            <a:avLst/>
          </a:prstGeom>
        </p:spPr>
        <p:txBody>
          <a:bodyPr>
            <a:noAutofit/>
          </a:bodyPr>
          <a:lstStyle>
            <a:lvl1pPr marL="0" indent="0" algn="l">
              <a:buFontTx/>
              <a:buNone/>
              <a:tabLst>
                <a:tab pos="5029200" algn="r"/>
              </a:tabLst>
              <a:defRPr/>
            </a:lvl1pPr>
            <a:lvl2pPr marL="139700" indent="-139700" algn="l">
              <a:buClrTx/>
              <a:buSzPct val="100000"/>
              <a:buFont typeface="Arial" panose="020B0604020202020204" pitchFamily="34" charset="0"/>
              <a:buChar char="•"/>
              <a:tabLst>
                <a:tab pos="5029200" algn="r"/>
              </a:tabLst>
              <a:defRPr/>
            </a:lvl2pPr>
            <a:lvl3pPr marL="304800" indent="-139700" algn="l">
              <a:buClrTx/>
              <a:buSzPct val="100000"/>
              <a:buFont typeface="Arial" panose="020B0604020202020204" pitchFamily="34" charset="0"/>
              <a:buChar char="−"/>
              <a:tabLst>
                <a:tab pos="5029200" algn="r"/>
              </a:tabLst>
              <a:defRPr/>
            </a:lvl3pPr>
            <a:lvl4pPr marL="469900" indent="-139700" algn="l">
              <a:buClrTx/>
              <a:buSzPct val="100000"/>
              <a:buFont typeface="Arial" panose="020B0604020202020204" pitchFamily="34" charset="0"/>
              <a:buChar char="◦"/>
              <a:tabLst>
                <a:tab pos="5029200" algn="r"/>
              </a:tabLst>
              <a:defRPr/>
            </a:lvl4pPr>
            <a:lvl5pPr marL="635000" indent="-139700" algn="l">
              <a:buClrTx/>
              <a:buSzPct val="100000"/>
              <a:buFont typeface="Arial" panose="020B0604020202020204" pitchFamily="34" charset="0"/>
              <a:buChar char="−"/>
              <a:tabLst>
                <a:tab pos="5029200" algn="r"/>
              </a:tabLst>
              <a:defRPr baseline="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Text Placeholder 8">
            <a:extLst>
              <a:ext uri="{FF2B5EF4-FFF2-40B4-BE49-F238E27FC236}">
                <a16:creationId xmlns:a16="http://schemas.microsoft.com/office/drawing/2014/main" id="{8A9CD2DA-AA83-4DCB-8501-DE5878CC0B8A}"/>
              </a:ext>
            </a:extLst>
          </p:cNvPr>
          <p:cNvSpPr>
            <a:spLocks noGrp="1"/>
          </p:cNvSpPr>
          <p:nvPr>
            <p:ph type="body" sz="quarter" idx="13" hasCustomPrompt="1"/>
          </p:nvPr>
        </p:nvSpPr>
        <p:spPr>
          <a:xfrm>
            <a:off x="501650" y="651600"/>
            <a:ext cx="11188700" cy="757255"/>
          </a:xfrm>
          <a:prstGeom prst="rect">
            <a:avLst/>
          </a:prstGeom>
        </p:spPr>
        <p:txBody>
          <a:bodyPr lIns="0" tIns="0" rIns="0" bIns="0">
            <a:noAutofit/>
          </a:bodyPr>
          <a:lstStyle>
            <a:lvl1pPr marL="0" indent="0">
              <a:buNone/>
              <a:defRPr sz="1800" b="0">
                <a:solidFill>
                  <a:srgbClr val="53565A"/>
                </a:solidFill>
              </a:defRPr>
            </a:lvl1pPr>
          </a:lstStyle>
          <a:p>
            <a:pPr lvl="0"/>
            <a:r>
              <a:rPr lang="en-US"/>
              <a:t>Click to add subtitle</a:t>
            </a:r>
          </a:p>
        </p:txBody>
      </p:sp>
      <p:sp>
        <p:nvSpPr>
          <p:cNvPr id="2" name="Title 1">
            <a:extLst>
              <a:ext uri="{FF2B5EF4-FFF2-40B4-BE49-F238E27FC236}">
                <a16:creationId xmlns:a16="http://schemas.microsoft.com/office/drawing/2014/main" id="{5FCB6144-2726-4520-8393-B7B337E0F73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68819470"/>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Text and chart">
    <p:spTree>
      <p:nvGrpSpPr>
        <p:cNvPr id="1" name=""/>
        <p:cNvGrpSpPr/>
        <p:nvPr/>
      </p:nvGrpSpPr>
      <p:grpSpPr>
        <a:xfrm>
          <a:off x="0" y="0"/>
          <a:ext cx="0" cy="0"/>
          <a:chOff x="0" y="0"/>
          <a:chExt cx="0" cy="0"/>
        </a:xfrm>
      </p:grpSpPr>
      <p:sp>
        <p:nvSpPr>
          <p:cNvPr id="10" name="Content Placeholder 3"/>
          <p:cNvSpPr>
            <a:spLocks noGrp="1"/>
          </p:cNvSpPr>
          <p:nvPr>
            <p:ph sz="quarter" idx="10"/>
          </p:nvPr>
        </p:nvSpPr>
        <p:spPr>
          <a:xfrm>
            <a:off x="501652" y="1665289"/>
            <a:ext cx="5355165" cy="4455725"/>
          </a:xfrm>
          <a:prstGeom prst="rect">
            <a:avLst/>
          </a:prstGeom>
        </p:spPr>
        <p:txBody>
          <a:bodyPr>
            <a:noAutofit/>
          </a:bodyPr>
          <a:lstStyle>
            <a:lvl1pPr marL="0" indent="0" algn="l">
              <a:buFontTx/>
              <a:buNone/>
              <a:tabLst>
                <a:tab pos="5029200" algn="r"/>
              </a:tabLst>
              <a:defRPr/>
            </a:lvl1pPr>
            <a:lvl2pPr marL="139700" indent="-139700" algn="l">
              <a:buClrTx/>
              <a:buSzPct val="100000"/>
              <a:buFont typeface="Arial" panose="020B0604020202020204" pitchFamily="34" charset="0"/>
              <a:buChar char="•"/>
              <a:tabLst>
                <a:tab pos="5029200" algn="r"/>
              </a:tabLst>
              <a:defRPr/>
            </a:lvl2pPr>
            <a:lvl3pPr marL="304800" indent="-139700" algn="l">
              <a:buClrTx/>
              <a:buSzPct val="100000"/>
              <a:buFont typeface="Arial" panose="020B0604020202020204" pitchFamily="34" charset="0"/>
              <a:buChar char="−"/>
              <a:tabLst>
                <a:tab pos="5029200" algn="r"/>
              </a:tabLst>
              <a:defRPr/>
            </a:lvl3pPr>
            <a:lvl4pPr marL="469900" indent="-139700" algn="l">
              <a:buClrTx/>
              <a:buSzPct val="100000"/>
              <a:buFont typeface="Arial" panose="020B0604020202020204" pitchFamily="34" charset="0"/>
              <a:buChar char="◦"/>
              <a:tabLst>
                <a:tab pos="5029200" algn="r"/>
              </a:tabLst>
              <a:defRPr/>
            </a:lvl4pPr>
            <a:lvl5pPr marL="635000" indent="-139700" algn="l">
              <a:buClrTx/>
              <a:buSzPct val="100000"/>
              <a:buFont typeface="Arial" panose="020B0604020202020204" pitchFamily="34" charset="0"/>
              <a:buChar char="−"/>
              <a:tabLst>
                <a:tab pos="5029200" algn="r"/>
              </a:tabLst>
              <a:defRPr baseline="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 name="Chart Placeholder 2"/>
          <p:cNvSpPr>
            <a:spLocks noGrp="1"/>
          </p:cNvSpPr>
          <p:nvPr>
            <p:ph type="chart" sz="quarter" idx="21"/>
          </p:nvPr>
        </p:nvSpPr>
        <p:spPr>
          <a:xfrm>
            <a:off x="6341223" y="2125013"/>
            <a:ext cx="5349128" cy="3996000"/>
          </a:xfrm>
        </p:spPr>
        <p:txBody>
          <a:bodyPr>
            <a:noAutofit/>
          </a:bodyPr>
          <a:lstStyle/>
          <a:p>
            <a:r>
              <a:rPr lang="en-US" noProof="0"/>
              <a:t>Click icon to add chart</a:t>
            </a:r>
          </a:p>
        </p:txBody>
      </p:sp>
      <p:sp>
        <p:nvSpPr>
          <p:cNvPr id="6" name="Text Placeholder 5"/>
          <p:cNvSpPr>
            <a:spLocks noGrp="1"/>
          </p:cNvSpPr>
          <p:nvPr>
            <p:ph type="body" sz="quarter" idx="22"/>
          </p:nvPr>
        </p:nvSpPr>
        <p:spPr>
          <a:xfrm>
            <a:off x="6341223" y="1665288"/>
            <a:ext cx="5349128" cy="420687"/>
          </a:xfrm>
        </p:spPr>
        <p:txBody>
          <a:bodyPr>
            <a:noAutofit/>
          </a:bodyPr>
          <a:lstStyle/>
          <a:p>
            <a:pPr lvl="0"/>
            <a:r>
              <a:rPr lang="en-US" noProof="0"/>
              <a:t>Click to edit Master text styles</a:t>
            </a:r>
          </a:p>
        </p:txBody>
      </p:sp>
      <p:sp>
        <p:nvSpPr>
          <p:cNvPr id="15" name="Text Placeholder 7"/>
          <p:cNvSpPr>
            <a:spLocks noGrp="1"/>
          </p:cNvSpPr>
          <p:nvPr>
            <p:ph type="body" sz="quarter" idx="23"/>
          </p:nvPr>
        </p:nvSpPr>
        <p:spPr>
          <a:xfrm>
            <a:off x="501650" y="6121014"/>
            <a:ext cx="11188700" cy="260737"/>
          </a:xfrm>
        </p:spPr>
        <p:txBody>
          <a:bodyPr>
            <a:noAutofit/>
          </a:bodyPr>
          <a:lstStyle>
            <a:lvl1pPr>
              <a:spcAft>
                <a:spcPts val="0"/>
              </a:spcAft>
              <a:defRPr sz="900"/>
            </a:lvl1pPr>
          </a:lstStyle>
          <a:p>
            <a:pPr lvl="0"/>
            <a:r>
              <a:rPr lang="en-US"/>
              <a:t>Click to edit Master text styles</a:t>
            </a:r>
          </a:p>
        </p:txBody>
      </p:sp>
      <p:sp>
        <p:nvSpPr>
          <p:cNvPr id="8" name="Text Placeholder 8">
            <a:extLst>
              <a:ext uri="{FF2B5EF4-FFF2-40B4-BE49-F238E27FC236}">
                <a16:creationId xmlns:a16="http://schemas.microsoft.com/office/drawing/2014/main" id="{E911C489-B226-49BC-B069-119CF8BC96EF}"/>
              </a:ext>
            </a:extLst>
          </p:cNvPr>
          <p:cNvSpPr>
            <a:spLocks noGrp="1"/>
          </p:cNvSpPr>
          <p:nvPr>
            <p:ph type="body" sz="quarter" idx="13" hasCustomPrompt="1"/>
          </p:nvPr>
        </p:nvSpPr>
        <p:spPr>
          <a:xfrm>
            <a:off x="501650" y="651600"/>
            <a:ext cx="11188700" cy="757255"/>
          </a:xfrm>
          <a:prstGeom prst="rect">
            <a:avLst/>
          </a:prstGeom>
        </p:spPr>
        <p:txBody>
          <a:bodyPr lIns="0" tIns="0" rIns="0" bIns="0">
            <a:noAutofit/>
          </a:bodyPr>
          <a:lstStyle>
            <a:lvl1pPr marL="0" indent="0">
              <a:buNone/>
              <a:defRPr sz="1800" b="0">
                <a:solidFill>
                  <a:srgbClr val="53565A"/>
                </a:solidFill>
              </a:defRPr>
            </a:lvl1pPr>
          </a:lstStyle>
          <a:p>
            <a:pPr lvl="0"/>
            <a:r>
              <a:rPr lang="en-US"/>
              <a:t>Click to add subtitle</a:t>
            </a:r>
          </a:p>
        </p:txBody>
      </p:sp>
      <p:sp>
        <p:nvSpPr>
          <p:cNvPr id="9" name="Title Placeholder 1">
            <a:extLst>
              <a:ext uri="{FF2B5EF4-FFF2-40B4-BE49-F238E27FC236}">
                <a16:creationId xmlns:a16="http://schemas.microsoft.com/office/drawing/2014/main" id="{F47218A4-44FE-4E96-A903-7AD44AF4E8DB}"/>
              </a:ext>
            </a:extLst>
          </p:cNvPr>
          <p:cNvSpPr>
            <a:spLocks noGrp="1"/>
          </p:cNvSpPr>
          <p:nvPr>
            <p:ph type="title" hasCustomPrompt="1"/>
          </p:nvPr>
        </p:nvSpPr>
        <p:spPr>
          <a:xfrm>
            <a:off x="501650" y="317500"/>
            <a:ext cx="11188700" cy="334099"/>
          </a:xfrm>
          <a:prstGeom prst="rect">
            <a:avLst/>
          </a:prstGeom>
        </p:spPr>
        <p:txBody>
          <a:bodyPr vert="horz" lIns="0" tIns="0" rIns="0" bIns="0" rtlCol="0" anchor="t" anchorCtr="0">
            <a:noAutofit/>
          </a:bodyPr>
          <a:lstStyle>
            <a:lvl1pPr>
              <a:defRPr>
                <a:latin typeface="+mj-lt"/>
              </a:defRPr>
            </a:lvl1pPr>
          </a:lstStyle>
          <a:p>
            <a:r>
              <a:rPr lang="en-US"/>
              <a:t>Click to add title</a:t>
            </a:r>
          </a:p>
        </p:txBody>
      </p:sp>
    </p:spTree>
    <p:extLst>
      <p:ext uri="{BB962C8B-B14F-4D97-AF65-F5344CB8AC3E}">
        <p14:creationId xmlns:p14="http://schemas.microsoft.com/office/powerpoint/2010/main" val="602687784"/>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2 chart">
    <p:spTree>
      <p:nvGrpSpPr>
        <p:cNvPr id="1" name=""/>
        <p:cNvGrpSpPr/>
        <p:nvPr/>
      </p:nvGrpSpPr>
      <p:grpSpPr>
        <a:xfrm>
          <a:off x="0" y="0"/>
          <a:ext cx="0" cy="0"/>
          <a:chOff x="0" y="0"/>
          <a:chExt cx="0" cy="0"/>
        </a:xfrm>
      </p:grpSpPr>
      <p:sp>
        <p:nvSpPr>
          <p:cNvPr id="3" name="Chart Placeholder 2"/>
          <p:cNvSpPr>
            <a:spLocks noGrp="1"/>
          </p:cNvSpPr>
          <p:nvPr>
            <p:ph type="chart" sz="quarter" idx="21"/>
          </p:nvPr>
        </p:nvSpPr>
        <p:spPr>
          <a:xfrm>
            <a:off x="6341221" y="2125013"/>
            <a:ext cx="5349129" cy="3996000"/>
          </a:xfrm>
        </p:spPr>
        <p:txBody>
          <a:bodyPr>
            <a:noAutofit/>
          </a:bodyPr>
          <a:lstStyle/>
          <a:p>
            <a:r>
              <a:rPr lang="en-US"/>
              <a:t>Click icon to add chart</a:t>
            </a:r>
            <a:endParaRPr lang="en-GB"/>
          </a:p>
        </p:txBody>
      </p:sp>
      <p:sp>
        <p:nvSpPr>
          <p:cNvPr id="6" name="Text Placeholder 5"/>
          <p:cNvSpPr>
            <a:spLocks noGrp="1"/>
          </p:cNvSpPr>
          <p:nvPr>
            <p:ph type="body" sz="quarter" idx="22"/>
          </p:nvPr>
        </p:nvSpPr>
        <p:spPr>
          <a:xfrm>
            <a:off x="6341222" y="1665288"/>
            <a:ext cx="5349129" cy="420687"/>
          </a:xfrm>
        </p:spPr>
        <p:txBody>
          <a:bodyPr>
            <a:noAutofit/>
          </a:bodyPr>
          <a:lstStyle/>
          <a:p>
            <a:pPr lvl="0"/>
            <a:r>
              <a:rPr lang="en-US" noProof="0"/>
              <a:t>Click to edit Master text styles</a:t>
            </a:r>
          </a:p>
        </p:txBody>
      </p:sp>
      <p:sp>
        <p:nvSpPr>
          <p:cNvPr id="15" name="Text Placeholder 7"/>
          <p:cNvSpPr>
            <a:spLocks noGrp="1"/>
          </p:cNvSpPr>
          <p:nvPr>
            <p:ph type="body" sz="quarter" idx="23"/>
          </p:nvPr>
        </p:nvSpPr>
        <p:spPr>
          <a:xfrm>
            <a:off x="501649" y="6121014"/>
            <a:ext cx="11165419" cy="260737"/>
          </a:xfrm>
        </p:spPr>
        <p:txBody>
          <a:bodyPr>
            <a:noAutofit/>
          </a:bodyPr>
          <a:lstStyle>
            <a:lvl1pPr>
              <a:spcAft>
                <a:spcPts val="0"/>
              </a:spcAft>
              <a:defRPr sz="900"/>
            </a:lvl1pPr>
          </a:lstStyle>
          <a:p>
            <a:pPr lvl="0"/>
            <a:r>
              <a:rPr lang="en-US"/>
              <a:t>Click to edit Master text styles</a:t>
            </a:r>
          </a:p>
        </p:txBody>
      </p:sp>
      <p:sp>
        <p:nvSpPr>
          <p:cNvPr id="9" name="Chart Placeholder 2"/>
          <p:cNvSpPr>
            <a:spLocks noGrp="1"/>
          </p:cNvSpPr>
          <p:nvPr>
            <p:ph type="chart" sz="quarter" idx="24"/>
          </p:nvPr>
        </p:nvSpPr>
        <p:spPr>
          <a:xfrm>
            <a:off x="501650" y="2125013"/>
            <a:ext cx="5349240" cy="3996000"/>
          </a:xfrm>
        </p:spPr>
        <p:txBody>
          <a:bodyPr>
            <a:noAutofit/>
          </a:bodyPr>
          <a:lstStyle/>
          <a:p>
            <a:r>
              <a:rPr lang="en-US"/>
              <a:t>Click icon to add chart</a:t>
            </a:r>
            <a:endParaRPr lang="en-GB"/>
          </a:p>
        </p:txBody>
      </p:sp>
      <p:sp>
        <p:nvSpPr>
          <p:cNvPr id="12" name="Text Placeholder 5"/>
          <p:cNvSpPr>
            <a:spLocks noGrp="1"/>
          </p:cNvSpPr>
          <p:nvPr>
            <p:ph type="body" sz="quarter" idx="25"/>
          </p:nvPr>
        </p:nvSpPr>
        <p:spPr>
          <a:xfrm>
            <a:off x="501649" y="1665288"/>
            <a:ext cx="5349240" cy="420687"/>
          </a:xfrm>
        </p:spPr>
        <p:txBody>
          <a:bodyPr>
            <a:noAutofit/>
          </a:bodyPr>
          <a:lstStyle/>
          <a:p>
            <a:pPr lvl="0"/>
            <a:r>
              <a:rPr lang="en-US" noProof="0"/>
              <a:t>Click to edit Master text styles</a:t>
            </a:r>
          </a:p>
        </p:txBody>
      </p:sp>
      <p:sp>
        <p:nvSpPr>
          <p:cNvPr id="10" name="Text Placeholder 8">
            <a:extLst>
              <a:ext uri="{FF2B5EF4-FFF2-40B4-BE49-F238E27FC236}">
                <a16:creationId xmlns:a16="http://schemas.microsoft.com/office/drawing/2014/main" id="{5D528E1B-5BDF-48B1-B9CD-A31A99631297}"/>
              </a:ext>
            </a:extLst>
          </p:cNvPr>
          <p:cNvSpPr>
            <a:spLocks noGrp="1"/>
          </p:cNvSpPr>
          <p:nvPr>
            <p:ph type="body" sz="quarter" idx="13" hasCustomPrompt="1"/>
          </p:nvPr>
        </p:nvSpPr>
        <p:spPr>
          <a:xfrm>
            <a:off x="501650" y="651600"/>
            <a:ext cx="11188700" cy="757255"/>
          </a:xfrm>
          <a:prstGeom prst="rect">
            <a:avLst/>
          </a:prstGeom>
        </p:spPr>
        <p:txBody>
          <a:bodyPr lIns="0" tIns="0" rIns="0" bIns="0">
            <a:noAutofit/>
          </a:bodyPr>
          <a:lstStyle>
            <a:lvl1pPr marL="0" indent="0">
              <a:buNone/>
              <a:defRPr sz="1800" b="0">
                <a:solidFill>
                  <a:srgbClr val="53565A"/>
                </a:solidFill>
              </a:defRPr>
            </a:lvl1pPr>
          </a:lstStyle>
          <a:p>
            <a:pPr lvl="0"/>
            <a:r>
              <a:rPr lang="en-US"/>
              <a:t>Click to add subtitle</a:t>
            </a:r>
          </a:p>
        </p:txBody>
      </p:sp>
      <p:sp>
        <p:nvSpPr>
          <p:cNvPr id="14" name="Title Placeholder 1">
            <a:extLst>
              <a:ext uri="{FF2B5EF4-FFF2-40B4-BE49-F238E27FC236}">
                <a16:creationId xmlns:a16="http://schemas.microsoft.com/office/drawing/2014/main" id="{56A696DA-71F5-44D5-B231-17F470D2F6A5}"/>
              </a:ext>
            </a:extLst>
          </p:cNvPr>
          <p:cNvSpPr>
            <a:spLocks noGrp="1"/>
          </p:cNvSpPr>
          <p:nvPr>
            <p:ph type="title" hasCustomPrompt="1"/>
          </p:nvPr>
        </p:nvSpPr>
        <p:spPr>
          <a:xfrm>
            <a:off x="501650" y="317500"/>
            <a:ext cx="11188700" cy="334099"/>
          </a:xfrm>
          <a:prstGeom prst="rect">
            <a:avLst/>
          </a:prstGeom>
        </p:spPr>
        <p:txBody>
          <a:bodyPr vert="horz" lIns="0" tIns="0" rIns="0" bIns="0" rtlCol="0" anchor="t" anchorCtr="0">
            <a:noAutofit/>
          </a:bodyPr>
          <a:lstStyle>
            <a:lvl1pPr>
              <a:defRPr>
                <a:latin typeface="+mj-lt"/>
              </a:defRPr>
            </a:lvl1pPr>
          </a:lstStyle>
          <a:p>
            <a:r>
              <a:rPr lang="en-US"/>
              <a:t>Click to add title</a:t>
            </a:r>
          </a:p>
        </p:txBody>
      </p:sp>
    </p:spTree>
    <p:extLst>
      <p:ext uri="{BB962C8B-B14F-4D97-AF65-F5344CB8AC3E}">
        <p14:creationId xmlns:p14="http://schemas.microsoft.com/office/powerpoint/2010/main" val="4153245688"/>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cSld name="Key statement white">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475488" y="1719072"/>
            <a:ext cx="9328912" cy="4643628"/>
          </a:xfrm>
          <a:prstGeom prst="rect">
            <a:avLst/>
          </a:prstGeom>
        </p:spPr>
        <p:txBody>
          <a:bodyPr>
            <a:noAutofit/>
          </a:bodyPr>
          <a:lstStyle>
            <a:lvl1pPr marL="0" indent="0" algn="l">
              <a:spcBef>
                <a:spcPts val="2700"/>
              </a:spcBef>
              <a:buFontTx/>
              <a:buNone/>
              <a:defRPr sz="3600">
                <a:solidFill>
                  <a:schemeClr val="tx1"/>
                </a:solidFill>
              </a:defRPr>
            </a:lvl1pPr>
            <a:lvl2pPr marL="342894" indent="-342894">
              <a:defRPr sz="2250">
                <a:solidFill>
                  <a:schemeClr val="bg2"/>
                </a:solidFill>
              </a:defRPr>
            </a:lvl2pPr>
            <a:lvl3pPr>
              <a:defRPr sz="2250">
                <a:solidFill>
                  <a:schemeClr val="bg2"/>
                </a:solidFill>
              </a:defRPr>
            </a:lvl3pPr>
            <a:lvl4pPr>
              <a:defRPr sz="2250">
                <a:solidFill>
                  <a:schemeClr val="bg2"/>
                </a:solidFill>
              </a:defRPr>
            </a:lvl4pPr>
            <a:lvl5pPr>
              <a:defRPr sz="2250">
                <a:solidFill>
                  <a:schemeClr val="bg2"/>
                </a:solidFill>
              </a:defRPr>
            </a:lvl5pPr>
          </a:lstStyle>
          <a:p>
            <a:pPr lvl="0"/>
            <a:r>
              <a:rPr lang="en-US" noProof="0"/>
              <a:t>Click to edit Master text styles</a:t>
            </a:r>
          </a:p>
        </p:txBody>
      </p:sp>
    </p:spTree>
    <p:extLst>
      <p:ext uri="{BB962C8B-B14F-4D97-AF65-F5344CB8AC3E}">
        <p14:creationId xmlns:p14="http://schemas.microsoft.com/office/powerpoint/2010/main" val="361230953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2 column content">
    <p:spTree>
      <p:nvGrpSpPr>
        <p:cNvPr id="1" name=""/>
        <p:cNvGrpSpPr/>
        <p:nvPr/>
      </p:nvGrpSpPr>
      <p:grpSpPr>
        <a:xfrm>
          <a:off x="0" y="0"/>
          <a:ext cx="0" cy="0"/>
          <a:chOff x="0" y="0"/>
          <a:chExt cx="0" cy="0"/>
        </a:xfrm>
      </p:grpSpPr>
      <p:sp>
        <p:nvSpPr>
          <p:cNvPr id="6" name="Content Placeholder 3"/>
          <p:cNvSpPr>
            <a:spLocks noGrp="1"/>
          </p:cNvSpPr>
          <p:nvPr>
            <p:ph sz="quarter" idx="10"/>
          </p:nvPr>
        </p:nvSpPr>
        <p:spPr>
          <a:xfrm>
            <a:off x="501650" y="1665289"/>
            <a:ext cx="4431857" cy="4716463"/>
          </a:xfrm>
          <a:prstGeom prst="rect">
            <a:avLst/>
          </a:prstGeom>
        </p:spPr>
        <p:txBody>
          <a:bodyPr>
            <a:noAutofit/>
          </a:bodyPr>
          <a:lstStyle>
            <a:lvl1pPr marL="0" indent="0" algn="l">
              <a:buFontTx/>
              <a:buNone/>
              <a:tabLst>
                <a:tab pos="5029200" algn="r"/>
              </a:tabLst>
              <a:defRPr/>
            </a:lvl1pPr>
            <a:lvl2pPr marL="139700" indent="-139700" algn="l">
              <a:buClrTx/>
              <a:buSzPct val="100000"/>
              <a:buFont typeface="Arial" panose="020B0604020202020204" pitchFamily="34" charset="0"/>
              <a:buChar char="•"/>
              <a:tabLst>
                <a:tab pos="5029200" algn="r"/>
              </a:tabLst>
              <a:defRPr/>
            </a:lvl2pPr>
            <a:lvl3pPr marL="304800" indent="-139700" algn="l">
              <a:buClrTx/>
              <a:buSzPct val="100000"/>
              <a:buFont typeface="Arial" panose="020B0604020202020204" pitchFamily="34" charset="0"/>
              <a:buChar char="−"/>
              <a:tabLst>
                <a:tab pos="5029200" algn="r"/>
              </a:tabLst>
              <a:defRPr/>
            </a:lvl3pPr>
            <a:lvl4pPr marL="469900" indent="-139700" algn="l">
              <a:buClrTx/>
              <a:buSzPct val="100000"/>
              <a:buFont typeface="Arial" panose="020B0604020202020204" pitchFamily="34" charset="0"/>
              <a:buChar char="◦"/>
              <a:tabLst>
                <a:tab pos="5029200" algn="r"/>
              </a:tabLst>
              <a:defRPr/>
            </a:lvl4pPr>
            <a:lvl5pPr marL="635000" indent="-139700" algn="l">
              <a:buClrTx/>
              <a:buSzPct val="100000"/>
              <a:buFont typeface="Arial" panose="020B0604020202020204" pitchFamily="34" charset="0"/>
              <a:buChar char="−"/>
              <a:tabLst>
                <a:tab pos="5029200" algn="r"/>
              </a:tabLst>
              <a:defRPr baseline="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Content Placeholder 3"/>
          <p:cNvSpPr>
            <a:spLocks noGrp="1"/>
          </p:cNvSpPr>
          <p:nvPr>
            <p:ph sz="quarter" idx="16"/>
          </p:nvPr>
        </p:nvSpPr>
        <p:spPr>
          <a:xfrm>
            <a:off x="5450349" y="1665289"/>
            <a:ext cx="6240000" cy="4716463"/>
          </a:xfrm>
          <a:prstGeom prst="rect">
            <a:avLst/>
          </a:prstGeom>
        </p:spPr>
        <p:txBody>
          <a:bodyPr>
            <a:noAutofit/>
          </a:bodyPr>
          <a:lstStyle>
            <a:lvl1pPr marL="0" indent="0" algn="l">
              <a:buFontTx/>
              <a:buNone/>
              <a:tabLst>
                <a:tab pos="5029200" algn="r"/>
              </a:tabLst>
              <a:defRPr/>
            </a:lvl1pPr>
            <a:lvl2pPr marL="139700" indent="-139700" algn="l">
              <a:buClrTx/>
              <a:buSzPct val="100000"/>
              <a:buFont typeface="Arial" panose="020B0604020202020204" pitchFamily="34" charset="0"/>
              <a:buChar char="•"/>
              <a:tabLst>
                <a:tab pos="5029200" algn="r"/>
              </a:tabLst>
              <a:defRPr/>
            </a:lvl2pPr>
            <a:lvl3pPr marL="304800" indent="-139700" algn="l">
              <a:buClrTx/>
              <a:buSzPct val="100000"/>
              <a:buFont typeface="Arial" panose="020B0604020202020204" pitchFamily="34" charset="0"/>
              <a:buChar char="−"/>
              <a:tabLst>
                <a:tab pos="5029200" algn="r"/>
              </a:tabLst>
              <a:defRPr/>
            </a:lvl3pPr>
            <a:lvl4pPr marL="469900" indent="-139700" algn="l">
              <a:buClrTx/>
              <a:buSzPct val="100000"/>
              <a:buFont typeface="Arial" panose="020B0604020202020204" pitchFamily="34" charset="0"/>
              <a:buChar char="◦"/>
              <a:tabLst>
                <a:tab pos="5029200" algn="r"/>
              </a:tabLst>
              <a:defRPr/>
            </a:lvl4pPr>
            <a:lvl5pPr marL="635000" indent="-139700" algn="l">
              <a:buClrTx/>
              <a:buSzPct val="100000"/>
              <a:buFont typeface="Arial" panose="020B0604020202020204" pitchFamily="34" charset="0"/>
              <a:buChar char="−"/>
              <a:tabLst>
                <a:tab pos="5029200" algn="r"/>
              </a:tabLst>
              <a:defRPr baseline="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 name="Text Placeholder 8">
            <a:extLst>
              <a:ext uri="{FF2B5EF4-FFF2-40B4-BE49-F238E27FC236}">
                <a16:creationId xmlns:a16="http://schemas.microsoft.com/office/drawing/2014/main" id="{5DCFBECF-F261-4066-B77C-A1FCF54AA07F}"/>
              </a:ext>
            </a:extLst>
          </p:cNvPr>
          <p:cNvSpPr>
            <a:spLocks noGrp="1"/>
          </p:cNvSpPr>
          <p:nvPr>
            <p:ph type="body" sz="quarter" idx="13" hasCustomPrompt="1"/>
          </p:nvPr>
        </p:nvSpPr>
        <p:spPr>
          <a:xfrm>
            <a:off x="501650" y="651600"/>
            <a:ext cx="11188700" cy="757255"/>
          </a:xfrm>
          <a:prstGeom prst="rect">
            <a:avLst/>
          </a:prstGeom>
        </p:spPr>
        <p:txBody>
          <a:bodyPr lIns="0" tIns="0" rIns="0" bIns="0">
            <a:noAutofit/>
          </a:bodyPr>
          <a:lstStyle>
            <a:lvl1pPr marL="0" indent="0">
              <a:buNone/>
              <a:defRPr sz="1800" b="0">
                <a:solidFill>
                  <a:srgbClr val="53565A"/>
                </a:solidFill>
              </a:defRPr>
            </a:lvl1pPr>
          </a:lstStyle>
          <a:p>
            <a:pPr lvl="0"/>
            <a:r>
              <a:rPr lang="en-US"/>
              <a:t>Click to add subtitle</a:t>
            </a:r>
          </a:p>
        </p:txBody>
      </p:sp>
      <p:sp>
        <p:nvSpPr>
          <p:cNvPr id="11" name="Title Placeholder 1">
            <a:extLst>
              <a:ext uri="{FF2B5EF4-FFF2-40B4-BE49-F238E27FC236}">
                <a16:creationId xmlns:a16="http://schemas.microsoft.com/office/drawing/2014/main" id="{6E9BEEDA-6F6F-4BD9-B1D8-9731D1B037A6}"/>
              </a:ext>
            </a:extLst>
          </p:cNvPr>
          <p:cNvSpPr>
            <a:spLocks noGrp="1"/>
          </p:cNvSpPr>
          <p:nvPr>
            <p:ph type="title" hasCustomPrompt="1"/>
          </p:nvPr>
        </p:nvSpPr>
        <p:spPr>
          <a:xfrm>
            <a:off x="501650" y="317500"/>
            <a:ext cx="11188700" cy="334099"/>
          </a:xfrm>
          <a:prstGeom prst="rect">
            <a:avLst/>
          </a:prstGeom>
        </p:spPr>
        <p:txBody>
          <a:bodyPr vert="horz" lIns="0" tIns="0" rIns="0" bIns="0" rtlCol="0" anchor="t" anchorCtr="0">
            <a:noAutofit/>
          </a:bodyPr>
          <a:lstStyle>
            <a:lvl1pPr>
              <a:defRPr>
                <a:latin typeface="+mj-lt"/>
              </a:defRPr>
            </a:lvl1pPr>
          </a:lstStyle>
          <a:p>
            <a:r>
              <a:rPr lang="en-US"/>
              <a:t>Click to add title</a:t>
            </a:r>
          </a:p>
        </p:txBody>
      </p:sp>
    </p:spTree>
    <p:extLst>
      <p:ext uri="{BB962C8B-B14F-4D97-AF65-F5344CB8AC3E}">
        <p14:creationId xmlns:p14="http://schemas.microsoft.com/office/powerpoint/2010/main" val="28501946"/>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2 content with quote ">
    <p:spTree>
      <p:nvGrpSpPr>
        <p:cNvPr id="1" name=""/>
        <p:cNvGrpSpPr/>
        <p:nvPr/>
      </p:nvGrpSpPr>
      <p:grpSpPr>
        <a:xfrm>
          <a:off x="0" y="0"/>
          <a:ext cx="0" cy="0"/>
          <a:chOff x="0" y="0"/>
          <a:chExt cx="0" cy="0"/>
        </a:xfrm>
      </p:grpSpPr>
      <p:sp>
        <p:nvSpPr>
          <p:cNvPr id="6" name="Content Placeholder 3"/>
          <p:cNvSpPr>
            <a:spLocks noGrp="1"/>
          </p:cNvSpPr>
          <p:nvPr>
            <p:ph sz="quarter" idx="10"/>
          </p:nvPr>
        </p:nvSpPr>
        <p:spPr>
          <a:xfrm>
            <a:off x="7577882" y="1658680"/>
            <a:ext cx="4112468" cy="4723072"/>
          </a:xfrm>
          <a:prstGeom prst="rect">
            <a:avLst/>
          </a:prstGeom>
        </p:spPr>
        <p:txBody>
          <a:bodyPr>
            <a:noAutofit/>
          </a:bodyPr>
          <a:lstStyle>
            <a:lvl1pPr>
              <a:tabLst>
                <a:tab pos="5029200" algn="r"/>
              </a:tabLst>
              <a:defRPr sz="2100">
                <a:solidFill>
                  <a:schemeClr val="accent3"/>
                </a:solidFill>
              </a:defRPr>
            </a:lvl1pPr>
            <a:lvl2pPr>
              <a:tabLst>
                <a:tab pos="5029200" algn="r"/>
              </a:tabLst>
              <a:defRPr/>
            </a:lvl2pPr>
            <a:lvl3pPr>
              <a:tabLst>
                <a:tab pos="5029200" algn="r"/>
              </a:tabLst>
              <a:defRPr/>
            </a:lvl3pPr>
            <a:lvl4pPr>
              <a:tabLst>
                <a:tab pos="5029200" algn="r"/>
              </a:tabLst>
              <a:defRPr/>
            </a:lvl4pPr>
            <a:lvl5pPr>
              <a:tabLst>
                <a:tab pos="5029200" algn="r"/>
              </a:tabLst>
              <a:defRPr baseline="0"/>
            </a:lvl5pPr>
          </a:lstStyle>
          <a:p>
            <a:pPr lvl="0"/>
            <a:r>
              <a:rPr lang="en-US" noProof="0"/>
              <a:t>Click to edit Master text styles</a:t>
            </a:r>
          </a:p>
        </p:txBody>
      </p:sp>
      <p:sp>
        <p:nvSpPr>
          <p:cNvPr id="8" name="Content Placeholder 3"/>
          <p:cNvSpPr>
            <a:spLocks noGrp="1"/>
          </p:cNvSpPr>
          <p:nvPr>
            <p:ph sz="quarter" idx="16"/>
          </p:nvPr>
        </p:nvSpPr>
        <p:spPr>
          <a:xfrm>
            <a:off x="501651" y="1665288"/>
            <a:ext cx="6506348" cy="4716462"/>
          </a:xfrm>
          <a:prstGeom prst="rect">
            <a:avLst/>
          </a:prstGeom>
        </p:spPr>
        <p:txBody>
          <a:bodyPr>
            <a:noAutofit/>
          </a:bodyPr>
          <a:lstStyle>
            <a:lvl1pPr marL="0" indent="0" algn="l">
              <a:buFontTx/>
              <a:buNone/>
              <a:tabLst>
                <a:tab pos="5029200" algn="r"/>
              </a:tabLst>
              <a:defRPr/>
            </a:lvl1pPr>
            <a:lvl2pPr marL="139700" indent="-139700" algn="l">
              <a:buClrTx/>
              <a:buSzPct val="100000"/>
              <a:buFont typeface="Arial" panose="020B0604020202020204" pitchFamily="34" charset="0"/>
              <a:buChar char="•"/>
              <a:tabLst>
                <a:tab pos="5029200" algn="r"/>
              </a:tabLst>
              <a:defRPr/>
            </a:lvl2pPr>
            <a:lvl3pPr marL="304800" indent="-139700" algn="l">
              <a:buClrTx/>
              <a:buSzPct val="100000"/>
              <a:buFont typeface="Arial" panose="020B0604020202020204" pitchFamily="34" charset="0"/>
              <a:buChar char="−"/>
              <a:tabLst>
                <a:tab pos="5029200" algn="r"/>
              </a:tabLst>
              <a:defRPr/>
            </a:lvl3pPr>
            <a:lvl4pPr marL="469900" indent="-139700" algn="l">
              <a:buClrTx/>
              <a:buSzPct val="100000"/>
              <a:buFont typeface="Arial" panose="020B0604020202020204" pitchFamily="34" charset="0"/>
              <a:buChar char="◦"/>
              <a:tabLst>
                <a:tab pos="5029200" algn="r"/>
              </a:tabLst>
              <a:defRPr/>
            </a:lvl4pPr>
            <a:lvl5pPr marL="635000" indent="-139700" algn="l">
              <a:buClrTx/>
              <a:buSzPct val="100000"/>
              <a:buFont typeface="Arial" panose="020B0604020202020204" pitchFamily="34" charset="0"/>
              <a:buChar char="−"/>
              <a:tabLst>
                <a:tab pos="5029200" algn="r"/>
              </a:tabLst>
              <a:defRPr baseline="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 name="Text Placeholder 8">
            <a:extLst>
              <a:ext uri="{FF2B5EF4-FFF2-40B4-BE49-F238E27FC236}">
                <a16:creationId xmlns:a16="http://schemas.microsoft.com/office/drawing/2014/main" id="{68009483-F3D1-4AD9-8031-CEB4620DB873}"/>
              </a:ext>
            </a:extLst>
          </p:cNvPr>
          <p:cNvSpPr>
            <a:spLocks noGrp="1"/>
          </p:cNvSpPr>
          <p:nvPr>
            <p:ph type="body" sz="quarter" idx="13" hasCustomPrompt="1"/>
          </p:nvPr>
        </p:nvSpPr>
        <p:spPr>
          <a:xfrm>
            <a:off x="501650" y="651600"/>
            <a:ext cx="11188700" cy="757255"/>
          </a:xfrm>
          <a:prstGeom prst="rect">
            <a:avLst/>
          </a:prstGeom>
        </p:spPr>
        <p:txBody>
          <a:bodyPr lIns="0" tIns="0" rIns="0" bIns="0">
            <a:noAutofit/>
          </a:bodyPr>
          <a:lstStyle>
            <a:lvl1pPr marL="0" indent="0">
              <a:buNone/>
              <a:defRPr sz="1800" b="0">
                <a:solidFill>
                  <a:srgbClr val="53565A"/>
                </a:solidFill>
              </a:defRPr>
            </a:lvl1pPr>
          </a:lstStyle>
          <a:p>
            <a:pPr lvl="0"/>
            <a:r>
              <a:rPr lang="en-US"/>
              <a:t>Click to add subtitle</a:t>
            </a:r>
          </a:p>
        </p:txBody>
      </p:sp>
      <p:sp>
        <p:nvSpPr>
          <p:cNvPr id="11" name="Title Placeholder 1">
            <a:extLst>
              <a:ext uri="{FF2B5EF4-FFF2-40B4-BE49-F238E27FC236}">
                <a16:creationId xmlns:a16="http://schemas.microsoft.com/office/drawing/2014/main" id="{51FE75E2-F986-4CD3-8A43-338DEE272CB9}"/>
              </a:ext>
            </a:extLst>
          </p:cNvPr>
          <p:cNvSpPr>
            <a:spLocks noGrp="1"/>
          </p:cNvSpPr>
          <p:nvPr>
            <p:ph type="title" hasCustomPrompt="1"/>
          </p:nvPr>
        </p:nvSpPr>
        <p:spPr>
          <a:xfrm>
            <a:off x="501650" y="317500"/>
            <a:ext cx="11188700" cy="334099"/>
          </a:xfrm>
          <a:prstGeom prst="rect">
            <a:avLst/>
          </a:prstGeom>
        </p:spPr>
        <p:txBody>
          <a:bodyPr vert="horz" lIns="0" tIns="0" rIns="0" bIns="0" rtlCol="0" anchor="t" anchorCtr="0">
            <a:noAutofit/>
          </a:bodyPr>
          <a:lstStyle>
            <a:lvl1pPr>
              <a:defRPr>
                <a:latin typeface="+mj-lt"/>
              </a:defRPr>
            </a:lvl1pPr>
          </a:lstStyle>
          <a:p>
            <a:r>
              <a:rPr lang="en-US"/>
              <a:t>Click to add title</a:t>
            </a:r>
          </a:p>
        </p:txBody>
      </p:sp>
    </p:spTree>
    <p:extLst>
      <p:ext uri="{BB962C8B-B14F-4D97-AF65-F5344CB8AC3E}">
        <p14:creationId xmlns:p14="http://schemas.microsoft.com/office/powerpoint/2010/main" val="3873066325"/>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3 chart">
    <p:spTree>
      <p:nvGrpSpPr>
        <p:cNvPr id="1" name=""/>
        <p:cNvGrpSpPr/>
        <p:nvPr/>
      </p:nvGrpSpPr>
      <p:grpSpPr>
        <a:xfrm>
          <a:off x="0" y="0"/>
          <a:ext cx="0" cy="0"/>
          <a:chOff x="0" y="0"/>
          <a:chExt cx="0" cy="0"/>
        </a:xfrm>
      </p:grpSpPr>
      <p:sp>
        <p:nvSpPr>
          <p:cNvPr id="17" name="Chart Placeholder 3"/>
          <p:cNvSpPr>
            <a:spLocks noGrp="1"/>
          </p:cNvSpPr>
          <p:nvPr>
            <p:ph type="chart" sz="quarter" idx="15"/>
          </p:nvPr>
        </p:nvSpPr>
        <p:spPr>
          <a:xfrm>
            <a:off x="504000" y="2051999"/>
            <a:ext cx="3549549" cy="4069014"/>
          </a:xfrm>
          <a:prstGeom prst="rect">
            <a:avLst/>
          </a:prstGeom>
        </p:spPr>
        <p:txBody>
          <a:bodyPr>
            <a:noAutofit/>
          </a:bodyPr>
          <a:lstStyle/>
          <a:p>
            <a:r>
              <a:rPr lang="en-US" noProof="0"/>
              <a:t>Click icon to add chart</a:t>
            </a:r>
          </a:p>
        </p:txBody>
      </p:sp>
      <p:sp>
        <p:nvSpPr>
          <p:cNvPr id="18" name="Text Placeholder 8"/>
          <p:cNvSpPr>
            <a:spLocks noGrp="1"/>
          </p:cNvSpPr>
          <p:nvPr>
            <p:ph type="body" sz="quarter" idx="18"/>
          </p:nvPr>
        </p:nvSpPr>
        <p:spPr>
          <a:xfrm>
            <a:off x="501650" y="1659145"/>
            <a:ext cx="3549549" cy="392112"/>
          </a:xfrm>
        </p:spPr>
        <p:txBody>
          <a:bodyPr>
            <a:noAutofit/>
          </a:bodyPr>
          <a:lstStyle/>
          <a:p>
            <a:pPr lvl="0"/>
            <a:r>
              <a:rPr lang="en-US" noProof="0"/>
              <a:t>Click to edit Master text styles</a:t>
            </a:r>
          </a:p>
        </p:txBody>
      </p:sp>
      <p:sp>
        <p:nvSpPr>
          <p:cNvPr id="7" name="Chart Placeholder 3"/>
          <p:cNvSpPr>
            <a:spLocks noGrp="1"/>
          </p:cNvSpPr>
          <p:nvPr>
            <p:ph type="chart" sz="quarter" idx="19"/>
          </p:nvPr>
        </p:nvSpPr>
        <p:spPr>
          <a:xfrm>
            <a:off x="4322401" y="2051999"/>
            <a:ext cx="3549549" cy="4069014"/>
          </a:xfrm>
          <a:prstGeom prst="rect">
            <a:avLst/>
          </a:prstGeom>
        </p:spPr>
        <p:txBody>
          <a:bodyPr>
            <a:noAutofit/>
          </a:bodyPr>
          <a:lstStyle/>
          <a:p>
            <a:r>
              <a:rPr lang="en-US" noProof="0"/>
              <a:t>Click icon to add chart</a:t>
            </a:r>
          </a:p>
        </p:txBody>
      </p:sp>
      <p:sp>
        <p:nvSpPr>
          <p:cNvPr id="8" name="Text Placeholder 8"/>
          <p:cNvSpPr>
            <a:spLocks noGrp="1"/>
          </p:cNvSpPr>
          <p:nvPr>
            <p:ph type="body" sz="quarter" idx="20"/>
          </p:nvPr>
        </p:nvSpPr>
        <p:spPr>
          <a:xfrm>
            <a:off x="4321226" y="1659145"/>
            <a:ext cx="3549549" cy="392112"/>
          </a:xfrm>
        </p:spPr>
        <p:txBody>
          <a:bodyPr>
            <a:noAutofit/>
          </a:bodyPr>
          <a:lstStyle/>
          <a:p>
            <a:pPr lvl="0"/>
            <a:r>
              <a:rPr lang="en-US" noProof="0"/>
              <a:t>Click to edit Master text styles</a:t>
            </a:r>
          </a:p>
        </p:txBody>
      </p:sp>
      <p:sp>
        <p:nvSpPr>
          <p:cNvPr id="9" name="Chart Placeholder 3"/>
          <p:cNvSpPr>
            <a:spLocks noGrp="1"/>
          </p:cNvSpPr>
          <p:nvPr>
            <p:ph type="chart" sz="quarter" idx="21"/>
          </p:nvPr>
        </p:nvSpPr>
        <p:spPr>
          <a:xfrm>
            <a:off x="8140801" y="2051999"/>
            <a:ext cx="3549549" cy="4069014"/>
          </a:xfrm>
          <a:prstGeom prst="rect">
            <a:avLst/>
          </a:prstGeom>
        </p:spPr>
        <p:txBody>
          <a:bodyPr>
            <a:noAutofit/>
          </a:bodyPr>
          <a:lstStyle/>
          <a:p>
            <a:r>
              <a:rPr lang="en-US" noProof="0"/>
              <a:t>Click icon to add chart</a:t>
            </a:r>
          </a:p>
        </p:txBody>
      </p:sp>
      <p:sp>
        <p:nvSpPr>
          <p:cNvPr id="10" name="Text Placeholder 8"/>
          <p:cNvSpPr>
            <a:spLocks noGrp="1"/>
          </p:cNvSpPr>
          <p:nvPr>
            <p:ph type="body" sz="quarter" idx="22"/>
          </p:nvPr>
        </p:nvSpPr>
        <p:spPr>
          <a:xfrm>
            <a:off x="8140801" y="1659145"/>
            <a:ext cx="3549549" cy="398256"/>
          </a:xfrm>
        </p:spPr>
        <p:txBody>
          <a:bodyPr>
            <a:noAutofit/>
          </a:bodyPr>
          <a:lstStyle/>
          <a:p>
            <a:pPr lvl="0"/>
            <a:r>
              <a:rPr lang="en-US" noProof="0"/>
              <a:t>Click to edit Master text styles</a:t>
            </a:r>
          </a:p>
        </p:txBody>
      </p:sp>
      <p:sp>
        <p:nvSpPr>
          <p:cNvPr id="12" name="Text Placeholder 7"/>
          <p:cNvSpPr>
            <a:spLocks noGrp="1"/>
          </p:cNvSpPr>
          <p:nvPr>
            <p:ph type="body" sz="quarter" idx="23"/>
          </p:nvPr>
        </p:nvSpPr>
        <p:spPr>
          <a:xfrm>
            <a:off x="501649" y="6121014"/>
            <a:ext cx="11165419" cy="260737"/>
          </a:xfrm>
        </p:spPr>
        <p:txBody>
          <a:bodyPr>
            <a:noAutofit/>
          </a:bodyPr>
          <a:lstStyle>
            <a:lvl1pPr>
              <a:spcAft>
                <a:spcPts val="0"/>
              </a:spcAft>
              <a:defRPr sz="900"/>
            </a:lvl1pPr>
          </a:lstStyle>
          <a:p>
            <a:pPr lvl="0"/>
            <a:r>
              <a:rPr lang="en-US" noProof="0"/>
              <a:t>Click to edit Master text styles</a:t>
            </a:r>
          </a:p>
        </p:txBody>
      </p:sp>
      <p:sp>
        <p:nvSpPr>
          <p:cNvPr id="11" name="Text Placeholder 8">
            <a:extLst>
              <a:ext uri="{FF2B5EF4-FFF2-40B4-BE49-F238E27FC236}">
                <a16:creationId xmlns:a16="http://schemas.microsoft.com/office/drawing/2014/main" id="{F3BAE7D4-2DCE-493F-8804-6735FFDC6D71}"/>
              </a:ext>
            </a:extLst>
          </p:cNvPr>
          <p:cNvSpPr>
            <a:spLocks noGrp="1"/>
          </p:cNvSpPr>
          <p:nvPr>
            <p:ph type="body" sz="quarter" idx="13" hasCustomPrompt="1"/>
          </p:nvPr>
        </p:nvSpPr>
        <p:spPr>
          <a:xfrm>
            <a:off x="501650" y="651600"/>
            <a:ext cx="11188700" cy="757255"/>
          </a:xfrm>
          <a:prstGeom prst="rect">
            <a:avLst/>
          </a:prstGeom>
        </p:spPr>
        <p:txBody>
          <a:bodyPr lIns="0" tIns="0" rIns="0" bIns="0">
            <a:noAutofit/>
          </a:bodyPr>
          <a:lstStyle>
            <a:lvl1pPr marL="0" indent="0">
              <a:buNone/>
              <a:defRPr sz="1800" b="0">
                <a:solidFill>
                  <a:srgbClr val="53565A"/>
                </a:solidFill>
              </a:defRPr>
            </a:lvl1pPr>
          </a:lstStyle>
          <a:p>
            <a:pPr lvl="0"/>
            <a:r>
              <a:rPr lang="en-US"/>
              <a:t>Click to add subtitle</a:t>
            </a:r>
          </a:p>
        </p:txBody>
      </p:sp>
      <p:sp>
        <p:nvSpPr>
          <p:cNvPr id="13" name="Title Placeholder 1">
            <a:extLst>
              <a:ext uri="{FF2B5EF4-FFF2-40B4-BE49-F238E27FC236}">
                <a16:creationId xmlns:a16="http://schemas.microsoft.com/office/drawing/2014/main" id="{0AA8666D-884E-4CE4-A16C-E06A6E0BAE3D}"/>
              </a:ext>
            </a:extLst>
          </p:cNvPr>
          <p:cNvSpPr>
            <a:spLocks noGrp="1"/>
          </p:cNvSpPr>
          <p:nvPr>
            <p:ph type="title" hasCustomPrompt="1"/>
          </p:nvPr>
        </p:nvSpPr>
        <p:spPr>
          <a:xfrm>
            <a:off x="501650" y="317500"/>
            <a:ext cx="11188700" cy="334099"/>
          </a:xfrm>
          <a:prstGeom prst="rect">
            <a:avLst/>
          </a:prstGeom>
        </p:spPr>
        <p:txBody>
          <a:bodyPr vert="horz" lIns="0" tIns="0" rIns="0" bIns="0" rtlCol="0" anchor="t" anchorCtr="0">
            <a:noAutofit/>
          </a:bodyPr>
          <a:lstStyle>
            <a:lvl1pPr>
              <a:defRPr>
                <a:latin typeface="+mj-lt"/>
              </a:defRPr>
            </a:lvl1pPr>
          </a:lstStyle>
          <a:p>
            <a:r>
              <a:rPr lang="en-US"/>
              <a:t>Click to add title</a:t>
            </a:r>
          </a:p>
        </p:txBody>
      </p:sp>
    </p:spTree>
    <p:extLst>
      <p:ext uri="{BB962C8B-B14F-4D97-AF65-F5344CB8AC3E}">
        <p14:creationId xmlns:p14="http://schemas.microsoft.com/office/powerpoint/2010/main" val="4145249318"/>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Team profile">
    <p:spTree>
      <p:nvGrpSpPr>
        <p:cNvPr id="1" name=""/>
        <p:cNvGrpSpPr/>
        <p:nvPr/>
      </p:nvGrpSpPr>
      <p:grpSpPr>
        <a:xfrm>
          <a:off x="0" y="0"/>
          <a:ext cx="0" cy="0"/>
          <a:chOff x="0" y="0"/>
          <a:chExt cx="0" cy="0"/>
        </a:xfrm>
      </p:grpSpPr>
      <p:sp>
        <p:nvSpPr>
          <p:cNvPr id="4" name="Picture Placeholder 6"/>
          <p:cNvSpPr>
            <a:spLocks noGrp="1"/>
          </p:cNvSpPr>
          <p:nvPr>
            <p:ph type="pic" sz="quarter" idx="13"/>
          </p:nvPr>
        </p:nvSpPr>
        <p:spPr>
          <a:xfrm>
            <a:off x="501649" y="1674086"/>
            <a:ext cx="2712000" cy="1260000"/>
          </a:xfrm>
        </p:spPr>
        <p:txBody>
          <a:bodyPr lIns="0" tIns="0" rIns="0" bIns="0">
            <a:noAutofit/>
          </a:bodyPr>
          <a:lstStyle/>
          <a:p>
            <a:r>
              <a:rPr lang="en-US" noProof="0"/>
              <a:t>Click icon to add picture</a:t>
            </a:r>
          </a:p>
        </p:txBody>
      </p:sp>
      <p:sp>
        <p:nvSpPr>
          <p:cNvPr id="5" name="Picture Placeholder 6"/>
          <p:cNvSpPr>
            <a:spLocks noGrp="1"/>
          </p:cNvSpPr>
          <p:nvPr>
            <p:ph type="pic" sz="quarter" idx="14"/>
          </p:nvPr>
        </p:nvSpPr>
        <p:spPr>
          <a:xfrm>
            <a:off x="3327216" y="1674086"/>
            <a:ext cx="2712000" cy="1260000"/>
          </a:xfrm>
        </p:spPr>
        <p:txBody>
          <a:bodyPr lIns="0" tIns="0" rIns="0" bIns="0">
            <a:noAutofit/>
          </a:bodyPr>
          <a:lstStyle/>
          <a:p>
            <a:r>
              <a:rPr lang="en-US" noProof="0"/>
              <a:t>Click icon to add picture</a:t>
            </a:r>
          </a:p>
        </p:txBody>
      </p:sp>
      <p:sp>
        <p:nvSpPr>
          <p:cNvPr id="6" name="Picture Placeholder 6"/>
          <p:cNvSpPr>
            <a:spLocks noGrp="1"/>
          </p:cNvSpPr>
          <p:nvPr>
            <p:ph type="pic" sz="quarter" idx="15"/>
          </p:nvPr>
        </p:nvSpPr>
        <p:spPr>
          <a:xfrm>
            <a:off x="6152783" y="1674086"/>
            <a:ext cx="2712000" cy="1260000"/>
          </a:xfrm>
        </p:spPr>
        <p:txBody>
          <a:bodyPr lIns="0" tIns="0" rIns="0" bIns="0">
            <a:noAutofit/>
          </a:bodyPr>
          <a:lstStyle/>
          <a:p>
            <a:r>
              <a:rPr lang="en-US" noProof="0"/>
              <a:t>Click icon to add picture</a:t>
            </a:r>
          </a:p>
        </p:txBody>
      </p:sp>
      <p:sp>
        <p:nvSpPr>
          <p:cNvPr id="7" name="Picture Placeholder 6"/>
          <p:cNvSpPr>
            <a:spLocks noGrp="1"/>
          </p:cNvSpPr>
          <p:nvPr>
            <p:ph type="pic" sz="quarter" idx="16"/>
          </p:nvPr>
        </p:nvSpPr>
        <p:spPr>
          <a:xfrm>
            <a:off x="8978351" y="1674086"/>
            <a:ext cx="2712000" cy="1260000"/>
          </a:xfrm>
        </p:spPr>
        <p:txBody>
          <a:bodyPr lIns="0" tIns="0" rIns="0" bIns="0">
            <a:noAutofit/>
          </a:bodyPr>
          <a:lstStyle/>
          <a:p>
            <a:r>
              <a:rPr lang="en-US" noProof="0"/>
              <a:t>Click icon to add picture</a:t>
            </a:r>
          </a:p>
        </p:txBody>
      </p:sp>
      <p:sp>
        <p:nvSpPr>
          <p:cNvPr id="9" name="Text Placeholder 8"/>
          <p:cNvSpPr>
            <a:spLocks noGrp="1"/>
          </p:cNvSpPr>
          <p:nvPr>
            <p:ph type="body" sz="quarter" idx="17"/>
          </p:nvPr>
        </p:nvSpPr>
        <p:spPr>
          <a:xfrm>
            <a:off x="501650" y="3124200"/>
            <a:ext cx="2720468" cy="3257548"/>
          </a:xfrm>
        </p:spPr>
        <p:txBody>
          <a:bodyPr>
            <a:noAutofit/>
          </a:bodyPr>
          <a:lstStyle>
            <a:lvl1pPr marL="0" indent="0" algn="l">
              <a:buFontTx/>
              <a:buNone/>
              <a:defRPr b="1">
                <a:solidFill>
                  <a:schemeClr val="accent1"/>
                </a:solidFill>
              </a:defRPr>
            </a:lvl1pPr>
            <a:lvl2pPr marL="139700" indent="-139700" algn="l">
              <a:spcAft>
                <a:spcPts val="0"/>
              </a:spcAft>
              <a:buClrTx/>
              <a:buSzPct val="100000"/>
              <a:buFont typeface="Arial" panose="020B0604020202020204" pitchFamily="34" charset="0"/>
              <a:buChar char="•"/>
              <a:defRPr/>
            </a:lvl2pPr>
            <a:lvl3pPr marL="304800" indent="-139700" algn="l">
              <a:spcAft>
                <a:spcPts val="0"/>
              </a:spcAft>
              <a:buClrTx/>
              <a:buSzPct val="100000"/>
              <a:buFont typeface="Arial" panose="020B0604020202020204" pitchFamily="34" charset="0"/>
              <a:buChar char="−"/>
              <a:defRPr/>
            </a:lvl3pPr>
            <a:lvl4pPr marL="469900" indent="-139700" algn="l">
              <a:spcAft>
                <a:spcPts val="0"/>
              </a:spcAft>
              <a:buClrTx/>
              <a:buSzPct val="100000"/>
              <a:buFont typeface="Arial" panose="020B0604020202020204" pitchFamily="34" charset="0"/>
              <a:buChar char="◦"/>
              <a:defRPr/>
            </a:lvl4pPr>
            <a:lvl5pPr marL="635000" indent="-139700" algn="l">
              <a:spcAft>
                <a:spcPts val="0"/>
              </a:spcAft>
              <a:buClrTx/>
              <a:buSzPct val="100000"/>
              <a:buFont typeface="Arial" panose="020B0604020202020204" pitchFamily="34" charset="0"/>
              <a:buChar char="−"/>
              <a:defRPr baseline="0"/>
            </a:lvl5pPr>
            <a:lvl6pPr marL="356400" indent="-176400">
              <a:spcAft>
                <a:spcPts val="0"/>
              </a:spcAft>
              <a:buFont typeface="Verdana" panose="020B0604030504040204" pitchFamily="34" charset="0"/>
              <a:buChar char="−"/>
              <a:defRPr/>
            </a:lvl6pPr>
            <a:lvl7pPr marL="356400" indent="-176400">
              <a:spcAft>
                <a:spcPts val="0"/>
              </a:spcAft>
              <a:defRPr/>
            </a:lvl7pPr>
            <a:lvl8pPr marL="356400" indent="-176400">
              <a:spcAft>
                <a:spcPts val="0"/>
              </a:spcAft>
              <a:defRPr/>
            </a:lvl8pPr>
            <a:lvl9pPr marL="356400" indent="-176400">
              <a:spcAft>
                <a:spcPts val="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 name="Text Placeholder 8"/>
          <p:cNvSpPr>
            <a:spLocks noGrp="1"/>
          </p:cNvSpPr>
          <p:nvPr>
            <p:ph type="body" sz="quarter" idx="18"/>
          </p:nvPr>
        </p:nvSpPr>
        <p:spPr>
          <a:xfrm>
            <a:off x="6149963" y="3120551"/>
            <a:ext cx="2712000" cy="3261199"/>
          </a:xfrm>
        </p:spPr>
        <p:txBody>
          <a:bodyPr>
            <a:noAutofit/>
          </a:bodyPr>
          <a:lstStyle>
            <a:lvl1pPr marL="0" indent="0" algn="l">
              <a:buFontTx/>
              <a:buNone/>
              <a:defRPr b="1">
                <a:solidFill>
                  <a:schemeClr val="accent1"/>
                </a:solidFill>
              </a:defRPr>
            </a:lvl1pPr>
            <a:lvl2pPr marL="139700" indent="-139700" algn="l">
              <a:spcAft>
                <a:spcPts val="0"/>
              </a:spcAft>
              <a:buClrTx/>
              <a:buSzPct val="100000"/>
              <a:buFont typeface="Arial" panose="020B0604020202020204" pitchFamily="34" charset="0"/>
              <a:buChar char="•"/>
              <a:defRPr/>
            </a:lvl2pPr>
            <a:lvl3pPr marL="304800" indent="-139700" algn="l">
              <a:spcAft>
                <a:spcPts val="0"/>
              </a:spcAft>
              <a:buClrTx/>
              <a:buSzPct val="100000"/>
              <a:buFont typeface="Arial" panose="020B0604020202020204" pitchFamily="34" charset="0"/>
              <a:buChar char="−"/>
              <a:defRPr/>
            </a:lvl3pPr>
            <a:lvl4pPr marL="469900" indent="-139700" algn="l">
              <a:spcAft>
                <a:spcPts val="0"/>
              </a:spcAft>
              <a:buClrTx/>
              <a:buSzPct val="100000"/>
              <a:buFont typeface="Arial" panose="020B0604020202020204" pitchFamily="34" charset="0"/>
              <a:buChar char="◦"/>
              <a:defRPr/>
            </a:lvl4pPr>
            <a:lvl5pPr marL="635000" indent="-139700" algn="l">
              <a:spcAft>
                <a:spcPts val="0"/>
              </a:spcAft>
              <a:buClrTx/>
              <a:buSzPct val="100000"/>
              <a:buFont typeface="Arial" panose="020B0604020202020204" pitchFamily="34" charset="0"/>
              <a:buChar char="−"/>
              <a:defRPr baseline="0"/>
            </a:lvl5pPr>
            <a:lvl6pPr marL="356400" indent="-176400">
              <a:spcAft>
                <a:spcPts val="0"/>
              </a:spcAft>
              <a:buFont typeface="Verdana" panose="020B0604030504040204" pitchFamily="34" charset="0"/>
              <a:buChar char="−"/>
              <a:defRPr/>
            </a:lvl6pPr>
            <a:lvl7pPr marL="356400" indent="-176400">
              <a:spcAft>
                <a:spcPts val="0"/>
              </a:spcAft>
              <a:defRPr/>
            </a:lvl7pPr>
            <a:lvl8pPr marL="356400" indent="-176400">
              <a:spcAft>
                <a:spcPts val="0"/>
              </a:spcAft>
              <a:defRPr/>
            </a:lvl8pPr>
            <a:lvl9pPr marL="356400" indent="-176400">
              <a:spcAft>
                <a:spcPts val="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 name="Text Placeholder 8"/>
          <p:cNvSpPr>
            <a:spLocks noGrp="1"/>
          </p:cNvSpPr>
          <p:nvPr>
            <p:ph type="body" sz="quarter" idx="19"/>
          </p:nvPr>
        </p:nvSpPr>
        <p:spPr>
          <a:xfrm>
            <a:off x="3330040" y="3124200"/>
            <a:ext cx="2712000" cy="3257549"/>
          </a:xfrm>
        </p:spPr>
        <p:txBody>
          <a:bodyPr>
            <a:noAutofit/>
          </a:bodyPr>
          <a:lstStyle>
            <a:lvl1pPr marL="0" indent="0" algn="l">
              <a:buFontTx/>
              <a:buNone/>
              <a:defRPr b="1">
                <a:solidFill>
                  <a:schemeClr val="accent1"/>
                </a:solidFill>
              </a:defRPr>
            </a:lvl1pPr>
            <a:lvl2pPr marL="139700" indent="-139700" algn="l">
              <a:spcAft>
                <a:spcPts val="0"/>
              </a:spcAft>
              <a:buClrTx/>
              <a:buSzPct val="100000"/>
              <a:buFont typeface="Arial" panose="020B0604020202020204" pitchFamily="34" charset="0"/>
              <a:buChar char="•"/>
              <a:defRPr/>
            </a:lvl2pPr>
            <a:lvl3pPr marL="304800" indent="-139700" algn="l">
              <a:spcAft>
                <a:spcPts val="0"/>
              </a:spcAft>
              <a:buClrTx/>
              <a:buSzPct val="100000"/>
              <a:buFont typeface="Arial" panose="020B0604020202020204" pitchFamily="34" charset="0"/>
              <a:buChar char="−"/>
              <a:defRPr/>
            </a:lvl3pPr>
            <a:lvl4pPr marL="469900" indent="-139700" algn="l">
              <a:spcAft>
                <a:spcPts val="0"/>
              </a:spcAft>
              <a:buClrTx/>
              <a:buSzPct val="100000"/>
              <a:buFont typeface="Arial" panose="020B0604020202020204" pitchFamily="34" charset="0"/>
              <a:buChar char="◦"/>
              <a:defRPr/>
            </a:lvl4pPr>
            <a:lvl5pPr marL="635000" indent="-139700" algn="l">
              <a:spcAft>
                <a:spcPts val="0"/>
              </a:spcAft>
              <a:buClrTx/>
              <a:buSzPct val="100000"/>
              <a:buFont typeface="Arial" panose="020B0604020202020204" pitchFamily="34" charset="0"/>
              <a:buChar char="−"/>
              <a:defRPr baseline="0"/>
            </a:lvl5pPr>
            <a:lvl6pPr marL="356400" indent="-176400">
              <a:spcAft>
                <a:spcPts val="0"/>
              </a:spcAft>
              <a:buFont typeface="Verdana" panose="020B0604030504040204" pitchFamily="34" charset="0"/>
              <a:buChar char="−"/>
              <a:defRPr/>
            </a:lvl6pPr>
            <a:lvl7pPr marL="356400" indent="-176400">
              <a:spcAft>
                <a:spcPts val="0"/>
              </a:spcAft>
              <a:defRPr/>
            </a:lvl7pPr>
            <a:lvl8pPr marL="356400" indent="-176400">
              <a:spcAft>
                <a:spcPts val="0"/>
              </a:spcAft>
              <a:defRPr/>
            </a:lvl8pPr>
            <a:lvl9pPr marL="356400" indent="-176400">
              <a:spcAft>
                <a:spcPts val="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 name="Text Placeholder 8"/>
          <p:cNvSpPr>
            <a:spLocks noGrp="1"/>
          </p:cNvSpPr>
          <p:nvPr>
            <p:ph type="body" sz="quarter" idx="20"/>
          </p:nvPr>
        </p:nvSpPr>
        <p:spPr>
          <a:xfrm>
            <a:off x="8993169" y="3108508"/>
            <a:ext cx="2697183" cy="3273240"/>
          </a:xfrm>
        </p:spPr>
        <p:txBody>
          <a:bodyPr>
            <a:noAutofit/>
          </a:bodyPr>
          <a:lstStyle>
            <a:lvl1pPr marL="0" indent="0" algn="l">
              <a:buFontTx/>
              <a:buNone/>
              <a:defRPr b="1">
                <a:solidFill>
                  <a:schemeClr val="accent1"/>
                </a:solidFill>
              </a:defRPr>
            </a:lvl1pPr>
            <a:lvl2pPr marL="139700" indent="-139700" algn="l">
              <a:spcAft>
                <a:spcPts val="0"/>
              </a:spcAft>
              <a:buClrTx/>
              <a:buSzPct val="100000"/>
              <a:buFont typeface="Arial" panose="020B0604020202020204" pitchFamily="34" charset="0"/>
              <a:buChar char="•"/>
              <a:defRPr/>
            </a:lvl2pPr>
            <a:lvl3pPr marL="304800" indent="-139700" algn="l">
              <a:spcAft>
                <a:spcPts val="0"/>
              </a:spcAft>
              <a:buClrTx/>
              <a:buSzPct val="100000"/>
              <a:buFont typeface="Arial" panose="020B0604020202020204" pitchFamily="34" charset="0"/>
              <a:buChar char="−"/>
              <a:defRPr/>
            </a:lvl3pPr>
            <a:lvl4pPr marL="469900" indent="-139700" algn="l">
              <a:spcAft>
                <a:spcPts val="0"/>
              </a:spcAft>
              <a:buClrTx/>
              <a:buSzPct val="100000"/>
              <a:buFont typeface="Arial" panose="020B0604020202020204" pitchFamily="34" charset="0"/>
              <a:buChar char="◦"/>
              <a:defRPr/>
            </a:lvl4pPr>
            <a:lvl5pPr marL="635000" indent="-139700" algn="l">
              <a:spcAft>
                <a:spcPts val="0"/>
              </a:spcAft>
              <a:buClrTx/>
              <a:buSzPct val="100000"/>
              <a:buFont typeface="Arial" panose="020B0604020202020204" pitchFamily="34" charset="0"/>
              <a:buChar char="−"/>
              <a:defRPr baseline="0"/>
            </a:lvl5pPr>
            <a:lvl6pPr marL="356400" indent="-176400">
              <a:spcAft>
                <a:spcPts val="0"/>
              </a:spcAft>
              <a:buFont typeface="Verdana" panose="020B0604030504040204" pitchFamily="34" charset="0"/>
              <a:buChar char="−"/>
              <a:defRPr/>
            </a:lvl6pPr>
            <a:lvl7pPr marL="356400" indent="-176400">
              <a:spcAft>
                <a:spcPts val="0"/>
              </a:spcAft>
              <a:defRPr/>
            </a:lvl7pPr>
            <a:lvl8pPr marL="356400" indent="-176400">
              <a:spcAft>
                <a:spcPts val="0"/>
              </a:spcAft>
              <a:defRPr/>
            </a:lvl8pPr>
            <a:lvl9pPr marL="356400" indent="-176400">
              <a:spcAft>
                <a:spcPts val="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6" name="Text Placeholder 8">
            <a:extLst>
              <a:ext uri="{FF2B5EF4-FFF2-40B4-BE49-F238E27FC236}">
                <a16:creationId xmlns:a16="http://schemas.microsoft.com/office/drawing/2014/main" id="{CB36819A-C0CE-4CC8-96BE-D57C8135F44C}"/>
              </a:ext>
            </a:extLst>
          </p:cNvPr>
          <p:cNvSpPr>
            <a:spLocks noGrp="1"/>
          </p:cNvSpPr>
          <p:nvPr>
            <p:ph type="body" sz="quarter" idx="21" hasCustomPrompt="1"/>
          </p:nvPr>
        </p:nvSpPr>
        <p:spPr>
          <a:xfrm>
            <a:off x="501650" y="651600"/>
            <a:ext cx="11188700" cy="757255"/>
          </a:xfrm>
          <a:prstGeom prst="rect">
            <a:avLst/>
          </a:prstGeom>
        </p:spPr>
        <p:txBody>
          <a:bodyPr lIns="0" tIns="0" rIns="0" bIns="0">
            <a:noAutofit/>
          </a:bodyPr>
          <a:lstStyle>
            <a:lvl1pPr marL="0" indent="0">
              <a:buNone/>
              <a:defRPr sz="1800" b="0">
                <a:solidFill>
                  <a:srgbClr val="53565A"/>
                </a:solidFill>
              </a:defRPr>
            </a:lvl1pPr>
          </a:lstStyle>
          <a:p>
            <a:pPr lvl="0"/>
            <a:r>
              <a:rPr lang="en-US"/>
              <a:t>Click to add subtitle</a:t>
            </a:r>
          </a:p>
        </p:txBody>
      </p:sp>
      <p:sp>
        <p:nvSpPr>
          <p:cNvPr id="17" name="Title Placeholder 1">
            <a:extLst>
              <a:ext uri="{FF2B5EF4-FFF2-40B4-BE49-F238E27FC236}">
                <a16:creationId xmlns:a16="http://schemas.microsoft.com/office/drawing/2014/main" id="{A14F8B0D-4D62-4988-B307-1BB6BBEEC11C}"/>
              </a:ext>
            </a:extLst>
          </p:cNvPr>
          <p:cNvSpPr>
            <a:spLocks noGrp="1"/>
          </p:cNvSpPr>
          <p:nvPr>
            <p:ph type="title" hasCustomPrompt="1"/>
          </p:nvPr>
        </p:nvSpPr>
        <p:spPr>
          <a:xfrm>
            <a:off x="501650" y="317500"/>
            <a:ext cx="11188700" cy="334099"/>
          </a:xfrm>
          <a:prstGeom prst="rect">
            <a:avLst/>
          </a:prstGeom>
        </p:spPr>
        <p:txBody>
          <a:bodyPr vert="horz" lIns="0" tIns="0" rIns="0" bIns="0" rtlCol="0" anchor="t" anchorCtr="0">
            <a:noAutofit/>
          </a:bodyPr>
          <a:lstStyle>
            <a:lvl1pPr>
              <a:defRPr>
                <a:latin typeface="+mj-lt"/>
              </a:defRPr>
            </a:lvl1pPr>
          </a:lstStyle>
          <a:p>
            <a:r>
              <a:rPr lang="en-US"/>
              <a:t>Click to add title</a:t>
            </a:r>
          </a:p>
        </p:txBody>
      </p:sp>
    </p:spTree>
    <p:extLst>
      <p:ext uri="{BB962C8B-B14F-4D97-AF65-F5344CB8AC3E}">
        <p14:creationId xmlns:p14="http://schemas.microsoft.com/office/powerpoint/2010/main" val="1916802998"/>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Team profile 2">
    <p:spTree>
      <p:nvGrpSpPr>
        <p:cNvPr id="1" name=""/>
        <p:cNvGrpSpPr/>
        <p:nvPr/>
      </p:nvGrpSpPr>
      <p:grpSpPr>
        <a:xfrm>
          <a:off x="0" y="0"/>
          <a:ext cx="0" cy="0"/>
          <a:chOff x="0" y="0"/>
          <a:chExt cx="0" cy="0"/>
        </a:xfrm>
      </p:grpSpPr>
      <p:sp>
        <p:nvSpPr>
          <p:cNvPr id="4" name="Rectangle 3"/>
          <p:cNvSpPr/>
          <p:nvPr/>
        </p:nvSpPr>
        <p:spPr>
          <a:xfrm>
            <a:off x="504000" y="1672337"/>
            <a:ext cx="5496000"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GB" sz="1100">
              <a:solidFill>
                <a:schemeClr val="bg1"/>
              </a:solidFill>
            </a:endParaRPr>
          </a:p>
        </p:txBody>
      </p:sp>
      <p:sp>
        <p:nvSpPr>
          <p:cNvPr id="5" name="Rectangle 4"/>
          <p:cNvSpPr/>
          <p:nvPr/>
        </p:nvSpPr>
        <p:spPr>
          <a:xfrm>
            <a:off x="6224085" y="1665377"/>
            <a:ext cx="5475067" cy="60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GB" sz="1100">
              <a:solidFill>
                <a:schemeClr val="bg1"/>
              </a:solidFill>
            </a:endParaRPr>
          </a:p>
        </p:txBody>
      </p:sp>
      <p:sp>
        <p:nvSpPr>
          <p:cNvPr id="6" name="Rectangle 5"/>
          <p:cNvSpPr/>
          <p:nvPr/>
        </p:nvSpPr>
        <p:spPr>
          <a:xfrm>
            <a:off x="504000" y="4065173"/>
            <a:ext cx="5496000"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GB" sz="1100">
              <a:solidFill>
                <a:schemeClr val="bg1"/>
              </a:solidFill>
            </a:endParaRPr>
          </a:p>
        </p:txBody>
      </p:sp>
      <p:sp>
        <p:nvSpPr>
          <p:cNvPr id="7" name="Rectangle 6"/>
          <p:cNvSpPr/>
          <p:nvPr/>
        </p:nvSpPr>
        <p:spPr>
          <a:xfrm>
            <a:off x="6224085" y="4065173"/>
            <a:ext cx="5475067"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GB" sz="1100">
              <a:solidFill>
                <a:schemeClr val="bg1"/>
              </a:solidFill>
            </a:endParaRPr>
          </a:p>
        </p:txBody>
      </p:sp>
      <p:sp>
        <p:nvSpPr>
          <p:cNvPr id="8" name="Picture Placeholder 11"/>
          <p:cNvSpPr>
            <a:spLocks noGrp="1"/>
          </p:cNvSpPr>
          <p:nvPr>
            <p:ph type="pic" sz="quarter" idx="25"/>
          </p:nvPr>
        </p:nvSpPr>
        <p:spPr>
          <a:xfrm>
            <a:off x="504000" y="1845377"/>
            <a:ext cx="1968000" cy="1476000"/>
          </a:xfrm>
        </p:spPr>
        <p:txBody>
          <a:bodyPr/>
          <a:lstStyle>
            <a:lvl1pPr algn="ctr">
              <a:defRPr/>
            </a:lvl1pPr>
          </a:lstStyle>
          <a:p>
            <a:r>
              <a:rPr lang="en-US"/>
              <a:t>Click icon to add picture</a:t>
            </a:r>
            <a:endParaRPr lang="en-GB"/>
          </a:p>
        </p:txBody>
      </p:sp>
      <p:sp>
        <p:nvSpPr>
          <p:cNvPr id="9" name="Picture Placeholder 11"/>
          <p:cNvSpPr>
            <a:spLocks noGrp="1"/>
          </p:cNvSpPr>
          <p:nvPr>
            <p:ph type="pic" sz="quarter" idx="27"/>
          </p:nvPr>
        </p:nvSpPr>
        <p:spPr>
          <a:xfrm>
            <a:off x="6224085" y="1845377"/>
            <a:ext cx="1968000" cy="1476000"/>
          </a:xfrm>
        </p:spPr>
        <p:txBody>
          <a:bodyPr/>
          <a:lstStyle>
            <a:lvl1pPr algn="ctr">
              <a:defRPr/>
            </a:lvl1pPr>
          </a:lstStyle>
          <a:p>
            <a:r>
              <a:rPr lang="en-US"/>
              <a:t>Click icon to add picture</a:t>
            </a:r>
            <a:endParaRPr lang="en-GB"/>
          </a:p>
        </p:txBody>
      </p:sp>
      <p:sp>
        <p:nvSpPr>
          <p:cNvPr id="10" name="Picture Placeholder 11"/>
          <p:cNvSpPr>
            <a:spLocks noGrp="1"/>
          </p:cNvSpPr>
          <p:nvPr>
            <p:ph type="pic" sz="quarter" idx="29"/>
          </p:nvPr>
        </p:nvSpPr>
        <p:spPr>
          <a:xfrm>
            <a:off x="504000" y="4256213"/>
            <a:ext cx="1968000" cy="1476000"/>
          </a:xfrm>
        </p:spPr>
        <p:txBody>
          <a:bodyPr/>
          <a:lstStyle>
            <a:lvl1pPr algn="ctr">
              <a:defRPr/>
            </a:lvl1pPr>
          </a:lstStyle>
          <a:p>
            <a:r>
              <a:rPr lang="en-US"/>
              <a:t>Click icon to add picture</a:t>
            </a:r>
            <a:endParaRPr lang="en-GB"/>
          </a:p>
        </p:txBody>
      </p:sp>
      <p:sp>
        <p:nvSpPr>
          <p:cNvPr id="11" name="Picture Placeholder 11"/>
          <p:cNvSpPr>
            <a:spLocks noGrp="1"/>
          </p:cNvSpPr>
          <p:nvPr>
            <p:ph type="pic" sz="quarter" idx="31"/>
          </p:nvPr>
        </p:nvSpPr>
        <p:spPr>
          <a:xfrm>
            <a:off x="6224085" y="4256213"/>
            <a:ext cx="1968000" cy="1476000"/>
          </a:xfrm>
        </p:spPr>
        <p:txBody>
          <a:bodyPr/>
          <a:lstStyle>
            <a:lvl1pPr algn="ctr">
              <a:defRPr/>
            </a:lvl1pPr>
          </a:lstStyle>
          <a:p>
            <a:r>
              <a:rPr lang="en-US"/>
              <a:t>Click icon to add picture</a:t>
            </a:r>
            <a:endParaRPr lang="en-GB"/>
          </a:p>
        </p:txBody>
      </p:sp>
      <p:sp>
        <p:nvSpPr>
          <p:cNvPr id="13" name="Text Placeholder 12"/>
          <p:cNvSpPr>
            <a:spLocks noGrp="1"/>
          </p:cNvSpPr>
          <p:nvPr>
            <p:ph type="body" sz="quarter" idx="32"/>
          </p:nvPr>
        </p:nvSpPr>
        <p:spPr>
          <a:xfrm>
            <a:off x="2683483" y="1845377"/>
            <a:ext cx="3288000" cy="1944000"/>
          </a:xfrm>
        </p:spPr>
        <p:txBody>
          <a:bodyPr>
            <a:noAutofit/>
          </a:bodyPr>
          <a:lstStyle>
            <a:lvl1pPr marL="0" indent="0" algn="l">
              <a:spcAft>
                <a:spcPts val="0"/>
              </a:spcAft>
              <a:buFontTx/>
              <a:buNone/>
              <a:defRPr b="1"/>
            </a:lvl1pPr>
            <a:lvl2pPr marL="139700" indent="-139700" algn="l">
              <a:spcAft>
                <a:spcPts val="0"/>
              </a:spcAft>
              <a:buClrTx/>
              <a:buSzPct val="100000"/>
              <a:buFont typeface="Arial" panose="020B0604020202020204" pitchFamily="34" charset="0"/>
              <a:buChar char="•"/>
              <a:defRPr b="0"/>
            </a:lvl2pPr>
          </a:lstStyle>
          <a:p>
            <a:pPr lvl="0"/>
            <a:r>
              <a:rPr lang="en-US"/>
              <a:t>Click to edit Master text styles</a:t>
            </a:r>
          </a:p>
          <a:p>
            <a:pPr lvl="1"/>
            <a:r>
              <a:rPr lang="en-US"/>
              <a:t>Second level</a:t>
            </a:r>
          </a:p>
        </p:txBody>
      </p:sp>
      <p:sp>
        <p:nvSpPr>
          <p:cNvPr id="14" name="Text Placeholder 12"/>
          <p:cNvSpPr>
            <a:spLocks noGrp="1"/>
          </p:cNvSpPr>
          <p:nvPr>
            <p:ph type="body" sz="quarter" idx="33"/>
          </p:nvPr>
        </p:nvSpPr>
        <p:spPr>
          <a:xfrm>
            <a:off x="8396560" y="1845377"/>
            <a:ext cx="3302592" cy="1944000"/>
          </a:xfrm>
        </p:spPr>
        <p:txBody>
          <a:bodyPr>
            <a:noAutofit/>
          </a:bodyPr>
          <a:lstStyle>
            <a:lvl1pPr marL="0" indent="0" algn="l">
              <a:spcAft>
                <a:spcPts val="0"/>
              </a:spcAft>
              <a:buFontTx/>
              <a:buNone/>
              <a:defRPr b="1"/>
            </a:lvl1pPr>
            <a:lvl2pPr marL="139700" indent="-139700" algn="l">
              <a:spcAft>
                <a:spcPts val="0"/>
              </a:spcAft>
              <a:buClrTx/>
              <a:buSzPct val="100000"/>
              <a:buFont typeface="Arial" panose="020B0604020202020204" pitchFamily="34" charset="0"/>
              <a:buChar char="•"/>
              <a:defRPr b="0"/>
            </a:lvl2pPr>
          </a:lstStyle>
          <a:p>
            <a:pPr lvl="0"/>
            <a:r>
              <a:rPr lang="en-US"/>
              <a:t>Click to edit Master text styles</a:t>
            </a:r>
          </a:p>
          <a:p>
            <a:pPr lvl="1"/>
            <a:r>
              <a:rPr lang="en-US"/>
              <a:t>Second level</a:t>
            </a:r>
          </a:p>
        </p:txBody>
      </p:sp>
      <p:sp>
        <p:nvSpPr>
          <p:cNvPr id="15" name="Text Placeholder 12"/>
          <p:cNvSpPr>
            <a:spLocks noGrp="1"/>
          </p:cNvSpPr>
          <p:nvPr>
            <p:ph type="body" sz="quarter" idx="34"/>
          </p:nvPr>
        </p:nvSpPr>
        <p:spPr>
          <a:xfrm>
            <a:off x="2683483" y="4256213"/>
            <a:ext cx="3288000" cy="1944000"/>
          </a:xfrm>
        </p:spPr>
        <p:txBody>
          <a:bodyPr>
            <a:noAutofit/>
          </a:bodyPr>
          <a:lstStyle>
            <a:lvl1pPr marL="0" indent="0" algn="l">
              <a:spcAft>
                <a:spcPts val="0"/>
              </a:spcAft>
              <a:buFontTx/>
              <a:buNone/>
              <a:defRPr b="1"/>
            </a:lvl1pPr>
            <a:lvl2pPr marL="139700" indent="-139700" algn="l">
              <a:spcAft>
                <a:spcPts val="0"/>
              </a:spcAft>
              <a:buClrTx/>
              <a:buSzPct val="100000"/>
              <a:buFont typeface="Arial" panose="020B0604020202020204" pitchFamily="34" charset="0"/>
              <a:buChar char="•"/>
              <a:defRPr b="0"/>
            </a:lvl2pPr>
          </a:lstStyle>
          <a:p>
            <a:pPr lvl="0"/>
            <a:r>
              <a:rPr lang="en-US"/>
              <a:t>Click to edit Master text styles</a:t>
            </a:r>
          </a:p>
          <a:p>
            <a:pPr lvl="1"/>
            <a:r>
              <a:rPr lang="en-US"/>
              <a:t>Second level</a:t>
            </a:r>
          </a:p>
        </p:txBody>
      </p:sp>
      <p:sp>
        <p:nvSpPr>
          <p:cNvPr id="16" name="Text Placeholder 12"/>
          <p:cNvSpPr>
            <a:spLocks noGrp="1"/>
          </p:cNvSpPr>
          <p:nvPr>
            <p:ph type="body" sz="quarter" idx="35"/>
          </p:nvPr>
        </p:nvSpPr>
        <p:spPr>
          <a:xfrm>
            <a:off x="8396560" y="4256213"/>
            <a:ext cx="3302592" cy="1944000"/>
          </a:xfrm>
        </p:spPr>
        <p:txBody>
          <a:bodyPr>
            <a:noAutofit/>
          </a:bodyPr>
          <a:lstStyle>
            <a:lvl1pPr marL="0" indent="0" algn="l">
              <a:spcAft>
                <a:spcPts val="0"/>
              </a:spcAft>
              <a:buFontTx/>
              <a:buNone/>
              <a:defRPr b="1"/>
            </a:lvl1pPr>
            <a:lvl2pPr marL="139700" indent="-139700" algn="l">
              <a:spcAft>
                <a:spcPts val="0"/>
              </a:spcAft>
              <a:buClrTx/>
              <a:buSzPct val="100000"/>
              <a:buFont typeface="Arial" panose="020B0604020202020204" pitchFamily="34" charset="0"/>
              <a:buChar char="•"/>
              <a:defRPr b="0"/>
            </a:lvl2pPr>
          </a:lstStyle>
          <a:p>
            <a:pPr lvl="0"/>
            <a:r>
              <a:rPr lang="en-US"/>
              <a:t>Click to edit Master text styles</a:t>
            </a:r>
          </a:p>
          <a:p>
            <a:pPr lvl="1"/>
            <a:r>
              <a:rPr lang="en-US"/>
              <a:t>Second level</a:t>
            </a:r>
          </a:p>
        </p:txBody>
      </p:sp>
      <p:sp>
        <p:nvSpPr>
          <p:cNvPr id="18" name="Rectangle 17">
            <a:extLst>
              <a:ext uri="{FF2B5EF4-FFF2-40B4-BE49-F238E27FC236}">
                <a16:creationId xmlns:a16="http://schemas.microsoft.com/office/drawing/2014/main" id="{12753468-486C-4E44-B97B-3442F4990D23}"/>
              </a:ext>
            </a:extLst>
          </p:cNvPr>
          <p:cNvSpPr/>
          <p:nvPr/>
        </p:nvSpPr>
        <p:spPr>
          <a:xfrm>
            <a:off x="476780" y="1669027"/>
            <a:ext cx="5536800"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67" noProof="0">
              <a:solidFill>
                <a:schemeClr val="bg1"/>
              </a:solidFill>
            </a:endParaRPr>
          </a:p>
        </p:txBody>
      </p:sp>
      <p:sp>
        <p:nvSpPr>
          <p:cNvPr id="19" name="Rectangle 18">
            <a:extLst>
              <a:ext uri="{FF2B5EF4-FFF2-40B4-BE49-F238E27FC236}">
                <a16:creationId xmlns:a16="http://schemas.microsoft.com/office/drawing/2014/main" id="{B44C2095-0900-4569-A109-645CF4777A8D}"/>
              </a:ext>
            </a:extLst>
          </p:cNvPr>
          <p:cNvSpPr/>
          <p:nvPr/>
        </p:nvSpPr>
        <p:spPr>
          <a:xfrm>
            <a:off x="6184900" y="1669027"/>
            <a:ext cx="5536800"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67" noProof="0">
              <a:solidFill>
                <a:schemeClr val="bg1"/>
              </a:solidFill>
            </a:endParaRPr>
          </a:p>
        </p:txBody>
      </p:sp>
      <p:sp>
        <p:nvSpPr>
          <p:cNvPr id="20" name="Rectangle 19">
            <a:extLst>
              <a:ext uri="{FF2B5EF4-FFF2-40B4-BE49-F238E27FC236}">
                <a16:creationId xmlns:a16="http://schemas.microsoft.com/office/drawing/2014/main" id="{448A3CDF-F5A1-44AC-9648-5A3D0461AB03}"/>
              </a:ext>
            </a:extLst>
          </p:cNvPr>
          <p:cNvSpPr/>
          <p:nvPr/>
        </p:nvSpPr>
        <p:spPr>
          <a:xfrm>
            <a:off x="469900" y="4065173"/>
            <a:ext cx="5536800"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67" noProof="0">
              <a:solidFill>
                <a:schemeClr val="bg1"/>
              </a:solidFill>
            </a:endParaRPr>
          </a:p>
        </p:txBody>
      </p:sp>
      <p:sp>
        <p:nvSpPr>
          <p:cNvPr id="21" name="Rectangle 20">
            <a:extLst>
              <a:ext uri="{FF2B5EF4-FFF2-40B4-BE49-F238E27FC236}">
                <a16:creationId xmlns:a16="http://schemas.microsoft.com/office/drawing/2014/main" id="{D8A9EEEA-4AE4-43FE-9262-BC961D83A4C2}"/>
              </a:ext>
            </a:extLst>
          </p:cNvPr>
          <p:cNvSpPr/>
          <p:nvPr/>
        </p:nvSpPr>
        <p:spPr>
          <a:xfrm>
            <a:off x="6184900" y="4065173"/>
            <a:ext cx="5536800"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67" noProof="0">
              <a:solidFill>
                <a:schemeClr val="bg1"/>
              </a:solidFill>
            </a:endParaRPr>
          </a:p>
        </p:txBody>
      </p:sp>
      <p:sp>
        <p:nvSpPr>
          <p:cNvPr id="22" name="Text Placeholder 8">
            <a:extLst>
              <a:ext uri="{FF2B5EF4-FFF2-40B4-BE49-F238E27FC236}">
                <a16:creationId xmlns:a16="http://schemas.microsoft.com/office/drawing/2014/main" id="{E14920E0-BAB9-44E6-A33A-5F4B6E751C0E}"/>
              </a:ext>
            </a:extLst>
          </p:cNvPr>
          <p:cNvSpPr>
            <a:spLocks noGrp="1"/>
          </p:cNvSpPr>
          <p:nvPr>
            <p:ph type="body" sz="quarter" idx="13" hasCustomPrompt="1"/>
          </p:nvPr>
        </p:nvSpPr>
        <p:spPr>
          <a:xfrm>
            <a:off x="501650" y="651600"/>
            <a:ext cx="11188700" cy="757255"/>
          </a:xfrm>
          <a:prstGeom prst="rect">
            <a:avLst/>
          </a:prstGeom>
        </p:spPr>
        <p:txBody>
          <a:bodyPr lIns="0" tIns="0" rIns="0" bIns="0">
            <a:noAutofit/>
          </a:bodyPr>
          <a:lstStyle>
            <a:lvl1pPr marL="0" indent="0">
              <a:buNone/>
              <a:defRPr sz="1800" b="0">
                <a:solidFill>
                  <a:srgbClr val="53565A"/>
                </a:solidFill>
              </a:defRPr>
            </a:lvl1pPr>
          </a:lstStyle>
          <a:p>
            <a:pPr lvl="0"/>
            <a:r>
              <a:rPr lang="en-US"/>
              <a:t>Click to add subtitle</a:t>
            </a:r>
          </a:p>
        </p:txBody>
      </p:sp>
      <p:sp>
        <p:nvSpPr>
          <p:cNvPr id="23" name="Title Placeholder 1">
            <a:extLst>
              <a:ext uri="{FF2B5EF4-FFF2-40B4-BE49-F238E27FC236}">
                <a16:creationId xmlns:a16="http://schemas.microsoft.com/office/drawing/2014/main" id="{B186F496-8F3D-4D1B-850D-31517B35E6F2}"/>
              </a:ext>
            </a:extLst>
          </p:cNvPr>
          <p:cNvSpPr>
            <a:spLocks noGrp="1"/>
          </p:cNvSpPr>
          <p:nvPr>
            <p:ph type="title" hasCustomPrompt="1"/>
          </p:nvPr>
        </p:nvSpPr>
        <p:spPr>
          <a:xfrm>
            <a:off x="501650" y="317500"/>
            <a:ext cx="11188700" cy="334099"/>
          </a:xfrm>
          <a:prstGeom prst="rect">
            <a:avLst/>
          </a:prstGeom>
        </p:spPr>
        <p:txBody>
          <a:bodyPr vert="horz" lIns="0" tIns="0" rIns="0" bIns="0" rtlCol="0" anchor="t" anchorCtr="0">
            <a:noAutofit/>
          </a:bodyPr>
          <a:lstStyle>
            <a:lvl1pPr>
              <a:defRPr>
                <a:latin typeface="+mj-lt"/>
              </a:defRPr>
            </a:lvl1pPr>
          </a:lstStyle>
          <a:p>
            <a:r>
              <a:rPr lang="en-US"/>
              <a:t>Click to add title</a:t>
            </a:r>
          </a:p>
        </p:txBody>
      </p:sp>
      <p:sp>
        <p:nvSpPr>
          <p:cNvPr id="24" name="Rectangle 23">
            <a:extLst>
              <a:ext uri="{FF2B5EF4-FFF2-40B4-BE49-F238E27FC236}">
                <a16:creationId xmlns:a16="http://schemas.microsoft.com/office/drawing/2014/main" id="{650DA35B-33FF-43EA-B25A-C41FAE3895FE}"/>
              </a:ext>
            </a:extLst>
          </p:cNvPr>
          <p:cNvSpPr/>
          <p:nvPr/>
        </p:nvSpPr>
        <p:spPr>
          <a:xfrm>
            <a:off x="476780" y="1669027"/>
            <a:ext cx="5536800"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67" noProof="0">
              <a:solidFill>
                <a:schemeClr val="bg1"/>
              </a:solidFill>
            </a:endParaRPr>
          </a:p>
        </p:txBody>
      </p:sp>
      <p:sp>
        <p:nvSpPr>
          <p:cNvPr id="25" name="Rectangle 24">
            <a:extLst>
              <a:ext uri="{FF2B5EF4-FFF2-40B4-BE49-F238E27FC236}">
                <a16:creationId xmlns:a16="http://schemas.microsoft.com/office/drawing/2014/main" id="{FFDB6557-D6FD-466B-8D3E-3CA708F12E73}"/>
              </a:ext>
            </a:extLst>
          </p:cNvPr>
          <p:cNvSpPr/>
          <p:nvPr/>
        </p:nvSpPr>
        <p:spPr>
          <a:xfrm>
            <a:off x="6184900" y="1669027"/>
            <a:ext cx="5536800"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67" noProof="0">
              <a:solidFill>
                <a:schemeClr val="bg1"/>
              </a:solidFill>
            </a:endParaRPr>
          </a:p>
        </p:txBody>
      </p:sp>
      <p:sp>
        <p:nvSpPr>
          <p:cNvPr id="26" name="Rectangle 25">
            <a:extLst>
              <a:ext uri="{FF2B5EF4-FFF2-40B4-BE49-F238E27FC236}">
                <a16:creationId xmlns:a16="http://schemas.microsoft.com/office/drawing/2014/main" id="{BFB24D0F-7771-4CE5-8960-0A3E81C0F642}"/>
              </a:ext>
            </a:extLst>
          </p:cNvPr>
          <p:cNvSpPr/>
          <p:nvPr/>
        </p:nvSpPr>
        <p:spPr>
          <a:xfrm>
            <a:off x="469900" y="4065173"/>
            <a:ext cx="5536800"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67" noProof="0">
              <a:solidFill>
                <a:schemeClr val="bg1"/>
              </a:solidFill>
            </a:endParaRPr>
          </a:p>
        </p:txBody>
      </p:sp>
      <p:sp>
        <p:nvSpPr>
          <p:cNvPr id="27" name="Rectangle 26">
            <a:extLst>
              <a:ext uri="{FF2B5EF4-FFF2-40B4-BE49-F238E27FC236}">
                <a16:creationId xmlns:a16="http://schemas.microsoft.com/office/drawing/2014/main" id="{477787FC-D28B-408A-8718-323CBB5A4885}"/>
              </a:ext>
            </a:extLst>
          </p:cNvPr>
          <p:cNvSpPr/>
          <p:nvPr/>
        </p:nvSpPr>
        <p:spPr>
          <a:xfrm>
            <a:off x="6184900" y="4065173"/>
            <a:ext cx="5536800"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67" noProof="0">
              <a:solidFill>
                <a:schemeClr val="bg1"/>
              </a:solidFill>
            </a:endParaRPr>
          </a:p>
        </p:txBody>
      </p:sp>
      <p:sp>
        <p:nvSpPr>
          <p:cNvPr id="28" name="Rectangle 27">
            <a:extLst>
              <a:ext uri="{FF2B5EF4-FFF2-40B4-BE49-F238E27FC236}">
                <a16:creationId xmlns:a16="http://schemas.microsoft.com/office/drawing/2014/main" id="{5843AFDC-68A4-4D09-8F2E-8F5868A21405}"/>
              </a:ext>
            </a:extLst>
          </p:cNvPr>
          <p:cNvSpPr/>
          <p:nvPr userDrawn="1"/>
        </p:nvSpPr>
        <p:spPr>
          <a:xfrm>
            <a:off x="476780" y="1669027"/>
            <a:ext cx="5536800"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67" noProof="0">
              <a:solidFill>
                <a:schemeClr val="bg1"/>
              </a:solidFill>
            </a:endParaRPr>
          </a:p>
        </p:txBody>
      </p:sp>
      <p:sp>
        <p:nvSpPr>
          <p:cNvPr id="29" name="Rectangle 28">
            <a:extLst>
              <a:ext uri="{FF2B5EF4-FFF2-40B4-BE49-F238E27FC236}">
                <a16:creationId xmlns:a16="http://schemas.microsoft.com/office/drawing/2014/main" id="{71E9E8D4-00A2-44E2-A14B-6AEA5102B278}"/>
              </a:ext>
            </a:extLst>
          </p:cNvPr>
          <p:cNvSpPr/>
          <p:nvPr userDrawn="1"/>
        </p:nvSpPr>
        <p:spPr>
          <a:xfrm>
            <a:off x="6184900" y="1669027"/>
            <a:ext cx="5536800"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67" noProof="0">
              <a:solidFill>
                <a:schemeClr val="bg1"/>
              </a:solidFill>
            </a:endParaRPr>
          </a:p>
        </p:txBody>
      </p:sp>
      <p:sp>
        <p:nvSpPr>
          <p:cNvPr id="30" name="Rectangle 29">
            <a:extLst>
              <a:ext uri="{FF2B5EF4-FFF2-40B4-BE49-F238E27FC236}">
                <a16:creationId xmlns:a16="http://schemas.microsoft.com/office/drawing/2014/main" id="{EEFD725F-23DE-4826-A867-5F9CE983F8F2}"/>
              </a:ext>
            </a:extLst>
          </p:cNvPr>
          <p:cNvSpPr/>
          <p:nvPr userDrawn="1"/>
        </p:nvSpPr>
        <p:spPr>
          <a:xfrm>
            <a:off x="469900" y="4065173"/>
            <a:ext cx="5536800"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67" noProof="0">
              <a:solidFill>
                <a:schemeClr val="bg1"/>
              </a:solidFill>
            </a:endParaRPr>
          </a:p>
        </p:txBody>
      </p:sp>
      <p:sp>
        <p:nvSpPr>
          <p:cNvPr id="31" name="Rectangle 30">
            <a:extLst>
              <a:ext uri="{FF2B5EF4-FFF2-40B4-BE49-F238E27FC236}">
                <a16:creationId xmlns:a16="http://schemas.microsoft.com/office/drawing/2014/main" id="{DAC698B6-FF29-48D7-A20E-957F651B531E}"/>
              </a:ext>
            </a:extLst>
          </p:cNvPr>
          <p:cNvSpPr/>
          <p:nvPr userDrawn="1"/>
        </p:nvSpPr>
        <p:spPr>
          <a:xfrm>
            <a:off x="6184900" y="4065173"/>
            <a:ext cx="5536800"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67" noProof="0">
              <a:solidFill>
                <a:schemeClr val="bg1"/>
              </a:solidFill>
            </a:endParaRPr>
          </a:p>
        </p:txBody>
      </p:sp>
    </p:spTree>
    <p:extLst>
      <p:ext uri="{BB962C8B-B14F-4D97-AF65-F5344CB8AC3E}">
        <p14:creationId xmlns:p14="http://schemas.microsoft.com/office/powerpoint/2010/main" val="1934527648"/>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Qualifications 2 x 1">
    <p:spTree>
      <p:nvGrpSpPr>
        <p:cNvPr id="1" name=""/>
        <p:cNvGrpSpPr/>
        <p:nvPr/>
      </p:nvGrpSpPr>
      <p:grpSpPr>
        <a:xfrm>
          <a:off x="0" y="0"/>
          <a:ext cx="0" cy="0"/>
          <a:chOff x="0" y="0"/>
          <a:chExt cx="0" cy="0"/>
        </a:xfrm>
      </p:grpSpPr>
      <p:sp>
        <p:nvSpPr>
          <p:cNvPr id="8" name="Text Placeholder 8"/>
          <p:cNvSpPr>
            <a:spLocks noGrp="1"/>
          </p:cNvSpPr>
          <p:nvPr>
            <p:ph type="body" sz="quarter" idx="17"/>
          </p:nvPr>
        </p:nvSpPr>
        <p:spPr>
          <a:xfrm>
            <a:off x="512874" y="1857892"/>
            <a:ext cx="5466824" cy="1695450"/>
          </a:xfrm>
        </p:spPr>
        <p:txBody>
          <a:bodyPr>
            <a:noAutofit/>
          </a:bodyPr>
          <a:lstStyle>
            <a:lvl1pPr marL="0" indent="0" algn="l">
              <a:spcAft>
                <a:spcPts val="1000"/>
              </a:spcAft>
              <a:buFontTx/>
              <a:buNone/>
              <a:defRPr b="1">
                <a:solidFill>
                  <a:schemeClr val="accent1"/>
                </a:solidFill>
              </a:defRPr>
            </a:lvl1pPr>
            <a:lvl2pPr marL="139700" indent="-139700" algn="l">
              <a:spcAft>
                <a:spcPts val="1000"/>
              </a:spcAft>
              <a:buClrTx/>
              <a:buSzPct val="100000"/>
              <a:buFont typeface="Arial" panose="020B0604020202020204" pitchFamily="34" charset="0"/>
              <a:buChar char="•"/>
              <a:defRPr/>
            </a:lvl2pPr>
            <a:lvl3pPr marL="304800" indent="-139700" algn="l">
              <a:spcAft>
                <a:spcPts val="1000"/>
              </a:spcAft>
              <a:buClrTx/>
              <a:buSzPct val="100000"/>
              <a:buFont typeface="Arial" panose="020B0604020202020204" pitchFamily="34" charset="0"/>
              <a:buChar char="−"/>
              <a:defRPr/>
            </a:lvl3pPr>
            <a:lvl4pPr marL="469900" indent="-139700" algn="l">
              <a:spcAft>
                <a:spcPts val="1000"/>
              </a:spcAft>
              <a:buClrTx/>
              <a:buSzPct val="100000"/>
              <a:buFont typeface="Arial" panose="020B0604020202020204" pitchFamily="34" charset="0"/>
              <a:buChar char="◦"/>
              <a:defRPr/>
            </a:lvl4pPr>
            <a:lvl5pPr marL="635000" indent="-139700" algn="l">
              <a:spcAft>
                <a:spcPts val="1000"/>
              </a:spcAft>
              <a:buClrTx/>
              <a:buSzPct val="100000"/>
              <a:buFont typeface="Arial" panose="020B0604020202020204" pitchFamily="34" charset="0"/>
              <a:buChar char="−"/>
              <a:defRPr baseline="0"/>
            </a:lvl5pPr>
            <a:lvl6pPr marL="356400" indent="-176400">
              <a:spcAft>
                <a:spcPts val="1000"/>
              </a:spcAft>
              <a:buFont typeface="Verdana" panose="020B0604030504040204" pitchFamily="34" charset="0"/>
              <a:buChar char="−"/>
              <a:defRPr/>
            </a:lvl6pPr>
            <a:lvl7pPr marL="356400" indent="-176400">
              <a:spcAft>
                <a:spcPts val="1000"/>
              </a:spcAft>
              <a:defRPr/>
            </a:lvl7pPr>
            <a:lvl8pPr marL="356400" indent="-176400">
              <a:spcAft>
                <a:spcPts val="1000"/>
              </a:spcAft>
              <a:defRPr/>
            </a:lvl8pPr>
            <a:lvl9pPr marL="356400" indent="-176400">
              <a:spcAft>
                <a:spcPts val="100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9" name="Text Placeholder 8"/>
          <p:cNvSpPr>
            <a:spLocks noGrp="1"/>
          </p:cNvSpPr>
          <p:nvPr>
            <p:ph type="body" sz="quarter" idx="21"/>
          </p:nvPr>
        </p:nvSpPr>
        <p:spPr>
          <a:xfrm>
            <a:off x="6246195" y="1857892"/>
            <a:ext cx="5444156" cy="1695450"/>
          </a:xfrm>
        </p:spPr>
        <p:txBody>
          <a:bodyPr>
            <a:noAutofit/>
          </a:bodyPr>
          <a:lstStyle>
            <a:lvl1pPr marL="0" indent="0" algn="l">
              <a:spcAft>
                <a:spcPts val="1000"/>
              </a:spcAft>
              <a:buFontTx/>
              <a:buNone/>
              <a:defRPr b="1">
                <a:solidFill>
                  <a:schemeClr val="accent1"/>
                </a:solidFill>
              </a:defRPr>
            </a:lvl1pPr>
            <a:lvl2pPr marL="139700" indent="-139700" algn="l">
              <a:spcAft>
                <a:spcPts val="1000"/>
              </a:spcAft>
              <a:buClrTx/>
              <a:buSzPct val="100000"/>
              <a:buFont typeface="Arial" panose="020B0604020202020204" pitchFamily="34" charset="0"/>
              <a:buChar char="•"/>
              <a:defRPr/>
            </a:lvl2pPr>
            <a:lvl3pPr marL="304800" indent="-139700" algn="l">
              <a:spcAft>
                <a:spcPts val="1000"/>
              </a:spcAft>
              <a:buClrTx/>
              <a:buSzPct val="100000"/>
              <a:buFont typeface="Arial" panose="020B0604020202020204" pitchFamily="34" charset="0"/>
              <a:buChar char="−"/>
              <a:defRPr/>
            </a:lvl3pPr>
            <a:lvl4pPr marL="469900" indent="-139700" algn="l">
              <a:spcAft>
                <a:spcPts val="1000"/>
              </a:spcAft>
              <a:buClrTx/>
              <a:buSzPct val="100000"/>
              <a:buFont typeface="Arial" panose="020B0604020202020204" pitchFamily="34" charset="0"/>
              <a:buChar char="◦"/>
              <a:defRPr/>
            </a:lvl4pPr>
            <a:lvl5pPr marL="635000" indent="-139700" algn="l">
              <a:spcAft>
                <a:spcPts val="1000"/>
              </a:spcAft>
              <a:buClrTx/>
              <a:buSzPct val="100000"/>
              <a:buFont typeface="Arial" panose="020B0604020202020204" pitchFamily="34" charset="0"/>
              <a:buChar char="−"/>
              <a:defRPr baseline="0"/>
            </a:lvl5pPr>
            <a:lvl6pPr marL="356400" indent="-176400">
              <a:spcAft>
                <a:spcPts val="1000"/>
              </a:spcAft>
              <a:buFont typeface="Verdana" panose="020B0604030504040204" pitchFamily="34" charset="0"/>
              <a:buChar char="−"/>
              <a:defRPr/>
            </a:lvl6pPr>
            <a:lvl7pPr marL="356400" indent="-176400">
              <a:spcAft>
                <a:spcPts val="1000"/>
              </a:spcAft>
              <a:defRPr/>
            </a:lvl7pPr>
            <a:lvl8pPr marL="356400" indent="-176400">
              <a:spcAft>
                <a:spcPts val="1000"/>
              </a:spcAft>
              <a:defRPr/>
            </a:lvl8pPr>
            <a:lvl9pPr marL="356400" indent="-176400">
              <a:spcAft>
                <a:spcPts val="100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Rectangle 3"/>
          <p:cNvSpPr/>
          <p:nvPr/>
        </p:nvSpPr>
        <p:spPr>
          <a:xfrm>
            <a:off x="504000" y="1705378"/>
            <a:ext cx="5466824" cy="53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1000"/>
              </a:spcAft>
            </a:pPr>
            <a:endParaRPr lang="en-US" sz="1100" noProof="0">
              <a:solidFill>
                <a:schemeClr val="bg1"/>
              </a:solidFill>
            </a:endParaRPr>
          </a:p>
        </p:txBody>
      </p:sp>
      <p:sp>
        <p:nvSpPr>
          <p:cNvPr id="5" name="Rectangle 4"/>
          <p:cNvSpPr/>
          <p:nvPr/>
        </p:nvSpPr>
        <p:spPr>
          <a:xfrm>
            <a:off x="6246195" y="1705378"/>
            <a:ext cx="5452957" cy="53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1000"/>
              </a:spcAft>
            </a:pPr>
            <a:endParaRPr lang="en-US" sz="1100" noProof="0">
              <a:solidFill>
                <a:schemeClr val="bg1"/>
              </a:solidFill>
            </a:endParaRPr>
          </a:p>
        </p:txBody>
      </p:sp>
      <p:sp>
        <p:nvSpPr>
          <p:cNvPr id="6" name="Picture Placeholder 29"/>
          <p:cNvSpPr>
            <a:spLocks noGrp="1"/>
          </p:cNvSpPr>
          <p:nvPr>
            <p:ph type="pic" sz="quarter" idx="19" hasCustomPrompt="1"/>
          </p:nvPr>
        </p:nvSpPr>
        <p:spPr>
          <a:xfrm>
            <a:off x="4769491" y="1857892"/>
            <a:ext cx="1210207" cy="549275"/>
          </a:xfrm>
        </p:spPr>
        <p:txBody>
          <a:bodyPr/>
          <a:lstStyle>
            <a:lvl1pPr marL="0" marR="0" indent="0" algn="l" defTabSz="914400" rtl="0" eaLnBrk="1" fontAlgn="auto" latinLnBrk="0" hangingPunct="1">
              <a:lnSpc>
                <a:spcPct val="100000"/>
              </a:lnSpc>
              <a:spcBef>
                <a:spcPts val="0"/>
              </a:spcBef>
              <a:spcAft>
                <a:spcPts val="1000"/>
              </a:spcAft>
              <a:buClrTx/>
              <a:buSzTx/>
              <a:buFont typeface="Arial" panose="020B0604020202020204" pitchFamily="34" charset="0"/>
              <a:buNone/>
              <a:tabLst/>
              <a:defRPr sz="900"/>
            </a:lvl1pPr>
          </a:lstStyle>
          <a:p>
            <a:pPr>
              <a:spcBef>
                <a:spcPct val="0"/>
              </a:spcBef>
            </a:pPr>
            <a:r>
              <a:rPr lang="en-US" sz="1200" noProof="0">
                <a:solidFill>
                  <a:schemeClr val="bg1"/>
                </a:solidFill>
              </a:rPr>
              <a:t>Co-brand</a:t>
            </a:r>
            <a:br>
              <a:rPr lang="en-US" sz="1200" noProof="0">
                <a:solidFill>
                  <a:schemeClr val="bg1"/>
                </a:solidFill>
              </a:rPr>
            </a:br>
            <a:r>
              <a:rPr lang="en-US" sz="1200" noProof="0">
                <a:solidFill>
                  <a:schemeClr val="bg1"/>
                </a:solidFill>
              </a:rPr>
              <a:t>Logo</a:t>
            </a:r>
          </a:p>
          <a:p>
            <a:endParaRPr lang="en-US" noProof="0"/>
          </a:p>
        </p:txBody>
      </p:sp>
      <p:sp>
        <p:nvSpPr>
          <p:cNvPr id="7" name="Picture Placeholder 29"/>
          <p:cNvSpPr>
            <a:spLocks noGrp="1"/>
          </p:cNvSpPr>
          <p:nvPr>
            <p:ph type="pic" sz="quarter" idx="20" hasCustomPrompt="1"/>
          </p:nvPr>
        </p:nvSpPr>
        <p:spPr>
          <a:xfrm>
            <a:off x="10446190" y="1857892"/>
            <a:ext cx="1244161" cy="549275"/>
          </a:xfrm>
        </p:spPr>
        <p:txBody>
          <a:bodyPr/>
          <a:lstStyle>
            <a:lvl1pPr marL="0" marR="0" indent="0" algn="l" defTabSz="914400" rtl="0" eaLnBrk="1" fontAlgn="auto" latinLnBrk="0" hangingPunct="1">
              <a:lnSpc>
                <a:spcPct val="100000"/>
              </a:lnSpc>
              <a:spcBef>
                <a:spcPts val="0"/>
              </a:spcBef>
              <a:spcAft>
                <a:spcPts val="1000"/>
              </a:spcAft>
              <a:buClrTx/>
              <a:buSzTx/>
              <a:buFont typeface="Arial" panose="020B0604020202020204" pitchFamily="34" charset="0"/>
              <a:buNone/>
              <a:tabLst/>
              <a:defRPr sz="900"/>
            </a:lvl1pPr>
          </a:lstStyle>
          <a:p>
            <a:pPr>
              <a:spcBef>
                <a:spcPct val="0"/>
              </a:spcBef>
            </a:pPr>
            <a:r>
              <a:rPr lang="en-US" sz="1200" noProof="0">
                <a:solidFill>
                  <a:schemeClr val="bg1"/>
                </a:solidFill>
              </a:rPr>
              <a:t>Co-brand</a:t>
            </a:r>
            <a:br>
              <a:rPr lang="en-US" sz="1200" noProof="0">
                <a:solidFill>
                  <a:schemeClr val="bg1"/>
                </a:solidFill>
              </a:rPr>
            </a:br>
            <a:r>
              <a:rPr lang="en-US" sz="1200" noProof="0">
                <a:solidFill>
                  <a:schemeClr val="bg1"/>
                </a:solidFill>
              </a:rPr>
              <a:t>Logo</a:t>
            </a:r>
          </a:p>
          <a:p>
            <a:endParaRPr lang="en-US" noProof="0"/>
          </a:p>
        </p:txBody>
      </p:sp>
      <p:sp>
        <p:nvSpPr>
          <p:cNvPr id="10" name="Rectangle 9">
            <a:extLst>
              <a:ext uri="{FF2B5EF4-FFF2-40B4-BE49-F238E27FC236}">
                <a16:creationId xmlns:a16="http://schemas.microsoft.com/office/drawing/2014/main" id="{283703CC-2625-4A3C-9057-35BB359C858C}"/>
              </a:ext>
            </a:extLst>
          </p:cNvPr>
          <p:cNvSpPr/>
          <p:nvPr/>
        </p:nvSpPr>
        <p:spPr>
          <a:xfrm>
            <a:off x="469899" y="1705379"/>
            <a:ext cx="5544000" cy="53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1333"/>
              </a:spcAft>
            </a:pPr>
            <a:endParaRPr lang="en-US" sz="1467" noProof="0">
              <a:solidFill>
                <a:schemeClr val="bg1"/>
              </a:solidFill>
            </a:endParaRPr>
          </a:p>
        </p:txBody>
      </p:sp>
      <p:sp>
        <p:nvSpPr>
          <p:cNvPr id="11" name="Rectangle 10">
            <a:extLst>
              <a:ext uri="{FF2B5EF4-FFF2-40B4-BE49-F238E27FC236}">
                <a16:creationId xmlns:a16="http://schemas.microsoft.com/office/drawing/2014/main" id="{6497003E-0D5A-4199-A9D0-BFB3CBF4A0D4}"/>
              </a:ext>
            </a:extLst>
          </p:cNvPr>
          <p:cNvSpPr/>
          <p:nvPr/>
        </p:nvSpPr>
        <p:spPr>
          <a:xfrm>
            <a:off x="6167796" y="1705379"/>
            <a:ext cx="5544000" cy="53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1333"/>
              </a:spcAft>
            </a:pPr>
            <a:endParaRPr lang="en-US" sz="1467" noProof="0">
              <a:solidFill>
                <a:schemeClr val="bg1"/>
              </a:solidFill>
            </a:endParaRPr>
          </a:p>
        </p:txBody>
      </p:sp>
      <p:sp>
        <p:nvSpPr>
          <p:cNvPr id="12" name="Text Placeholder 8">
            <a:extLst>
              <a:ext uri="{FF2B5EF4-FFF2-40B4-BE49-F238E27FC236}">
                <a16:creationId xmlns:a16="http://schemas.microsoft.com/office/drawing/2014/main" id="{4074C3BE-314B-470C-927B-DBC4A457D923}"/>
              </a:ext>
            </a:extLst>
          </p:cNvPr>
          <p:cNvSpPr>
            <a:spLocks noGrp="1"/>
          </p:cNvSpPr>
          <p:nvPr>
            <p:ph type="body" sz="quarter" idx="13" hasCustomPrompt="1"/>
          </p:nvPr>
        </p:nvSpPr>
        <p:spPr>
          <a:xfrm>
            <a:off x="501650" y="651600"/>
            <a:ext cx="11188700" cy="757255"/>
          </a:xfrm>
          <a:prstGeom prst="rect">
            <a:avLst/>
          </a:prstGeom>
        </p:spPr>
        <p:txBody>
          <a:bodyPr lIns="0" tIns="0" rIns="0" bIns="0">
            <a:noAutofit/>
          </a:bodyPr>
          <a:lstStyle>
            <a:lvl1pPr marL="0" indent="0">
              <a:buNone/>
              <a:defRPr sz="1800" b="0">
                <a:solidFill>
                  <a:srgbClr val="53565A"/>
                </a:solidFill>
              </a:defRPr>
            </a:lvl1pPr>
          </a:lstStyle>
          <a:p>
            <a:pPr lvl="0"/>
            <a:r>
              <a:rPr lang="en-US"/>
              <a:t>Click to add subtitle</a:t>
            </a:r>
          </a:p>
        </p:txBody>
      </p:sp>
      <p:sp>
        <p:nvSpPr>
          <p:cNvPr id="13" name="Title Placeholder 1">
            <a:extLst>
              <a:ext uri="{FF2B5EF4-FFF2-40B4-BE49-F238E27FC236}">
                <a16:creationId xmlns:a16="http://schemas.microsoft.com/office/drawing/2014/main" id="{E8EE9A28-CEAF-410C-B504-E930E2347F55}"/>
              </a:ext>
            </a:extLst>
          </p:cNvPr>
          <p:cNvSpPr>
            <a:spLocks noGrp="1"/>
          </p:cNvSpPr>
          <p:nvPr>
            <p:ph type="title" hasCustomPrompt="1"/>
          </p:nvPr>
        </p:nvSpPr>
        <p:spPr>
          <a:xfrm>
            <a:off x="501650" y="317500"/>
            <a:ext cx="11188700" cy="334099"/>
          </a:xfrm>
          <a:prstGeom prst="rect">
            <a:avLst/>
          </a:prstGeom>
        </p:spPr>
        <p:txBody>
          <a:bodyPr vert="horz" lIns="0" tIns="0" rIns="0" bIns="0" rtlCol="0" anchor="t" anchorCtr="0">
            <a:noAutofit/>
          </a:bodyPr>
          <a:lstStyle>
            <a:lvl1pPr>
              <a:defRPr>
                <a:latin typeface="+mj-lt"/>
              </a:defRPr>
            </a:lvl1pPr>
          </a:lstStyle>
          <a:p>
            <a:r>
              <a:rPr lang="en-US"/>
              <a:t>Click to add title</a:t>
            </a:r>
          </a:p>
        </p:txBody>
      </p:sp>
      <p:sp>
        <p:nvSpPr>
          <p:cNvPr id="14" name="Rectangle 13">
            <a:extLst>
              <a:ext uri="{FF2B5EF4-FFF2-40B4-BE49-F238E27FC236}">
                <a16:creationId xmlns:a16="http://schemas.microsoft.com/office/drawing/2014/main" id="{031FFC15-3C97-48B0-861A-657AC081F266}"/>
              </a:ext>
            </a:extLst>
          </p:cNvPr>
          <p:cNvSpPr/>
          <p:nvPr/>
        </p:nvSpPr>
        <p:spPr>
          <a:xfrm>
            <a:off x="469899" y="1705379"/>
            <a:ext cx="5544000" cy="53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1333"/>
              </a:spcAft>
            </a:pPr>
            <a:endParaRPr lang="en-US" sz="1467" noProof="0">
              <a:solidFill>
                <a:schemeClr val="bg1"/>
              </a:solidFill>
            </a:endParaRPr>
          </a:p>
        </p:txBody>
      </p:sp>
      <p:sp>
        <p:nvSpPr>
          <p:cNvPr id="15" name="Rectangle 14">
            <a:extLst>
              <a:ext uri="{FF2B5EF4-FFF2-40B4-BE49-F238E27FC236}">
                <a16:creationId xmlns:a16="http://schemas.microsoft.com/office/drawing/2014/main" id="{A5725472-BC96-48FD-96B0-C09B68923B28}"/>
              </a:ext>
            </a:extLst>
          </p:cNvPr>
          <p:cNvSpPr/>
          <p:nvPr/>
        </p:nvSpPr>
        <p:spPr>
          <a:xfrm>
            <a:off x="6167796" y="1705379"/>
            <a:ext cx="5544000" cy="53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1333"/>
              </a:spcAft>
            </a:pPr>
            <a:endParaRPr lang="en-US" sz="1467" noProof="0">
              <a:solidFill>
                <a:schemeClr val="bg1"/>
              </a:solidFill>
            </a:endParaRPr>
          </a:p>
        </p:txBody>
      </p:sp>
      <p:sp>
        <p:nvSpPr>
          <p:cNvPr id="16" name="Rectangle 15">
            <a:extLst>
              <a:ext uri="{FF2B5EF4-FFF2-40B4-BE49-F238E27FC236}">
                <a16:creationId xmlns:a16="http://schemas.microsoft.com/office/drawing/2014/main" id="{875FA341-4A36-4ACA-8A69-078973CB3576}"/>
              </a:ext>
            </a:extLst>
          </p:cNvPr>
          <p:cNvSpPr/>
          <p:nvPr userDrawn="1"/>
        </p:nvSpPr>
        <p:spPr>
          <a:xfrm>
            <a:off x="469899" y="1705379"/>
            <a:ext cx="5544000" cy="53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1333"/>
              </a:spcAft>
            </a:pPr>
            <a:endParaRPr lang="en-US" sz="1467" noProof="0">
              <a:solidFill>
                <a:schemeClr val="bg1"/>
              </a:solidFill>
            </a:endParaRPr>
          </a:p>
        </p:txBody>
      </p:sp>
      <p:sp>
        <p:nvSpPr>
          <p:cNvPr id="17" name="Rectangle 16">
            <a:extLst>
              <a:ext uri="{FF2B5EF4-FFF2-40B4-BE49-F238E27FC236}">
                <a16:creationId xmlns:a16="http://schemas.microsoft.com/office/drawing/2014/main" id="{1A340598-BE63-4AF2-A3A7-B484B6E166D5}"/>
              </a:ext>
            </a:extLst>
          </p:cNvPr>
          <p:cNvSpPr/>
          <p:nvPr userDrawn="1"/>
        </p:nvSpPr>
        <p:spPr>
          <a:xfrm>
            <a:off x="6167796" y="1705379"/>
            <a:ext cx="5544000" cy="53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1333"/>
              </a:spcAft>
            </a:pPr>
            <a:endParaRPr lang="en-US" sz="1467" noProof="0">
              <a:solidFill>
                <a:schemeClr val="bg1"/>
              </a:solidFill>
            </a:endParaRPr>
          </a:p>
        </p:txBody>
      </p:sp>
    </p:spTree>
    <p:extLst>
      <p:ext uri="{BB962C8B-B14F-4D97-AF65-F5344CB8AC3E}">
        <p14:creationId xmlns:p14="http://schemas.microsoft.com/office/powerpoint/2010/main" val="3104937885"/>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Qualifications 2 x 2">
    <p:spTree>
      <p:nvGrpSpPr>
        <p:cNvPr id="1" name=""/>
        <p:cNvGrpSpPr/>
        <p:nvPr/>
      </p:nvGrpSpPr>
      <p:grpSpPr>
        <a:xfrm>
          <a:off x="0" y="0"/>
          <a:ext cx="0" cy="0"/>
          <a:chOff x="0" y="0"/>
          <a:chExt cx="0" cy="0"/>
        </a:xfrm>
      </p:grpSpPr>
      <p:sp>
        <p:nvSpPr>
          <p:cNvPr id="4" name="Rectangle 3"/>
          <p:cNvSpPr/>
          <p:nvPr/>
        </p:nvSpPr>
        <p:spPr>
          <a:xfrm>
            <a:off x="504000" y="1705378"/>
            <a:ext cx="5466824" cy="53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1000"/>
              </a:spcAft>
            </a:pPr>
            <a:endParaRPr lang="en-GB" sz="1100">
              <a:solidFill>
                <a:schemeClr val="bg1"/>
              </a:solidFill>
            </a:endParaRPr>
          </a:p>
        </p:txBody>
      </p:sp>
      <p:sp>
        <p:nvSpPr>
          <p:cNvPr id="5" name="Rectangle 4"/>
          <p:cNvSpPr/>
          <p:nvPr/>
        </p:nvSpPr>
        <p:spPr>
          <a:xfrm>
            <a:off x="6246195" y="1705378"/>
            <a:ext cx="5452957" cy="53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1000"/>
              </a:spcAft>
            </a:pPr>
            <a:endParaRPr lang="en-GB" sz="1100">
              <a:solidFill>
                <a:schemeClr val="bg1"/>
              </a:solidFill>
            </a:endParaRPr>
          </a:p>
        </p:txBody>
      </p:sp>
      <p:sp>
        <p:nvSpPr>
          <p:cNvPr id="7" name="Picture Placeholder 29"/>
          <p:cNvSpPr>
            <a:spLocks noGrp="1"/>
          </p:cNvSpPr>
          <p:nvPr>
            <p:ph type="pic" sz="quarter" idx="20" hasCustomPrompt="1"/>
          </p:nvPr>
        </p:nvSpPr>
        <p:spPr>
          <a:xfrm>
            <a:off x="10456702" y="1857892"/>
            <a:ext cx="1244161" cy="549275"/>
          </a:xfrm>
        </p:spPr>
        <p:txBody>
          <a:bodyPr/>
          <a:lstStyle>
            <a:lvl1pPr marL="0" marR="0" indent="0" algn="l" defTabSz="914400" rtl="0" eaLnBrk="1" fontAlgn="auto" latinLnBrk="0" hangingPunct="1">
              <a:lnSpc>
                <a:spcPct val="100000"/>
              </a:lnSpc>
              <a:spcBef>
                <a:spcPts val="0"/>
              </a:spcBef>
              <a:spcAft>
                <a:spcPts val="1000"/>
              </a:spcAft>
              <a:buClrTx/>
              <a:buSzTx/>
              <a:buFont typeface="Arial" panose="020B0604020202020204" pitchFamily="34" charset="0"/>
              <a:buNone/>
              <a:tabLst/>
              <a:defRPr sz="900"/>
            </a:lvl1pPr>
          </a:lstStyle>
          <a:p>
            <a:pPr>
              <a:spcBef>
                <a:spcPct val="0"/>
              </a:spcBef>
            </a:pPr>
            <a:r>
              <a:rPr lang="en-US" sz="1200">
                <a:solidFill>
                  <a:schemeClr val="bg1"/>
                </a:solidFill>
              </a:rPr>
              <a:t>Co-brand</a:t>
            </a:r>
            <a:br>
              <a:rPr lang="en-US" sz="1200">
                <a:solidFill>
                  <a:schemeClr val="bg1"/>
                </a:solidFill>
              </a:rPr>
            </a:br>
            <a:r>
              <a:rPr lang="en-US" sz="1200">
                <a:solidFill>
                  <a:schemeClr val="bg1"/>
                </a:solidFill>
              </a:rPr>
              <a:t>Logo</a:t>
            </a:r>
          </a:p>
          <a:p>
            <a:endParaRPr lang="en-GB"/>
          </a:p>
        </p:txBody>
      </p:sp>
      <p:sp>
        <p:nvSpPr>
          <p:cNvPr id="12" name="Rectangle 11"/>
          <p:cNvSpPr/>
          <p:nvPr/>
        </p:nvSpPr>
        <p:spPr>
          <a:xfrm>
            <a:off x="504001" y="4103518"/>
            <a:ext cx="5468943"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1000"/>
              </a:spcAft>
            </a:pPr>
            <a:endParaRPr lang="en-GB" sz="1100">
              <a:solidFill>
                <a:schemeClr val="bg1"/>
              </a:solidFill>
            </a:endParaRPr>
          </a:p>
        </p:txBody>
      </p:sp>
      <p:sp>
        <p:nvSpPr>
          <p:cNvPr id="13" name="Rectangle 12"/>
          <p:cNvSpPr/>
          <p:nvPr/>
        </p:nvSpPr>
        <p:spPr>
          <a:xfrm>
            <a:off x="6246194" y="4103518"/>
            <a:ext cx="5444716"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1000"/>
              </a:spcAft>
            </a:pPr>
            <a:endParaRPr lang="en-GB" sz="1100">
              <a:solidFill>
                <a:schemeClr val="bg1"/>
              </a:solidFill>
            </a:endParaRPr>
          </a:p>
        </p:txBody>
      </p:sp>
      <p:sp>
        <p:nvSpPr>
          <p:cNvPr id="14" name="Picture Placeholder 29"/>
          <p:cNvSpPr>
            <a:spLocks noGrp="1"/>
          </p:cNvSpPr>
          <p:nvPr>
            <p:ph type="pic" sz="quarter" idx="24" hasCustomPrompt="1"/>
          </p:nvPr>
        </p:nvSpPr>
        <p:spPr>
          <a:xfrm>
            <a:off x="4754494" y="4249682"/>
            <a:ext cx="1239381" cy="549275"/>
          </a:xfrm>
        </p:spPr>
        <p:txBody>
          <a:bodyPr/>
          <a:lstStyle>
            <a:lvl1pPr marL="0" marR="0" indent="0" algn="l" defTabSz="914400" rtl="0" eaLnBrk="1" fontAlgn="auto" latinLnBrk="0" hangingPunct="1">
              <a:lnSpc>
                <a:spcPct val="100000"/>
              </a:lnSpc>
              <a:spcBef>
                <a:spcPts val="0"/>
              </a:spcBef>
              <a:spcAft>
                <a:spcPts val="1000"/>
              </a:spcAft>
              <a:buClrTx/>
              <a:buSzTx/>
              <a:buFont typeface="Arial" panose="020B0604020202020204" pitchFamily="34" charset="0"/>
              <a:buNone/>
              <a:tabLst/>
              <a:defRPr sz="900"/>
            </a:lvl1pPr>
          </a:lstStyle>
          <a:p>
            <a:pPr>
              <a:spcBef>
                <a:spcPct val="0"/>
              </a:spcBef>
            </a:pPr>
            <a:r>
              <a:rPr lang="en-US" sz="1200">
                <a:solidFill>
                  <a:schemeClr val="bg1"/>
                </a:solidFill>
              </a:rPr>
              <a:t>Co-brand</a:t>
            </a:r>
            <a:br>
              <a:rPr lang="en-US" sz="1200">
                <a:solidFill>
                  <a:schemeClr val="bg1"/>
                </a:solidFill>
              </a:rPr>
            </a:br>
            <a:r>
              <a:rPr lang="en-US" sz="1200">
                <a:solidFill>
                  <a:schemeClr val="bg1"/>
                </a:solidFill>
              </a:rPr>
              <a:t>Logo</a:t>
            </a:r>
          </a:p>
          <a:p>
            <a:endParaRPr lang="en-GB"/>
          </a:p>
        </p:txBody>
      </p:sp>
      <p:sp>
        <p:nvSpPr>
          <p:cNvPr id="15" name="Picture Placeholder 29"/>
          <p:cNvSpPr>
            <a:spLocks noGrp="1"/>
          </p:cNvSpPr>
          <p:nvPr>
            <p:ph type="pic" sz="quarter" idx="25" hasCustomPrompt="1"/>
          </p:nvPr>
        </p:nvSpPr>
        <p:spPr>
          <a:xfrm>
            <a:off x="10454993" y="4249682"/>
            <a:ext cx="1244160" cy="549275"/>
          </a:xfrm>
        </p:spPr>
        <p:txBody>
          <a:bodyPr/>
          <a:lstStyle>
            <a:lvl1pPr marL="0" marR="0" indent="0" algn="l" defTabSz="914400" rtl="0" eaLnBrk="1" fontAlgn="auto" latinLnBrk="0" hangingPunct="1">
              <a:lnSpc>
                <a:spcPct val="100000"/>
              </a:lnSpc>
              <a:spcBef>
                <a:spcPts val="0"/>
              </a:spcBef>
              <a:spcAft>
                <a:spcPts val="1000"/>
              </a:spcAft>
              <a:buClrTx/>
              <a:buSzTx/>
              <a:buFont typeface="Arial" panose="020B0604020202020204" pitchFamily="34" charset="0"/>
              <a:buNone/>
              <a:tabLst/>
              <a:defRPr sz="900"/>
            </a:lvl1pPr>
          </a:lstStyle>
          <a:p>
            <a:pPr>
              <a:spcBef>
                <a:spcPct val="0"/>
              </a:spcBef>
            </a:pPr>
            <a:r>
              <a:rPr lang="en-US" sz="1200">
                <a:solidFill>
                  <a:schemeClr val="bg1"/>
                </a:solidFill>
              </a:rPr>
              <a:t>Co-brand</a:t>
            </a:r>
            <a:br>
              <a:rPr lang="en-US" sz="1200">
                <a:solidFill>
                  <a:schemeClr val="bg1"/>
                </a:solidFill>
              </a:rPr>
            </a:br>
            <a:r>
              <a:rPr lang="en-US" sz="1200">
                <a:solidFill>
                  <a:schemeClr val="bg1"/>
                </a:solidFill>
              </a:rPr>
              <a:t>Logo</a:t>
            </a:r>
          </a:p>
          <a:p>
            <a:endParaRPr lang="en-GB"/>
          </a:p>
        </p:txBody>
      </p:sp>
      <p:sp>
        <p:nvSpPr>
          <p:cNvPr id="17" name="Picture Placeholder 29"/>
          <p:cNvSpPr>
            <a:spLocks noGrp="1"/>
          </p:cNvSpPr>
          <p:nvPr>
            <p:ph type="pic" sz="quarter" idx="19" hasCustomPrompt="1"/>
          </p:nvPr>
        </p:nvSpPr>
        <p:spPr>
          <a:xfrm>
            <a:off x="4769491" y="1857892"/>
            <a:ext cx="1210207" cy="549275"/>
          </a:xfrm>
        </p:spPr>
        <p:txBody>
          <a:bodyPr/>
          <a:lstStyle>
            <a:lvl1pPr marL="0" marR="0" indent="0" algn="l" defTabSz="914400" rtl="0" eaLnBrk="1" fontAlgn="auto" latinLnBrk="0" hangingPunct="1">
              <a:lnSpc>
                <a:spcPct val="100000"/>
              </a:lnSpc>
              <a:spcBef>
                <a:spcPts val="0"/>
              </a:spcBef>
              <a:spcAft>
                <a:spcPts val="1000"/>
              </a:spcAft>
              <a:buClrTx/>
              <a:buSzTx/>
              <a:buFont typeface="Arial" panose="020B0604020202020204" pitchFamily="34" charset="0"/>
              <a:buNone/>
              <a:tabLst/>
              <a:defRPr sz="900"/>
            </a:lvl1pPr>
          </a:lstStyle>
          <a:p>
            <a:pPr>
              <a:spcBef>
                <a:spcPct val="0"/>
              </a:spcBef>
            </a:pPr>
            <a:r>
              <a:rPr lang="en-US" sz="1200">
                <a:solidFill>
                  <a:schemeClr val="bg1"/>
                </a:solidFill>
              </a:rPr>
              <a:t>Co-brand</a:t>
            </a:r>
            <a:br>
              <a:rPr lang="en-US" sz="1200">
                <a:solidFill>
                  <a:schemeClr val="bg1"/>
                </a:solidFill>
              </a:rPr>
            </a:br>
            <a:r>
              <a:rPr lang="en-US" sz="1200">
                <a:solidFill>
                  <a:schemeClr val="bg1"/>
                </a:solidFill>
              </a:rPr>
              <a:t>Logo</a:t>
            </a:r>
          </a:p>
          <a:p>
            <a:endParaRPr lang="en-GB"/>
          </a:p>
        </p:txBody>
      </p:sp>
      <p:sp>
        <p:nvSpPr>
          <p:cNvPr id="18" name="Rectangle 17">
            <a:extLst>
              <a:ext uri="{FF2B5EF4-FFF2-40B4-BE49-F238E27FC236}">
                <a16:creationId xmlns:a16="http://schemas.microsoft.com/office/drawing/2014/main" id="{A32462FA-7D20-4E6B-9335-5F0CC56925D0}"/>
              </a:ext>
            </a:extLst>
          </p:cNvPr>
          <p:cNvSpPr/>
          <p:nvPr/>
        </p:nvSpPr>
        <p:spPr>
          <a:xfrm>
            <a:off x="469899" y="1705379"/>
            <a:ext cx="5544000" cy="53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oAutofit/>
          </a:bodyPr>
          <a:lstStyle/>
          <a:p>
            <a:pPr algn="ctr">
              <a:spcAft>
                <a:spcPts val="1333"/>
              </a:spcAft>
            </a:pPr>
            <a:endParaRPr lang="en-US" sz="1467" noProof="0">
              <a:solidFill>
                <a:schemeClr val="bg1"/>
              </a:solidFill>
            </a:endParaRPr>
          </a:p>
        </p:txBody>
      </p:sp>
      <p:sp>
        <p:nvSpPr>
          <p:cNvPr id="19" name="Rectangle 18">
            <a:extLst>
              <a:ext uri="{FF2B5EF4-FFF2-40B4-BE49-F238E27FC236}">
                <a16:creationId xmlns:a16="http://schemas.microsoft.com/office/drawing/2014/main" id="{E5AF616D-3F67-4FD6-BC16-ABC13A0ACA22}"/>
              </a:ext>
            </a:extLst>
          </p:cNvPr>
          <p:cNvSpPr/>
          <p:nvPr/>
        </p:nvSpPr>
        <p:spPr>
          <a:xfrm>
            <a:off x="6167796" y="1705379"/>
            <a:ext cx="5544000" cy="53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oAutofit/>
          </a:bodyPr>
          <a:lstStyle/>
          <a:p>
            <a:pPr algn="ctr">
              <a:spcAft>
                <a:spcPts val="1333"/>
              </a:spcAft>
            </a:pPr>
            <a:endParaRPr lang="en-US" sz="1467" noProof="0">
              <a:solidFill>
                <a:schemeClr val="bg1"/>
              </a:solidFill>
            </a:endParaRPr>
          </a:p>
        </p:txBody>
      </p:sp>
      <p:sp>
        <p:nvSpPr>
          <p:cNvPr id="20" name="Rectangle 19">
            <a:extLst>
              <a:ext uri="{FF2B5EF4-FFF2-40B4-BE49-F238E27FC236}">
                <a16:creationId xmlns:a16="http://schemas.microsoft.com/office/drawing/2014/main" id="{01986DCA-1B97-4EC9-A852-97E5340E26DC}"/>
              </a:ext>
            </a:extLst>
          </p:cNvPr>
          <p:cNvSpPr/>
          <p:nvPr/>
        </p:nvSpPr>
        <p:spPr>
          <a:xfrm>
            <a:off x="469899" y="4103519"/>
            <a:ext cx="5544000"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oAutofit/>
          </a:bodyPr>
          <a:lstStyle/>
          <a:p>
            <a:pPr algn="ctr">
              <a:spcAft>
                <a:spcPts val="1333"/>
              </a:spcAft>
            </a:pPr>
            <a:endParaRPr lang="en-US" sz="1467" noProof="0">
              <a:solidFill>
                <a:schemeClr val="bg1"/>
              </a:solidFill>
            </a:endParaRPr>
          </a:p>
        </p:txBody>
      </p:sp>
      <p:sp>
        <p:nvSpPr>
          <p:cNvPr id="21" name="Rectangle 20">
            <a:extLst>
              <a:ext uri="{FF2B5EF4-FFF2-40B4-BE49-F238E27FC236}">
                <a16:creationId xmlns:a16="http://schemas.microsoft.com/office/drawing/2014/main" id="{421E9D44-54F1-4CE7-8FDF-78DC08D29E3F}"/>
              </a:ext>
            </a:extLst>
          </p:cNvPr>
          <p:cNvSpPr/>
          <p:nvPr/>
        </p:nvSpPr>
        <p:spPr>
          <a:xfrm>
            <a:off x="6167796" y="4103519"/>
            <a:ext cx="5544000"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oAutofit/>
          </a:bodyPr>
          <a:lstStyle/>
          <a:p>
            <a:pPr algn="ctr">
              <a:spcAft>
                <a:spcPts val="1333"/>
              </a:spcAft>
            </a:pPr>
            <a:endParaRPr lang="en-US" sz="1467" noProof="0">
              <a:solidFill>
                <a:schemeClr val="bg1"/>
              </a:solidFill>
            </a:endParaRPr>
          </a:p>
        </p:txBody>
      </p:sp>
      <p:sp>
        <p:nvSpPr>
          <p:cNvPr id="22" name="Text Placeholder 8">
            <a:extLst>
              <a:ext uri="{FF2B5EF4-FFF2-40B4-BE49-F238E27FC236}">
                <a16:creationId xmlns:a16="http://schemas.microsoft.com/office/drawing/2014/main" id="{3CAAD7DA-8C87-4BD9-82C1-81D09B5A7A7B}"/>
              </a:ext>
            </a:extLst>
          </p:cNvPr>
          <p:cNvSpPr>
            <a:spLocks noGrp="1"/>
          </p:cNvSpPr>
          <p:nvPr>
            <p:ph type="body" sz="quarter" idx="13" hasCustomPrompt="1"/>
          </p:nvPr>
        </p:nvSpPr>
        <p:spPr>
          <a:xfrm>
            <a:off x="501650" y="651600"/>
            <a:ext cx="11188700" cy="757255"/>
          </a:xfrm>
          <a:prstGeom prst="rect">
            <a:avLst/>
          </a:prstGeom>
        </p:spPr>
        <p:txBody>
          <a:bodyPr lIns="0" tIns="0" rIns="0" bIns="0">
            <a:noAutofit/>
          </a:bodyPr>
          <a:lstStyle>
            <a:lvl1pPr marL="0" indent="0">
              <a:buNone/>
              <a:defRPr sz="1800" b="0">
                <a:solidFill>
                  <a:srgbClr val="53565A"/>
                </a:solidFill>
              </a:defRPr>
            </a:lvl1pPr>
          </a:lstStyle>
          <a:p>
            <a:pPr lvl="0"/>
            <a:r>
              <a:rPr lang="en-US"/>
              <a:t>Click to add subtitle</a:t>
            </a:r>
          </a:p>
        </p:txBody>
      </p:sp>
      <p:sp>
        <p:nvSpPr>
          <p:cNvPr id="23" name="Title Placeholder 1">
            <a:extLst>
              <a:ext uri="{FF2B5EF4-FFF2-40B4-BE49-F238E27FC236}">
                <a16:creationId xmlns:a16="http://schemas.microsoft.com/office/drawing/2014/main" id="{9957D34C-FCB8-47FD-97FA-BF6A4F7FEC37}"/>
              </a:ext>
            </a:extLst>
          </p:cNvPr>
          <p:cNvSpPr>
            <a:spLocks noGrp="1"/>
          </p:cNvSpPr>
          <p:nvPr>
            <p:ph type="title" hasCustomPrompt="1"/>
          </p:nvPr>
        </p:nvSpPr>
        <p:spPr>
          <a:xfrm>
            <a:off x="501650" y="317500"/>
            <a:ext cx="11188700" cy="334099"/>
          </a:xfrm>
          <a:prstGeom prst="rect">
            <a:avLst/>
          </a:prstGeom>
        </p:spPr>
        <p:txBody>
          <a:bodyPr vert="horz" lIns="0" tIns="0" rIns="0" bIns="0" rtlCol="0" anchor="t" anchorCtr="0">
            <a:noAutofit/>
          </a:bodyPr>
          <a:lstStyle>
            <a:lvl1pPr>
              <a:defRPr>
                <a:latin typeface="+mj-lt"/>
              </a:defRPr>
            </a:lvl1pPr>
          </a:lstStyle>
          <a:p>
            <a:r>
              <a:rPr lang="en-US"/>
              <a:t>Click to add title</a:t>
            </a:r>
          </a:p>
        </p:txBody>
      </p:sp>
      <p:sp>
        <p:nvSpPr>
          <p:cNvPr id="24" name="Text Placeholder 8">
            <a:extLst>
              <a:ext uri="{FF2B5EF4-FFF2-40B4-BE49-F238E27FC236}">
                <a16:creationId xmlns:a16="http://schemas.microsoft.com/office/drawing/2014/main" id="{DE12908D-2FA0-48AB-B2FF-08FF43357198}"/>
              </a:ext>
            </a:extLst>
          </p:cNvPr>
          <p:cNvSpPr>
            <a:spLocks noGrp="1"/>
          </p:cNvSpPr>
          <p:nvPr>
            <p:ph type="body" sz="quarter" idx="17"/>
          </p:nvPr>
        </p:nvSpPr>
        <p:spPr>
          <a:xfrm>
            <a:off x="512874" y="1857892"/>
            <a:ext cx="5466824" cy="1695450"/>
          </a:xfrm>
        </p:spPr>
        <p:txBody>
          <a:bodyPr>
            <a:noAutofit/>
          </a:bodyPr>
          <a:lstStyle>
            <a:lvl1pPr marL="0" indent="0" algn="l">
              <a:spcAft>
                <a:spcPts val="1000"/>
              </a:spcAft>
              <a:buFontTx/>
              <a:buNone/>
              <a:defRPr b="1">
                <a:solidFill>
                  <a:schemeClr val="accent1"/>
                </a:solidFill>
              </a:defRPr>
            </a:lvl1pPr>
            <a:lvl2pPr marL="139700" indent="-139700" algn="l">
              <a:spcAft>
                <a:spcPts val="1000"/>
              </a:spcAft>
              <a:buClrTx/>
              <a:buSzPct val="100000"/>
              <a:buFont typeface="Arial" panose="020B0604020202020204" pitchFamily="34" charset="0"/>
              <a:buChar char="•"/>
              <a:defRPr/>
            </a:lvl2pPr>
            <a:lvl3pPr marL="304800" indent="-139700" algn="l">
              <a:spcAft>
                <a:spcPts val="1000"/>
              </a:spcAft>
              <a:buClrTx/>
              <a:buSzPct val="100000"/>
              <a:buFont typeface="Arial" panose="020B0604020202020204" pitchFamily="34" charset="0"/>
              <a:buChar char="−"/>
              <a:defRPr/>
            </a:lvl3pPr>
            <a:lvl4pPr marL="469900" indent="-139700" algn="l">
              <a:spcAft>
                <a:spcPts val="1000"/>
              </a:spcAft>
              <a:buClrTx/>
              <a:buSzPct val="100000"/>
              <a:buFont typeface="Arial" panose="020B0604020202020204" pitchFamily="34" charset="0"/>
              <a:buChar char="◦"/>
              <a:defRPr/>
            </a:lvl4pPr>
            <a:lvl5pPr marL="635000" indent="-139700" algn="l">
              <a:spcAft>
                <a:spcPts val="1000"/>
              </a:spcAft>
              <a:buClrTx/>
              <a:buSzPct val="100000"/>
              <a:buFont typeface="Arial" panose="020B0604020202020204" pitchFamily="34" charset="0"/>
              <a:buChar char="−"/>
              <a:defRPr baseline="0"/>
            </a:lvl5pPr>
            <a:lvl6pPr marL="356400" indent="-176400">
              <a:spcAft>
                <a:spcPts val="1000"/>
              </a:spcAft>
              <a:buFont typeface="Verdana" panose="020B0604030504040204" pitchFamily="34" charset="0"/>
              <a:buChar char="−"/>
              <a:defRPr/>
            </a:lvl6pPr>
            <a:lvl7pPr marL="356400" indent="-176400">
              <a:spcAft>
                <a:spcPts val="1000"/>
              </a:spcAft>
              <a:defRPr/>
            </a:lvl7pPr>
            <a:lvl8pPr marL="356400" indent="-176400">
              <a:spcAft>
                <a:spcPts val="1000"/>
              </a:spcAft>
              <a:defRPr/>
            </a:lvl8pPr>
            <a:lvl9pPr marL="356400" indent="-176400">
              <a:spcAft>
                <a:spcPts val="100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5" name="Text Placeholder 8">
            <a:extLst>
              <a:ext uri="{FF2B5EF4-FFF2-40B4-BE49-F238E27FC236}">
                <a16:creationId xmlns:a16="http://schemas.microsoft.com/office/drawing/2014/main" id="{8DB1A9EF-276C-4FE9-B33D-E2267D9DB46B}"/>
              </a:ext>
            </a:extLst>
          </p:cNvPr>
          <p:cNvSpPr>
            <a:spLocks noGrp="1"/>
          </p:cNvSpPr>
          <p:nvPr>
            <p:ph type="body" sz="quarter" idx="26"/>
          </p:nvPr>
        </p:nvSpPr>
        <p:spPr>
          <a:xfrm>
            <a:off x="6246194" y="1857892"/>
            <a:ext cx="5466824" cy="1695450"/>
          </a:xfrm>
        </p:spPr>
        <p:txBody>
          <a:bodyPr>
            <a:noAutofit/>
          </a:bodyPr>
          <a:lstStyle>
            <a:lvl1pPr marL="0" indent="0" algn="l">
              <a:spcAft>
                <a:spcPts val="1000"/>
              </a:spcAft>
              <a:buFontTx/>
              <a:buNone/>
              <a:defRPr b="1">
                <a:solidFill>
                  <a:schemeClr val="accent1"/>
                </a:solidFill>
              </a:defRPr>
            </a:lvl1pPr>
            <a:lvl2pPr marL="139700" indent="-139700" algn="l">
              <a:spcAft>
                <a:spcPts val="1000"/>
              </a:spcAft>
              <a:buClrTx/>
              <a:buSzPct val="100000"/>
              <a:buFont typeface="Arial" panose="020B0604020202020204" pitchFamily="34" charset="0"/>
              <a:buChar char="•"/>
              <a:defRPr/>
            </a:lvl2pPr>
            <a:lvl3pPr marL="304800" indent="-139700" algn="l">
              <a:spcAft>
                <a:spcPts val="1000"/>
              </a:spcAft>
              <a:buClrTx/>
              <a:buSzPct val="100000"/>
              <a:buFont typeface="Arial" panose="020B0604020202020204" pitchFamily="34" charset="0"/>
              <a:buChar char="−"/>
              <a:defRPr/>
            </a:lvl3pPr>
            <a:lvl4pPr marL="469900" indent="-139700" algn="l">
              <a:spcAft>
                <a:spcPts val="1000"/>
              </a:spcAft>
              <a:buClrTx/>
              <a:buSzPct val="100000"/>
              <a:buFont typeface="Arial" panose="020B0604020202020204" pitchFamily="34" charset="0"/>
              <a:buChar char="◦"/>
              <a:defRPr/>
            </a:lvl4pPr>
            <a:lvl5pPr marL="635000" indent="-139700" algn="l">
              <a:spcAft>
                <a:spcPts val="1000"/>
              </a:spcAft>
              <a:buClrTx/>
              <a:buSzPct val="100000"/>
              <a:buFont typeface="Arial" panose="020B0604020202020204" pitchFamily="34" charset="0"/>
              <a:buChar char="−"/>
              <a:defRPr baseline="0"/>
            </a:lvl5pPr>
            <a:lvl6pPr marL="356400" indent="-176400">
              <a:spcAft>
                <a:spcPts val="1000"/>
              </a:spcAft>
              <a:buFont typeface="Verdana" panose="020B0604030504040204" pitchFamily="34" charset="0"/>
              <a:buChar char="−"/>
              <a:defRPr/>
            </a:lvl6pPr>
            <a:lvl7pPr marL="356400" indent="-176400">
              <a:spcAft>
                <a:spcPts val="1000"/>
              </a:spcAft>
              <a:defRPr/>
            </a:lvl7pPr>
            <a:lvl8pPr marL="356400" indent="-176400">
              <a:spcAft>
                <a:spcPts val="1000"/>
              </a:spcAft>
              <a:defRPr/>
            </a:lvl8pPr>
            <a:lvl9pPr marL="356400" indent="-176400">
              <a:spcAft>
                <a:spcPts val="100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6" name="Text Placeholder 8">
            <a:extLst>
              <a:ext uri="{FF2B5EF4-FFF2-40B4-BE49-F238E27FC236}">
                <a16:creationId xmlns:a16="http://schemas.microsoft.com/office/drawing/2014/main" id="{C2A7C1E0-8314-4B78-902A-0828B984B279}"/>
              </a:ext>
            </a:extLst>
          </p:cNvPr>
          <p:cNvSpPr>
            <a:spLocks noGrp="1"/>
          </p:cNvSpPr>
          <p:nvPr>
            <p:ph type="body" sz="quarter" idx="27"/>
          </p:nvPr>
        </p:nvSpPr>
        <p:spPr>
          <a:xfrm>
            <a:off x="537297" y="4249681"/>
            <a:ext cx="5466824" cy="1695450"/>
          </a:xfrm>
        </p:spPr>
        <p:txBody>
          <a:bodyPr>
            <a:noAutofit/>
          </a:bodyPr>
          <a:lstStyle>
            <a:lvl1pPr marL="0" indent="0" algn="l">
              <a:spcAft>
                <a:spcPts val="1000"/>
              </a:spcAft>
              <a:buFontTx/>
              <a:buNone/>
              <a:defRPr b="1">
                <a:solidFill>
                  <a:schemeClr val="accent1"/>
                </a:solidFill>
              </a:defRPr>
            </a:lvl1pPr>
            <a:lvl2pPr marL="139700" indent="-139700" algn="l">
              <a:spcAft>
                <a:spcPts val="1000"/>
              </a:spcAft>
              <a:buClrTx/>
              <a:buSzPct val="100000"/>
              <a:buFont typeface="Arial" panose="020B0604020202020204" pitchFamily="34" charset="0"/>
              <a:buChar char="•"/>
              <a:defRPr/>
            </a:lvl2pPr>
            <a:lvl3pPr marL="304800" indent="-139700" algn="l">
              <a:spcAft>
                <a:spcPts val="1000"/>
              </a:spcAft>
              <a:buClrTx/>
              <a:buSzPct val="100000"/>
              <a:buFont typeface="Arial" panose="020B0604020202020204" pitchFamily="34" charset="0"/>
              <a:buChar char="−"/>
              <a:defRPr/>
            </a:lvl3pPr>
            <a:lvl4pPr marL="469900" indent="-139700" algn="l">
              <a:spcAft>
                <a:spcPts val="1000"/>
              </a:spcAft>
              <a:buClrTx/>
              <a:buSzPct val="100000"/>
              <a:buFont typeface="Arial" panose="020B0604020202020204" pitchFamily="34" charset="0"/>
              <a:buChar char="◦"/>
              <a:defRPr/>
            </a:lvl4pPr>
            <a:lvl5pPr marL="635000" indent="-139700" algn="l">
              <a:spcAft>
                <a:spcPts val="1000"/>
              </a:spcAft>
              <a:buClrTx/>
              <a:buSzPct val="100000"/>
              <a:buFont typeface="Arial" panose="020B0604020202020204" pitchFamily="34" charset="0"/>
              <a:buChar char="−"/>
              <a:defRPr baseline="0"/>
            </a:lvl5pPr>
            <a:lvl6pPr marL="356400" indent="-176400">
              <a:spcAft>
                <a:spcPts val="1000"/>
              </a:spcAft>
              <a:buFont typeface="Verdana" panose="020B0604030504040204" pitchFamily="34" charset="0"/>
              <a:buChar char="−"/>
              <a:defRPr/>
            </a:lvl6pPr>
            <a:lvl7pPr marL="356400" indent="-176400">
              <a:spcAft>
                <a:spcPts val="1000"/>
              </a:spcAft>
              <a:defRPr/>
            </a:lvl7pPr>
            <a:lvl8pPr marL="356400" indent="-176400">
              <a:spcAft>
                <a:spcPts val="1000"/>
              </a:spcAft>
              <a:defRPr/>
            </a:lvl8pPr>
            <a:lvl9pPr marL="356400" indent="-176400">
              <a:spcAft>
                <a:spcPts val="100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7" name="Text Placeholder 8">
            <a:extLst>
              <a:ext uri="{FF2B5EF4-FFF2-40B4-BE49-F238E27FC236}">
                <a16:creationId xmlns:a16="http://schemas.microsoft.com/office/drawing/2014/main" id="{9057B8DE-1E5B-4E78-8FC1-456B14A880F7}"/>
              </a:ext>
            </a:extLst>
          </p:cNvPr>
          <p:cNvSpPr>
            <a:spLocks noGrp="1"/>
          </p:cNvSpPr>
          <p:nvPr>
            <p:ph type="body" sz="quarter" idx="28"/>
          </p:nvPr>
        </p:nvSpPr>
        <p:spPr>
          <a:xfrm>
            <a:off x="6246194" y="4249681"/>
            <a:ext cx="5466824" cy="1695450"/>
          </a:xfrm>
        </p:spPr>
        <p:txBody>
          <a:bodyPr>
            <a:noAutofit/>
          </a:bodyPr>
          <a:lstStyle>
            <a:lvl1pPr marL="0" indent="0" algn="l">
              <a:spcAft>
                <a:spcPts val="1000"/>
              </a:spcAft>
              <a:buFontTx/>
              <a:buNone/>
              <a:defRPr b="1">
                <a:solidFill>
                  <a:schemeClr val="accent1"/>
                </a:solidFill>
              </a:defRPr>
            </a:lvl1pPr>
            <a:lvl2pPr marL="139700" indent="-139700" algn="l">
              <a:spcAft>
                <a:spcPts val="1000"/>
              </a:spcAft>
              <a:buClrTx/>
              <a:buSzPct val="100000"/>
              <a:buFont typeface="Arial" panose="020B0604020202020204" pitchFamily="34" charset="0"/>
              <a:buChar char="•"/>
              <a:defRPr/>
            </a:lvl2pPr>
            <a:lvl3pPr marL="304800" indent="-139700" algn="l">
              <a:spcAft>
                <a:spcPts val="1000"/>
              </a:spcAft>
              <a:buClrTx/>
              <a:buSzPct val="100000"/>
              <a:buFont typeface="Arial" panose="020B0604020202020204" pitchFamily="34" charset="0"/>
              <a:buChar char="−"/>
              <a:defRPr/>
            </a:lvl3pPr>
            <a:lvl4pPr marL="469900" indent="-139700" algn="l">
              <a:spcAft>
                <a:spcPts val="1000"/>
              </a:spcAft>
              <a:buClrTx/>
              <a:buSzPct val="100000"/>
              <a:buFont typeface="Arial" panose="020B0604020202020204" pitchFamily="34" charset="0"/>
              <a:buChar char="◦"/>
              <a:defRPr/>
            </a:lvl4pPr>
            <a:lvl5pPr marL="635000" indent="-139700" algn="l">
              <a:spcAft>
                <a:spcPts val="1000"/>
              </a:spcAft>
              <a:buClrTx/>
              <a:buSzPct val="100000"/>
              <a:buFont typeface="Arial" panose="020B0604020202020204" pitchFamily="34" charset="0"/>
              <a:buChar char="−"/>
              <a:defRPr baseline="0"/>
            </a:lvl5pPr>
            <a:lvl6pPr marL="356400" indent="-176400">
              <a:spcAft>
                <a:spcPts val="1000"/>
              </a:spcAft>
              <a:buFont typeface="Verdana" panose="020B0604030504040204" pitchFamily="34" charset="0"/>
              <a:buChar char="−"/>
              <a:defRPr/>
            </a:lvl6pPr>
            <a:lvl7pPr marL="356400" indent="-176400">
              <a:spcAft>
                <a:spcPts val="1000"/>
              </a:spcAft>
              <a:defRPr/>
            </a:lvl7pPr>
            <a:lvl8pPr marL="356400" indent="-176400">
              <a:spcAft>
                <a:spcPts val="1000"/>
              </a:spcAft>
              <a:defRPr/>
            </a:lvl8pPr>
            <a:lvl9pPr marL="356400" indent="-176400">
              <a:spcAft>
                <a:spcPts val="100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4139635529"/>
      </p:ext>
    </p:extLst>
  </p:cSld>
  <p:clrMapOvr>
    <a:masterClrMapping/>
  </p:clrMapOvr>
  <p:transition>
    <p:fade/>
  </p:transition>
  <p:hf hdr="0" dt="0"/>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3 column green line">
    <p:spTree>
      <p:nvGrpSpPr>
        <p:cNvPr id="1" name=""/>
        <p:cNvGrpSpPr/>
        <p:nvPr/>
      </p:nvGrpSpPr>
      <p:grpSpPr>
        <a:xfrm>
          <a:off x="0" y="0"/>
          <a:ext cx="0" cy="0"/>
          <a:chOff x="0" y="0"/>
          <a:chExt cx="0" cy="0"/>
        </a:xfrm>
      </p:grpSpPr>
      <p:sp>
        <p:nvSpPr>
          <p:cNvPr id="4" name="Rectangle 3"/>
          <p:cNvSpPr/>
          <p:nvPr/>
        </p:nvSpPr>
        <p:spPr>
          <a:xfrm>
            <a:off x="4320000" y="1705968"/>
            <a:ext cx="3556117"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100" noProof="0">
              <a:solidFill>
                <a:schemeClr val="bg1"/>
              </a:solidFill>
            </a:endParaRPr>
          </a:p>
        </p:txBody>
      </p:sp>
      <p:sp>
        <p:nvSpPr>
          <p:cNvPr id="5" name="Rectangle 4"/>
          <p:cNvSpPr/>
          <p:nvPr/>
        </p:nvSpPr>
        <p:spPr>
          <a:xfrm>
            <a:off x="504000" y="1700214"/>
            <a:ext cx="3560000" cy="5975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100" noProof="0">
              <a:solidFill>
                <a:schemeClr val="bg1"/>
              </a:solidFill>
            </a:endParaRPr>
          </a:p>
        </p:txBody>
      </p:sp>
      <p:sp>
        <p:nvSpPr>
          <p:cNvPr id="6" name="Rectangle 5"/>
          <p:cNvSpPr/>
          <p:nvPr/>
        </p:nvSpPr>
        <p:spPr>
          <a:xfrm>
            <a:off x="8115300" y="1705968"/>
            <a:ext cx="3583853"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100" noProof="0">
              <a:solidFill>
                <a:schemeClr val="bg1"/>
              </a:solidFill>
            </a:endParaRPr>
          </a:p>
        </p:txBody>
      </p:sp>
      <p:sp>
        <p:nvSpPr>
          <p:cNvPr id="11" name="Rectangle 10">
            <a:extLst>
              <a:ext uri="{FF2B5EF4-FFF2-40B4-BE49-F238E27FC236}">
                <a16:creationId xmlns:a16="http://schemas.microsoft.com/office/drawing/2014/main" id="{BCD5B122-EABE-4ECA-819A-54D0AA2130F9}"/>
              </a:ext>
            </a:extLst>
          </p:cNvPr>
          <p:cNvSpPr/>
          <p:nvPr/>
        </p:nvSpPr>
        <p:spPr>
          <a:xfrm>
            <a:off x="4278313" y="1705968"/>
            <a:ext cx="3636962"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67" noProof="0">
              <a:solidFill>
                <a:schemeClr val="bg1"/>
              </a:solidFill>
            </a:endParaRPr>
          </a:p>
        </p:txBody>
      </p:sp>
      <p:sp>
        <p:nvSpPr>
          <p:cNvPr id="12" name="Rectangle 11">
            <a:extLst>
              <a:ext uri="{FF2B5EF4-FFF2-40B4-BE49-F238E27FC236}">
                <a16:creationId xmlns:a16="http://schemas.microsoft.com/office/drawing/2014/main" id="{3FF78E2E-2B9E-4E32-8A54-BC55293CD3C9}"/>
              </a:ext>
            </a:extLst>
          </p:cNvPr>
          <p:cNvSpPr/>
          <p:nvPr/>
        </p:nvSpPr>
        <p:spPr>
          <a:xfrm>
            <a:off x="469900" y="1705968"/>
            <a:ext cx="3627438"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67" noProof="0">
              <a:solidFill>
                <a:schemeClr val="bg1"/>
              </a:solidFill>
            </a:endParaRPr>
          </a:p>
        </p:txBody>
      </p:sp>
      <p:sp>
        <p:nvSpPr>
          <p:cNvPr id="13" name="Rectangle 12">
            <a:extLst>
              <a:ext uri="{FF2B5EF4-FFF2-40B4-BE49-F238E27FC236}">
                <a16:creationId xmlns:a16="http://schemas.microsoft.com/office/drawing/2014/main" id="{6B0F314D-E019-4AD3-B954-818463FF0B9D}"/>
              </a:ext>
            </a:extLst>
          </p:cNvPr>
          <p:cNvSpPr/>
          <p:nvPr/>
        </p:nvSpPr>
        <p:spPr>
          <a:xfrm>
            <a:off x="8104176" y="1705968"/>
            <a:ext cx="3629025"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67" noProof="0">
              <a:solidFill>
                <a:schemeClr val="bg1"/>
              </a:solidFill>
            </a:endParaRPr>
          </a:p>
        </p:txBody>
      </p:sp>
      <p:sp>
        <p:nvSpPr>
          <p:cNvPr id="16" name="Text Placeholder 8">
            <a:extLst>
              <a:ext uri="{FF2B5EF4-FFF2-40B4-BE49-F238E27FC236}">
                <a16:creationId xmlns:a16="http://schemas.microsoft.com/office/drawing/2014/main" id="{E69DF469-1C05-4DC1-B6C9-2712D9E1B834}"/>
              </a:ext>
            </a:extLst>
          </p:cNvPr>
          <p:cNvSpPr>
            <a:spLocks noGrp="1"/>
          </p:cNvSpPr>
          <p:nvPr>
            <p:ph type="body" sz="quarter" idx="21" hasCustomPrompt="1"/>
          </p:nvPr>
        </p:nvSpPr>
        <p:spPr>
          <a:xfrm>
            <a:off x="501650" y="651600"/>
            <a:ext cx="11188700" cy="757255"/>
          </a:xfrm>
          <a:prstGeom prst="rect">
            <a:avLst/>
          </a:prstGeom>
        </p:spPr>
        <p:txBody>
          <a:bodyPr lIns="0" tIns="0" rIns="0" bIns="0">
            <a:noAutofit/>
          </a:bodyPr>
          <a:lstStyle>
            <a:lvl1pPr marL="0" indent="0">
              <a:buNone/>
              <a:defRPr sz="1800" b="0">
                <a:solidFill>
                  <a:srgbClr val="53565A"/>
                </a:solidFill>
              </a:defRPr>
            </a:lvl1pPr>
          </a:lstStyle>
          <a:p>
            <a:pPr lvl="0"/>
            <a:r>
              <a:rPr lang="en-US"/>
              <a:t>Click to add subtitle</a:t>
            </a:r>
          </a:p>
        </p:txBody>
      </p:sp>
      <p:sp>
        <p:nvSpPr>
          <p:cNvPr id="17" name="Title Placeholder 1">
            <a:extLst>
              <a:ext uri="{FF2B5EF4-FFF2-40B4-BE49-F238E27FC236}">
                <a16:creationId xmlns:a16="http://schemas.microsoft.com/office/drawing/2014/main" id="{77DBFC5B-8E23-48FC-97C3-38FCFE625365}"/>
              </a:ext>
            </a:extLst>
          </p:cNvPr>
          <p:cNvSpPr>
            <a:spLocks noGrp="1"/>
          </p:cNvSpPr>
          <p:nvPr>
            <p:ph type="title" hasCustomPrompt="1"/>
          </p:nvPr>
        </p:nvSpPr>
        <p:spPr>
          <a:xfrm>
            <a:off x="501650" y="317500"/>
            <a:ext cx="11188700" cy="334099"/>
          </a:xfrm>
          <a:prstGeom prst="rect">
            <a:avLst/>
          </a:prstGeom>
        </p:spPr>
        <p:txBody>
          <a:bodyPr vert="horz" lIns="0" tIns="0" rIns="0" bIns="0" rtlCol="0" anchor="t" anchorCtr="0">
            <a:noAutofit/>
          </a:bodyPr>
          <a:lstStyle>
            <a:lvl1pPr>
              <a:defRPr>
                <a:latin typeface="+mj-lt"/>
              </a:defRPr>
            </a:lvl1pPr>
          </a:lstStyle>
          <a:p>
            <a:r>
              <a:rPr lang="en-US"/>
              <a:t>Click to add title</a:t>
            </a:r>
          </a:p>
        </p:txBody>
      </p:sp>
      <p:sp>
        <p:nvSpPr>
          <p:cNvPr id="14" name="Text Placeholder 8">
            <a:extLst>
              <a:ext uri="{FF2B5EF4-FFF2-40B4-BE49-F238E27FC236}">
                <a16:creationId xmlns:a16="http://schemas.microsoft.com/office/drawing/2014/main" id="{F739EC70-7463-4AC3-840B-4FCA6DF39734}"/>
              </a:ext>
            </a:extLst>
          </p:cNvPr>
          <p:cNvSpPr>
            <a:spLocks noGrp="1"/>
          </p:cNvSpPr>
          <p:nvPr>
            <p:ph type="body" sz="quarter" idx="22"/>
          </p:nvPr>
        </p:nvSpPr>
        <p:spPr>
          <a:xfrm>
            <a:off x="512874" y="1857891"/>
            <a:ext cx="3584464" cy="3839303"/>
          </a:xfrm>
        </p:spPr>
        <p:txBody>
          <a:bodyPr>
            <a:noAutofit/>
          </a:bodyPr>
          <a:lstStyle>
            <a:lvl1pPr marL="0" indent="0" algn="l">
              <a:spcAft>
                <a:spcPts val="1000"/>
              </a:spcAft>
              <a:buFontTx/>
              <a:buNone/>
              <a:defRPr b="1">
                <a:solidFill>
                  <a:schemeClr val="accent1"/>
                </a:solidFill>
              </a:defRPr>
            </a:lvl1pPr>
            <a:lvl2pPr marL="139700" indent="-139700" algn="l">
              <a:spcAft>
                <a:spcPts val="1000"/>
              </a:spcAft>
              <a:buClrTx/>
              <a:buSzPct val="100000"/>
              <a:buFont typeface="Arial" panose="020B0604020202020204" pitchFamily="34" charset="0"/>
              <a:buChar char="•"/>
              <a:defRPr/>
            </a:lvl2pPr>
            <a:lvl3pPr marL="304800" indent="-139700" algn="l">
              <a:spcAft>
                <a:spcPts val="1000"/>
              </a:spcAft>
              <a:buClrTx/>
              <a:buSzPct val="100000"/>
              <a:buFont typeface="Arial" panose="020B0604020202020204" pitchFamily="34" charset="0"/>
              <a:buChar char="−"/>
              <a:defRPr/>
            </a:lvl3pPr>
            <a:lvl4pPr marL="469900" indent="-139700" algn="l">
              <a:spcAft>
                <a:spcPts val="1000"/>
              </a:spcAft>
              <a:buClrTx/>
              <a:buSzPct val="100000"/>
              <a:buFont typeface="Arial" panose="020B0604020202020204" pitchFamily="34" charset="0"/>
              <a:buChar char="◦"/>
              <a:defRPr/>
            </a:lvl4pPr>
            <a:lvl5pPr marL="635000" indent="-139700" algn="l">
              <a:spcAft>
                <a:spcPts val="1000"/>
              </a:spcAft>
              <a:buClrTx/>
              <a:buSzPct val="100000"/>
              <a:buFont typeface="Arial" panose="020B0604020202020204" pitchFamily="34" charset="0"/>
              <a:buChar char="−"/>
              <a:defRPr baseline="0"/>
            </a:lvl5pPr>
            <a:lvl6pPr marL="356400" indent="-176400">
              <a:spcAft>
                <a:spcPts val="1000"/>
              </a:spcAft>
              <a:buFont typeface="Verdana" panose="020B0604030504040204" pitchFamily="34" charset="0"/>
              <a:buChar char="−"/>
              <a:defRPr/>
            </a:lvl6pPr>
            <a:lvl7pPr marL="356400" indent="-176400">
              <a:spcAft>
                <a:spcPts val="1000"/>
              </a:spcAft>
              <a:defRPr/>
            </a:lvl7pPr>
            <a:lvl8pPr marL="356400" indent="-176400">
              <a:spcAft>
                <a:spcPts val="1000"/>
              </a:spcAft>
              <a:defRPr/>
            </a:lvl8pPr>
            <a:lvl9pPr marL="356400" indent="-176400">
              <a:spcAft>
                <a:spcPts val="100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5" name="Text Placeholder 8">
            <a:extLst>
              <a:ext uri="{FF2B5EF4-FFF2-40B4-BE49-F238E27FC236}">
                <a16:creationId xmlns:a16="http://schemas.microsoft.com/office/drawing/2014/main" id="{A85F1297-532C-478B-8C8C-A7A406ADF2C4}"/>
              </a:ext>
            </a:extLst>
          </p:cNvPr>
          <p:cNvSpPr>
            <a:spLocks noGrp="1"/>
          </p:cNvSpPr>
          <p:nvPr>
            <p:ph type="body" sz="quarter" idx="23"/>
          </p:nvPr>
        </p:nvSpPr>
        <p:spPr>
          <a:xfrm>
            <a:off x="4325938" y="1861481"/>
            <a:ext cx="3584464" cy="3839303"/>
          </a:xfrm>
        </p:spPr>
        <p:txBody>
          <a:bodyPr>
            <a:noAutofit/>
          </a:bodyPr>
          <a:lstStyle>
            <a:lvl1pPr marL="0" indent="0" algn="l">
              <a:spcAft>
                <a:spcPts val="1000"/>
              </a:spcAft>
              <a:buFontTx/>
              <a:buNone/>
              <a:defRPr b="1">
                <a:solidFill>
                  <a:schemeClr val="accent1"/>
                </a:solidFill>
              </a:defRPr>
            </a:lvl1pPr>
            <a:lvl2pPr marL="139700" indent="-139700" algn="l">
              <a:spcAft>
                <a:spcPts val="1000"/>
              </a:spcAft>
              <a:buClrTx/>
              <a:buSzPct val="100000"/>
              <a:buFont typeface="Arial" panose="020B0604020202020204" pitchFamily="34" charset="0"/>
              <a:buChar char="•"/>
              <a:defRPr/>
            </a:lvl2pPr>
            <a:lvl3pPr marL="304800" indent="-139700" algn="l">
              <a:spcAft>
                <a:spcPts val="1000"/>
              </a:spcAft>
              <a:buClrTx/>
              <a:buSzPct val="100000"/>
              <a:buFont typeface="Arial" panose="020B0604020202020204" pitchFamily="34" charset="0"/>
              <a:buChar char="−"/>
              <a:defRPr/>
            </a:lvl3pPr>
            <a:lvl4pPr marL="469900" indent="-139700" algn="l">
              <a:spcAft>
                <a:spcPts val="1000"/>
              </a:spcAft>
              <a:buClrTx/>
              <a:buSzPct val="100000"/>
              <a:buFont typeface="Arial" panose="020B0604020202020204" pitchFamily="34" charset="0"/>
              <a:buChar char="◦"/>
              <a:defRPr/>
            </a:lvl4pPr>
            <a:lvl5pPr marL="635000" indent="-139700" algn="l">
              <a:spcAft>
                <a:spcPts val="1000"/>
              </a:spcAft>
              <a:buClrTx/>
              <a:buSzPct val="100000"/>
              <a:buFont typeface="Arial" panose="020B0604020202020204" pitchFamily="34" charset="0"/>
              <a:buChar char="−"/>
              <a:defRPr baseline="0"/>
            </a:lvl5pPr>
            <a:lvl6pPr marL="356400" indent="-176400">
              <a:spcAft>
                <a:spcPts val="1000"/>
              </a:spcAft>
              <a:buFont typeface="Verdana" panose="020B0604030504040204" pitchFamily="34" charset="0"/>
              <a:buChar char="−"/>
              <a:defRPr/>
            </a:lvl6pPr>
            <a:lvl7pPr marL="356400" indent="-176400">
              <a:spcAft>
                <a:spcPts val="1000"/>
              </a:spcAft>
              <a:defRPr/>
            </a:lvl7pPr>
            <a:lvl8pPr marL="356400" indent="-176400">
              <a:spcAft>
                <a:spcPts val="1000"/>
              </a:spcAft>
              <a:defRPr/>
            </a:lvl8pPr>
            <a:lvl9pPr marL="356400" indent="-176400">
              <a:spcAft>
                <a:spcPts val="100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8" name="Text Placeholder 8">
            <a:extLst>
              <a:ext uri="{FF2B5EF4-FFF2-40B4-BE49-F238E27FC236}">
                <a16:creationId xmlns:a16="http://schemas.microsoft.com/office/drawing/2014/main" id="{72E6BFE1-0779-4417-985A-E1020673A1FF}"/>
              </a:ext>
            </a:extLst>
          </p:cNvPr>
          <p:cNvSpPr>
            <a:spLocks noGrp="1"/>
          </p:cNvSpPr>
          <p:nvPr>
            <p:ph type="body" sz="quarter" idx="24"/>
          </p:nvPr>
        </p:nvSpPr>
        <p:spPr>
          <a:xfrm>
            <a:off x="8148737" y="1857890"/>
            <a:ext cx="3584464" cy="3839303"/>
          </a:xfrm>
        </p:spPr>
        <p:txBody>
          <a:bodyPr>
            <a:noAutofit/>
          </a:bodyPr>
          <a:lstStyle>
            <a:lvl1pPr marL="0" indent="0" algn="l">
              <a:spcAft>
                <a:spcPts val="1000"/>
              </a:spcAft>
              <a:buFontTx/>
              <a:buNone/>
              <a:defRPr b="1">
                <a:solidFill>
                  <a:schemeClr val="accent1"/>
                </a:solidFill>
              </a:defRPr>
            </a:lvl1pPr>
            <a:lvl2pPr marL="139700" indent="-139700" algn="l">
              <a:spcAft>
                <a:spcPts val="1000"/>
              </a:spcAft>
              <a:buClrTx/>
              <a:buSzPct val="100000"/>
              <a:buFont typeface="Arial" panose="020B0604020202020204" pitchFamily="34" charset="0"/>
              <a:buChar char="•"/>
              <a:defRPr/>
            </a:lvl2pPr>
            <a:lvl3pPr marL="304800" indent="-139700" algn="l">
              <a:spcAft>
                <a:spcPts val="1000"/>
              </a:spcAft>
              <a:buClrTx/>
              <a:buSzPct val="100000"/>
              <a:buFont typeface="Arial" panose="020B0604020202020204" pitchFamily="34" charset="0"/>
              <a:buChar char="−"/>
              <a:defRPr/>
            </a:lvl3pPr>
            <a:lvl4pPr marL="469900" indent="-139700" algn="l">
              <a:spcAft>
                <a:spcPts val="1000"/>
              </a:spcAft>
              <a:buClrTx/>
              <a:buSzPct val="100000"/>
              <a:buFont typeface="Arial" panose="020B0604020202020204" pitchFamily="34" charset="0"/>
              <a:buChar char="◦"/>
              <a:defRPr/>
            </a:lvl4pPr>
            <a:lvl5pPr marL="635000" indent="-139700" algn="l">
              <a:spcAft>
                <a:spcPts val="1000"/>
              </a:spcAft>
              <a:buClrTx/>
              <a:buSzPct val="100000"/>
              <a:buFont typeface="Arial" panose="020B0604020202020204" pitchFamily="34" charset="0"/>
              <a:buChar char="−"/>
              <a:defRPr baseline="0"/>
            </a:lvl5pPr>
            <a:lvl6pPr marL="356400" indent="-176400">
              <a:spcAft>
                <a:spcPts val="1000"/>
              </a:spcAft>
              <a:buFont typeface="Verdana" panose="020B0604030504040204" pitchFamily="34" charset="0"/>
              <a:buChar char="−"/>
              <a:defRPr/>
            </a:lvl6pPr>
            <a:lvl7pPr marL="356400" indent="-176400">
              <a:spcAft>
                <a:spcPts val="1000"/>
              </a:spcAft>
              <a:defRPr/>
            </a:lvl7pPr>
            <a:lvl8pPr marL="356400" indent="-176400">
              <a:spcAft>
                <a:spcPts val="1000"/>
              </a:spcAft>
              <a:defRPr/>
            </a:lvl8pPr>
            <a:lvl9pPr marL="356400" indent="-176400">
              <a:spcAft>
                <a:spcPts val="100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288448953"/>
      </p:ext>
    </p:extLst>
  </p:cSld>
  <p:clrMapOvr>
    <a:masterClrMapping/>
  </p:clrMapOvr>
  <p:transition>
    <p:fade/>
  </p:transition>
  <p:hf hdr="0" dt="0"/>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3 picture and text">
    <p:spTree>
      <p:nvGrpSpPr>
        <p:cNvPr id="1" name=""/>
        <p:cNvGrpSpPr/>
        <p:nvPr/>
      </p:nvGrpSpPr>
      <p:grpSpPr>
        <a:xfrm>
          <a:off x="0" y="0"/>
          <a:ext cx="0" cy="0"/>
          <a:chOff x="0" y="0"/>
          <a:chExt cx="0" cy="0"/>
        </a:xfrm>
      </p:grpSpPr>
      <p:sp>
        <p:nvSpPr>
          <p:cNvPr id="4" name="Picture Placeholder 7"/>
          <p:cNvSpPr>
            <a:spLocks noGrp="1"/>
          </p:cNvSpPr>
          <p:nvPr>
            <p:ph type="pic" sz="quarter" idx="13"/>
          </p:nvPr>
        </p:nvSpPr>
        <p:spPr>
          <a:xfrm>
            <a:off x="501651" y="1674087"/>
            <a:ext cx="3695700" cy="1971675"/>
          </a:xfrm>
        </p:spPr>
        <p:txBody>
          <a:bodyPr/>
          <a:lstStyle/>
          <a:p>
            <a:r>
              <a:rPr lang="en-US" noProof="0"/>
              <a:t>Click icon to add picture</a:t>
            </a:r>
          </a:p>
        </p:txBody>
      </p:sp>
      <p:sp>
        <p:nvSpPr>
          <p:cNvPr id="5" name="Picture Placeholder 7"/>
          <p:cNvSpPr>
            <a:spLocks noGrp="1"/>
          </p:cNvSpPr>
          <p:nvPr>
            <p:ph type="pic" sz="quarter" idx="14"/>
          </p:nvPr>
        </p:nvSpPr>
        <p:spPr>
          <a:xfrm>
            <a:off x="8006398" y="1674087"/>
            <a:ext cx="3683953" cy="1971675"/>
          </a:xfrm>
        </p:spPr>
        <p:txBody>
          <a:bodyPr/>
          <a:lstStyle/>
          <a:p>
            <a:r>
              <a:rPr lang="en-US" noProof="0"/>
              <a:t>Click icon to add picture</a:t>
            </a:r>
          </a:p>
        </p:txBody>
      </p:sp>
      <p:sp>
        <p:nvSpPr>
          <p:cNvPr id="6" name="Picture Placeholder 7"/>
          <p:cNvSpPr>
            <a:spLocks noGrp="1"/>
          </p:cNvSpPr>
          <p:nvPr>
            <p:ph type="pic" sz="quarter" idx="15"/>
          </p:nvPr>
        </p:nvSpPr>
        <p:spPr>
          <a:xfrm>
            <a:off x="4273075" y="1674087"/>
            <a:ext cx="3657600" cy="1971675"/>
          </a:xfrm>
        </p:spPr>
        <p:txBody>
          <a:bodyPr/>
          <a:lstStyle/>
          <a:p>
            <a:r>
              <a:rPr lang="en-US" noProof="0"/>
              <a:t>Click icon to add picture</a:t>
            </a:r>
          </a:p>
        </p:txBody>
      </p:sp>
      <p:sp>
        <p:nvSpPr>
          <p:cNvPr id="9" name="Text Placeholder 18"/>
          <p:cNvSpPr>
            <a:spLocks noGrp="1"/>
          </p:cNvSpPr>
          <p:nvPr>
            <p:ph idx="1"/>
          </p:nvPr>
        </p:nvSpPr>
        <p:spPr>
          <a:xfrm>
            <a:off x="501651" y="3832225"/>
            <a:ext cx="3683949" cy="2095200"/>
          </a:xfrm>
          <a:prstGeom prst="rect">
            <a:avLst/>
          </a:prstGeom>
        </p:spPr>
        <p:txBody>
          <a:bodyPr vert="horz" lIns="0" tIns="0" rIns="0" bIns="0" rtlCol="0">
            <a:noAutofit/>
          </a:bodyPr>
          <a:lstStyle>
            <a:lvl1pPr marL="0" indent="0" algn="l">
              <a:buFontTx/>
              <a:buNone/>
              <a:defRPr/>
            </a:lvl1pPr>
            <a:lvl2pPr marL="139700" indent="-139700" algn="l">
              <a:buClrTx/>
              <a:buSzPct val="100000"/>
              <a:buFont typeface="Arial" panose="020B0604020202020204" pitchFamily="34" charset="0"/>
              <a:buChar char="•"/>
              <a:defRPr/>
            </a:lvl2pPr>
            <a:lvl3pPr marL="304800" indent="-139700" algn="l">
              <a:buClrTx/>
              <a:buSzPct val="100000"/>
              <a:buFont typeface="Arial" panose="020B0604020202020204" pitchFamily="34" charset="0"/>
              <a:buChar char="−"/>
              <a:defRPr/>
            </a:lvl3pPr>
            <a:lvl4pPr marL="469900" indent="-139700" algn="l">
              <a:buClrTx/>
              <a:buSzPct val="100000"/>
              <a:buFont typeface="Arial" panose="020B0604020202020204" pitchFamily="34" charset="0"/>
              <a:buChar char="◦"/>
              <a:defRPr/>
            </a:lvl4pPr>
            <a:lvl5pPr marL="635000" indent="-139700" algn="l">
              <a:buClrTx/>
              <a:buSzPct val="100000"/>
              <a:buFont typeface="Arial" panose="020B0604020202020204" pitchFamily="34" charset="0"/>
              <a:buChar char="−"/>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3" name="Text Placeholder 18"/>
          <p:cNvSpPr>
            <a:spLocks noGrp="1"/>
          </p:cNvSpPr>
          <p:nvPr>
            <p:ph idx="16"/>
          </p:nvPr>
        </p:nvSpPr>
        <p:spPr>
          <a:xfrm>
            <a:off x="4267200" y="3832225"/>
            <a:ext cx="3657600" cy="2095200"/>
          </a:xfrm>
          <a:prstGeom prst="rect">
            <a:avLst/>
          </a:prstGeom>
        </p:spPr>
        <p:txBody>
          <a:bodyPr vert="horz" lIns="0" tIns="0" rIns="0" bIns="0" rtlCol="0">
            <a:noAutofit/>
          </a:bodyPr>
          <a:lstStyle>
            <a:lvl1pPr marL="0" indent="0" algn="l">
              <a:buFontTx/>
              <a:buNone/>
              <a:defRPr/>
            </a:lvl1pPr>
            <a:lvl2pPr marL="139700" indent="-139700" algn="l">
              <a:buClrTx/>
              <a:buSzPct val="100000"/>
              <a:buFont typeface="Arial" panose="020B0604020202020204" pitchFamily="34" charset="0"/>
              <a:buChar char="•"/>
              <a:defRPr/>
            </a:lvl2pPr>
            <a:lvl3pPr marL="304800" indent="-139700" algn="l">
              <a:buClrTx/>
              <a:buSzPct val="100000"/>
              <a:buFont typeface="Arial" panose="020B0604020202020204" pitchFamily="34" charset="0"/>
              <a:buChar char="−"/>
              <a:defRPr/>
            </a:lvl3pPr>
            <a:lvl4pPr marL="469900" indent="-139700" algn="l">
              <a:buClrTx/>
              <a:buSzPct val="100000"/>
              <a:buFont typeface="Arial" panose="020B0604020202020204" pitchFamily="34" charset="0"/>
              <a:buChar char="◦"/>
              <a:defRPr/>
            </a:lvl4pPr>
            <a:lvl5pPr marL="635000" indent="-139700" algn="l">
              <a:buClrTx/>
              <a:buSzPct val="100000"/>
              <a:buFont typeface="Arial" panose="020B0604020202020204" pitchFamily="34" charset="0"/>
              <a:buChar char="−"/>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4" name="Text Placeholder 18"/>
          <p:cNvSpPr>
            <a:spLocks noGrp="1"/>
          </p:cNvSpPr>
          <p:nvPr>
            <p:ph idx="17"/>
          </p:nvPr>
        </p:nvSpPr>
        <p:spPr>
          <a:xfrm>
            <a:off x="8006398" y="3832225"/>
            <a:ext cx="3683953" cy="2095200"/>
          </a:xfrm>
          <a:prstGeom prst="rect">
            <a:avLst/>
          </a:prstGeom>
        </p:spPr>
        <p:txBody>
          <a:bodyPr vert="horz" lIns="0" tIns="0" rIns="0" bIns="0" rtlCol="0">
            <a:noAutofit/>
          </a:bodyPr>
          <a:lstStyle>
            <a:lvl1pPr marL="0" indent="0" algn="l">
              <a:buFontTx/>
              <a:buNone/>
              <a:defRPr/>
            </a:lvl1pPr>
            <a:lvl2pPr marL="139700" indent="-139700" algn="l">
              <a:buClrTx/>
              <a:buSzPct val="100000"/>
              <a:buFont typeface="Arial" panose="020B0604020202020204" pitchFamily="34" charset="0"/>
              <a:buChar char="•"/>
              <a:defRPr/>
            </a:lvl2pPr>
            <a:lvl3pPr marL="304800" indent="-139700" algn="l">
              <a:buClrTx/>
              <a:buSzPct val="100000"/>
              <a:buFont typeface="Arial" panose="020B0604020202020204" pitchFamily="34" charset="0"/>
              <a:buChar char="−"/>
              <a:defRPr/>
            </a:lvl3pPr>
            <a:lvl4pPr marL="469900" indent="-139700" algn="l">
              <a:buClrTx/>
              <a:buSzPct val="100000"/>
              <a:buFont typeface="Arial" panose="020B0604020202020204" pitchFamily="34" charset="0"/>
              <a:buChar char="◦"/>
              <a:defRPr/>
            </a:lvl4pPr>
            <a:lvl5pPr marL="635000" indent="-139700" algn="l">
              <a:buClrTx/>
              <a:buSzPct val="100000"/>
              <a:buFont typeface="Arial" panose="020B0604020202020204" pitchFamily="34" charset="0"/>
              <a:buChar char="−"/>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 name="Text Placeholder 8">
            <a:extLst>
              <a:ext uri="{FF2B5EF4-FFF2-40B4-BE49-F238E27FC236}">
                <a16:creationId xmlns:a16="http://schemas.microsoft.com/office/drawing/2014/main" id="{9F15AF63-D425-4D3F-B484-4B7A0F329F9A}"/>
              </a:ext>
            </a:extLst>
          </p:cNvPr>
          <p:cNvSpPr>
            <a:spLocks noGrp="1"/>
          </p:cNvSpPr>
          <p:nvPr>
            <p:ph type="body" sz="quarter" idx="18" hasCustomPrompt="1"/>
          </p:nvPr>
        </p:nvSpPr>
        <p:spPr>
          <a:xfrm>
            <a:off x="501650" y="651600"/>
            <a:ext cx="11188700" cy="757255"/>
          </a:xfrm>
          <a:prstGeom prst="rect">
            <a:avLst/>
          </a:prstGeom>
        </p:spPr>
        <p:txBody>
          <a:bodyPr lIns="0" tIns="0" rIns="0" bIns="0">
            <a:noAutofit/>
          </a:bodyPr>
          <a:lstStyle>
            <a:lvl1pPr marL="0" indent="0">
              <a:buNone/>
              <a:defRPr sz="1800" b="0">
                <a:solidFill>
                  <a:srgbClr val="53565A"/>
                </a:solidFill>
              </a:defRPr>
            </a:lvl1pPr>
          </a:lstStyle>
          <a:p>
            <a:pPr lvl="0"/>
            <a:r>
              <a:rPr lang="en-US"/>
              <a:t>Click to add subtitle</a:t>
            </a:r>
          </a:p>
        </p:txBody>
      </p:sp>
      <p:sp>
        <p:nvSpPr>
          <p:cNvPr id="12" name="Title Placeholder 1">
            <a:extLst>
              <a:ext uri="{FF2B5EF4-FFF2-40B4-BE49-F238E27FC236}">
                <a16:creationId xmlns:a16="http://schemas.microsoft.com/office/drawing/2014/main" id="{F7002A92-1CF7-42F5-B761-7DB3C2CF11E2}"/>
              </a:ext>
            </a:extLst>
          </p:cNvPr>
          <p:cNvSpPr>
            <a:spLocks noGrp="1"/>
          </p:cNvSpPr>
          <p:nvPr>
            <p:ph type="title" hasCustomPrompt="1"/>
          </p:nvPr>
        </p:nvSpPr>
        <p:spPr>
          <a:xfrm>
            <a:off x="501650" y="317500"/>
            <a:ext cx="11188700" cy="334099"/>
          </a:xfrm>
          <a:prstGeom prst="rect">
            <a:avLst/>
          </a:prstGeom>
        </p:spPr>
        <p:txBody>
          <a:bodyPr vert="horz" lIns="0" tIns="0" rIns="0" bIns="0" rtlCol="0" anchor="t" anchorCtr="0">
            <a:noAutofit/>
          </a:bodyPr>
          <a:lstStyle>
            <a:lvl1pPr>
              <a:defRPr>
                <a:latin typeface="+mj-lt"/>
              </a:defRPr>
            </a:lvl1pPr>
          </a:lstStyle>
          <a:p>
            <a:r>
              <a:rPr lang="en-US"/>
              <a:t>Click to add title</a:t>
            </a:r>
          </a:p>
        </p:txBody>
      </p:sp>
    </p:spTree>
    <p:extLst>
      <p:ext uri="{BB962C8B-B14F-4D97-AF65-F5344CB8AC3E}">
        <p14:creationId xmlns:p14="http://schemas.microsoft.com/office/powerpoint/2010/main" val="1226286638"/>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4 column icon">
    <p:spTree>
      <p:nvGrpSpPr>
        <p:cNvPr id="1" name=""/>
        <p:cNvGrpSpPr/>
        <p:nvPr/>
      </p:nvGrpSpPr>
      <p:grpSpPr>
        <a:xfrm>
          <a:off x="0" y="0"/>
          <a:ext cx="0" cy="0"/>
          <a:chOff x="0" y="0"/>
          <a:chExt cx="0" cy="0"/>
        </a:xfrm>
      </p:grpSpPr>
      <p:sp>
        <p:nvSpPr>
          <p:cNvPr id="4" name="Text Placeholder 8"/>
          <p:cNvSpPr>
            <a:spLocks noGrp="1"/>
          </p:cNvSpPr>
          <p:nvPr>
            <p:ph type="body" sz="quarter" idx="17"/>
          </p:nvPr>
        </p:nvSpPr>
        <p:spPr>
          <a:xfrm>
            <a:off x="504000" y="2556000"/>
            <a:ext cx="2592000" cy="3394800"/>
          </a:xfrm>
        </p:spPr>
        <p:txBody>
          <a:bodyPr>
            <a:noAutofit/>
          </a:bodyPr>
          <a:lstStyle>
            <a:lvl1pPr marL="0" indent="0" algn="l">
              <a:buFontTx/>
              <a:buNone/>
              <a:defRPr b="1">
                <a:solidFill>
                  <a:schemeClr val="accent1"/>
                </a:solidFill>
              </a:defRPr>
            </a:lvl1pPr>
            <a:lvl2pPr marL="139700" indent="-139700" algn="l">
              <a:spcAft>
                <a:spcPts val="1000"/>
              </a:spcAft>
              <a:buClrTx/>
              <a:buSzPct val="100000"/>
              <a:buFont typeface="Arial" panose="020B0604020202020204" pitchFamily="34" charset="0"/>
              <a:buChar char="•"/>
              <a:defRPr/>
            </a:lvl2pPr>
            <a:lvl3pPr marL="304800" indent="-139700" algn="l">
              <a:spcAft>
                <a:spcPts val="1000"/>
              </a:spcAft>
              <a:buClrTx/>
              <a:buSzPct val="100000"/>
              <a:buFont typeface="Arial" panose="020B0604020202020204" pitchFamily="34" charset="0"/>
              <a:buChar char="−"/>
              <a:defRPr/>
            </a:lvl3pPr>
            <a:lvl4pPr marL="469900" indent="-139700" algn="l">
              <a:spcAft>
                <a:spcPts val="1000"/>
              </a:spcAft>
              <a:buClrTx/>
              <a:buSzPct val="100000"/>
              <a:buFont typeface="Arial" panose="020B0604020202020204" pitchFamily="34" charset="0"/>
              <a:buChar char="◦"/>
              <a:defRPr/>
            </a:lvl4pPr>
            <a:lvl5pPr marL="635000" indent="-139700" algn="l">
              <a:spcAft>
                <a:spcPts val="1000"/>
              </a:spcAft>
              <a:buClrTx/>
              <a:buSzPct val="100000"/>
              <a:buFont typeface="Arial" panose="020B0604020202020204" pitchFamily="34" charset="0"/>
              <a:buChar char="−"/>
              <a:defRPr baseline="0"/>
            </a:lvl5pPr>
            <a:lvl6pPr marL="356400" indent="-176400">
              <a:spcAft>
                <a:spcPts val="1000"/>
              </a:spcAft>
              <a:buFont typeface="Verdana" panose="020B0604030504040204" pitchFamily="34" charset="0"/>
              <a:buChar char="−"/>
              <a:defRPr/>
            </a:lvl6pPr>
            <a:lvl7pPr marL="356400" indent="-176400">
              <a:spcAft>
                <a:spcPts val="1000"/>
              </a:spcAft>
              <a:defRPr/>
            </a:lvl7pPr>
            <a:lvl8pPr marL="356400" indent="-176400">
              <a:spcAft>
                <a:spcPts val="1000"/>
              </a:spcAft>
              <a:defRPr/>
            </a:lvl8pPr>
            <a:lvl9pPr marL="356400" indent="-176400">
              <a:spcAft>
                <a:spcPts val="100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ext Placeholder 8"/>
          <p:cNvSpPr>
            <a:spLocks noGrp="1"/>
          </p:cNvSpPr>
          <p:nvPr>
            <p:ph type="body" sz="quarter" idx="18"/>
          </p:nvPr>
        </p:nvSpPr>
        <p:spPr>
          <a:xfrm>
            <a:off x="9096836" y="2556000"/>
            <a:ext cx="2592000" cy="3394800"/>
          </a:xfrm>
        </p:spPr>
        <p:txBody>
          <a:bodyPr>
            <a:noAutofit/>
          </a:bodyPr>
          <a:lstStyle>
            <a:lvl1pPr marL="0" indent="0" algn="l">
              <a:buFontTx/>
              <a:buNone/>
              <a:defRPr b="1">
                <a:solidFill>
                  <a:schemeClr val="accent1"/>
                </a:solidFill>
              </a:defRPr>
            </a:lvl1pPr>
            <a:lvl2pPr marL="139700" indent="-139700" algn="l">
              <a:spcAft>
                <a:spcPts val="1000"/>
              </a:spcAft>
              <a:buClrTx/>
              <a:buSzPct val="100000"/>
              <a:buFont typeface="Arial" panose="020B0604020202020204" pitchFamily="34" charset="0"/>
              <a:buChar char="•"/>
              <a:defRPr/>
            </a:lvl2pPr>
            <a:lvl3pPr marL="304800" indent="-139700" algn="l">
              <a:spcAft>
                <a:spcPts val="1000"/>
              </a:spcAft>
              <a:buClrTx/>
              <a:buSzPct val="100000"/>
              <a:buFont typeface="Arial" panose="020B0604020202020204" pitchFamily="34" charset="0"/>
              <a:buChar char="−"/>
              <a:defRPr/>
            </a:lvl3pPr>
            <a:lvl4pPr marL="469900" indent="-139700" algn="l">
              <a:spcAft>
                <a:spcPts val="1000"/>
              </a:spcAft>
              <a:buClrTx/>
              <a:buSzPct val="100000"/>
              <a:buFont typeface="Arial" panose="020B0604020202020204" pitchFamily="34" charset="0"/>
              <a:buChar char="◦"/>
              <a:defRPr/>
            </a:lvl4pPr>
            <a:lvl5pPr marL="635000" indent="-139700" algn="l">
              <a:spcAft>
                <a:spcPts val="1000"/>
              </a:spcAft>
              <a:buClrTx/>
              <a:buSzPct val="100000"/>
              <a:buFont typeface="Arial" panose="020B0604020202020204" pitchFamily="34" charset="0"/>
              <a:buChar char="−"/>
              <a:defRPr baseline="0"/>
            </a:lvl5pPr>
            <a:lvl6pPr marL="356400" indent="-176400">
              <a:spcAft>
                <a:spcPts val="1000"/>
              </a:spcAft>
              <a:buFont typeface="Verdana" panose="020B0604030504040204" pitchFamily="34" charset="0"/>
              <a:buChar char="−"/>
              <a:defRPr/>
            </a:lvl6pPr>
            <a:lvl7pPr marL="356400" indent="-176400">
              <a:spcAft>
                <a:spcPts val="1000"/>
              </a:spcAft>
              <a:defRPr/>
            </a:lvl7pPr>
            <a:lvl8pPr marL="356400" indent="-176400">
              <a:spcAft>
                <a:spcPts val="1000"/>
              </a:spcAft>
              <a:defRPr/>
            </a:lvl8pPr>
            <a:lvl9pPr marL="356400" indent="-176400">
              <a:spcAft>
                <a:spcPts val="100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Text Placeholder 8"/>
          <p:cNvSpPr>
            <a:spLocks noGrp="1"/>
          </p:cNvSpPr>
          <p:nvPr>
            <p:ph type="body" sz="quarter" idx="19"/>
          </p:nvPr>
        </p:nvSpPr>
        <p:spPr>
          <a:xfrm>
            <a:off x="3368279" y="2556000"/>
            <a:ext cx="2592000" cy="3394800"/>
          </a:xfrm>
        </p:spPr>
        <p:txBody>
          <a:bodyPr>
            <a:noAutofit/>
          </a:bodyPr>
          <a:lstStyle>
            <a:lvl1pPr marL="0" indent="0" algn="l">
              <a:buFontTx/>
              <a:buNone/>
              <a:defRPr b="1">
                <a:solidFill>
                  <a:schemeClr val="accent1"/>
                </a:solidFill>
              </a:defRPr>
            </a:lvl1pPr>
            <a:lvl2pPr marL="139700" indent="-139700" algn="l">
              <a:spcAft>
                <a:spcPts val="1000"/>
              </a:spcAft>
              <a:buClrTx/>
              <a:buSzPct val="100000"/>
              <a:buFont typeface="Arial" panose="020B0604020202020204" pitchFamily="34" charset="0"/>
              <a:buChar char="•"/>
              <a:defRPr/>
            </a:lvl2pPr>
            <a:lvl3pPr marL="304800" indent="-139700" algn="l">
              <a:spcAft>
                <a:spcPts val="1000"/>
              </a:spcAft>
              <a:buClrTx/>
              <a:buSzPct val="100000"/>
              <a:buFont typeface="Arial" panose="020B0604020202020204" pitchFamily="34" charset="0"/>
              <a:buChar char="−"/>
              <a:defRPr/>
            </a:lvl3pPr>
            <a:lvl4pPr marL="469900" indent="-139700" algn="l">
              <a:spcAft>
                <a:spcPts val="1000"/>
              </a:spcAft>
              <a:buClrTx/>
              <a:buSzPct val="100000"/>
              <a:buFont typeface="Arial" panose="020B0604020202020204" pitchFamily="34" charset="0"/>
              <a:buChar char="◦"/>
              <a:defRPr/>
            </a:lvl4pPr>
            <a:lvl5pPr marL="635000" indent="-139700" algn="l">
              <a:spcAft>
                <a:spcPts val="1000"/>
              </a:spcAft>
              <a:buClrTx/>
              <a:buSzPct val="100000"/>
              <a:buFont typeface="Arial" panose="020B0604020202020204" pitchFamily="34" charset="0"/>
              <a:buChar char="−"/>
              <a:defRPr baseline="0"/>
            </a:lvl5pPr>
            <a:lvl6pPr marL="356400" indent="-176400">
              <a:spcAft>
                <a:spcPts val="1000"/>
              </a:spcAft>
              <a:buFont typeface="Verdana" panose="020B0604030504040204" pitchFamily="34" charset="0"/>
              <a:buChar char="−"/>
              <a:defRPr/>
            </a:lvl6pPr>
            <a:lvl7pPr marL="356400" indent="-176400">
              <a:spcAft>
                <a:spcPts val="1000"/>
              </a:spcAft>
              <a:defRPr/>
            </a:lvl7pPr>
            <a:lvl8pPr marL="356400" indent="-176400">
              <a:spcAft>
                <a:spcPts val="1000"/>
              </a:spcAft>
              <a:defRPr/>
            </a:lvl8pPr>
            <a:lvl9pPr marL="356400" indent="-176400">
              <a:spcAft>
                <a:spcPts val="100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Text Placeholder 8"/>
          <p:cNvSpPr>
            <a:spLocks noGrp="1"/>
          </p:cNvSpPr>
          <p:nvPr>
            <p:ph type="body" sz="quarter" idx="20"/>
          </p:nvPr>
        </p:nvSpPr>
        <p:spPr>
          <a:xfrm>
            <a:off x="6232557" y="2556000"/>
            <a:ext cx="2592000" cy="3394800"/>
          </a:xfrm>
        </p:spPr>
        <p:txBody>
          <a:bodyPr>
            <a:noAutofit/>
          </a:bodyPr>
          <a:lstStyle>
            <a:lvl1pPr marL="0" indent="0" algn="l">
              <a:buFontTx/>
              <a:buNone/>
              <a:defRPr b="1">
                <a:solidFill>
                  <a:schemeClr val="accent1"/>
                </a:solidFill>
              </a:defRPr>
            </a:lvl1pPr>
            <a:lvl2pPr marL="139700" indent="-139700" algn="l">
              <a:spcAft>
                <a:spcPts val="1000"/>
              </a:spcAft>
              <a:buClrTx/>
              <a:buSzPct val="100000"/>
              <a:buFont typeface="Arial" panose="020B0604020202020204" pitchFamily="34" charset="0"/>
              <a:buChar char="•"/>
              <a:defRPr/>
            </a:lvl2pPr>
            <a:lvl3pPr marL="304800" indent="-139700" algn="l">
              <a:spcAft>
                <a:spcPts val="1000"/>
              </a:spcAft>
              <a:buClrTx/>
              <a:buSzPct val="100000"/>
              <a:buFont typeface="Arial" panose="020B0604020202020204" pitchFamily="34" charset="0"/>
              <a:buChar char="−"/>
              <a:defRPr/>
            </a:lvl3pPr>
            <a:lvl4pPr marL="469900" indent="-139700" algn="l">
              <a:spcAft>
                <a:spcPts val="1000"/>
              </a:spcAft>
              <a:buClrTx/>
              <a:buSzPct val="100000"/>
              <a:buFont typeface="Arial" panose="020B0604020202020204" pitchFamily="34" charset="0"/>
              <a:buChar char="◦"/>
              <a:defRPr/>
            </a:lvl4pPr>
            <a:lvl5pPr marL="635000" indent="-139700" algn="l">
              <a:spcAft>
                <a:spcPts val="1000"/>
              </a:spcAft>
              <a:buClrTx/>
              <a:buSzPct val="100000"/>
              <a:buFont typeface="Arial" panose="020B0604020202020204" pitchFamily="34" charset="0"/>
              <a:buChar char="−"/>
              <a:defRPr baseline="0"/>
            </a:lvl5pPr>
            <a:lvl6pPr marL="356400" indent="-176400">
              <a:spcAft>
                <a:spcPts val="1000"/>
              </a:spcAft>
              <a:buFont typeface="Verdana" panose="020B0604030504040204" pitchFamily="34" charset="0"/>
              <a:buChar char="−"/>
              <a:defRPr/>
            </a:lvl6pPr>
            <a:lvl7pPr marL="356400" indent="-176400">
              <a:spcAft>
                <a:spcPts val="1000"/>
              </a:spcAft>
              <a:defRPr/>
            </a:lvl7pPr>
            <a:lvl8pPr marL="356400" indent="-176400">
              <a:spcAft>
                <a:spcPts val="1000"/>
              </a:spcAft>
              <a:defRPr/>
            </a:lvl8pPr>
            <a:lvl9pPr marL="356400" indent="-176400">
              <a:spcAft>
                <a:spcPts val="100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9" name="Text Placeholder 8">
            <a:extLst>
              <a:ext uri="{FF2B5EF4-FFF2-40B4-BE49-F238E27FC236}">
                <a16:creationId xmlns:a16="http://schemas.microsoft.com/office/drawing/2014/main" id="{43B6715C-C932-49B3-880D-8C5710C8F99B}"/>
              </a:ext>
            </a:extLst>
          </p:cNvPr>
          <p:cNvSpPr>
            <a:spLocks noGrp="1"/>
          </p:cNvSpPr>
          <p:nvPr>
            <p:ph type="body" sz="quarter" idx="13" hasCustomPrompt="1"/>
          </p:nvPr>
        </p:nvSpPr>
        <p:spPr>
          <a:xfrm>
            <a:off x="501650" y="651600"/>
            <a:ext cx="11188700" cy="757255"/>
          </a:xfrm>
          <a:prstGeom prst="rect">
            <a:avLst/>
          </a:prstGeom>
        </p:spPr>
        <p:txBody>
          <a:bodyPr lIns="0" tIns="0" rIns="0" bIns="0">
            <a:noAutofit/>
          </a:bodyPr>
          <a:lstStyle>
            <a:lvl1pPr marL="0" indent="0">
              <a:buNone/>
              <a:defRPr sz="1800" b="0">
                <a:solidFill>
                  <a:srgbClr val="53565A"/>
                </a:solidFill>
              </a:defRPr>
            </a:lvl1pPr>
          </a:lstStyle>
          <a:p>
            <a:pPr lvl="0"/>
            <a:r>
              <a:rPr lang="en-US"/>
              <a:t>Click to add subtitle</a:t>
            </a:r>
          </a:p>
        </p:txBody>
      </p:sp>
      <p:sp>
        <p:nvSpPr>
          <p:cNvPr id="10" name="Title Placeholder 1">
            <a:extLst>
              <a:ext uri="{FF2B5EF4-FFF2-40B4-BE49-F238E27FC236}">
                <a16:creationId xmlns:a16="http://schemas.microsoft.com/office/drawing/2014/main" id="{6EA7B5E5-1F8D-43CD-9AD2-8B87181DC53D}"/>
              </a:ext>
            </a:extLst>
          </p:cNvPr>
          <p:cNvSpPr>
            <a:spLocks noGrp="1"/>
          </p:cNvSpPr>
          <p:nvPr>
            <p:ph type="title" hasCustomPrompt="1"/>
          </p:nvPr>
        </p:nvSpPr>
        <p:spPr>
          <a:xfrm>
            <a:off x="501650" y="317500"/>
            <a:ext cx="11188700" cy="334099"/>
          </a:xfrm>
          <a:prstGeom prst="rect">
            <a:avLst/>
          </a:prstGeom>
        </p:spPr>
        <p:txBody>
          <a:bodyPr vert="horz" lIns="0" tIns="0" rIns="0" bIns="0" rtlCol="0" anchor="t" anchorCtr="0">
            <a:noAutofit/>
          </a:bodyPr>
          <a:lstStyle>
            <a:lvl1pPr>
              <a:defRPr>
                <a:latin typeface="+mj-lt"/>
              </a:defRPr>
            </a:lvl1pPr>
          </a:lstStyle>
          <a:p>
            <a:r>
              <a:rPr lang="en-US"/>
              <a:t>Click to add title</a:t>
            </a:r>
          </a:p>
        </p:txBody>
      </p:sp>
    </p:spTree>
    <p:extLst>
      <p:ext uri="{BB962C8B-B14F-4D97-AF65-F5344CB8AC3E}">
        <p14:creationId xmlns:p14="http://schemas.microsoft.com/office/powerpoint/2010/main" val="671680492"/>
      </p:ext>
    </p:extLst>
  </p:cSld>
  <p:clrMapOvr>
    <a:masterClrMapping/>
  </p:clrMapOvr>
  <p:transition>
    <p:fade/>
  </p:transition>
  <p:hf hdr="0" dt="0"/>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Content">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545FB987-605F-4383-8109-2F07795E9E89}"/>
              </a:ext>
            </a:extLst>
          </p:cNvPr>
          <p:cNvGraphicFramePr>
            <a:graphicFrameLocks noChangeAspect="1"/>
          </p:cNvGraphicFramePr>
          <p:nvPr userDrawn="1">
            <p:custDataLst>
              <p:tags r:id="rId1"/>
            </p:custDataLst>
            <p:extLst>
              <p:ext uri="{D42A27DB-BD31-4B8C-83A1-F6EECF244321}">
                <p14:modId xmlns:p14="http://schemas.microsoft.com/office/powerpoint/2010/main" val="141854584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73" imgH="473" progId="TCLayout.ActiveDocument.1">
                  <p:embed/>
                </p:oleObj>
              </mc:Choice>
              <mc:Fallback>
                <p:oleObj name="think-cell Slide" r:id="rId3" imgW="473" imgH="473" progId="TCLayout.ActiveDocument.1">
                  <p:embed/>
                  <p:pic>
                    <p:nvPicPr>
                      <p:cNvPr id="3" name="Object 2" hidden="1">
                        <a:extLst>
                          <a:ext uri="{FF2B5EF4-FFF2-40B4-BE49-F238E27FC236}">
                            <a16:creationId xmlns:a16="http://schemas.microsoft.com/office/drawing/2014/main" id="{545FB987-605F-4383-8109-2F07795E9E8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7" name="Rectangle 6">
            <a:extLst>
              <a:ext uri="{FF2B5EF4-FFF2-40B4-BE49-F238E27FC236}">
                <a16:creationId xmlns:a16="http://schemas.microsoft.com/office/drawing/2014/main" id="{35BDC220-FDA0-41D7-98BA-BB440BC4A90B}"/>
              </a:ext>
            </a:extLst>
          </p:cNvPr>
          <p:cNvSpPr/>
          <p:nvPr userDrawn="1"/>
        </p:nvSpPr>
        <p:spPr bwMode="gray">
          <a:xfrm>
            <a:off x="11568701" y="6482993"/>
            <a:ext cx="503434" cy="375007"/>
          </a:xfrm>
          <a:prstGeom prst="rect">
            <a:avLst/>
          </a:prstGeom>
          <a:solidFill>
            <a:schemeClr val="bg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7" name="Text Placeholder 8">
            <a:extLst>
              <a:ext uri="{FF2B5EF4-FFF2-40B4-BE49-F238E27FC236}">
                <a16:creationId xmlns:a16="http://schemas.microsoft.com/office/drawing/2014/main" id="{64DC2670-5D11-4421-8167-B380A667E4E1}"/>
              </a:ext>
            </a:extLst>
          </p:cNvPr>
          <p:cNvSpPr>
            <a:spLocks noGrp="1"/>
          </p:cNvSpPr>
          <p:nvPr>
            <p:ph type="body" sz="quarter" idx="13" hasCustomPrompt="1"/>
          </p:nvPr>
        </p:nvSpPr>
        <p:spPr>
          <a:xfrm>
            <a:off x="551688" y="684903"/>
            <a:ext cx="11390734" cy="454080"/>
          </a:xfrm>
          <a:prstGeom prst="rect">
            <a:avLst/>
          </a:prstGeom>
        </p:spPr>
        <p:txBody>
          <a:bodyPr lIns="0" tIns="0" rIns="0" bIns="0">
            <a:noAutofit/>
          </a:bodyPr>
          <a:lstStyle>
            <a:lvl1pPr marL="0" indent="0" algn="l" defTabSz="914400" rtl="0" eaLnBrk="1" latinLnBrk="0" hangingPunct="1">
              <a:spcBef>
                <a:spcPts val="200"/>
              </a:spcBef>
              <a:buSzPct val="100000"/>
              <a:buNone/>
              <a:defRPr lang="en-US" sz="1800" kern="1200" noProof="0" dirty="0">
                <a:solidFill>
                  <a:schemeClr val="tx1">
                    <a:lumMod val="75000"/>
                    <a:lumOff val="2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lvl="0"/>
            <a:r>
              <a:rPr lang="en-US" noProof="0"/>
              <a:t>Click to add subtitle</a:t>
            </a:r>
          </a:p>
        </p:txBody>
      </p:sp>
      <p:sp>
        <p:nvSpPr>
          <p:cNvPr id="18" name="Title Placeholder 1">
            <a:extLst>
              <a:ext uri="{FF2B5EF4-FFF2-40B4-BE49-F238E27FC236}">
                <a16:creationId xmlns:a16="http://schemas.microsoft.com/office/drawing/2014/main" id="{A791C14F-ED57-4012-8301-39F6E6B9EEC6}"/>
              </a:ext>
            </a:extLst>
          </p:cNvPr>
          <p:cNvSpPr>
            <a:spLocks noGrp="1"/>
          </p:cNvSpPr>
          <p:nvPr>
            <p:ph type="title" hasCustomPrompt="1"/>
          </p:nvPr>
        </p:nvSpPr>
        <p:spPr>
          <a:xfrm>
            <a:off x="551688" y="238607"/>
            <a:ext cx="11390734" cy="365760"/>
          </a:xfrm>
          <a:prstGeom prst="rect">
            <a:avLst/>
          </a:prstGeom>
        </p:spPr>
        <p:txBody>
          <a:bodyPr vert="horz" lIns="0" tIns="0" rIns="0" bIns="0" rtlCol="0" anchor="t" anchorCtr="0">
            <a:noAutofit/>
          </a:bodyPr>
          <a:lstStyle>
            <a:lvl1pPr marL="0" algn="l" defTabSz="1219170" rtl="0" eaLnBrk="1" latinLnBrk="0" hangingPunct="1">
              <a:spcBef>
                <a:spcPct val="0"/>
              </a:spcBef>
              <a:buNone/>
              <a:defRPr lang="en-US" sz="2400" b="1" kern="1200" noProof="0" dirty="0">
                <a:solidFill>
                  <a:schemeClr val="tx1">
                    <a:lumMod val="85000"/>
                    <a:lumOff val="15000"/>
                  </a:schemeClr>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r>
              <a:rPr lang="en-US" noProof="0"/>
              <a:t>Click to add title</a:t>
            </a:r>
          </a:p>
        </p:txBody>
      </p:sp>
      <p:sp>
        <p:nvSpPr>
          <p:cNvPr id="2" name="Rectangle 1">
            <a:extLst>
              <a:ext uri="{FF2B5EF4-FFF2-40B4-BE49-F238E27FC236}">
                <a16:creationId xmlns:a16="http://schemas.microsoft.com/office/drawing/2014/main" id="{B8A44779-5ECB-2630-1966-FE71809E119C}"/>
              </a:ext>
            </a:extLst>
          </p:cNvPr>
          <p:cNvSpPr/>
          <p:nvPr userDrawn="1"/>
        </p:nvSpPr>
        <p:spPr>
          <a:xfrm>
            <a:off x="11562047" y="6512054"/>
            <a:ext cx="134652" cy="138499"/>
          </a:xfrm>
          <a:prstGeom prst="rect">
            <a:avLst/>
          </a:prstGeom>
        </p:spPr>
        <p:txBody>
          <a:bodyPr wrap="none" lIns="0" tIns="0" rIns="0" bIns="0">
            <a:spAutoFit/>
          </a:bodyPr>
          <a:lstStyle/>
          <a:p>
            <a:pPr algn="r"/>
            <a:fld id="{C58DF478-B544-4ED8-9ED4-6A2648E2D233}" type="slidenum">
              <a:rPr lang="en-US" sz="900" b="0" i="0" noProof="0" smtClean="0">
                <a:solidFill>
                  <a:schemeClr val="tx1"/>
                </a:solidFill>
                <a:latin typeface="Calibri Light" panose="020F0302020204030204" pitchFamily="34" charset="0"/>
                <a:cs typeface="Calibri Light" panose="020F0302020204030204" pitchFamily="34" charset="0"/>
              </a:rPr>
              <a:pPr algn="r"/>
              <a:t>‹#›</a:t>
            </a:fld>
            <a:endParaRPr lang="en-US" sz="900" b="0" i="0">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4146762756"/>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Title, subtitle, 1 column text with charts">
    <p:spTree>
      <p:nvGrpSpPr>
        <p:cNvPr id="1" name=""/>
        <p:cNvGrpSpPr/>
        <p:nvPr/>
      </p:nvGrpSpPr>
      <p:grpSpPr>
        <a:xfrm>
          <a:off x="0" y="0"/>
          <a:ext cx="0" cy="0"/>
          <a:chOff x="0" y="0"/>
          <a:chExt cx="0" cy="0"/>
        </a:xfrm>
      </p:grpSpPr>
      <p:sp>
        <p:nvSpPr>
          <p:cNvPr id="10" name="Text Placeholder 18"/>
          <p:cNvSpPr>
            <a:spLocks noGrp="1"/>
          </p:cNvSpPr>
          <p:nvPr>
            <p:ph idx="1"/>
          </p:nvPr>
        </p:nvSpPr>
        <p:spPr>
          <a:xfrm>
            <a:off x="501650" y="1665289"/>
            <a:ext cx="5594351" cy="4716463"/>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8">
            <a:extLst>
              <a:ext uri="{FF2B5EF4-FFF2-40B4-BE49-F238E27FC236}">
                <a16:creationId xmlns:a16="http://schemas.microsoft.com/office/drawing/2014/main" id="{9939BF43-6ABE-4327-81AC-7892A0477322}"/>
              </a:ext>
            </a:extLst>
          </p:cNvPr>
          <p:cNvSpPr>
            <a:spLocks noGrp="1"/>
          </p:cNvSpPr>
          <p:nvPr>
            <p:ph type="body" sz="quarter" idx="13" hasCustomPrompt="1"/>
          </p:nvPr>
        </p:nvSpPr>
        <p:spPr>
          <a:xfrm>
            <a:off x="501650" y="651600"/>
            <a:ext cx="11188700" cy="757255"/>
          </a:xfrm>
          <a:prstGeom prst="rect">
            <a:avLst/>
          </a:prstGeom>
        </p:spPr>
        <p:txBody>
          <a:bodyPr lIns="0" tIns="0" rIns="0" bIns="0">
            <a:noAutofit/>
          </a:bodyPr>
          <a:lstStyle>
            <a:lvl1pPr marL="0" indent="0">
              <a:buNone/>
              <a:defRPr sz="1800" b="0">
                <a:solidFill>
                  <a:srgbClr val="53565A"/>
                </a:solidFill>
              </a:defRPr>
            </a:lvl1pPr>
          </a:lstStyle>
          <a:p>
            <a:pPr lvl="0"/>
            <a:r>
              <a:rPr lang="en-US"/>
              <a:t>Click to add subtitle</a:t>
            </a:r>
          </a:p>
        </p:txBody>
      </p:sp>
      <p:sp>
        <p:nvSpPr>
          <p:cNvPr id="6" name="Title Placeholder 1">
            <a:extLst>
              <a:ext uri="{FF2B5EF4-FFF2-40B4-BE49-F238E27FC236}">
                <a16:creationId xmlns:a16="http://schemas.microsoft.com/office/drawing/2014/main" id="{E4133C46-CE37-4404-B4D0-9DFA124106B1}"/>
              </a:ext>
            </a:extLst>
          </p:cNvPr>
          <p:cNvSpPr>
            <a:spLocks noGrp="1"/>
          </p:cNvSpPr>
          <p:nvPr>
            <p:ph type="title" hasCustomPrompt="1"/>
          </p:nvPr>
        </p:nvSpPr>
        <p:spPr>
          <a:xfrm>
            <a:off x="501650" y="317500"/>
            <a:ext cx="11188700" cy="334099"/>
          </a:xfrm>
          <a:prstGeom prst="rect">
            <a:avLst/>
          </a:prstGeom>
        </p:spPr>
        <p:txBody>
          <a:bodyPr vert="horz" lIns="0" tIns="0" rIns="0" bIns="0" rtlCol="0" anchor="t" anchorCtr="0">
            <a:noAutofit/>
          </a:bodyPr>
          <a:lstStyle>
            <a:lvl1pPr>
              <a:defRPr>
                <a:latin typeface="+mj-lt"/>
              </a:defRPr>
            </a:lvl1pPr>
          </a:lstStyle>
          <a:p>
            <a:r>
              <a:rPr lang="en-US"/>
              <a:t>Click to add title</a:t>
            </a:r>
          </a:p>
        </p:txBody>
      </p:sp>
    </p:spTree>
    <p:extLst>
      <p:ext uri="{BB962C8B-B14F-4D97-AF65-F5344CB8AC3E}">
        <p14:creationId xmlns:p14="http://schemas.microsoft.com/office/powerpoint/2010/main" val="2943574130"/>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Title &amp; subtitle">
    <p:spTree>
      <p:nvGrpSpPr>
        <p:cNvPr id="1" name=""/>
        <p:cNvGrpSpPr/>
        <p:nvPr/>
      </p:nvGrpSpPr>
      <p:grpSpPr>
        <a:xfrm>
          <a:off x="0" y="0"/>
          <a:ext cx="0" cy="0"/>
          <a:chOff x="0" y="0"/>
          <a:chExt cx="0" cy="0"/>
        </a:xfrm>
      </p:grpSpPr>
      <p:sp>
        <p:nvSpPr>
          <p:cNvPr id="4" name="Text Placeholder 8">
            <a:extLst>
              <a:ext uri="{FF2B5EF4-FFF2-40B4-BE49-F238E27FC236}">
                <a16:creationId xmlns:a16="http://schemas.microsoft.com/office/drawing/2014/main" id="{D1AFA9E9-5EB8-42BF-B15A-3D95DDA547A4}"/>
              </a:ext>
            </a:extLst>
          </p:cNvPr>
          <p:cNvSpPr>
            <a:spLocks noGrp="1"/>
          </p:cNvSpPr>
          <p:nvPr>
            <p:ph type="body" sz="quarter" idx="13" hasCustomPrompt="1"/>
          </p:nvPr>
        </p:nvSpPr>
        <p:spPr>
          <a:xfrm>
            <a:off x="501650" y="651600"/>
            <a:ext cx="11188700" cy="757255"/>
          </a:xfrm>
          <a:prstGeom prst="rect">
            <a:avLst/>
          </a:prstGeom>
        </p:spPr>
        <p:txBody>
          <a:bodyPr lIns="0" tIns="0" rIns="0" bIns="0">
            <a:noAutofit/>
          </a:bodyPr>
          <a:lstStyle>
            <a:lvl1pPr marL="0" indent="0">
              <a:buNone/>
              <a:defRPr sz="1800" b="0">
                <a:solidFill>
                  <a:srgbClr val="53565A"/>
                </a:solidFill>
              </a:defRPr>
            </a:lvl1pPr>
          </a:lstStyle>
          <a:p>
            <a:pPr lvl="0"/>
            <a:r>
              <a:rPr lang="en-US"/>
              <a:t>Click to add subtitle</a:t>
            </a:r>
          </a:p>
        </p:txBody>
      </p:sp>
      <p:sp>
        <p:nvSpPr>
          <p:cNvPr id="5" name="Title Placeholder 1">
            <a:extLst>
              <a:ext uri="{FF2B5EF4-FFF2-40B4-BE49-F238E27FC236}">
                <a16:creationId xmlns:a16="http://schemas.microsoft.com/office/drawing/2014/main" id="{C3F5B0ED-A4CB-4D19-B6B8-CA9E1139E702}"/>
              </a:ext>
            </a:extLst>
          </p:cNvPr>
          <p:cNvSpPr>
            <a:spLocks noGrp="1"/>
          </p:cNvSpPr>
          <p:nvPr>
            <p:ph type="title" hasCustomPrompt="1"/>
          </p:nvPr>
        </p:nvSpPr>
        <p:spPr>
          <a:xfrm>
            <a:off x="501650" y="317500"/>
            <a:ext cx="11188700" cy="334099"/>
          </a:xfrm>
          <a:prstGeom prst="rect">
            <a:avLst/>
          </a:prstGeom>
        </p:spPr>
        <p:txBody>
          <a:bodyPr vert="horz" lIns="0" tIns="0" rIns="0" bIns="0" rtlCol="0" anchor="t" anchorCtr="0">
            <a:noAutofit/>
          </a:bodyPr>
          <a:lstStyle>
            <a:lvl1pPr>
              <a:defRPr>
                <a:latin typeface="+mj-lt"/>
              </a:defRPr>
            </a:lvl1pPr>
          </a:lstStyle>
          <a:p>
            <a:r>
              <a:rPr lang="en-US"/>
              <a:t>Click to add title</a:t>
            </a:r>
          </a:p>
        </p:txBody>
      </p:sp>
    </p:spTree>
    <p:extLst>
      <p:ext uri="{BB962C8B-B14F-4D97-AF65-F5344CB8AC3E}">
        <p14:creationId xmlns:p14="http://schemas.microsoft.com/office/powerpoint/2010/main" val="3432447445"/>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F79D3799-9A6C-45EE-B3ED-0F77AAB658E9}"/>
              </a:ext>
            </a:extLst>
          </p:cNvPr>
          <p:cNvSpPr>
            <a:spLocks noGrp="1"/>
          </p:cNvSpPr>
          <p:nvPr>
            <p:ph type="title" hasCustomPrompt="1"/>
          </p:nvPr>
        </p:nvSpPr>
        <p:spPr>
          <a:xfrm>
            <a:off x="501650" y="317500"/>
            <a:ext cx="11188700" cy="334099"/>
          </a:xfrm>
          <a:prstGeom prst="rect">
            <a:avLst/>
          </a:prstGeom>
        </p:spPr>
        <p:txBody>
          <a:bodyPr vert="horz" lIns="0" tIns="0" rIns="0" bIns="0" rtlCol="0" anchor="t" anchorCtr="0">
            <a:noAutofit/>
          </a:bodyPr>
          <a:lstStyle>
            <a:lvl1pPr>
              <a:defRPr>
                <a:latin typeface="+mj-lt"/>
              </a:defRPr>
            </a:lvl1pPr>
          </a:lstStyle>
          <a:p>
            <a:r>
              <a:rPr lang="en-US"/>
              <a:t>Click to add title</a:t>
            </a:r>
          </a:p>
        </p:txBody>
      </p:sp>
    </p:spTree>
    <p:extLst>
      <p:ext uri="{BB962C8B-B14F-4D97-AF65-F5344CB8AC3E}">
        <p14:creationId xmlns:p14="http://schemas.microsoft.com/office/powerpoint/2010/main" val="1417943536"/>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5203223"/>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preserve="1">
  <p:cSld name="End slide ">
    <p:bg>
      <p:bgPr>
        <a:solidFill>
          <a:schemeClr val="bg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501652" y="4211955"/>
            <a:ext cx="8528936" cy="2169796"/>
          </a:xfrm>
        </p:spPr>
        <p:txBody>
          <a:bodyPr anchor="b" anchorCtr="0">
            <a:noAutofit/>
          </a:bodyPr>
          <a:lstStyle>
            <a:lvl1pPr>
              <a:lnSpc>
                <a:spcPct val="100000"/>
              </a:lnSpc>
              <a:spcAft>
                <a:spcPts val="600"/>
              </a:spcAft>
              <a:defRPr sz="900">
                <a:solidFill>
                  <a:schemeClr val="tx1"/>
                </a:solidFill>
              </a:defRPr>
            </a:lvl1pPr>
          </a:lstStyle>
          <a:p>
            <a:pPr lvl="0"/>
            <a:r>
              <a:rPr lang="en-US"/>
              <a:t>Click to edit Master text styles</a:t>
            </a:r>
          </a:p>
        </p:txBody>
      </p:sp>
      <p:sp>
        <p:nvSpPr>
          <p:cNvPr id="3" name="Picture Placeholder 2"/>
          <p:cNvSpPr>
            <a:spLocks noGrp="1"/>
          </p:cNvSpPr>
          <p:nvPr>
            <p:ph type="pic" sz="quarter" idx="14" hasCustomPrompt="1"/>
          </p:nvPr>
        </p:nvSpPr>
        <p:spPr>
          <a:xfrm>
            <a:off x="9370847" y="4211955"/>
            <a:ext cx="2319503" cy="1725448"/>
          </a:xfrm>
        </p:spPr>
        <p:txBody>
          <a:bodyPr anchor="ctr" anchorCtr="0"/>
          <a:lstStyle>
            <a:lvl1pPr algn="ctr">
              <a:defRPr sz="900">
                <a:solidFill>
                  <a:schemeClr val="bg1"/>
                </a:solidFill>
              </a:defRPr>
            </a:lvl1pPr>
          </a:lstStyle>
          <a:p>
            <a:r>
              <a:rPr lang="en-GB" sz="900"/>
              <a:t>Insert sponsorship mark here</a:t>
            </a:r>
            <a:endParaRPr lang="en-GB"/>
          </a:p>
        </p:txBody>
      </p:sp>
      <p:sp>
        <p:nvSpPr>
          <p:cNvPr id="8" name="Text Placeholder 7"/>
          <p:cNvSpPr>
            <a:spLocks noGrp="1"/>
          </p:cNvSpPr>
          <p:nvPr>
            <p:ph type="body" sz="quarter" idx="15"/>
          </p:nvPr>
        </p:nvSpPr>
        <p:spPr>
          <a:xfrm>
            <a:off x="9370850" y="6018028"/>
            <a:ext cx="2319501" cy="363722"/>
          </a:xfrm>
        </p:spPr>
        <p:txBody>
          <a:bodyPr anchor="b" anchorCtr="0">
            <a:noAutofit/>
          </a:bodyPr>
          <a:lstStyle>
            <a:lvl1pPr>
              <a:lnSpc>
                <a:spcPct val="100000"/>
              </a:lnSpc>
              <a:defRPr sz="950">
                <a:solidFill>
                  <a:schemeClr val="tx1"/>
                </a:solidFill>
              </a:defRPr>
            </a:lvl1pPr>
          </a:lstStyle>
          <a:p>
            <a:pPr lvl="0"/>
            <a:r>
              <a:rPr lang="en-US"/>
              <a:t>Click to edit Master text styles</a:t>
            </a:r>
          </a:p>
        </p:txBody>
      </p:sp>
      <p:grpSp>
        <p:nvGrpSpPr>
          <p:cNvPr id="20" name="Group 19">
            <a:extLst>
              <a:ext uri="{FF2B5EF4-FFF2-40B4-BE49-F238E27FC236}">
                <a16:creationId xmlns:a16="http://schemas.microsoft.com/office/drawing/2014/main" id="{8DBE0613-D0C6-405A-ACD6-58EF0477427B}"/>
              </a:ext>
            </a:extLst>
          </p:cNvPr>
          <p:cNvGrpSpPr>
            <a:grpSpLocks noChangeAspect="1"/>
          </p:cNvGrpSpPr>
          <p:nvPr/>
        </p:nvGrpSpPr>
        <p:grpSpPr>
          <a:xfrm>
            <a:off x="469900" y="457761"/>
            <a:ext cx="1998000" cy="374400"/>
            <a:chOff x="398463" y="404813"/>
            <a:chExt cx="1627187" cy="307976"/>
          </a:xfrm>
          <a:solidFill>
            <a:schemeClr val="tx1"/>
          </a:solidFill>
        </p:grpSpPr>
        <p:sp>
          <p:nvSpPr>
            <p:cNvPr id="21" name="Oval 5">
              <a:extLst>
                <a:ext uri="{FF2B5EF4-FFF2-40B4-BE49-F238E27FC236}">
                  <a16:creationId xmlns:a16="http://schemas.microsoft.com/office/drawing/2014/main" id="{FD362D39-3352-4BA0-AC51-553983A71CD1}"/>
                </a:ext>
              </a:extLst>
            </p:cNvPr>
            <p:cNvSpPr>
              <a:spLocks noChangeArrowheads="1"/>
            </p:cNvSpPr>
            <p:nvPr/>
          </p:nvSpPr>
          <p:spPr bwMode="auto">
            <a:xfrm>
              <a:off x="1938338" y="625476"/>
              <a:ext cx="87312" cy="87313"/>
            </a:xfrm>
            <a:prstGeom prst="ellipse">
              <a:avLst/>
            </a:prstGeom>
            <a:solidFill>
              <a:srgbClr val="86BC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2" name="Freeform 6">
              <a:extLst>
                <a:ext uri="{FF2B5EF4-FFF2-40B4-BE49-F238E27FC236}">
                  <a16:creationId xmlns:a16="http://schemas.microsoft.com/office/drawing/2014/main" id="{1156DAFF-F101-4061-AA75-F8EEDC00FC74}"/>
                </a:ext>
              </a:extLst>
            </p:cNvPr>
            <p:cNvSpPr>
              <a:spLocks noEditPoints="1"/>
            </p:cNvSpPr>
            <p:nvPr/>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23" name="Rectangle 7">
              <a:extLst>
                <a:ext uri="{FF2B5EF4-FFF2-40B4-BE49-F238E27FC236}">
                  <a16:creationId xmlns:a16="http://schemas.microsoft.com/office/drawing/2014/main" id="{5667AB23-84F3-44E4-B904-5D4D3A9B3109}"/>
                </a:ext>
              </a:extLst>
            </p:cNvPr>
            <p:cNvSpPr>
              <a:spLocks noChangeArrowheads="1"/>
            </p:cNvSpPr>
            <p:nvPr/>
          </p:nvSpPr>
          <p:spPr bwMode="auto">
            <a:xfrm>
              <a:off x="906463" y="404813"/>
              <a:ext cx="74612" cy="303213"/>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24" name="Freeform 8">
              <a:extLst>
                <a:ext uri="{FF2B5EF4-FFF2-40B4-BE49-F238E27FC236}">
                  <a16:creationId xmlns:a16="http://schemas.microsoft.com/office/drawing/2014/main" id="{12CE4E7F-CB40-4545-80AF-423201F72F2E}"/>
                </a:ext>
              </a:extLst>
            </p:cNvPr>
            <p:cNvSpPr>
              <a:spLocks noEditPoints="1"/>
            </p:cNvSpPr>
            <p:nvPr/>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25" name="Rectangle 9">
              <a:extLst>
                <a:ext uri="{FF2B5EF4-FFF2-40B4-BE49-F238E27FC236}">
                  <a16:creationId xmlns:a16="http://schemas.microsoft.com/office/drawing/2014/main" id="{A7B265B2-4EA1-416A-A272-49E48905C3E6}"/>
                </a:ext>
              </a:extLst>
            </p:cNvPr>
            <p:cNvSpPr>
              <a:spLocks noChangeArrowheads="1"/>
            </p:cNvSpPr>
            <p:nvPr/>
          </p:nvSpPr>
          <p:spPr bwMode="auto">
            <a:xfrm>
              <a:off x="1257300" y="482601"/>
              <a:ext cx="74612" cy="22542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26" name="Rectangle 10">
              <a:extLst>
                <a:ext uri="{FF2B5EF4-FFF2-40B4-BE49-F238E27FC236}">
                  <a16:creationId xmlns:a16="http://schemas.microsoft.com/office/drawing/2014/main" id="{3744CD22-C3A3-4D80-AB50-3E6D3483304C}"/>
                </a:ext>
              </a:extLst>
            </p:cNvPr>
            <p:cNvSpPr>
              <a:spLocks noChangeArrowheads="1"/>
            </p:cNvSpPr>
            <p:nvPr/>
          </p:nvSpPr>
          <p:spPr bwMode="auto">
            <a:xfrm>
              <a:off x="1257300" y="404813"/>
              <a:ext cx="74612" cy="5080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7" name="Freeform 11">
              <a:extLst>
                <a:ext uri="{FF2B5EF4-FFF2-40B4-BE49-F238E27FC236}">
                  <a16:creationId xmlns:a16="http://schemas.microsoft.com/office/drawing/2014/main" id="{3046CB4E-F174-491D-9CAB-2A9115985705}"/>
                </a:ext>
              </a:extLst>
            </p:cNvPr>
            <p:cNvSpPr>
              <a:spLocks/>
            </p:cNvSpPr>
            <p:nvPr/>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28" name="Freeform 12">
              <a:extLst>
                <a:ext uri="{FF2B5EF4-FFF2-40B4-BE49-F238E27FC236}">
                  <a16:creationId xmlns:a16="http://schemas.microsoft.com/office/drawing/2014/main" id="{8B2D79F2-05A8-4E1C-A4D8-725E52963024}"/>
                </a:ext>
              </a:extLst>
            </p:cNvPr>
            <p:cNvSpPr>
              <a:spLocks/>
            </p:cNvSpPr>
            <p:nvPr/>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29" name="Freeform 13">
              <a:extLst>
                <a:ext uri="{FF2B5EF4-FFF2-40B4-BE49-F238E27FC236}">
                  <a16:creationId xmlns:a16="http://schemas.microsoft.com/office/drawing/2014/main" id="{9EA13742-485A-4EC3-BF90-9FD12F905B12}"/>
                </a:ext>
              </a:extLst>
            </p:cNvPr>
            <p:cNvSpPr>
              <a:spLocks noEditPoints="1"/>
            </p:cNvSpPr>
            <p:nvPr/>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30" name="Freeform 14">
              <a:extLst>
                <a:ext uri="{FF2B5EF4-FFF2-40B4-BE49-F238E27FC236}">
                  <a16:creationId xmlns:a16="http://schemas.microsoft.com/office/drawing/2014/main" id="{5D44DAC1-76F0-42F6-93C9-61B9C3054D66}"/>
                </a:ext>
              </a:extLst>
            </p:cNvPr>
            <p:cNvSpPr>
              <a:spLocks noEditPoints="1"/>
            </p:cNvSpPr>
            <p:nvPr/>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grpSp>
    </p:spTree>
    <p:extLst>
      <p:ext uri="{BB962C8B-B14F-4D97-AF65-F5344CB8AC3E}">
        <p14:creationId xmlns:p14="http://schemas.microsoft.com/office/powerpoint/2010/main" val="1059371663"/>
      </p:ext>
    </p:extLst>
  </p:cSld>
  <p:clrMapOvr>
    <a:masterClrMapping/>
  </p:clrMapOvr>
  <p:hf hdr="0" dt="0"/>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preserve="1">
  <p:cSld name="End slide Black">
    <p:bg>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501652" y="4211955"/>
            <a:ext cx="8528936" cy="2169796"/>
          </a:xfrm>
        </p:spPr>
        <p:txBody>
          <a:bodyPr anchor="b" anchorCtr="0">
            <a:noAutofit/>
          </a:bodyPr>
          <a:lstStyle>
            <a:lvl1pPr>
              <a:lnSpc>
                <a:spcPct val="100000"/>
              </a:lnSpc>
              <a:spcAft>
                <a:spcPts val="600"/>
              </a:spcAft>
              <a:defRPr sz="900">
                <a:solidFill>
                  <a:schemeClr val="bg1"/>
                </a:solidFill>
              </a:defRPr>
            </a:lvl1pPr>
          </a:lstStyle>
          <a:p>
            <a:pPr lvl="0"/>
            <a:r>
              <a:rPr lang="en-US"/>
              <a:t>Click to edit Master text styles</a:t>
            </a:r>
          </a:p>
        </p:txBody>
      </p:sp>
      <p:sp>
        <p:nvSpPr>
          <p:cNvPr id="3" name="Picture Placeholder 2"/>
          <p:cNvSpPr>
            <a:spLocks noGrp="1"/>
          </p:cNvSpPr>
          <p:nvPr>
            <p:ph type="pic" sz="quarter" idx="14" hasCustomPrompt="1"/>
          </p:nvPr>
        </p:nvSpPr>
        <p:spPr>
          <a:xfrm>
            <a:off x="9370847" y="4211955"/>
            <a:ext cx="2319503" cy="1725448"/>
          </a:xfrm>
        </p:spPr>
        <p:txBody>
          <a:bodyPr anchor="ctr" anchorCtr="0"/>
          <a:lstStyle>
            <a:lvl1pPr algn="ctr">
              <a:defRPr sz="900">
                <a:solidFill>
                  <a:schemeClr val="bg1"/>
                </a:solidFill>
              </a:defRPr>
            </a:lvl1pPr>
          </a:lstStyle>
          <a:p>
            <a:r>
              <a:rPr lang="en-GB" sz="900"/>
              <a:t>Insert sponsorship mark here</a:t>
            </a:r>
            <a:endParaRPr lang="en-GB"/>
          </a:p>
        </p:txBody>
      </p:sp>
      <p:sp>
        <p:nvSpPr>
          <p:cNvPr id="8" name="Text Placeholder 7"/>
          <p:cNvSpPr>
            <a:spLocks noGrp="1"/>
          </p:cNvSpPr>
          <p:nvPr>
            <p:ph type="body" sz="quarter" idx="15"/>
          </p:nvPr>
        </p:nvSpPr>
        <p:spPr>
          <a:xfrm>
            <a:off x="9370850" y="6018028"/>
            <a:ext cx="2319501" cy="363722"/>
          </a:xfrm>
        </p:spPr>
        <p:txBody>
          <a:bodyPr anchor="b" anchorCtr="0">
            <a:noAutofit/>
          </a:bodyPr>
          <a:lstStyle>
            <a:lvl1pPr>
              <a:lnSpc>
                <a:spcPct val="100000"/>
              </a:lnSpc>
              <a:defRPr sz="950">
                <a:solidFill>
                  <a:schemeClr val="bg1"/>
                </a:solidFill>
              </a:defRPr>
            </a:lvl1pPr>
          </a:lstStyle>
          <a:p>
            <a:pPr lvl="0"/>
            <a:r>
              <a:rPr lang="en-US"/>
              <a:t>Click to edit Master text styles</a:t>
            </a:r>
          </a:p>
        </p:txBody>
      </p:sp>
      <p:grpSp>
        <p:nvGrpSpPr>
          <p:cNvPr id="20" name="Group 19">
            <a:extLst>
              <a:ext uri="{FF2B5EF4-FFF2-40B4-BE49-F238E27FC236}">
                <a16:creationId xmlns:a16="http://schemas.microsoft.com/office/drawing/2014/main" id="{8DBE0613-D0C6-405A-ACD6-58EF0477427B}"/>
              </a:ext>
            </a:extLst>
          </p:cNvPr>
          <p:cNvGrpSpPr>
            <a:grpSpLocks noChangeAspect="1"/>
          </p:cNvGrpSpPr>
          <p:nvPr/>
        </p:nvGrpSpPr>
        <p:grpSpPr>
          <a:xfrm>
            <a:off x="469900" y="457761"/>
            <a:ext cx="1998000" cy="374400"/>
            <a:chOff x="398463" y="404813"/>
            <a:chExt cx="1627187" cy="307976"/>
          </a:xfrm>
          <a:solidFill>
            <a:schemeClr val="tx1"/>
          </a:solidFill>
        </p:grpSpPr>
        <p:sp>
          <p:nvSpPr>
            <p:cNvPr id="21" name="Oval 5">
              <a:extLst>
                <a:ext uri="{FF2B5EF4-FFF2-40B4-BE49-F238E27FC236}">
                  <a16:creationId xmlns:a16="http://schemas.microsoft.com/office/drawing/2014/main" id="{FD362D39-3352-4BA0-AC51-553983A71CD1}"/>
                </a:ext>
              </a:extLst>
            </p:cNvPr>
            <p:cNvSpPr>
              <a:spLocks noChangeArrowheads="1"/>
            </p:cNvSpPr>
            <p:nvPr/>
          </p:nvSpPr>
          <p:spPr bwMode="auto">
            <a:xfrm>
              <a:off x="1938338" y="625476"/>
              <a:ext cx="87312" cy="87313"/>
            </a:xfrm>
            <a:prstGeom prst="ellipse">
              <a:avLst/>
            </a:prstGeom>
            <a:solidFill>
              <a:srgbClr val="86BC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2" name="Freeform 6">
              <a:extLst>
                <a:ext uri="{FF2B5EF4-FFF2-40B4-BE49-F238E27FC236}">
                  <a16:creationId xmlns:a16="http://schemas.microsoft.com/office/drawing/2014/main" id="{1156DAFF-F101-4061-AA75-F8EEDC00FC74}"/>
                </a:ext>
              </a:extLst>
            </p:cNvPr>
            <p:cNvSpPr>
              <a:spLocks noEditPoints="1"/>
            </p:cNvSpPr>
            <p:nvPr/>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3" name="Rectangle 7">
              <a:extLst>
                <a:ext uri="{FF2B5EF4-FFF2-40B4-BE49-F238E27FC236}">
                  <a16:creationId xmlns:a16="http://schemas.microsoft.com/office/drawing/2014/main" id="{5667AB23-84F3-44E4-B904-5D4D3A9B3109}"/>
                </a:ext>
              </a:extLst>
            </p:cNvPr>
            <p:cNvSpPr>
              <a:spLocks noChangeArrowheads="1"/>
            </p:cNvSpPr>
            <p:nvPr/>
          </p:nvSpPr>
          <p:spPr bwMode="auto">
            <a:xfrm>
              <a:off x="906463" y="404813"/>
              <a:ext cx="74612" cy="3032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4" name="Freeform 8">
              <a:extLst>
                <a:ext uri="{FF2B5EF4-FFF2-40B4-BE49-F238E27FC236}">
                  <a16:creationId xmlns:a16="http://schemas.microsoft.com/office/drawing/2014/main" id="{12CE4E7F-CB40-4545-80AF-423201F72F2E}"/>
                </a:ext>
              </a:extLst>
            </p:cNvPr>
            <p:cNvSpPr>
              <a:spLocks noEditPoints="1"/>
            </p:cNvSpPr>
            <p:nvPr/>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5" name="Rectangle 9">
              <a:extLst>
                <a:ext uri="{FF2B5EF4-FFF2-40B4-BE49-F238E27FC236}">
                  <a16:creationId xmlns:a16="http://schemas.microsoft.com/office/drawing/2014/main" id="{A7B265B2-4EA1-416A-A272-49E48905C3E6}"/>
                </a:ext>
              </a:extLst>
            </p:cNvPr>
            <p:cNvSpPr>
              <a:spLocks noChangeArrowheads="1"/>
            </p:cNvSpPr>
            <p:nvPr/>
          </p:nvSpPr>
          <p:spPr bwMode="auto">
            <a:xfrm>
              <a:off x="1257300" y="482601"/>
              <a:ext cx="74612" cy="2254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6" name="Rectangle 10">
              <a:extLst>
                <a:ext uri="{FF2B5EF4-FFF2-40B4-BE49-F238E27FC236}">
                  <a16:creationId xmlns:a16="http://schemas.microsoft.com/office/drawing/2014/main" id="{3744CD22-C3A3-4D80-AB50-3E6D3483304C}"/>
                </a:ext>
              </a:extLst>
            </p:cNvPr>
            <p:cNvSpPr>
              <a:spLocks noChangeArrowheads="1"/>
            </p:cNvSpPr>
            <p:nvPr/>
          </p:nvSpPr>
          <p:spPr bwMode="auto">
            <a:xfrm>
              <a:off x="1257300" y="404813"/>
              <a:ext cx="74612" cy="508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7" name="Freeform 11">
              <a:extLst>
                <a:ext uri="{FF2B5EF4-FFF2-40B4-BE49-F238E27FC236}">
                  <a16:creationId xmlns:a16="http://schemas.microsoft.com/office/drawing/2014/main" id="{3046CB4E-F174-491D-9CAB-2A9115985705}"/>
                </a:ext>
              </a:extLst>
            </p:cNvPr>
            <p:cNvSpPr>
              <a:spLocks/>
            </p:cNvSpPr>
            <p:nvPr/>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8" name="Freeform 12">
              <a:extLst>
                <a:ext uri="{FF2B5EF4-FFF2-40B4-BE49-F238E27FC236}">
                  <a16:creationId xmlns:a16="http://schemas.microsoft.com/office/drawing/2014/main" id="{8B2D79F2-05A8-4E1C-A4D8-725E52963024}"/>
                </a:ext>
              </a:extLst>
            </p:cNvPr>
            <p:cNvSpPr>
              <a:spLocks/>
            </p:cNvSpPr>
            <p:nvPr/>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9" name="Freeform 13">
              <a:extLst>
                <a:ext uri="{FF2B5EF4-FFF2-40B4-BE49-F238E27FC236}">
                  <a16:creationId xmlns:a16="http://schemas.microsoft.com/office/drawing/2014/main" id="{9EA13742-485A-4EC3-BF90-9FD12F905B12}"/>
                </a:ext>
              </a:extLst>
            </p:cNvPr>
            <p:cNvSpPr>
              <a:spLocks noEditPoints="1"/>
            </p:cNvSpPr>
            <p:nvPr/>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0" name="Freeform 14">
              <a:extLst>
                <a:ext uri="{FF2B5EF4-FFF2-40B4-BE49-F238E27FC236}">
                  <a16:creationId xmlns:a16="http://schemas.microsoft.com/office/drawing/2014/main" id="{5D44DAC1-76F0-42F6-93C9-61B9C3054D66}"/>
                </a:ext>
              </a:extLst>
            </p:cNvPr>
            <p:cNvSpPr>
              <a:spLocks noEditPoints="1"/>
            </p:cNvSpPr>
            <p:nvPr/>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grpSp>
    </p:spTree>
    <p:extLst>
      <p:ext uri="{BB962C8B-B14F-4D97-AF65-F5344CB8AC3E}">
        <p14:creationId xmlns:p14="http://schemas.microsoft.com/office/powerpoint/2010/main" val="3397355542"/>
      </p:ext>
    </p:extLst>
  </p:cSld>
  <p:clrMapOvr>
    <a:masterClrMapping/>
  </p:clrMapOvr>
  <p:hf hdr="0" dt="0"/>
</p:sldLayout>
</file>

<file path=ppt/slideLayouts/slideLayout86.xml><?xml version="1.0" encoding="utf-8"?>
<p:sldLayout xmlns:a="http://schemas.openxmlformats.org/drawingml/2006/main" xmlns:r="http://schemas.openxmlformats.org/officeDocument/2006/relationships" xmlns:p="http://schemas.openxmlformats.org/presentationml/2006/main">
  <p:cSld name="Title, subtitle &amp; 1 column text">
    <p:spTree>
      <p:nvGrpSpPr>
        <p:cNvPr id="1" name=""/>
        <p:cNvGrpSpPr/>
        <p:nvPr/>
      </p:nvGrpSpPr>
      <p:grpSpPr>
        <a:xfrm>
          <a:off x="0" y="0"/>
          <a:ext cx="0" cy="0"/>
          <a:chOff x="0" y="0"/>
          <a:chExt cx="0" cy="0"/>
        </a:xfrm>
      </p:grpSpPr>
      <p:sp>
        <p:nvSpPr>
          <p:cNvPr id="14" name="Text Placeholder 18"/>
          <p:cNvSpPr>
            <a:spLocks noGrp="1"/>
          </p:cNvSpPr>
          <p:nvPr>
            <p:ph idx="1"/>
          </p:nvPr>
        </p:nvSpPr>
        <p:spPr>
          <a:xfrm>
            <a:off x="502920" y="1665290"/>
            <a:ext cx="11187430" cy="4716460"/>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Text Placeholder 8">
            <a:extLst>
              <a:ext uri="{FF2B5EF4-FFF2-40B4-BE49-F238E27FC236}">
                <a16:creationId xmlns:a16="http://schemas.microsoft.com/office/drawing/2014/main" id="{537CC665-FE98-46D6-975E-AFF0AE8ED2C8}"/>
              </a:ext>
            </a:extLst>
          </p:cNvPr>
          <p:cNvSpPr>
            <a:spLocks noGrp="1"/>
          </p:cNvSpPr>
          <p:nvPr>
            <p:ph type="body" sz="quarter" idx="21" hasCustomPrompt="1"/>
          </p:nvPr>
        </p:nvSpPr>
        <p:spPr>
          <a:xfrm>
            <a:off x="501650" y="651600"/>
            <a:ext cx="11188700" cy="757255"/>
          </a:xfrm>
          <a:prstGeom prst="rect">
            <a:avLst/>
          </a:prstGeom>
        </p:spPr>
        <p:txBody>
          <a:bodyPr lIns="0" tIns="0" rIns="0" bIns="0">
            <a:noAutofit/>
          </a:bodyPr>
          <a:lstStyle>
            <a:lvl1pPr marL="0" indent="0">
              <a:buNone/>
              <a:defRPr sz="1800" b="0">
                <a:solidFill>
                  <a:srgbClr val="53565A"/>
                </a:solidFill>
              </a:defRPr>
            </a:lvl1pPr>
          </a:lstStyle>
          <a:p>
            <a:pPr lvl="0"/>
            <a:r>
              <a:rPr lang="en-US"/>
              <a:t>Click to add subtitle</a:t>
            </a:r>
          </a:p>
        </p:txBody>
      </p:sp>
      <p:sp>
        <p:nvSpPr>
          <p:cNvPr id="8" name="Title Placeholder 1">
            <a:extLst>
              <a:ext uri="{FF2B5EF4-FFF2-40B4-BE49-F238E27FC236}">
                <a16:creationId xmlns:a16="http://schemas.microsoft.com/office/drawing/2014/main" id="{3BBABC4F-611D-45AA-96CD-C45E11F22888}"/>
              </a:ext>
            </a:extLst>
          </p:cNvPr>
          <p:cNvSpPr>
            <a:spLocks noGrp="1"/>
          </p:cNvSpPr>
          <p:nvPr>
            <p:ph type="title" hasCustomPrompt="1"/>
          </p:nvPr>
        </p:nvSpPr>
        <p:spPr>
          <a:xfrm>
            <a:off x="501650" y="317500"/>
            <a:ext cx="11188700" cy="334099"/>
          </a:xfrm>
          <a:prstGeom prst="rect">
            <a:avLst/>
          </a:prstGeom>
        </p:spPr>
        <p:txBody>
          <a:bodyPr vert="horz" lIns="0" tIns="0" rIns="0" bIns="0" rtlCol="0" anchor="t" anchorCtr="0">
            <a:noAutofit/>
          </a:bodyPr>
          <a:lstStyle>
            <a:lvl1pPr>
              <a:defRPr>
                <a:latin typeface="+mj-lt"/>
              </a:defRPr>
            </a:lvl1pPr>
          </a:lstStyle>
          <a:p>
            <a:r>
              <a:rPr lang="en-US"/>
              <a:t>Click to add title</a:t>
            </a:r>
          </a:p>
        </p:txBody>
      </p:sp>
    </p:spTree>
    <p:extLst>
      <p:ext uri="{BB962C8B-B14F-4D97-AF65-F5344CB8AC3E}">
        <p14:creationId xmlns:p14="http://schemas.microsoft.com/office/powerpoint/2010/main" val="199855810"/>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p:cSld name="End slid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501652" y="4211955"/>
            <a:ext cx="8528936" cy="2169796"/>
          </a:xfrm>
        </p:spPr>
        <p:txBody>
          <a:bodyPr anchor="b" anchorCtr="0">
            <a:normAutofit/>
          </a:bodyPr>
          <a:lstStyle>
            <a:lvl1pPr>
              <a:lnSpc>
                <a:spcPct val="100000"/>
              </a:lnSpc>
              <a:spcAft>
                <a:spcPts val="450"/>
              </a:spcAft>
              <a:defRPr sz="900"/>
            </a:lvl1pPr>
          </a:lstStyle>
          <a:p>
            <a:pPr lvl="0"/>
            <a:r>
              <a:rPr lang="en-US"/>
              <a:t>Click to edit Master text styles</a:t>
            </a:r>
          </a:p>
        </p:txBody>
      </p:sp>
      <p:sp>
        <p:nvSpPr>
          <p:cNvPr id="3" name="Picture Placeholder 2"/>
          <p:cNvSpPr>
            <a:spLocks noGrp="1"/>
          </p:cNvSpPr>
          <p:nvPr>
            <p:ph type="pic" sz="quarter" idx="14" hasCustomPrompt="1"/>
          </p:nvPr>
        </p:nvSpPr>
        <p:spPr>
          <a:xfrm>
            <a:off x="9370849" y="4211955"/>
            <a:ext cx="2319503" cy="1725448"/>
          </a:xfrm>
        </p:spPr>
        <p:txBody>
          <a:bodyPr anchor="ctr" anchorCtr="0"/>
          <a:lstStyle>
            <a:lvl1pPr algn="ctr">
              <a:defRPr sz="675"/>
            </a:lvl1pPr>
          </a:lstStyle>
          <a:p>
            <a:r>
              <a:rPr lang="en-GB" sz="675"/>
              <a:t>Insert sponsorship mark here</a:t>
            </a:r>
            <a:endParaRPr lang="en-GB"/>
          </a:p>
        </p:txBody>
      </p:sp>
      <p:sp>
        <p:nvSpPr>
          <p:cNvPr id="8" name="Text Placeholder 7"/>
          <p:cNvSpPr>
            <a:spLocks noGrp="1"/>
          </p:cNvSpPr>
          <p:nvPr>
            <p:ph type="body" sz="quarter" idx="15"/>
          </p:nvPr>
        </p:nvSpPr>
        <p:spPr>
          <a:xfrm>
            <a:off x="9370851" y="6018028"/>
            <a:ext cx="2319501" cy="363722"/>
          </a:xfrm>
        </p:spPr>
        <p:txBody>
          <a:bodyPr anchor="b" anchorCtr="0">
            <a:normAutofit/>
          </a:bodyPr>
          <a:lstStyle>
            <a:lvl1pPr>
              <a:lnSpc>
                <a:spcPct val="100000"/>
              </a:lnSpc>
              <a:defRPr sz="900"/>
            </a:lvl1pPr>
          </a:lstStyle>
          <a:p>
            <a:pPr lvl="0"/>
            <a:r>
              <a:rPr lang="en-US"/>
              <a:t>Click to edit Master text styles</a:t>
            </a:r>
          </a:p>
        </p:txBody>
      </p:sp>
      <p:grpSp>
        <p:nvGrpSpPr>
          <p:cNvPr id="16" name="Group 15">
            <a:extLst>
              <a:ext uri="{FF2B5EF4-FFF2-40B4-BE49-F238E27FC236}">
                <a16:creationId xmlns:a16="http://schemas.microsoft.com/office/drawing/2014/main" id="{00683992-E2D9-4A7F-985E-3EEDF9E41585}"/>
              </a:ext>
            </a:extLst>
          </p:cNvPr>
          <p:cNvGrpSpPr>
            <a:grpSpLocks noChangeAspect="1"/>
          </p:cNvGrpSpPr>
          <p:nvPr userDrawn="1"/>
        </p:nvGrpSpPr>
        <p:grpSpPr>
          <a:xfrm>
            <a:off x="469900" y="457761"/>
            <a:ext cx="1998000" cy="374400"/>
            <a:chOff x="398463" y="404813"/>
            <a:chExt cx="1627187" cy="307976"/>
          </a:xfrm>
          <a:solidFill>
            <a:schemeClr val="tx1"/>
          </a:solidFill>
        </p:grpSpPr>
        <p:sp>
          <p:nvSpPr>
            <p:cNvPr id="17" name="Oval 5">
              <a:extLst>
                <a:ext uri="{FF2B5EF4-FFF2-40B4-BE49-F238E27FC236}">
                  <a16:creationId xmlns:a16="http://schemas.microsoft.com/office/drawing/2014/main" id="{4A43E969-ECC9-4A2B-99BD-4E66B33EDA7B}"/>
                </a:ext>
              </a:extLst>
            </p:cNvPr>
            <p:cNvSpPr>
              <a:spLocks noChangeArrowheads="1"/>
            </p:cNvSpPr>
            <p:nvPr/>
          </p:nvSpPr>
          <p:spPr bwMode="auto">
            <a:xfrm>
              <a:off x="1938338" y="625476"/>
              <a:ext cx="87312" cy="87313"/>
            </a:xfrm>
            <a:prstGeom prst="ellipse">
              <a:avLst/>
            </a:prstGeom>
            <a:solidFill>
              <a:srgbClr val="86BC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18" name="Freeform 6">
              <a:extLst>
                <a:ext uri="{FF2B5EF4-FFF2-40B4-BE49-F238E27FC236}">
                  <a16:creationId xmlns:a16="http://schemas.microsoft.com/office/drawing/2014/main" id="{DCCB5A79-40EE-4B73-9B49-597C92075303}"/>
                </a:ext>
              </a:extLst>
            </p:cNvPr>
            <p:cNvSpPr>
              <a:spLocks noEditPoints="1"/>
            </p:cNvSpPr>
            <p:nvPr/>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19" name="Rectangle 7">
              <a:extLst>
                <a:ext uri="{FF2B5EF4-FFF2-40B4-BE49-F238E27FC236}">
                  <a16:creationId xmlns:a16="http://schemas.microsoft.com/office/drawing/2014/main" id="{78C1DA1C-9988-40E2-A2B5-C957B41769F0}"/>
                </a:ext>
              </a:extLst>
            </p:cNvPr>
            <p:cNvSpPr>
              <a:spLocks noChangeArrowheads="1"/>
            </p:cNvSpPr>
            <p:nvPr/>
          </p:nvSpPr>
          <p:spPr bwMode="auto">
            <a:xfrm>
              <a:off x="906463" y="404813"/>
              <a:ext cx="74612" cy="303213"/>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31" name="Freeform 8">
              <a:extLst>
                <a:ext uri="{FF2B5EF4-FFF2-40B4-BE49-F238E27FC236}">
                  <a16:creationId xmlns:a16="http://schemas.microsoft.com/office/drawing/2014/main" id="{7FF8C6C2-C845-49E8-9DB6-012D7004B2B9}"/>
                </a:ext>
              </a:extLst>
            </p:cNvPr>
            <p:cNvSpPr>
              <a:spLocks noEditPoints="1"/>
            </p:cNvSpPr>
            <p:nvPr/>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32" name="Rectangle 9">
              <a:extLst>
                <a:ext uri="{FF2B5EF4-FFF2-40B4-BE49-F238E27FC236}">
                  <a16:creationId xmlns:a16="http://schemas.microsoft.com/office/drawing/2014/main" id="{42D607E7-411D-49B5-B19A-26CCD5532772}"/>
                </a:ext>
              </a:extLst>
            </p:cNvPr>
            <p:cNvSpPr>
              <a:spLocks noChangeArrowheads="1"/>
            </p:cNvSpPr>
            <p:nvPr/>
          </p:nvSpPr>
          <p:spPr bwMode="auto">
            <a:xfrm>
              <a:off x="1257300" y="482601"/>
              <a:ext cx="74612" cy="22542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33" name="Rectangle 10">
              <a:extLst>
                <a:ext uri="{FF2B5EF4-FFF2-40B4-BE49-F238E27FC236}">
                  <a16:creationId xmlns:a16="http://schemas.microsoft.com/office/drawing/2014/main" id="{435F648D-A283-495F-BA4E-A7DBFF0F42CB}"/>
                </a:ext>
              </a:extLst>
            </p:cNvPr>
            <p:cNvSpPr>
              <a:spLocks noChangeArrowheads="1"/>
            </p:cNvSpPr>
            <p:nvPr/>
          </p:nvSpPr>
          <p:spPr bwMode="auto">
            <a:xfrm>
              <a:off x="1257300" y="404813"/>
              <a:ext cx="74612" cy="5080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4" name="Freeform 11">
              <a:extLst>
                <a:ext uri="{FF2B5EF4-FFF2-40B4-BE49-F238E27FC236}">
                  <a16:creationId xmlns:a16="http://schemas.microsoft.com/office/drawing/2014/main" id="{AB2A403B-5633-4D74-A742-6F09315D7BF4}"/>
                </a:ext>
              </a:extLst>
            </p:cNvPr>
            <p:cNvSpPr>
              <a:spLocks/>
            </p:cNvSpPr>
            <p:nvPr/>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35" name="Freeform 12">
              <a:extLst>
                <a:ext uri="{FF2B5EF4-FFF2-40B4-BE49-F238E27FC236}">
                  <a16:creationId xmlns:a16="http://schemas.microsoft.com/office/drawing/2014/main" id="{E4EBD3EF-692C-4FB7-91EB-2DB640EC53E6}"/>
                </a:ext>
              </a:extLst>
            </p:cNvPr>
            <p:cNvSpPr>
              <a:spLocks/>
            </p:cNvSpPr>
            <p:nvPr/>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36" name="Freeform 13">
              <a:extLst>
                <a:ext uri="{FF2B5EF4-FFF2-40B4-BE49-F238E27FC236}">
                  <a16:creationId xmlns:a16="http://schemas.microsoft.com/office/drawing/2014/main" id="{CEC673F8-1A3A-4CAE-9904-87474B39052E}"/>
                </a:ext>
              </a:extLst>
            </p:cNvPr>
            <p:cNvSpPr>
              <a:spLocks noEditPoints="1"/>
            </p:cNvSpPr>
            <p:nvPr/>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37" name="Freeform 14">
              <a:extLst>
                <a:ext uri="{FF2B5EF4-FFF2-40B4-BE49-F238E27FC236}">
                  <a16:creationId xmlns:a16="http://schemas.microsoft.com/office/drawing/2014/main" id="{10E7F45D-8E34-4D1C-9D45-160C2657431B}"/>
                </a:ext>
              </a:extLst>
            </p:cNvPr>
            <p:cNvSpPr>
              <a:spLocks noEditPoints="1"/>
            </p:cNvSpPr>
            <p:nvPr/>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grpSp>
    </p:spTree>
    <p:extLst>
      <p:ext uri="{BB962C8B-B14F-4D97-AF65-F5344CB8AC3E}">
        <p14:creationId xmlns:p14="http://schemas.microsoft.com/office/powerpoint/2010/main" val="59015149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type="tx">
  <p:cSld name="1_6 column grid">
    <p:bg>
      <p:bgPr>
        <a:solidFill>
          <a:srgbClr val="FFFFFF"/>
        </a:solidFill>
        <a:effectLst/>
      </p:bgPr>
    </p:bg>
    <p:spTree>
      <p:nvGrpSpPr>
        <p:cNvPr id="1" name=""/>
        <p:cNvGrpSpPr/>
        <p:nvPr/>
      </p:nvGrpSpPr>
      <p:grpSpPr>
        <a:xfrm>
          <a:off x="0" y="0"/>
          <a:ext cx="0" cy="0"/>
          <a:chOff x="0" y="0"/>
          <a:chExt cx="0" cy="0"/>
        </a:xfrm>
      </p:grpSpPr>
      <p:sp>
        <p:nvSpPr>
          <p:cNvPr id="7" name="Slide Number">
            <a:extLst>
              <a:ext uri="{FF2B5EF4-FFF2-40B4-BE49-F238E27FC236}">
                <a16:creationId xmlns:a16="http://schemas.microsoft.com/office/drawing/2014/main" id="{E57AF351-87CB-49C0-B9A0-F6BFA2BF61FD}"/>
              </a:ext>
            </a:extLst>
          </p:cNvPr>
          <p:cNvSpPr txBox="1">
            <a:spLocks noGrp="1"/>
          </p:cNvSpPr>
          <p:nvPr>
            <p:ph type="sldNum" sz="quarter" idx="2"/>
          </p:nvPr>
        </p:nvSpPr>
        <p:spPr>
          <a:xfrm>
            <a:off x="11652416" y="6408152"/>
            <a:ext cx="190603" cy="187301"/>
          </a:xfrm>
          <a:prstGeom prst="rect">
            <a:avLst/>
          </a:prstGeom>
        </p:spPr>
        <p:txBody>
          <a:bodyPr lIns="25400" tIns="25400" rIns="25400" bIns="25400" anchor="b"/>
          <a:lstStyle>
            <a:lvl1pPr algn="ctr" defTabSz="292100">
              <a:lnSpc>
                <a:spcPct val="110000"/>
              </a:lnSpc>
              <a:defRPr sz="900">
                <a:solidFill>
                  <a:srgbClr val="FFFFFF"/>
                </a:solidFill>
                <a:latin typeface="Helvetica Neue"/>
                <a:ea typeface="Helvetica Neue"/>
                <a:cs typeface="Helvetica Neue"/>
                <a:sym typeface="Helvetica Neue"/>
              </a:defRPr>
            </a:lvl1pPr>
          </a:lstStyle>
          <a:p>
            <a:fld id="{86CB4B4D-7CA3-9044-876B-883B54F8677D}" type="slidenum">
              <a:t>‹#›</a:t>
            </a:fld>
            <a:endParaRPr/>
          </a:p>
        </p:txBody>
      </p:sp>
    </p:spTree>
    <p:extLst>
      <p:ext uri="{BB962C8B-B14F-4D97-AF65-F5344CB8AC3E}">
        <p14:creationId xmlns:p14="http://schemas.microsoft.com/office/powerpoint/2010/main" val="1003501609"/>
      </p:ext>
    </p:extLst>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Divider-Full Bleed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2AA0174D-B09C-4960-94D1-79FD4D04BDFB}"/>
              </a:ext>
            </a:extLst>
          </p:cNvPr>
          <p:cNvSpPr>
            <a:spLocks noGrp="1"/>
          </p:cNvSpPr>
          <p:nvPr>
            <p:ph type="pic" sz="quarter" idx="11"/>
          </p:nvPr>
        </p:nvSpPr>
        <p:spPr>
          <a:xfrm>
            <a:off x="0" y="0"/>
            <a:ext cx="12192000" cy="6858000"/>
          </a:xfrm>
          <a:prstGeom prst="rect">
            <a:avLst/>
          </a:prstGeom>
        </p:spPr>
        <p:txBody>
          <a:bodyPr/>
          <a:lstStyle>
            <a:lvl1pPr>
              <a:defRPr>
                <a:solidFill>
                  <a:schemeClr val="bg1"/>
                </a:solidFill>
              </a:defRPr>
            </a:lvl1pPr>
          </a:lstStyle>
          <a:p>
            <a:r>
              <a:rPr lang="en-US" noProof="0"/>
              <a:t>Click icon to add picture</a:t>
            </a:r>
          </a:p>
        </p:txBody>
      </p:sp>
      <p:sp>
        <p:nvSpPr>
          <p:cNvPr id="5" name="Text Placeholder 4">
            <a:extLst>
              <a:ext uri="{FF2B5EF4-FFF2-40B4-BE49-F238E27FC236}">
                <a16:creationId xmlns:a16="http://schemas.microsoft.com/office/drawing/2014/main" id="{E696C364-9ED6-42C4-8FC2-1F9C6CB1656D}"/>
              </a:ext>
            </a:extLst>
          </p:cNvPr>
          <p:cNvSpPr>
            <a:spLocks noGrp="1"/>
          </p:cNvSpPr>
          <p:nvPr>
            <p:ph type="body" sz="quarter" idx="12"/>
          </p:nvPr>
        </p:nvSpPr>
        <p:spPr>
          <a:xfrm>
            <a:off x="478220" y="366550"/>
            <a:ext cx="5465380" cy="484791"/>
          </a:xfrm>
        </p:spPr>
        <p:txBody>
          <a:bodyPr>
            <a:noAutofit/>
          </a:bodyPr>
          <a:lstStyle>
            <a:lvl1pPr>
              <a:defRPr sz="3200" b="1">
                <a:latin typeface="+mj-lt"/>
              </a:defRPr>
            </a:lvl1pPr>
            <a:lvl2pPr>
              <a:defRPr sz="3200" b="1">
                <a:latin typeface="+mj-lt"/>
              </a:defRPr>
            </a:lvl2pPr>
            <a:lvl3pPr>
              <a:defRPr sz="3200" b="1">
                <a:latin typeface="+mj-lt"/>
              </a:defRPr>
            </a:lvl3pPr>
            <a:lvl4pPr>
              <a:defRPr sz="3200" b="1">
                <a:latin typeface="+mj-lt"/>
              </a:defRPr>
            </a:lvl4pPr>
            <a:lvl5pPr>
              <a:defRPr sz="3200" b="1">
                <a:latin typeface="+mj-lt"/>
              </a:defRPr>
            </a:lvl5pPr>
          </a:lstStyle>
          <a:p>
            <a:pPr lvl="0"/>
            <a:r>
              <a:rPr lang="en-US"/>
              <a:t>Click to edit Master text styles</a:t>
            </a:r>
          </a:p>
        </p:txBody>
      </p:sp>
      <p:sp>
        <p:nvSpPr>
          <p:cNvPr id="6" name="Text Placeholder 4">
            <a:extLst>
              <a:ext uri="{FF2B5EF4-FFF2-40B4-BE49-F238E27FC236}">
                <a16:creationId xmlns:a16="http://schemas.microsoft.com/office/drawing/2014/main" id="{AD421831-C244-4DE0-8DE2-755D7D7315B9}"/>
              </a:ext>
            </a:extLst>
          </p:cNvPr>
          <p:cNvSpPr>
            <a:spLocks noGrp="1"/>
          </p:cNvSpPr>
          <p:nvPr>
            <p:ph type="body" sz="quarter" idx="13"/>
          </p:nvPr>
        </p:nvSpPr>
        <p:spPr>
          <a:xfrm>
            <a:off x="478220" y="851340"/>
            <a:ext cx="5465380" cy="863162"/>
          </a:xfrm>
        </p:spPr>
        <p:txBody>
          <a:bodyPr>
            <a:noAutofit/>
          </a:bodyPr>
          <a:lstStyle>
            <a:lvl1pPr>
              <a:defRPr sz="3200" b="0">
                <a:latin typeface="+mj-lt"/>
              </a:defRPr>
            </a:lvl1pPr>
            <a:lvl2pPr>
              <a:defRPr sz="3200" b="1">
                <a:latin typeface="+mj-lt"/>
              </a:defRPr>
            </a:lvl2pPr>
            <a:lvl3pPr>
              <a:defRPr sz="3200" b="1">
                <a:latin typeface="+mj-lt"/>
              </a:defRPr>
            </a:lvl3pPr>
            <a:lvl4pPr>
              <a:defRPr sz="3200" b="1">
                <a:latin typeface="+mj-lt"/>
              </a:defRPr>
            </a:lvl4pPr>
            <a:lvl5pPr>
              <a:defRPr sz="3200" b="1">
                <a:latin typeface="+mj-lt"/>
              </a:defRPr>
            </a:lvl5pPr>
          </a:lstStyle>
          <a:p>
            <a:pPr lvl="0"/>
            <a:r>
              <a:rPr lang="en-US"/>
              <a:t>Click to edit Master text styles</a:t>
            </a:r>
          </a:p>
        </p:txBody>
      </p:sp>
    </p:spTree>
    <p:extLst>
      <p:ext uri="{BB962C8B-B14F-4D97-AF65-F5344CB8AC3E}">
        <p14:creationId xmlns:p14="http://schemas.microsoft.com/office/powerpoint/2010/main" val="1885193211"/>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oleObject" Target="../embeddings/oleObject1.bin"/><Relationship Id="rId2" Type="http://schemas.openxmlformats.org/officeDocument/2006/relationships/slideLayout" Target="../slideLayouts/slideLayout2.xml"/><Relationship Id="rId16" Type="http://schemas.openxmlformats.org/officeDocument/2006/relationships/tags" Target="../tags/tag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oleObject" Target="../embeddings/oleObject3.bin"/><Relationship Id="rId3" Type="http://schemas.openxmlformats.org/officeDocument/2006/relationships/slideLayout" Target="../slideLayouts/slideLayout17.xml"/><Relationship Id="rId7" Type="http://schemas.openxmlformats.org/officeDocument/2006/relationships/tags" Target="../tags/tag4.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theme" Target="../theme/theme2.xml"/><Relationship Id="rId5" Type="http://schemas.openxmlformats.org/officeDocument/2006/relationships/slideLayout" Target="../slideLayouts/slideLayout19.xml"/><Relationship Id="rId4" Type="http://schemas.openxmlformats.org/officeDocument/2006/relationships/slideLayout" Target="../slideLayouts/slideLayout18.xml"/><Relationship Id="rId9" Type="http://schemas.openxmlformats.org/officeDocument/2006/relationships/image" Target="../media/image1.emf"/></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slideLayout" Target="../slideLayouts/slideLayout32.xml"/><Relationship Id="rId18" Type="http://schemas.openxmlformats.org/officeDocument/2006/relationships/slideLayout" Target="../slideLayouts/slideLayout37.xml"/><Relationship Id="rId26" Type="http://schemas.openxmlformats.org/officeDocument/2006/relationships/theme" Target="../theme/theme3.xml"/><Relationship Id="rId3" Type="http://schemas.openxmlformats.org/officeDocument/2006/relationships/slideLayout" Target="../slideLayouts/slideLayout22.xml"/><Relationship Id="rId21" Type="http://schemas.openxmlformats.org/officeDocument/2006/relationships/slideLayout" Target="../slideLayouts/slideLayout40.xml"/><Relationship Id="rId7" Type="http://schemas.openxmlformats.org/officeDocument/2006/relationships/slideLayout" Target="../slideLayouts/slideLayout26.xml"/><Relationship Id="rId12" Type="http://schemas.openxmlformats.org/officeDocument/2006/relationships/slideLayout" Target="../slideLayouts/slideLayout31.xml"/><Relationship Id="rId17" Type="http://schemas.openxmlformats.org/officeDocument/2006/relationships/slideLayout" Target="../slideLayouts/slideLayout36.xml"/><Relationship Id="rId25" Type="http://schemas.openxmlformats.org/officeDocument/2006/relationships/slideLayout" Target="../slideLayouts/slideLayout44.xml"/><Relationship Id="rId2" Type="http://schemas.openxmlformats.org/officeDocument/2006/relationships/slideLayout" Target="../slideLayouts/slideLayout21.xml"/><Relationship Id="rId16" Type="http://schemas.openxmlformats.org/officeDocument/2006/relationships/slideLayout" Target="../slideLayouts/slideLayout35.xml"/><Relationship Id="rId20" Type="http://schemas.openxmlformats.org/officeDocument/2006/relationships/slideLayout" Target="../slideLayouts/slideLayout39.xml"/><Relationship Id="rId29" Type="http://schemas.openxmlformats.org/officeDocument/2006/relationships/image" Target="../media/image1.emf"/><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24" Type="http://schemas.openxmlformats.org/officeDocument/2006/relationships/slideLayout" Target="../slideLayouts/slideLayout43.xml"/><Relationship Id="rId5" Type="http://schemas.openxmlformats.org/officeDocument/2006/relationships/slideLayout" Target="../slideLayouts/slideLayout24.xml"/><Relationship Id="rId15" Type="http://schemas.openxmlformats.org/officeDocument/2006/relationships/slideLayout" Target="../slideLayouts/slideLayout34.xml"/><Relationship Id="rId23" Type="http://schemas.openxmlformats.org/officeDocument/2006/relationships/slideLayout" Target="../slideLayouts/slideLayout42.xml"/><Relationship Id="rId28" Type="http://schemas.openxmlformats.org/officeDocument/2006/relationships/oleObject" Target="../embeddings/oleObject4.bin"/><Relationship Id="rId10" Type="http://schemas.openxmlformats.org/officeDocument/2006/relationships/slideLayout" Target="../slideLayouts/slideLayout29.xml"/><Relationship Id="rId19" Type="http://schemas.openxmlformats.org/officeDocument/2006/relationships/slideLayout" Target="../slideLayouts/slideLayout38.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slideLayout" Target="../slideLayouts/slideLayout33.xml"/><Relationship Id="rId22" Type="http://schemas.openxmlformats.org/officeDocument/2006/relationships/slideLayout" Target="../slideLayouts/slideLayout41.xml"/><Relationship Id="rId27" Type="http://schemas.openxmlformats.org/officeDocument/2006/relationships/tags" Target="../tags/tag5.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tags" Target="../tags/tag6.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4.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5" Type="http://schemas.openxmlformats.org/officeDocument/2006/relationships/image" Target="../media/image1.emf"/><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 Id="rId14" Type="http://schemas.openxmlformats.org/officeDocument/2006/relationships/oleObject" Target="../embeddings/oleObject5.bin"/></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68.xml"/><Relationship Id="rId18" Type="http://schemas.openxmlformats.org/officeDocument/2006/relationships/slideLayout" Target="../slideLayouts/slideLayout73.xml"/><Relationship Id="rId26" Type="http://schemas.openxmlformats.org/officeDocument/2006/relationships/slideLayout" Target="../slideLayouts/slideLayout81.xml"/><Relationship Id="rId21" Type="http://schemas.openxmlformats.org/officeDocument/2006/relationships/slideLayout" Target="../slideLayouts/slideLayout76.xml"/><Relationship Id="rId34" Type="http://schemas.openxmlformats.org/officeDocument/2006/relationships/theme" Target="../theme/theme5.xml"/><Relationship Id="rId7" Type="http://schemas.openxmlformats.org/officeDocument/2006/relationships/slideLayout" Target="../slideLayouts/slideLayout62.xml"/><Relationship Id="rId12" Type="http://schemas.openxmlformats.org/officeDocument/2006/relationships/slideLayout" Target="../slideLayouts/slideLayout67.xml"/><Relationship Id="rId17" Type="http://schemas.openxmlformats.org/officeDocument/2006/relationships/slideLayout" Target="../slideLayouts/slideLayout72.xml"/><Relationship Id="rId25" Type="http://schemas.openxmlformats.org/officeDocument/2006/relationships/slideLayout" Target="../slideLayouts/slideLayout80.xml"/><Relationship Id="rId33" Type="http://schemas.openxmlformats.org/officeDocument/2006/relationships/slideLayout" Target="../slideLayouts/slideLayout88.xml"/><Relationship Id="rId2" Type="http://schemas.openxmlformats.org/officeDocument/2006/relationships/slideLayout" Target="../slideLayouts/slideLayout57.xml"/><Relationship Id="rId16" Type="http://schemas.openxmlformats.org/officeDocument/2006/relationships/slideLayout" Target="../slideLayouts/slideLayout71.xml"/><Relationship Id="rId20" Type="http://schemas.openxmlformats.org/officeDocument/2006/relationships/slideLayout" Target="../slideLayouts/slideLayout75.xml"/><Relationship Id="rId29" Type="http://schemas.openxmlformats.org/officeDocument/2006/relationships/slideLayout" Target="../slideLayouts/slideLayout84.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24" Type="http://schemas.openxmlformats.org/officeDocument/2006/relationships/slideLayout" Target="../slideLayouts/slideLayout79.xml"/><Relationship Id="rId32" Type="http://schemas.openxmlformats.org/officeDocument/2006/relationships/slideLayout" Target="../slideLayouts/slideLayout87.xml"/><Relationship Id="rId37" Type="http://schemas.openxmlformats.org/officeDocument/2006/relationships/image" Target="../media/image1.emf"/><Relationship Id="rId5" Type="http://schemas.openxmlformats.org/officeDocument/2006/relationships/slideLayout" Target="../slideLayouts/slideLayout60.xml"/><Relationship Id="rId15" Type="http://schemas.openxmlformats.org/officeDocument/2006/relationships/slideLayout" Target="../slideLayouts/slideLayout70.xml"/><Relationship Id="rId23" Type="http://schemas.openxmlformats.org/officeDocument/2006/relationships/slideLayout" Target="../slideLayouts/slideLayout78.xml"/><Relationship Id="rId28" Type="http://schemas.openxmlformats.org/officeDocument/2006/relationships/slideLayout" Target="../slideLayouts/slideLayout83.xml"/><Relationship Id="rId36" Type="http://schemas.openxmlformats.org/officeDocument/2006/relationships/oleObject" Target="../embeddings/oleObject6.bin"/><Relationship Id="rId10" Type="http://schemas.openxmlformats.org/officeDocument/2006/relationships/slideLayout" Target="../slideLayouts/slideLayout65.xml"/><Relationship Id="rId19" Type="http://schemas.openxmlformats.org/officeDocument/2006/relationships/slideLayout" Target="../slideLayouts/slideLayout74.xml"/><Relationship Id="rId31" Type="http://schemas.openxmlformats.org/officeDocument/2006/relationships/slideLayout" Target="../slideLayouts/slideLayout86.xml"/><Relationship Id="rId4" Type="http://schemas.openxmlformats.org/officeDocument/2006/relationships/slideLayout" Target="../slideLayouts/slideLayout59.xml"/><Relationship Id="rId9" Type="http://schemas.openxmlformats.org/officeDocument/2006/relationships/slideLayout" Target="../slideLayouts/slideLayout64.xml"/><Relationship Id="rId14" Type="http://schemas.openxmlformats.org/officeDocument/2006/relationships/slideLayout" Target="../slideLayouts/slideLayout69.xml"/><Relationship Id="rId22" Type="http://schemas.openxmlformats.org/officeDocument/2006/relationships/slideLayout" Target="../slideLayouts/slideLayout77.xml"/><Relationship Id="rId27" Type="http://schemas.openxmlformats.org/officeDocument/2006/relationships/slideLayout" Target="../slideLayouts/slideLayout82.xml"/><Relationship Id="rId30" Type="http://schemas.openxmlformats.org/officeDocument/2006/relationships/slideLayout" Target="../slideLayouts/slideLayout85.xml"/><Relationship Id="rId35" Type="http://schemas.openxmlformats.org/officeDocument/2006/relationships/tags" Target="../tags/tag7.xml"/><Relationship Id="rId8" Type="http://schemas.openxmlformats.org/officeDocument/2006/relationships/slideLayout" Target="../slideLayouts/slideLayout63.xml"/><Relationship Id="rId3" Type="http://schemas.openxmlformats.org/officeDocument/2006/relationships/slideLayout" Target="../slideLayouts/slideLayout5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16"/>
            </p:custDataLst>
            <p:extLst>
              <p:ext uri="{D42A27DB-BD31-4B8C-83A1-F6EECF244321}">
                <p14:modId xmlns:p14="http://schemas.microsoft.com/office/powerpoint/2010/main" val="2295884498"/>
              </p:ext>
            </p:extLst>
          </p:nvPr>
        </p:nvGraphicFramePr>
        <p:xfrm>
          <a:off x="2119" y="1589"/>
          <a:ext cx="2116" cy="1587"/>
        </p:xfrm>
        <a:graphic>
          <a:graphicData uri="http://schemas.openxmlformats.org/presentationml/2006/ole">
            <mc:AlternateContent xmlns:mc="http://schemas.openxmlformats.org/markup-compatibility/2006">
              <mc:Choice xmlns:v="urn:schemas-microsoft-com:vml" Requires="v">
                <p:oleObj name="think-cell Slide" r:id="rId17" imgW="270" imgH="270" progId="TCLayout.ActiveDocument.1">
                  <p:embed/>
                </p:oleObj>
              </mc:Choice>
              <mc:Fallback>
                <p:oleObj name="think-cell Slide" r:id="rId17" imgW="270" imgH="270" progId="TCLayout.ActiveDocument.1">
                  <p:embed/>
                  <p:pic>
                    <p:nvPicPr>
                      <p:cNvPr id="4" name="Object 3" hidden="1"/>
                      <p:cNvPicPr/>
                      <p:nvPr/>
                    </p:nvPicPr>
                    <p:blipFill>
                      <a:blip r:embed="rId18"/>
                      <a:stretch>
                        <a:fillRect/>
                      </a:stretch>
                    </p:blipFill>
                    <p:spPr>
                      <a:xfrm>
                        <a:off x="2119" y="1589"/>
                        <a:ext cx="2116" cy="1587"/>
                      </a:xfrm>
                      <a:prstGeom prst="rect">
                        <a:avLst/>
                      </a:prstGeom>
                    </p:spPr>
                  </p:pic>
                </p:oleObj>
              </mc:Fallback>
            </mc:AlternateContent>
          </a:graphicData>
        </a:graphic>
      </p:graphicFrame>
      <p:sp>
        <p:nvSpPr>
          <p:cNvPr id="2" name="Title Placeholder 1"/>
          <p:cNvSpPr>
            <a:spLocks noGrp="1"/>
          </p:cNvSpPr>
          <p:nvPr>
            <p:ph type="title"/>
          </p:nvPr>
        </p:nvSpPr>
        <p:spPr bwMode="gray">
          <a:xfrm>
            <a:off x="469900" y="402586"/>
            <a:ext cx="11252200" cy="692151"/>
          </a:xfrm>
          <a:prstGeom prst="rect">
            <a:avLst/>
          </a:prstGeom>
        </p:spPr>
        <p:txBody>
          <a:bodyPr vert="horz" lIns="0" tIns="0" rIns="0" bIns="0" rtlCol="0" anchor="t" anchorCtr="0">
            <a:noAutofit/>
          </a:bodyPr>
          <a:lstStyle/>
          <a:p>
            <a:r>
              <a:rPr lang="en-US" noProof="0"/>
              <a:t>Click to edit Master title style</a:t>
            </a:r>
          </a:p>
        </p:txBody>
      </p:sp>
      <p:sp>
        <p:nvSpPr>
          <p:cNvPr id="19" name="Text Placeholder 18"/>
          <p:cNvSpPr>
            <a:spLocks noGrp="1"/>
          </p:cNvSpPr>
          <p:nvPr>
            <p:ph type="body" idx="1"/>
          </p:nvPr>
        </p:nvSpPr>
        <p:spPr>
          <a:xfrm>
            <a:off x="469900" y="1665290"/>
            <a:ext cx="11252200" cy="4633911"/>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Copyright">
            <a:extLst>
              <a:ext uri="{FF2B5EF4-FFF2-40B4-BE49-F238E27FC236}">
                <a16:creationId xmlns:a16="http://schemas.microsoft.com/office/drawing/2014/main" id="{C0385ECA-9427-4139-8268-F5D633123443}"/>
              </a:ext>
            </a:extLst>
          </p:cNvPr>
          <p:cNvSpPr txBox="1"/>
          <p:nvPr userDrawn="1"/>
        </p:nvSpPr>
        <p:spPr>
          <a:xfrm>
            <a:off x="508000" y="6515103"/>
            <a:ext cx="5355168" cy="138499"/>
          </a:xfrm>
          <a:prstGeom prst="rect">
            <a:avLst/>
          </a:prstGeom>
          <a:noFill/>
        </p:spPr>
        <p:txBody>
          <a:bodyPr wrap="square" lIns="0" tIns="0" rIns="0" bIns="0" rtlCol="0">
            <a:spAutoFit/>
          </a:bodyPr>
          <a:lstStyle/>
          <a:p>
            <a:pPr marL="0" indent="0">
              <a:spcBef>
                <a:spcPts val="450"/>
              </a:spcBef>
              <a:buSzPct val="100000"/>
              <a:buFont typeface="Arial"/>
              <a:buNone/>
            </a:pPr>
            <a:r>
              <a:rPr lang="en-US" sz="900" b="0" i="0" noProof="0">
                <a:solidFill>
                  <a:schemeClr val="tx1"/>
                </a:solidFill>
                <a:latin typeface="Calibri Light" panose="020F0302020204030204" pitchFamily="34" charset="0"/>
                <a:cs typeface="Calibri Light" panose="020F0302020204030204" pitchFamily="34" charset="0"/>
              </a:rPr>
              <a:t>Copyright © 2023 Deloitte Development LLC. All rights reserved.</a:t>
            </a:r>
          </a:p>
        </p:txBody>
      </p:sp>
      <p:sp>
        <p:nvSpPr>
          <p:cNvPr id="9" name="Rectangle 8">
            <a:extLst>
              <a:ext uri="{FF2B5EF4-FFF2-40B4-BE49-F238E27FC236}">
                <a16:creationId xmlns:a16="http://schemas.microsoft.com/office/drawing/2014/main" id="{60C1346E-7C2B-48A3-BA1D-58D6A4AA1BEC}"/>
              </a:ext>
            </a:extLst>
          </p:cNvPr>
          <p:cNvSpPr/>
          <p:nvPr userDrawn="1"/>
        </p:nvSpPr>
        <p:spPr>
          <a:xfrm>
            <a:off x="11562047" y="6512054"/>
            <a:ext cx="134652" cy="138499"/>
          </a:xfrm>
          <a:prstGeom prst="rect">
            <a:avLst/>
          </a:prstGeom>
        </p:spPr>
        <p:txBody>
          <a:bodyPr wrap="none" lIns="0" tIns="0" rIns="0" bIns="0">
            <a:spAutoFit/>
          </a:bodyPr>
          <a:lstStyle/>
          <a:p>
            <a:pPr algn="r"/>
            <a:fld id="{C58DF478-B544-4ED8-9ED4-6A2648E2D233}" type="slidenum">
              <a:rPr lang="en-US" sz="900" b="0" i="0" noProof="0" smtClean="0">
                <a:solidFill>
                  <a:schemeClr val="tx1"/>
                </a:solidFill>
                <a:latin typeface="Calibri Light" panose="020F0302020204030204" pitchFamily="34" charset="0"/>
                <a:cs typeface="Calibri Light" panose="020F0302020204030204" pitchFamily="34" charset="0"/>
              </a:rPr>
              <a:pPr algn="r"/>
              <a:t>‹#›</a:t>
            </a:fld>
            <a:endParaRPr lang="en-US" sz="900" b="0" i="0">
              <a:latin typeface="Calibri Light" panose="020F0302020204030204" pitchFamily="34" charset="0"/>
              <a:cs typeface="Calibri Light" panose="020F0302020204030204" pitchFamily="34" charset="0"/>
            </a:endParaRPr>
          </a:p>
        </p:txBody>
      </p:sp>
      <p:sp>
        <p:nvSpPr>
          <p:cNvPr id="7" name="Rectangle 6">
            <a:extLst>
              <a:ext uri="{FF2B5EF4-FFF2-40B4-BE49-F238E27FC236}">
                <a16:creationId xmlns:a16="http://schemas.microsoft.com/office/drawing/2014/main" id="{F404A04D-DE47-4DB3-9692-C0996E842FE3}"/>
              </a:ext>
            </a:extLst>
          </p:cNvPr>
          <p:cNvSpPr/>
          <p:nvPr userDrawn="1"/>
        </p:nvSpPr>
        <p:spPr bwMode="gray">
          <a:xfrm>
            <a:off x="9996000" y="0"/>
            <a:ext cx="2196000" cy="207441"/>
          </a:xfrm>
          <a:prstGeom prst="rect">
            <a:avLst/>
          </a:prstGeom>
          <a:solidFill>
            <a:srgbClr val="FF0000"/>
          </a:solidFill>
          <a:ln w="19050" algn="ctr">
            <a:noFill/>
            <a:miter lim="800000"/>
            <a:headEnd/>
            <a:tailEnd/>
          </a:ln>
        </p:spPr>
        <p:txBody>
          <a:bodyPr wrap="square" lIns="0" tIns="0" rIns="0" bIns="0" rtlCol="0" anchor="ctr"/>
          <a:lstStyle/>
          <a:p>
            <a:pPr algn="ctr"/>
            <a:r>
              <a:rPr lang="en-US" sz="800" b="1" spc="30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rPr>
              <a:t>FOR </a:t>
            </a:r>
            <a:r>
              <a:rPr lang="en-DE" sz="800" b="1" spc="30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rPr>
              <a:t>INTERNAL</a:t>
            </a:r>
            <a:r>
              <a:rPr lang="en-US" sz="800" b="1" spc="30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rPr>
              <a:t> USE ONLY</a:t>
            </a:r>
            <a:endParaRPr lang="en-DE" sz="800" b="1" spc="30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endParaRPr>
          </a:p>
        </p:txBody>
      </p:sp>
    </p:spTree>
    <p:extLst>
      <p:ext uri="{BB962C8B-B14F-4D97-AF65-F5344CB8AC3E}">
        <p14:creationId xmlns:p14="http://schemas.microsoft.com/office/powerpoint/2010/main" val="1823474810"/>
      </p:ext>
    </p:extLst>
  </p:cSld>
  <p:clrMap bg1="lt1" tx1="dk1" bg2="lt2" tx2="dk2" accent1="accent1" accent2="accent2" accent3="accent3" accent4="accent4" accent5="accent5" accent6="accent6" hlink="hlink" folHlink="folHlink"/>
  <p:sldLayoutIdLst>
    <p:sldLayoutId id="2147483661" r:id="rId1"/>
    <p:sldLayoutId id="2147483664" r:id="rId2"/>
    <p:sldLayoutId id="2147483666" r:id="rId3"/>
    <p:sldLayoutId id="2147483674" r:id="rId4"/>
    <p:sldLayoutId id="2147483973" r:id="rId5"/>
    <p:sldLayoutId id="2147483974" r:id="rId6"/>
    <p:sldLayoutId id="2147483975" r:id="rId7"/>
    <p:sldLayoutId id="2147483976" r:id="rId8"/>
    <p:sldLayoutId id="2147483977" r:id="rId9"/>
    <p:sldLayoutId id="2147483978" r:id="rId10"/>
    <p:sldLayoutId id="2147483987" r:id="rId11"/>
    <p:sldLayoutId id="2147484034" r:id="rId12"/>
    <p:sldLayoutId id="2147484035" r:id="rId13"/>
    <p:sldLayoutId id="2147484183" r:id="rId14"/>
  </p:sldLayoutIdLst>
  <p:transition>
    <p:fade/>
  </p:transition>
  <p:hf sldNum="0" hdr="0" ftr="0" dt="0"/>
  <p:txStyles>
    <p:titleStyle>
      <a:lvl1pPr algn="l" defTabSz="1219170" rtl="0" eaLnBrk="1" latinLnBrk="0" hangingPunct="1">
        <a:spcBef>
          <a:spcPct val="0"/>
        </a:spcBef>
        <a:buNone/>
        <a:defRPr sz="2000" b="1" i="0" kern="1200">
          <a:solidFill>
            <a:schemeClr val="tx1"/>
          </a:solidFill>
          <a:latin typeface="Open Sans SemiBold" panose="020B0606030504020204" pitchFamily="34" charset="0"/>
          <a:ea typeface="Open Sans SemiBold" panose="020B0606030504020204" pitchFamily="34" charset="0"/>
          <a:cs typeface="Open Sans SemiBold" panose="020B0606030504020204" pitchFamily="34" charset="0"/>
        </a:defRPr>
      </a:lvl1pPr>
    </p:titleStyle>
    <p:bodyStyle>
      <a:lvl1pPr marL="0" indent="0" algn="l" defTabSz="1219170" rtl="0" eaLnBrk="1" latinLnBrk="0" hangingPunct="1">
        <a:spcBef>
          <a:spcPts val="0"/>
        </a:spcBef>
        <a:spcAft>
          <a:spcPts val="1333"/>
        </a:spcAft>
        <a:buSzPct val="100000"/>
        <a:buFontTx/>
        <a:buNone/>
        <a:defRPr sz="1200" b="0" kern="1200">
          <a:solidFill>
            <a:schemeClr val="tx1"/>
          </a:solidFill>
          <a:latin typeface="+mn-lt"/>
          <a:ea typeface="+mn-ea"/>
          <a:cs typeface="+mn-cs"/>
        </a:defRPr>
      </a:lvl1pPr>
      <a:lvl2pPr marL="127000" indent="-127000" algn="l" defTabSz="1219170" rtl="0" eaLnBrk="1" latinLnBrk="0" hangingPunct="1">
        <a:spcBef>
          <a:spcPts val="0"/>
        </a:spcBef>
        <a:spcAft>
          <a:spcPts val="1333"/>
        </a:spcAft>
        <a:buClrTx/>
        <a:buSzPct val="100000"/>
        <a:buFont typeface="Arial" panose="020B0604020202020204" pitchFamily="34" charset="0"/>
        <a:buChar char="•"/>
        <a:defRPr lang="en-US" sz="1200" b="0" kern="1200" dirty="0" smtClean="0">
          <a:solidFill>
            <a:schemeClr val="tx1"/>
          </a:solidFill>
          <a:latin typeface="+mn-lt"/>
          <a:ea typeface="+mn-ea"/>
          <a:cs typeface="+mn-cs"/>
        </a:defRPr>
      </a:lvl2pPr>
      <a:lvl3pPr marL="279400" indent="-127000"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31800" indent="-127000" algn="l" defTabSz="1219170" rtl="0" eaLnBrk="1" latinLnBrk="0" hangingPunct="1">
        <a:spcBef>
          <a:spcPts val="0"/>
        </a:spcBef>
        <a:spcAft>
          <a:spcPts val="1333"/>
        </a:spcAft>
        <a:buClrTx/>
        <a:buSzPct val="100000"/>
        <a:buFont typeface="Arial" panose="020B0604020202020204" pitchFamily="34" charset="0"/>
        <a:buChar char="◦"/>
        <a:defRPr lang="en-US" sz="1200" kern="1200" baseline="0" dirty="0" smtClean="0">
          <a:solidFill>
            <a:schemeClr val="tx1"/>
          </a:solidFill>
          <a:latin typeface="+mn-lt"/>
          <a:ea typeface="+mn-ea"/>
          <a:cs typeface="+mn-cs"/>
        </a:defRPr>
      </a:lvl4pPr>
      <a:lvl5pPr marL="584200" indent="-127000" algn="l" defTabSz="1064657" rtl="0" eaLnBrk="1" latinLnBrk="0" hangingPunct="1">
        <a:spcBef>
          <a:spcPts val="0"/>
        </a:spcBef>
        <a:spcAft>
          <a:spcPts val="1333"/>
        </a:spcAft>
        <a:buClrTx/>
        <a:buSzPct val="100000"/>
        <a:buFont typeface="Arial" panose="020B060402020202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098">
          <p15:clr>
            <a:srgbClr val="F26B43"/>
          </p15:clr>
        </p15:guide>
        <p15:guide id="2" orient="horz" pos="2160">
          <p15:clr>
            <a:srgbClr val="F26B43"/>
          </p15:clr>
        </p15:guide>
        <p15:guide id="3" orient="horz" pos="3968">
          <p15:clr>
            <a:srgbClr val="F26B43"/>
          </p15:clr>
        </p15:guide>
        <p15:guide id="4" pos="296">
          <p15:clr>
            <a:srgbClr val="F26B43"/>
          </p15:clr>
        </p15:guide>
        <p15:guide id="5" pos="7384">
          <p15:clr>
            <a:srgbClr val="F26B43"/>
          </p15:clr>
        </p15:guide>
        <p15:guide id="6" orient="horz" pos="1071">
          <p15:clr>
            <a:srgbClr val="F26B43"/>
          </p15:clr>
        </p15:guide>
        <p15:guide id="7" orient="horz" pos="245">
          <p15:clr>
            <a:srgbClr val="F26B43"/>
          </p15:clr>
        </p15:guide>
        <p15:guide id="8" orient="horz" pos="4081">
          <p15:clr>
            <a:srgbClr val="F26B43"/>
          </p15:clr>
        </p15:guide>
        <p15:guide id="10" pos="4986">
          <p15:clr>
            <a:srgbClr val="F26B43"/>
          </p15:clr>
        </p15:guide>
        <p15:guide id="12" pos="1382">
          <p15:clr>
            <a:srgbClr val="F26B43"/>
          </p15:clr>
        </p15:guide>
        <p15:guide id="13" pos="1496">
          <p15:clr>
            <a:srgbClr val="F26B43"/>
          </p15:clr>
        </p15:guide>
        <p15:guide id="14" pos="2581">
          <p15:clr>
            <a:srgbClr val="F26B43"/>
          </p15:clr>
        </p15:guide>
        <p15:guide id="15" pos="2695">
          <p15:clr>
            <a:srgbClr val="F26B43"/>
          </p15:clr>
        </p15:guide>
        <p15:guide id="16" pos="6185">
          <p15:clr>
            <a:srgbClr val="F26B43"/>
          </p15:clr>
        </p15:guide>
        <p15:guide id="17" pos="3783">
          <p15:clr>
            <a:srgbClr val="F26B43"/>
          </p15:clr>
        </p15:guide>
        <p15:guide id="18" pos="3896">
          <p15:clr>
            <a:srgbClr val="F26B43"/>
          </p15:clr>
        </p15:guide>
        <p15:guide id="19" pos="3840">
          <p15:clr>
            <a:srgbClr val="F26B43"/>
          </p15:clr>
        </p15:guide>
        <p15:guide id="20" pos="6299">
          <p15:clr>
            <a:srgbClr val="F26B43"/>
          </p15:clr>
        </p15:guide>
        <p15:guide id="21" orient="horz" pos="1049">
          <p15:clr>
            <a:srgbClr val="F26B43"/>
          </p15:clr>
        </p15:guide>
        <p15:guide id="22" orient="horz" pos="641">
          <p15:clr>
            <a:srgbClr val="F26B43"/>
          </p15:clr>
        </p15:guide>
        <p15:guide id="23" orient="horz" pos="288">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7"/>
            </p:custDataLst>
            <p:extLst>
              <p:ext uri="{D42A27DB-BD31-4B8C-83A1-F6EECF244321}">
                <p14:modId xmlns:p14="http://schemas.microsoft.com/office/powerpoint/2010/main" val="2295884498"/>
              </p:ext>
            </p:extLst>
          </p:nvPr>
        </p:nvGraphicFramePr>
        <p:xfrm>
          <a:off x="2119" y="1589"/>
          <a:ext cx="2116" cy="1587"/>
        </p:xfrm>
        <a:graphic>
          <a:graphicData uri="http://schemas.openxmlformats.org/presentationml/2006/ole">
            <mc:AlternateContent xmlns:mc="http://schemas.openxmlformats.org/markup-compatibility/2006">
              <mc:Choice xmlns:v="urn:schemas-microsoft-com:vml" Requires="v">
                <p:oleObj name="think-cell Slide" r:id="rId8" imgW="270" imgH="270" progId="TCLayout.ActiveDocument.1">
                  <p:embed/>
                </p:oleObj>
              </mc:Choice>
              <mc:Fallback>
                <p:oleObj name="think-cell Slide" r:id="rId8" imgW="270" imgH="270" progId="TCLayout.ActiveDocument.1">
                  <p:embed/>
                  <p:pic>
                    <p:nvPicPr>
                      <p:cNvPr id="4" name="Object 3" hidden="1"/>
                      <p:cNvPicPr/>
                      <p:nvPr/>
                    </p:nvPicPr>
                    <p:blipFill>
                      <a:blip r:embed="rId9"/>
                      <a:stretch>
                        <a:fillRect/>
                      </a:stretch>
                    </p:blipFill>
                    <p:spPr>
                      <a:xfrm>
                        <a:off x="2119" y="1589"/>
                        <a:ext cx="2116" cy="1587"/>
                      </a:xfrm>
                      <a:prstGeom prst="rect">
                        <a:avLst/>
                      </a:prstGeom>
                    </p:spPr>
                  </p:pic>
                </p:oleObj>
              </mc:Fallback>
            </mc:AlternateContent>
          </a:graphicData>
        </a:graphic>
      </p:graphicFrame>
      <p:sp>
        <p:nvSpPr>
          <p:cNvPr id="2" name="Title Placeholder 1"/>
          <p:cNvSpPr>
            <a:spLocks noGrp="1"/>
          </p:cNvSpPr>
          <p:nvPr>
            <p:ph type="title"/>
          </p:nvPr>
        </p:nvSpPr>
        <p:spPr bwMode="gray">
          <a:xfrm>
            <a:off x="469900" y="402586"/>
            <a:ext cx="11252200" cy="692151"/>
          </a:xfrm>
          <a:prstGeom prst="rect">
            <a:avLst/>
          </a:prstGeom>
        </p:spPr>
        <p:txBody>
          <a:bodyPr vert="horz" lIns="0" tIns="0" rIns="0" bIns="0" rtlCol="0" anchor="t" anchorCtr="0">
            <a:noAutofit/>
          </a:bodyPr>
          <a:lstStyle/>
          <a:p>
            <a:r>
              <a:rPr lang="en-US" noProof="0"/>
              <a:t>Click to edit Master title style</a:t>
            </a:r>
          </a:p>
        </p:txBody>
      </p:sp>
      <p:sp>
        <p:nvSpPr>
          <p:cNvPr id="19" name="Text Placeholder 18"/>
          <p:cNvSpPr>
            <a:spLocks noGrp="1"/>
          </p:cNvSpPr>
          <p:nvPr>
            <p:ph type="body" idx="1"/>
          </p:nvPr>
        </p:nvSpPr>
        <p:spPr>
          <a:xfrm>
            <a:off x="469900" y="1665290"/>
            <a:ext cx="11252200" cy="4633911"/>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Copyright">
            <a:extLst>
              <a:ext uri="{FF2B5EF4-FFF2-40B4-BE49-F238E27FC236}">
                <a16:creationId xmlns:a16="http://schemas.microsoft.com/office/drawing/2014/main" id="{C0385ECA-9427-4139-8268-F5D633123443}"/>
              </a:ext>
            </a:extLst>
          </p:cNvPr>
          <p:cNvSpPr txBox="1"/>
          <p:nvPr userDrawn="1"/>
        </p:nvSpPr>
        <p:spPr>
          <a:xfrm>
            <a:off x="508000" y="6515103"/>
            <a:ext cx="5355168" cy="138499"/>
          </a:xfrm>
          <a:prstGeom prst="rect">
            <a:avLst/>
          </a:prstGeom>
          <a:noFill/>
        </p:spPr>
        <p:txBody>
          <a:bodyPr wrap="square" lIns="0" tIns="0" rIns="0" bIns="0" rtlCol="0">
            <a:spAutoFit/>
          </a:bodyPr>
          <a:lstStyle/>
          <a:p>
            <a:pPr marL="0" indent="0">
              <a:spcBef>
                <a:spcPts val="450"/>
              </a:spcBef>
              <a:buSzPct val="100000"/>
              <a:buFont typeface="Arial"/>
              <a:buNone/>
            </a:pPr>
            <a:r>
              <a:rPr lang="en-US" sz="900" b="0" i="0" noProof="0">
                <a:solidFill>
                  <a:schemeClr val="tx1"/>
                </a:solidFill>
                <a:latin typeface="Calibri Light" panose="020F0302020204030204" pitchFamily="34" charset="0"/>
                <a:cs typeface="Calibri Light" panose="020F0302020204030204" pitchFamily="34" charset="0"/>
              </a:rPr>
              <a:t>Copyright © 2023 Deloitte Development LLC. All rights reserved.</a:t>
            </a:r>
          </a:p>
        </p:txBody>
      </p:sp>
      <p:sp>
        <p:nvSpPr>
          <p:cNvPr id="9" name="Rectangle 8">
            <a:extLst>
              <a:ext uri="{FF2B5EF4-FFF2-40B4-BE49-F238E27FC236}">
                <a16:creationId xmlns:a16="http://schemas.microsoft.com/office/drawing/2014/main" id="{60C1346E-7C2B-48A3-BA1D-58D6A4AA1BEC}"/>
              </a:ext>
            </a:extLst>
          </p:cNvPr>
          <p:cNvSpPr/>
          <p:nvPr userDrawn="1"/>
        </p:nvSpPr>
        <p:spPr>
          <a:xfrm>
            <a:off x="11562047" y="6512054"/>
            <a:ext cx="134652" cy="138499"/>
          </a:xfrm>
          <a:prstGeom prst="rect">
            <a:avLst/>
          </a:prstGeom>
        </p:spPr>
        <p:txBody>
          <a:bodyPr wrap="none" lIns="0" tIns="0" rIns="0" bIns="0">
            <a:spAutoFit/>
          </a:bodyPr>
          <a:lstStyle/>
          <a:p>
            <a:pPr algn="r"/>
            <a:fld id="{C58DF478-B544-4ED8-9ED4-6A2648E2D233}" type="slidenum">
              <a:rPr lang="en-US" sz="900" b="0" i="0" noProof="0" smtClean="0">
                <a:solidFill>
                  <a:schemeClr val="tx1"/>
                </a:solidFill>
                <a:latin typeface="Calibri Light" panose="020F0302020204030204" pitchFamily="34" charset="0"/>
                <a:cs typeface="Calibri Light" panose="020F0302020204030204" pitchFamily="34" charset="0"/>
              </a:rPr>
              <a:pPr algn="r"/>
              <a:t>‹#›</a:t>
            </a:fld>
            <a:endParaRPr lang="en-US" sz="900" b="0" i="0">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1853151624"/>
      </p:ext>
    </p:extLst>
  </p:cSld>
  <p:clrMap bg1="lt1" tx1="dk1" bg2="lt2" tx2="dk2" accent1="accent1" accent2="accent2" accent3="accent3" accent4="accent4" accent5="accent5" accent6="accent6" hlink="hlink" folHlink="folHlink"/>
  <p:sldLayoutIdLst>
    <p:sldLayoutId id="2147483981" r:id="rId1"/>
    <p:sldLayoutId id="2147483982" r:id="rId2"/>
    <p:sldLayoutId id="2147483983" r:id="rId3"/>
    <p:sldLayoutId id="2147483984" r:id="rId4"/>
    <p:sldLayoutId id="2147483986" r:id="rId5"/>
  </p:sldLayoutIdLst>
  <p:transition>
    <p:fade/>
  </p:transition>
  <p:hf sldNum="0" hdr="0" ftr="0" dt="0"/>
  <p:txStyles>
    <p:titleStyle>
      <a:lvl1pPr algn="l" defTabSz="1219170" rtl="0" eaLnBrk="1" latinLnBrk="0" hangingPunct="1">
        <a:spcBef>
          <a:spcPct val="0"/>
        </a:spcBef>
        <a:buNone/>
        <a:defRPr sz="2000" b="1" i="0" kern="1200">
          <a:solidFill>
            <a:schemeClr val="tx1"/>
          </a:solidFill>
          <a:latin typeface="Open Sans SemiBold" panose="020B0606030504020204" pitchFamily="34" charset="0"/>
          <a:ea typeface="Open Sans SemiBold" panose="020B0606030504020204" pitchFamily="34" charset="0"/>
          <a:cs typeface="Open Sans SemiBold" panose="020B0606030504020204" pitchFamily="34" charset="0"/>
        </a:defRPr>
      </a:lvl1pPr>
    </p:titleStyle>
    <p:bodyStyle>
      <a:lvl1pPr marL="0" indent="0" algn="l" defTabSz="1219170" rtl="0" eaLnBrk="1" latinLnBrk="0" hangingPunct="1">
        <a:spcBef>
          <a:spcPts val="0"/>
        </a:spcBef>
        <a:spcAft>
          <a:spcPts val="1333"/>
        </a:spcAft>
        <a:buSzPct val="100000"/>
        <a:buFontTx/>
        <a:buNone/>
        <a:defRPr sz="1200" b="0" kern="1200">
          <a:solidFill>
            <a:schemeClr val="tx1"/>
          </a:solidFill>
          <a:latin typeface="+mn-lt"/>
          <a:ea typeface="+mn-ea"/>
          <a:cs typeface="+mn-cs"/>
        </a:defRPr>
      </a:lvl1pPr>
      <a:lvl2pPr marL="127000" indent="-127000" algn="l" defTabSz="1219170" rtl="0" eaLnBrk="1" latinLnBrk="0" hangingPunct="1">
        <a:spcBef>
          <a:spcPts val="0"/>
        </a:spcBef>
        <a:spcAft>
          <a:spcPts val="1333"/>
        </a:spcAft>
        <a:buClrTx/>
        <a:buSzPct val="100000"/>
        <a:buFont typeface="Arial" panose="020B0604020202020204" pitchFamily="34" charset="0"/>
        <a:buChar char="•"/>
        <a:defRPr lang="en-US" sz="1200" b="0" kern="1200" dirty="0" smtClean="0">
          <a:solidFill>
            <a:schemeClr val="tx1"/>
          </a:solidFill>
          <a:latin typeface="+mn-lt"/>
          <a:ea typeface="+mn-ea"/>
          <a:cs typeface="+mn-cs"/>
        </a:defRPr>
      </a:lvl2pPr>
      <a:lvl3pPr marL="279400" indent="-127000"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31800" indent="-127000" algn="l" defTabSz="1219170" rtl="0" eaLnBrk="1" latinLnBrk="0" hangingPunct="1">
        <a:spcBef>
          <a:spcPts val="0"/>
        </a:spcBef>
        <a:spcAft>
          <a:spcPts val="1333"/>
        </a:spcAft>
        <a:buClrTx/>
        <a:buSzPct val="100000"/>
        <a:buFont typeface="Arial" panose="020B0604020202020204" pitchFamily="34" charset="0"/>
        <a:buChar char="◦"/>
        <a:defRPr lang="en-US" sz="1200" kern="1200" baseline="0" dirty="0" smtClean="0">
          <a:solidFill>
            <a:schemeClr val="tx1"/>
          </a:solidFill>
          <a:latin typeface="+mn-lt"/>
          <a:ea typeface="+mn-ea"/>
          <a:cs typeface="+mn-cs"/>
        </a:defRPr>
      </a:lvl4pPr>
      <a:lvl5pPr marL="584200" indent="-127000" algn="l" defTabSz="1064657" rtl="0" eaLnBrk="1" latinLnBrk="0" hangingPunct="1">
        <a:spcBef>
          <a:spcPts val="0"/>
        </a:spcBef>
        <a:spcAft>
          <a:spcPts val="1333"/>
        </a:spcAft>
        <a:buClrTx/>
        <a:buSzPct val="100000"/>
        <a:buFont typeface="Arial" panose="020B060402020202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098">
          <p15:clr>
            <a:srgbClr val="F26B43"/>
          </p15:clr>
        </p15:guide>
        <p15:guide id="2" orient="horz" pos="2160">
          <p15:clr>
            <a:srgbClr val="F26B43"/>
          </p15:clr>
        </p15:guide>
        <p15:guide id="3" orient="horz" pos="3968">
          <p15:clr>
            <a:srgbClr val="F26B43"/>
          </p15:clr>
        </p15:guide>
        <p15:guide id="4" pos="296">
          <p15:clr>
            <a:srgbClr val="F26B43"/>
          </p15:clr>
        </p15:guide>
        <p15:guide id="5" pos="7384">
          <p15:clr>
            <a:srgbClr val="F26B43"/>
          </p15:clr>
        </p15:guide>
        <p15:guide id="6" orient="horz" pos="1071">
          <p15:clr>
            <a:srgbClr val="F26B43"/>
          </p15:clr>
        </p15:guide>
        <p15:guide id="7" orient="horz" pos="245">
          <p15:clr>
            <a:srgbClr val="F26B43"/>
          </p15:clr>
        </p15:guide>
        <p15:guide id="8" orient="horz" pos="4081">
          <p15:clr>
            <a:srgbClr val="F26B43"/>
          </p15:clr>
        </p15:guide>
        <p15:guide id="10" pos="4986">
          <p15:clr>
            <a:srgbClr val="F26B43"/>
          </p15:clr>
        </p15:guide>
        <p15:guide id="12" pos="1382">
          <p15:clr>
            <a:srgbClr val="F26B43"/>
          </p15:clr>
        </p15:guide>
        <p15:guide id="13" pos="1496">
          <p15:clr>
            <a:srgbClr val="F26B43"/>
          </p15:clr>
        </p15:guide>
        <p15:guide id="14" pos="2581">
          <p15:clr>
            <a:srgbClr val="F26B43"/>
          </p15:clr>
        </p15:guide>
        <p15:guide id="15" pos="2695">
          <p15:clr>
            <a:srgbClr val="F26B43"/>
          </p15:clr>
        </p15:guide>
        <p15:guide id="16" pos="6185">
          <p15:clr>
            <a:srgbClr val="F26B43"/>
          </p15:clr>
        </p15:guide>
        <p15:guide id="17" pos="3783">
          <p15:clr>
            <a:srgbClr val="F26B43"/>
          </p15:clr>
        </p15:guide>
        <p15:guide id="18" pos="3896">
          <p15:clr>
            <a:srgbClr val="F26B43"/>
          </p15:clr>
        </p15:guide>
        <p15:guide id="19" pos="3840">
          <p15:clr>
            <a:srgbClr val="F26B43"/>
          </p15:clr>
        </p15:guide>
        <p15:guide id="20" pos="6299">
          <p15:clr>
            <a:srgbClr val="F26B43"/>
          </p15:clr>
        </p15:guide>
        <p15:guide id="21" orient="horz" pos="1049">
          <p15:clr>
            <a:srgbClr val="F26B43"/>
          </p15:clr>
        </p15:guide>
        <p15:guide id="22" orient="horz" pos="641">
          <p15:clr>
            <a:srgbClr val="F26B43"/>
          </p15:clr>
        </p15:guide>
        <p15:guide id="23" orient="horz" pos="288">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7"/>
            </p:custDataLst>
            <p:extLst>
              <p:ext uri="{D42A27DB-BD31-4B8C-83A1-F6EECF244321}">
                <p14:modId xmlns:p14="http://schemas.microsoft.com/office/powerpoint/2010/main" val="2295884498"/>
              </p:ext>
            </p:extLst>
          </p:nvPr>
        </p:nvGraphicFramePr>
        <p:xfrm>
          <a:off x="2119" y="1589"/>
          <a:ext cx="2116" cy="1587"/>
        </p:xfrm>
        <a:graphic>
          <a:graphicData uri="http://schemas.openxmlformats.org/presentationml/2006/ole">
            <mc:AlternateContent xmlns:mc="http://schemas.openxmlformats.org/markup-compatibility/2006">
              <mc:Choice xmlns:v="urn:schemas-microsoft-com:vml" Requires="v">
                <p:oleObj name="think-cell Slide" r:id="rId28" imgW="270" imgH="270" progId="TCLayout.ActiveDocument.1">
                  <p:embed/>
                </p:oleObj>
              </mc:Choice>
              <mc:Fallback>
                <p:oleObj name="think-cell Slide" r:id="rId28" imgW="270" imgH="270" progId="TCLayout.ActiveDocument.1">
                  <p:embed/>
                  <p:pic>
                    <p:nvPicPr>
                      <p:cNvPr id="4" name="Object 3" hidden="1"/>
                      <p:cNvPicPr/>
                      <p:nvPr/>
                    </p:nvPicPr>
                    <p:blipFill>
                      <a:blip r:embed="rId29"/>
                      <a:stretch>
                        <a:fillRect/>
                      </a:stretch>
                    </p:blipFill>
                    <p:spPr>
                      <a:xfrm>
                        <a:off x="2119" y="1589"/>
                        <a:ext cx="2116" cy="1587"/>
                      </a:xfrm>
                      <a:prstGeom prst="rect">
                        <a:avLst/>
                      </a:prstGeom>
                    </p:spPr>
                  </p:pic>
                </p:oleObj>
              </mc:Fallback>
            </mc:AlternateContent>
          </a:graphicData>
        </a:graphic>
      </p:graphicFrame>
      <p:sp>
        <p:nvSpPr>
          <p:cNvPr id="2" name="Title Placeholder 1"/>
          <p:cNvSpPr>
            <a:spLocks noGrp="1"/>
          </p:cNvSpPr>
          <p:nvPr>
            <p:ph type="title"/>
          </p:nvPr>
        </p:nvSpPr>
        <p:spPr bwMode="gray">
          <a:xfrm>
            <a:off x="469900" y="402586"/>
            <a:ext cx="11252200" cy="692151"/>
          </a:xfrm>
          <a:prstGeom prst="rect">
            <a:avLst/>
          </a:prstGeom>
        </p:spPr>
        <p:txBody>
          <a:bodyPr vert="horz" lIns="0" tIns="0" rIns="0" bIns="0" rtlCol="0" anchor="t" anchorCtr="0">
            <a:noAutofit/>
          </a:bodyPr>
          <a:lstStyle/>
          <a:p>
            <a:r>
              <a:rPr lang="en-US" noProof="0"/>
              <a:t>Click to edit Master title style</a:t>
            </a:r>
          </a:p>
        </p:txBody>
      </p:sp>
      <p:sp>
        <p:nvSpPr>
          <p:cNvPr id="19" name="Text Placeholder 18"/>
          <p:cNvSpPr>
            <a:spLocks noGrp="1"/>
          </p:cNvSpPr>
          <p:nvPr>
            <p:ph type="body" idx="1"/>
          </p:nvPr>
        </p:nvSpPr>
        <p:spPr>
          <a:xfrm>
            <a:off x="469900" y="1665290"/>
            <a:ext cx="11252200" cy="4633911"/>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Copyright">
            <a:extLst>
              <a:ext uri="{FF2B5EF4-FFF2-40B4-BE49-F238E27FC236}">
                <a16:creationId xmlns:a16="http://schemas.microsoft.com/office/drawing/2014/main" id="{C0385ECA-9427-4139-8268-F5D633123443}"/>
              </a:ext>
            </a:extLst>
          </p:cNvPr>
          <p:cNvSpPr txBox="1"/>
          <p:nvPr userDrawn="1"/>
        </p:nvSpPr>
        <p:spPr>
          <a:xfrm>
            <a:off x="508000" y="6515103"/>
            <a:ext cx="5355168" cy="138499"/>
          </a:xfrm>
          <a:prstGeom prst="rect">
            <a:avLst/>
          </a:prstGeom>
          <a:noFill/>
        </p:spPr>
        <p:txBody>
          <a:bodyPr wrap="square" lIns="0" tIns="0" rIns="0" bIns="0" rtlCol="0">
            <a:spAutoFit/>
          </a:bodyPr>
          <a:lstStyle/>
          <a:p>
            <a:pPr marL="0" indent="0">
              <a:spcBef>
                <a:spcPts val="450"/>
              </a:spcBef>
              <a:buSzPct val="100000"/>
              <a:buFont typeface="Arial"/>
              <a:buNone/>
            </a:pPr>
            <a:r>
              <a:rPr lang="en-US" sz="900" b="0" i="0" noProof="0">
                <a:solidFill>
                  <a:schemeClr val="tx1"/>
                </a:solidFill>
                <a:latin typeface="Calibri Light" panose="020F0302020204030204" pitchFamily="34" charset="0"/>
                <a:cs typeface="Calibri Light" panose="020F0302020204030204" pitchFamily="34" charset="0"/>
              </a:rPr>
              <a:t>Copyright © 2023 Deloitte Development LLC. All rights reserved.</a:t>
            </a:r>
          </a:p>
        </p:txBody>
      </p:sp>
      <p:sp>
        <p:nvSpPr>
          <p:cNvPr id="9" name="Rectangle 8">
            <a:extLst>
              <a:ext uri="{FF2B5EF4-FFF2-40B4-BE49-F238E27FC236}">
                <a16:creationId xmlns:a16="http://schemas.microsoft.com/office/drawing/2014/main" id="{60C1346E-7C2B-48A3-BA1D-58D6A4AA1BEC}"/>
              </a:ext>
            </a:extLst>
          </p:cNvPr>
          <p:cNvSpPr/>
          <p:nvPr userDrawn="1"/>
        </p:nvSpPr>
        <p:spPr>
          <a:xfrm>
            <a:off x="11562047" y="6512054"/>
            <a:ext cx="134652" cy="138499"/>
          </a:xfrm>
          <a:prstGeom prst="rect">
            <a:avLst/>
          </a:prstGeom>
        </p:spPr>
        <p:txBody>
          <a:bodyPr wrap="none" lIns="0" tIns="0" rIns="0" bIns="0">
            <a:spAutoFit/>
          </a:bodyPr>
          <a:lstStyle/>
          <a:p>
            <a:pPr algn="r"/>
            <a:fld id="{C58DF478-B544-4ED8-9ED4-6A2648E2D233}" type="slidenum">
              <a:rPr lang="en-US" sz="900" b="0" i="0" noProof="0" smtClean="0">
                <a:solidFill>
                  <a:schemeClr val="tx1"/>
                </a:solidFill>
                <a:latin typeface="Calibri Light" panose="020F0302020204030204" pitchFamily="34" charset="0"/>
                <a:cs typeface="Calibri Light" panose="020F0302020204030204" pitchFamily="34" charset="0"/>
              </a:rPr>
              <a:pPr algn="r"/>
              <a:t>‹#›</a:t>
            </a:fld>
            <a:endParaRPr lang="en-US" sz="900" b="0" i="0">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1333496042"/>
      </p:ext>
    </p:extLst>
  </p:cSld>
  <p:clrMap bg1="lt1" tx1="dk1" bg2="lt2" tx2="dk2" accent1="accent1" accent2="accent2" accent3="accent3" accent4="accent4" accent5="accent5" accent6="accent6" hlink="hlink" folHlink="folHlink"/>
  <p:sldLayoutIdLst>
    <p:sldLayoutId id="2147484037" r:id="rId1"/>
    <p:sldLayoutId id="2147484038" r:id="rId2"/>
    <p:sldLayoutId id="2147484039" r:id="rId3"/>
    <p:sldLayoutId id="2147484040" r:id="rId4"/>
    <p:sldLayoutId id="2147484041" r:id="rId5"/>
    <p:sldLayoutId id="2147484043" r:id="rId6"/>
    <p:sldLayoutId id="2147484044" r:id="rId7"/>
    <p:sldLayoutId id="2147484045" r:id="rId8"/>
    <p:sldLayoutId id="2147484046" r:id="rId9"/>
    <p:sldLayoutId id="2147484047" r:id="rId10"/>
    <p:sldLayoutId id="2147484048" r:id="rId11"/>
    <p:sldLayoutId id="2147484049" r:id="rId12"/>
    <p:sldLayoutId id="2147484050" r:id="rId13"/>
    <p:sldLayoutId id="2147484051" r:id="rId14"/>
    <p:sldLayoutId id="2147484052" r:id="rId15"/>
    <p:sldLayoutId id="2147484053" r:id="rId16"/>
    <p:sldLayoutId id="2147484054" r:id="rId17"/>
    <p:sldLayoutId id="2147484055" r:id="rId18"/>
    <p:sldLayoutId id="2147484056" r:id="rId19"/>
    <p:sldLayoutId id="2147484057" r:id="rId20"/>
    <p:sldLayoutId id="2147484058" r:id="rId21"/>
    <p:sldLayoutId id="2147484059" r:id="rId22"/>
    <p:sldLayoutId id="2147484060" r:id="rId23"/>
    <p:sldLayoutId id="2147484061" r:id="rId24"/>
    <p:sldLayoutId id="2147484062" r:id="rId25"/>
  </p:sldLayoutIdLst>
  <p:transition>
    <p:fade/>
  </p:transition>
  <p:hf sldNum="0" hdr="0" ftr="0" dt="0"/>
  <p:txStyles>
    <p:titleStyle>
      <a:lvl1pPr algn="l" defTabSz="1219170" rtl="0" eaLnBrk="1" latinLnBrk="0" hangingPunct="1">
        <a:spcBef>
          <a:spcPct val="0"/>
        </a:spcBef>
        <a:buNone/>
        <a:defRPr sz="2000" b="1" i="0" kern="1200">
          <a:solidFill>
            <a:schemeClr val="tx1"/>
          </a:solidFill>
          <a:latin typeface="Open Sans SemiBold" panose="020B0606030504020204" pitchFamily="34" charset="0"/>
          <a:ea typeface="Open Sans SemiBold" panose="020B0606030504020204" pitchFamily="34" charset="0"/>
          <a:cs typeface="Open Sans SemiBold" panose="020B0606030504020204" pitchFamily="34" charset="0"/>
        </a:defRPr>
      </a:lvl1pPr>
    </p:titleStyle>
    <p:bodyStyle>
      <a:lvl1pPr marL="0" indent="0" algn="l" defTabSz="1219170" rtl="0" eaLnBrk="1" latinLnBrk="0" hangingPunct="1">
        <a:spcBef>
          <a:spcPts val="0"/>
        </a:spcBef>
        <a:spcAft>
          <a:spcPts val="1333"/>
        </a:spcAft>
        <a:buSzPct val="100000"/>
        <a:buFontTx/>
        <a:buNone/>
        <a:defRPr sz="1200" b="0" kern="1200">
          <a:solidFill>
            <a:schemeClr val="tx1"/>
          </a:solidFill>
          <a:latin typeface="+mn-lt"/>
          <a:ea typeface="+mn-ea"/>
          <a:cs typeface="+mn-cs"/>
        </a:defRPr>
      </a:lvl1pPr>
      <a:lvl2pPr marL="127000" indent="-127000" algn="l" defTabSz="1219170" rtl="0" eaLnBrk="1" latinLnBrk="0" hangingPunct="1">
        <a:spcBef>
          <a:spcPts val="0"/>
        </a:spcBef>
        <a:spcAft>
          <a:spcPts val="1333"/>
        </a:spcAft>
        <a:buClrTx/>
        <a:buSzPct val="100000"/>
        <a:buFont typeface="Arial" panose="020B0604020202020204" pitchFamily="34" charset="0"/>
        <a:buChar char="•"/>
        <a:defRPr lang="en-US" sz="1200" b="0" kern="1200" dirty="0" smtClean="0">
          <a:solidFill>
            <a:schemeClr val="tx1"/>
          </a:solidFill>
          <a:latin typeface="+mn-lt"/>
          <a:ea typeface="+mn-ea"/>
          <a:cs typeface="+mn-cs"/>
        </a:defRPr>
      </a:lvl2pPr>
      <a:lvl3pPr marL="279400" indent="-127000"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31800" indent="-127000" algn="l" defTabSz="1219170" rtl="0" eaLnBrk="1" latinLnBrk="0" hangingPunct="1">
        <a:spcBef>
          <a:spcPts val="0"/>
        </a:spcBef>
        <a:spcAft>
          <a:spcPts val="1333"/>
        </a:spcAft>
        <a:buClrTx/>
        <a:buSzPct val="100000"/>
        <a:buFont typeface="Arial" panose="020B0604020202020204" pitchFamily="34" charset="0"/>
        <a:buChar char="◦"/>
        <a:defRPr lang="en-US" sz="1200" kern="1200" baseline="0" dirty="0" smtClean="0">
          <a:solidFill>
            <a:schemeClr val="tx1"/>
          </a:solidFill>
          <a:latin typeface="+mn-lt"/>
          <a:ea typeface="+mn-ea"/>
          <a:cs typeface="+mn-cs"/>
        </a:defRPr>
      </a:lvl4pPr>
      <a:lvl5pPr marL="584200" indent="-127000" algn="l" defTabSz="1064657" rtl="0" eaLnBrk="1" latinLnBrk="0" hangingPunct="1">
        <a:spcBef>
          <a:spcPts val="0"/>
        </a:spcBef>
        <a:spcAft>
          <a:spcPts val="1333"/>
        </a:spcAft>
        <a:buClrTx/>
        <a:buSzPct val="100000"/>
        <a:buFont typeface="Arial" panose="020B060402020202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098">
          <p15:clr>
            <a:srgbClr val="F26B43"/>
          </p15:clr>
        </p15:guide>
        <p15:guide id="2" orient="horz" pos="2160">
          <p15:clr>
            <a:srgbClr val="F26B43"/>
          </p15:clr>
        </p15:guide>
        <p15:guide id="3" orient="horz" pos="3968">
          <p15:clr>
            <a:srgbClr val="F26B43"/>
          </p15:clr>
        </p15:guide>
        <p15:guide id="4" pos="296">
          <p15:clr>
            <a:srgbClr val="F26B43"/>
          </p15:clr>
        </p15:guide>
        <p15:guide id="5" pos="7384">
          <p15:clr>
            <a:srgbClr val="F26B43"/>
          </p15:clr>
        </p15:guide>
        <p15:guide id="6" orient="horz" pos="1071">
          <p15:clr>
            <a:srgbClr val="F26B43"/>
          </p15:clr>
        </p15:guide>
        <p15:guide id="7" orient="horz" pos="245">
          <p15:clr>
            <a:srgbClr val="F26B43"/>
          </p15:clr>
        </p15:guide>
        <p15:guide id="8" orient="horz" pos="4081">
          <p15:clr>
            <a:srgbClr val="F26B43"/>
          </p15:clr>
        </p15:guide>
        <p15:guide id="10" pos="4986">
          <p15:clr>
            <a:srgbClr val="F26B43"/>
          </p15:clr>
        </p15:guide>
        <p15:guide id="12" pos="1382">
          <p15:clr>
            <a:srgbClr val="F26B43"/>
          </p15:clr>
        </p15:guide>
        <p15:guide id="13" pos="1496">
          <p15:clr>
            <a:srgbClr val="F26B43"/>
          </p15:clr>
        </p15:guide>
        <p15:guide id="14" pos="2581">
          <p15:clr>
            <a:srgbClr val="F26B43"/>
          </p15:clr>
        </p15:guide>
        <p15:guide id="15" pos="2695">
          <p15:clr>
            <a:srgbClr val="F26B43"/>
          </p15:clr>
        </p15:guide>
        <p15:guide id="16" pos="6185">
          <p15:clr>
            <a:srgbClr val="F26B43"/>
          </p15:clr>
        </p15:guide>
        <p15:guide id="17" pos="3783">
          <p15:clr>
            <a:srgbClr val="F26B43"/>
          </p15:clr>
        </p15:guide>
        <p15:guide id="18" pos="3896">
          <p15:clr>
            <a:srgbClr val="F26B43"/>
          </p15:clr>
        </p15:guide>
        <p15:guide id="19" pos="3840">
          <p15:clr>
            <a:srgbClr val="F26B43"/>
          </p15:clr>
        </p15:guide>
        <p15:guide id="20" pos="6299">
          <p15:clr>
            <a:srgbClr val="F26B43"/>
          </p15:clr>
        </p15:guide>
        <p15:guide id="21" orient="horz" pos="1049">
          <p15:clr>
            <a:srgbClr val="F26B43"/>
          </p15:clr>
        </p15:guide>
        <p15:guide id="22" orient="horz" pos="641">
          <p15:clr>
            <a:srgbClr val="F26B43"/>
          </p15:clr>
        </p15:guide>
        <p15:guide id="23" orient="horz" pos="288">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13"/>
            </p:custDataLst>
            <p:extLst>
              <p:ext uri="{D42A27DB-BD31-4B8C-83A1-F6EECF244321}">
                <p14:modId xmlns:p14="http://schemas.microsoft.com/office/powerpoint/2010/main" val="2295884498"/>
              </p:ext>
            </p:extLst>
          </p:nvPr>
        </p:nvGraphicFramePr>
        <p:xfrm>
          <a:off x="2119" y="1589"/>
          <a:ext cx="2116" cy="1587"/>
        </p:xfrm>
        <a:graphic>
          <a:graphicData uri="http://schemas.openxmlformats.org/presentationml/2006/ole">
            <mc:AlternateContent xmlns:mc="http://schemas.openxmlformats.org/markup-compatibility/2006">
              <mc:Choice xmlns:v="urn:schemas-microsoft-com:vml" Requires="v">
                <p:oleObj name="think-cell Slide" r:id="rId14" imgW="270" imgH="270" progId="TCLayout.ActiveDocument.1">
                  <p:embed/>
                </p:oleObj>
              </mc:Choice>
              <mc:Fallback>
                <p:oleObj name="think-cell Slide" r:id="rId14" imgW="270" imgH="270" progId="TCLayout.ActiveDocument.1">
                  <p:embed/>
                  <p:pic>
                    <p:nvPicPr>
                      <p:cNvPr id="4" name="Object 3" hidden="1"/>
                      <p:cNvPicPr/>
                      <p:nvPr/>
                    </p:nvPicPr>
                    <p:blipFill>
                      <a:blip r:embed="rId15"/>
                      <a:stretch>
                        <a:fillRect/>
                      </a:stretch>
                    </p:blipFill>
                    <p:spPr>
                      <a:xfrm>
                        <a:off x="2119" y="1589"/>
                        <a:ext cx="2116" cy="1587"/>
                      </a:xfrm>
                      <a:prstGeom prst="rect">
                        <a:avLst/>
                      </a:prstGeom>
                    </p:spPr>
                  </p:pic>
                </p:oleObj>
              </mc:Fallback>
            </mc:AlternateContent>
          </a:graphicData>
        </a:graphic>
      </p:graphicFrame>
      <p:sp>
        <p:nvSpPr>
          <p:cNvPr id="2" name="Title Placeholder 1"/>
          <p:cNvSpPr>
            <a:spLocks noGrp="1"/>
          </p:cNvSpPr>
          <p:nvPr>
            <p:ph type="title"/>
          </p:nvPr>
        </p:nvSpPr>
        <p:spPr bwMode="gray">
          <a:xfrm>
            <a:off x="469900" y="402586"/>
            <a:ext cx="11252200" cy="692151"/>
          </a:xfrm>
          <a:prstGeom prst="rect">
            <a:avLst/>
          </a:prstGeom>
        </p:spPr>
        <p:txBody>
          <a:bodyPr vert="horz" lIns="0" tIns="0" rIns="0" bIns="0" rtlCol="0" anchor="t" anchorCtr="0">
            <a:noAutofit/>
          </a:bodyPr>
          <a:lstStyle/>
          <a:p>
            <a:r>
              <a:rPr lang="en-US" noProof="0"/>
              <a:t>Click to edit Master title style</a:t>
            </a:r>
          </a:p>
        </p:txBody>
      </p:sp>
      <p:sp>
        <p:nvSpPr>
          <p:cNvPr id="19" name="Text Placeholder 18"/>
          <p:cNvSpPr>
            <a:spLocks noGrp="1"/>
          </p:cNvSpPr>
          <p:nvPr>
            <p:ph type="body" idx="1"/>
          </p:nvPr>
        </p:nvSpPr>
        <p:spPr>
          <a:xfrm>
            <a:off x="469900" y="1665290"/>
            <a:ext cx="11252200" cy="4633911"/>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Copyright">
            <a:extLst>
              <a:ext uri="{FF2B5EF4-FFF2-40B4-BE49-F238E27FC236}">
                <a16:creationId xmlns:a16="http://schemas.microsoft.com/office/drawing/2014/main" id="{C0385ECA-9427-4139-8268-F5D633123443}"/>
              </a:ext>
            </a:extLst>
          </p:cNvPr>
          <p:cNvSpPr txBox="1"/>
          <p:nvPr userDrawn="1"/>
        </p:nvSpPr>
        <p:spPr>
          <a:xfrm>
            <a:off x="508000" y="6515103"/>
            <a:ext cx="5355168" cy="138499"/>
          </a:xfrm>
          <a:prstGeom prst="rect">
            <a:avLst/>
          </a:prstGeom>
          <a:noFill/>
        </p:spPr>
        <p:txBody>
          <a:bodyPr wrap="square" lIns="0" tIns="0" rIns="0" bIns="0" rtlCol="0">
            <a:spAutoFit/>
          </a:bodyPr>
          <a:lstStyle/>
          <a:p>
            <a:pPr marL="0" indent="0">
              <a:spcBef>
                <a:spcPts val="450"/>
              </a:spcBef>
              <a:buSzPct val="100000"/>
              <a:buFont typeface="Arial"/>
              <a:buNone/>
            </a:pPr>
            <a:r>
              <a:rPr lang="en-US" sz="900" b="0" i="0" noProof="0">
                <a:solidFill>
                  <a:schemeClr val="tx1"/>
                </a:solidFill>
                <a:latin typeface="Calibri Light" panose="020F0302020204030204" pitchFamily="34" charset="0"/>
                <a:cs typeface="Calibri Light" panose="020F0302020204030204" pitchFamily="34" charset="0"/>
              </a:rPr>
              <a:t>Copyright © 2023 Deloitte Development LLC. All rights reserved.</a:t>
            </a:r>
          </a:p>
        </p:txBody>
      </p:sp>
      <p:sp>
        <p:nvSpPr>
          <p:cNvPr id="9" name="Rectangle 8">
            <a:extLst>
              <a:ext uri="{FF2B5EF4-FFF2-40B4-BE49-F238E27FC236}">
                <a16:creationId xmlns:a16="http://schemas.microsoft.com/office/drawing/2014/main" id="{60C1346E-7C2B-48A3-BA1D-58D6A4AA1BEC}"/>
              </a:ext>
            </a:extLst>
          </p:cNvPr>
          <p:cNvSpPr/>
          <p:nvPr userDrawn="1"/>
        </p:nvSpPr>
        <p:spPr>
          <a:xfrm>
            <a:off x="11562047" y="6512054"/>
            <a:ext cx="134652" cy="138499"/>
          </a:xfrm>
          <a:prstGeom prst="rect">
            <a:avLst/>
          </a:prstGeom>
        </p:spPr>
        <p:txBody>
          <a:bodyPr wrap="none" lIns="0" tIns="0" rIns="0" bIns="0">
            <a:spAutoFit/>
          </a:bodyPr>
          <a:lstStyle/>
          <a:p>
            <a:pPr algn="r"/>
            <a:fld id="{C58DF478-B544-4ED8-9ED4-6A2648E2D233}" type="slidenum">
              <a:rPr lang="en-US" sz="900" b="0" i="0" noProof="0" smtClean="0">
                <a:solidFill>
                  <a:schemeClr val="tx1"/>
                </a:solidFill>
                <a:latin typeface="Calibri Light" panose="020F0302020204030204" pitchFamily="34" charset="0"/>
                <a:cs typeface="Calibri Light" panose="020F0302020204030204" pitchFamily="34" charset="0"/>
              </a:rPr>
              <a:pPr algn="r"/>
              <a:t>‹#›</a:t>
            </a:fld>
            <a:endParaRPr lang="en-US" sz="900" b="0" i="0">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82137132"/>
      </p:ext>
    </p:extLst>
  </p:cSld>
  <p:clrMap bg1="lt1" tx1="dk1" bg2="lt2" tx2="dk2" accent1="accent1" accent2="accent2" accent3="accent3" accent4="accent4" accent5="accent5" accent6="accent6" hlink="hlink" folHlink="folHlink"/>
  <p:sldLayoutIdLst>
    <p:sldLayoutId id="2147484064" r:id="rId1"/>
    <p:sldLayoutId id="2147484065" r:id="rId2"/>
    <p:sldLayoutId id="2147484066" r:id="rId3"/>
    <p:sldLayoutId id="2147484067" r:id="rId4"/>
    <p:sldLayoutId id="2147484068" r:id="rId5"/>
    <p:sldLayoutId id="2147484069" r:id="rId6"/>
    <p:sldLayoutId id="2147484071" r:id="rId7"/>
    <p:sldLayoutId id="2147484072" r:id="rId8"/>
    <p:sldLayoutId id="2147484073" r:id="rId9"/>
    <p:sldLayoutId id="2147484074" r:id="rId10"/>
    <p:sldLayoutId id="2147484075" r:id="rId11"/>
  </p:sldLayoutIdLst>
  <p:transition>
    <p:fade/>
  </p:transition>
  <p:hf sldNum="0" hdr="0" ftr="0" dt="0"/>
  <p:txStyles>
    <p:titleStyle>
      <a:lvl1pPr algn="l" defTabSz="1219170" rtl="0" eaLnBrk="1" latinLnBrk="0" hangingPunct="1">
        <a:spcBef>
          <a:spcPct val="0"/>
        </a:spcBef>
        <a:buNone/>
        <a:defRPr sz="2000" b="1" i="0" kern="1200">
          <a:solidFill>
            <a:schemeClr val="tx1"/>
          </a:solidFill>
          <a:latin typeface="Open Sans SemiBold" panose="020B0606030504020204" pitchFamily="34" charset="0"/>
          <a:ea typeface="Open Sans SemiBold" panose="020B0606030504020204" pitchFamily="34" charset="0"/>
          <a:cs typeface="Open Sans SemiBold" panose="020B0606030504020204" pitchFamily="34" charset="0"/>
        </a:defRPr>
      </a:lvl1pPr>
    </p:titleStyle>
    <p:bodyStyle>
      <a:lvl1pPr marL="0" indent="0" algn="l" defTabSz="1219170" rtl="0" eaLnBrk="1" latinLnBrk="0" hangingPunct="1">
        <a:spcBef>
          <a:spcPts val="0"/>
        </a:spcBef>
        <a:spcAft>
          <a:spcPts val="1333"/>
        </a:spcAft>
        <a:buSzPct val="100000"/>
        <a:buFontTx/>
        <a:buNone/>
        <a:defRPr sz="1200" b="0" kern="1200">
          <a:solidFill>
            <a:schemeClr val="tx1"/>
          </a:solidFill>
          <a:latin typeface="+mn-lt"/>
          <a:ea typeface="+mn-ea"/>
          <a:cs typeface="+mn-cs"/>
        </a:defRPr>
      </a:lvl1pPr>
      <a:lvl2pPr marL="127000" indent="-127000" algn="l" defTabSz="1219170" rtl="0" eaLnBrk="1" latinLnBrk="0" hangingPunct="1">
        <a:spcBef>
          <a:spcPts val="0"/>
        </a:spcBef>
        <a:spcAft>
          <a:spcPts val="1333"/>
        </a:spcAft>
        <a:buClrTx/>
        <a:buSzPct val="100000"/>
        <a:buFont typeface="Arial" panose="020B0604020202020204" pitchFamily="34" charset="0"/>
        <a:buChar char="•"/>
        <a:defRPr lang="en-US" sz="1200" b="0" kern="1200" dirty="0" smtClean="0">
          <a:solidFill>
            <a:schemeClr val="tx1"/>
          </a:solidFill>
          <a:latin typeface="+mn-lt"/>
          <a:ea typeface="+mn-ea"/>
          <a:cs typeface="+mn-cs"/>
        </a:defRPr>
      </a:lvl2pPr>
      <a:lvl3pPr marL="279400" indent="-127000"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31800" indent="-127000" algn="l" defTabSz="1219170" rtl="0" eaLnBrk="1" latinLnBrk="0" hangingPunct="1">
        <a:spcBef>
          <a:spcPts val="0"/>
        </a:spcBef>
        <a:spcAft>
          <a:spcPts val="1333"/>
        </a:spcAft>
        <a:buClrTx/>
        <a:buSzPct val="100000"/>
        <a:buFont typeface="Arial" panose="020B0604020202020204" pitchFamily="34" charset="0"/>
        <a:buChar char="◦"/>
        <a:defRPr lang="en-US" sz="1200" kern="1200" baseline="0" dirty="0" smtClean="0">
          <a:solidFill>
            <a:schemeClr val="tx1"/>
          </a:solidFill>
          <a:latin typeface="+mn-lt"/>
          <a:ea typeface="+mn-ea"/>
          <a:cs typeface="+mn-cs"/>
        </a:defRPr>
      </a:lvl4pPr>
      <a:lvl5pPr marL="584200" indent="-127000" algn="l" defTabSz="1064657" rtl="0" eaLnBrk="1" latinLnBrk="0" hangingPunct="1">
        <a:spcBef>
          <a:spcPts val="0"/>
        </a:spcBef>
        <a:spcAft>
          <a:spcPts val="1333"/>
        </a:spcAft>
        <a:buClrTx/>
        <a:buSzPct val="100000"/>
        <a:buFont typeface="Arial" panose="020B060402020202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098">
          <p15:clr>
            <a:srgbClr val="F26B43"/>
          </p15:clr>
        </p15:guide>
        <p15:guide id="2" orient="horz" pos="2160">
          <p15:clr>
            <a:srgbClr val="F26B43"/>
          </p15:clr>
        </p15:guide>
        <p15:guide id="3" orient="horz" pos="3968">
          <p15:clr>
            <a:srgbClr val="F26B43"/>
          </p15:clr>
        </p15:guide>
        <p15:guide id="4" pos="296">
          <p15:clr>
            <a:srgbClr val="F26B43"/>
          </p15:clr>
        </p15:guide>
        <p15:guide id="5" pos="7384">
          <p15:clr>
            <a:srgbClr val="F26B43"/>
          </p15:clr>
        </p15:guide>
        <p15:guide id="6" orient="horz" pos="1071">
          <p15:clr>
            <a:srgbClr val="F26B43"/>
          </p15:clr>
        </p15:guide>
        <p15:guide id="7" orient="horz" pos="245">
          <p15:clr>
            <a:srgbClr val="F26B43"/>
          </p15:clr>
        </p15:guide>
        <p15:guide id="8" orient="horz" pos="4081">
          <p15:clr>
            <a:srgbClr val="F26B43"/>
          </p15:clr>
        </p15:guide>
        <p15:guide id="10" pos="4986">
          <p15:clr>
            <a:srgbClr val="F26B43"/>
          </p15:clr>
        </p15:guide>
        <p15:guide id="12" pos="1382">
          <p15:clr>
            <a:srgbClr val="F26B43"/>
          </p15:clr>
        </p15:guide>
        <p15:guide id="13" pos="1496">
          <p15:clr>
            <a:srgbClr val="F26B43"/>
          </p15:clr>
        </p15:guide>
        <p15:guide id="14" pos="2581">
          <p15:clr>
            <a:srgbClr val="F26B43"/>
          </p15:clr>
        </p15:guide>
        <p15:guide id="15" pos="2695">
          <p15:clr>
            <a:srgbClr val="F26B43"/>
          </p15:clr>
        </p15:guide>
        <p15:guide id="16" pos="6185">
          <p15:clr>
            <a:srgbClr val="F26B43"/>
          </p15:clr>
        </p15:guide>
        <p15:guide id="17" pos="3783">
          <p15:clr>
            <a:srgbClr val="F26B43"/>
          </p15:clr>
        </p15:guide>
        <p15:guide id="18" pos="3896">
          <p15:clr>
            <a:srgbClr val="F26B43"/>
          </p15:clr>
        </p15:guide>
        <p15:guide id="19" pos="3840">
          <p15:clr>
            <a:srgbClr val="F26B43"/>
          </p15:clr>
        </p15:guide>
        <p15:guide id="20" pos="6299">
          <p15:clr>
            <a:srgbClr val="F26B43"/>
          </p15:clr>
        </p15:guide>
        <p15:guide id="21" orient="horz" pos="1049">
          <p15:clr>
            <a:srgbClr val="F26B43"/>
          </p15:clr>
        </p15:guide>
        <p15:guide id="22" orient="horz" pos="641">
          <p15:clr>
            <a:srgbClr val="F26B43"/>
          </p15:clr>
        </p15:guide>
        <p15:guide id="23" orient="horz" pos="288">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35"/>
            </p:custDataLst>
            <p:extLst>
              <p:ext uri="{D42A27DB-BD31-4B8C-83A1-F6EECF244321}">
                <p14:modId xmlns:p14="http://schemas.microsoft.com/office/powerpoint/2010/main" val="4184034811"/>
              </p:ex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name="think-cell Slide" r:id="rId36" imgW="270" imgH="270" progId="TCLayout.ActiveDocument.1">
                  <p:embed/>
                </p:oleObj>
              </mc:Choice>
              <mc:Fallback>
                <p:oleObj name="think-cell Slide" r:id="rId36" imgW="270" imgH="270" progId="TCLayout.ActiveDocument.1">
                  <p:embed/>
                  <p:pic>
                    <p:nvPicPr>
                      <p:cNvPr id="4" name="Object 3" hidden="1"/>
                      <p:cNvPicPr/>
                      <p:nvPr/>
                    </p:nvPicPr>
                    <p:blipFill>
                      <a:blip r:embed="rId37"/>
                      <a:stretch>
                        <a:fillRect/>
                      </a:stretch>
                    </p:blipFill>
                    <p:spPr>
                      <a:xfrm>
                        <a:off x="2118" y="1589"/>
                        <a:ext cx="2116" cy="1587"/>
                      </a:xfrm>
                      <a:prstGeom prst="rect">
                        <a:avLst/>
                      </a:prstGeom>
                    </p:spPr>
                  </p:pic>
                </p:oleObj>
              </mc:Fallback>
            </mc:AlternateContent>
          </a:graphicData>
        </a:graphic>
      </p:graphicFrame>
      <p:sp>
        <p:nvSpPr>
          <p:cNvPr id="2" name="Title Placeholder 1"/>
          <p:cNvSpPr>
            <a:spLocks noGrp="1"/>
          </p:cNvSpPr>
          <p:nvPr>
            <p:ph type="title"/>
          </p:nvPr>
        </p:nvSpPr>
        <p:spPr bwMode="gray">
          <a:xfrm>
            <a:off x="501651" y="317501"/>
            <a:ext cx="11188700" cy="309820"/>
          </a:xfrm>
          <a:prstGeom prst="rect">
            <a:avLst/>
          </a:prstGeom>
        </p:spPr>
        <p:txBody>
          <a:bodyPr vert="horz" lIns="0" tIns="0" rIns="0" bIns="0" rtlCol="0" anchor="t" anchorCtr="0">
            <a:noAutofit/>
          </a:bodyPr>
          <a:lstStyle/>
          <a:p>
            <a:r>
              <a:rPr lang="en-US" noProof="0"/>
              <a:t>Click to edit Master title style</a:t>
            </a:r>
          </a:p>
        </p:txBody>
      </p:sp>
      <p:sp>
        <p:nvSpPr>
          <p:cNvPr id="18" name="Copyright"/>
          <p:cNvSpPr txBox="1"/>
          <p:nvPr/>
        </p:nvSpPr>
        <p:spPr>
          <a:xfrm>
            <a:off x="469900" y="6477000"/>
            <a:ext cx="5355167" cy="138500"/>
          </a:xfrm>
          <a:prstGeom prst="rect">
            <a:avLst/>
          </a:prstGeom>
          <a:noFill/>
        </p:spPr>
        <p:txBody>
          <a:bodyPr vert="horz" wrap="square" lIns="0" tIns="0" rIns="0" bIns="0" rtlCol="0" anchor="t">
            <a:noAutofit/>
          </a:bodyPr>
          <a:lstStyle/>
          <a:p>
            <a:pPr marL="0" indent="0" algn="l" defTabSz="914400" rtl="0" eaLnBrk="1" latinLnBrk="0" hangingPunct="1">
              <a:spcBef>
                <a:spcPts val="600"/>
              </a:spcBef>
              <a:buSzPct val="100000"/>
              <a:buFont typeface="Arial"/>
              <a:buNone/>
            </a:pPr>
            <a:r>
              <a:rPr lang="en-US" sz="900" b="0" noProof="0">
                <a:solidFill>
                  <a:schemeClr val="tx1"/>
                </a:solidFill>
                <a:latin typeface="+mn-lt"/>
                <a:cs typeface="Calibri" panose="020F0502020204030204" pitchFamily="34" charset="0"/>
              </a:rPr>
              <a:t>Copyright © 2023 DTTL. All rights reserved.</a:t>
            </a:r>
          </a:p>
        </p:txBody>
      </p:sp>
      <p:sp>
        <p:nvSpPr>
          <p:cNvPr id="19" name="Text Placeholder 18"/>
          <p:cNvSpPr>
            <a:spLocks noGrp="1"/>
          </p:cNvSpPr>
          <p:nvPr>
            <p:ph type="body" idx="1"/>
          </p:nvPr>
        </p:nvSpPr>
        <p:spPr>
          <a:xfrm>
            <a:off x="501650" y="1665289"/>
            <a:ext cx="11188700" cy="4716462"/>
          </a:xfrm>
          <a:prstGeom prst="rect">
            <a:avLst/>
          </a:prstGeom>
        </p:spPr>
        <p:txBody>
          <a:bodyPr vert="horz" lIns="0" tIns="0" rIns="0" bIns="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 name="TextBox 2"/>
          <p:cNvSpPr txBox="1"/>
          <p:nvPr/>
        </p:nvSpPr>
        <p:spPr>
          <a:xfrm>
            <a:off x="11382377" y="6477001"/>
            <a:ext cx="307975" cy="138499"/>
          </a:xfrm>
          <a:prstGeom prst="rect">
            <a:avLst/>
          </a:prstGeom>
          <a:noFill/>
        </p:spPr>
        <p:txBody>
          <a:bodyPr wrap="square" lIns="0" tIns="0" rIns="0" bIns="0" rtlCol="0">
            <a:spAutoFit/>
          </a:bodyPr>
          <a:lstStyle/>
          <a:p>
            <a:pPr marL="0" indent="0" algn="r">
              <a:spcBef>
                <a:spcPts val="600"/>
              </a:spcBef>
              <a:buSzPct val="100000"/>
              <a:buFont typeface="Arial"/>
              <a:buNone/>
            </a:pPr>
            <a:fld id="{C58DF478-B544-4ED8-9ED4-6A2648E2D233}" type="slidenum">
              <a:rPr lang="en-US" sz="900" noProof="0" smtClean="0">
                <a:solidFill>
                  <a:schemeClr val="tx1"/>
                </a:solidFill>
                <a:latin typeface="Calibri" panose="020F0502020204030204" pitchFamily="34" charset="0"/>
                <a:cs typeface="Calibri" panose="020F0502020204030204" pitchFamily="34" charset="0"/>
              </a:rPr>
              <a:pPr marL="0" indent="0" algn="r">
                <a:spcBef>
                  <a:spcPts val="600"/>
                </a:spcBef>
                <a:buSzPct val="100000"/>
                <a:buFont typeface="Arial"/>
                <a:buNone/>
              </a:pPr>
              <a:t>‹#›</a:t>
            </a:fld>
            <a:endParaRPr lang="en-US" sz="900" noProof="0">
              <a:solidFill>
                <a:schemeClr val="tx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06382292"/>
      </p:ext>
    </p:extLst>
  </p:cSld>
  <p:clrMap bg1="lt1" tx1="dk1" bg2="lt2" tx2="dk2" accent1="accent1" accent2="accent2" accent3="accent3" accent4="accent4" accent5="accent5" accent6="accent6" hlink="hlink" folHlink="folHlink"/>
  <p:sldLayoutIdLst>
    <p:sldLayoutId id="2147484185" r:id="rId1"/>
    <p:sldLayoutId id="2147484186" r:id="rId2"/>
    <p:sldLayoutId id="2147484187" r:id="rId3"/>
    <p:sldLayoutId id="2147484188" r:id="rId4"/>
    <p:sldLayoutId id="2147484189" r:id="rId5"/>
    <p:sldLayoutId id="2147484190" r:id="rId6"/>
    <p:sldLayoutId id="2147484191" r:id="rId7"/>
    <p:sldLayoutId id="2147484192" r:id="rId8"/>
    <p:sldLayoutId id="2147484193" r:id="rId9"/>
    <p:sldLayoutId id="2147484194" r:id="rId10"/>
    <p:sldLayoutId id="2147484195" r:id="rId11"/>
    <p:sldLayoutId id="2147484196" r:id="rId12"/>
    <p:sldLayoutId id="2147484197" r:id="rId13"/>
    <p:sldLayoutId id="2147484198" r:id="rId14"/>
    <p:sldLayoutId id="2147484199" r:id="rId15"/>
    <p:sldLayoutId id="2147484200" r:id="rId16"/>
    <p:sldLayoutId id="2147484201" r:id="rId17"/>
    <p:sldLayoutId id="2147484202" r:id="rId18"/>
    <p:sldLayoutId id="2147484203" r:id="rId19"/>
    <p:sldLayoutId id="2147484204" r:id="rId20"/>
    <p:sldLayoutId id="2147484205" r:id="rId21"/>
    <p:sldLayoutId id="2147484206" r:id="rId22"/>
    <p:sldLayoutId id="2147484207" r:id="rId23"/>
    <p:sldLayoutId id="2147484208" r:id="rId24"/>
    <p:sldLayoutId id="2147484209" r:id="rId25"/>
    <p:sldLayoutId id="2147484210" r:id="rId26"/>
    <p:sldLayoutId id="2147484211" r:id="rId27"/>
    <p:sldLayoutId id="2147484212" r:id="rId28"/>
    <p:sldLayoutId id="2147484213" r:id="rId29"/>
    <p:sldLayoutId id="2147484214" r:id="rId30"/>
    <p:sldLayoutId id="2147484215" r:id="rId31"/>
    <p:sldLayoutId id="2147484216" r:id="rId32"/>
    <p:sldLayoutId id="2147484217" r:id="rId33"/>
  </p:sldLayoutIdLst>
  <p:transition>
    <p:fade/>
  </p:transition>
  <p:hf hdr="0" dt="0"/>
  <p:txStyles>
    <p:titleStyle>
      <a:lvl1pPr algn="l" defTabSz="914400" rtl="0" eaLnBrk="1" latinLnBrk="0" hangingPunct="1">
        <a:spcBef>
          <a:spcPct val="0"/>
        </a:spcBef>
        <a:buNone/>
        <a:defRPr sz="2100" kern="1200">
          <a:solidFill>
            <a:schemeClr val="tx1"/>
          </a:solidFill>
          <a:latin typeface="+mn-lt"/>
          <a:ea typeface="+mj-ea"/>
          <a:cs typeface="Calibri Light" panose="020F0302020204030204" pitchFamily="34" charset="0"/>
        </a:defRPr>
      </a:lvl1pPr>
    </p:titleStyle>
    <p:bodyStyle>
      <a:lvl1pPr marL="0" indent="0" algn="l" defTabSz="914400" rtl="0" eaLnBrk="1" latinLnBrk="0" hangingPunct="1">
        <a:spcBef>
          <a:spcPts val="0"/>
        </a:spcBef>
        <a:spcAft>
          <a:spcPts val="1000"/>
        </a:spcAft>
        <a:buSzPct val="100000"/>
        <a:buFontTx/>
        <a:buNone/>
        <a:defRPr sz="1300" b="0" kern="1200">
          <a:solidFill>
            <a:schemeClr val="tx1"/>
          </a:solidFill>
          <a:latin typeface="+mn-lt"/>
          <a:ea typeface="+mn-ea"/>
          <a:cs typeface="Calibri Light" panose="020F0302020204030204" pitchFamily="34" charset="0"/>
        </a:defRPr>
      </a:lvl1pPr>
      <a:lvl2pPr marL="139700" indent="-139700" algn="l" defTabSz="914400" rtl="0" eaLnBrk="1" latinLnBrk="0" hangingPunct="1">
        <a:spcBef>
          <a:spcPts val="0"/>
        </a:spcBef>
        <a:spcAft>
          <a:spcPts val="1000"/>
        </a:spcAft>
        <a:buClrTx/>
        <a:buSzPct val="100000"/>
        <a:buFont typeface="Arial" panose="020B0604020202020204" pitchFamily="34" charset="0"/>
        <a:buChar char="•"/>
        <a:defRPr lang="en-US" sz="1300" b="0" kern="1200" dirty="0" smtClean="0">
          <a:solidFill>
            <a:schemeClr val="tx1"/>
          </a:solidFill>
          <a:latin typeface="+mn-lt"/>
          <a:ea typeface="+mn-ea"/>
          <a:cs typeface="Calibri Light" panose="020F0302020204030204" pitchFamily="34" charset="0"/>
        </a:defRPr>
      </a:lvl2pPr>
      <a:lvl3pPr marL="304800" indent="-139700" algn="l" defTabSz="914400" rtl="0" eaLnBrk="1" latinLnBrk="0" hangingPunct="1">
        <a:spcBef>
          <a:spcPts val="0"/>
        </a:spcBef>
        <a:spcAft>
          <a:spcPts val="1000"/>
        </a:spcAft>
        <a:buClrTx/>
        <a:buSzPct val="100000"/>
        <a:buFont typeface="Arial" panose="020B0604020202020204" pitchFamily="34" charset="0"/>
        <a:buChar char="−"/>
        <a:defRPr lang="en-US" sz="1300" kern="1200" dirty="0" smtClean="0">
          <a:solidFill>
            <a:schemeClr val="tx1"/>
          </a:solidFill>
          <a:latin typeface="+mn-lt"/>
          <a:ea typeface="+mn-ea"/>
          <a:cs typeface="Calibri Light" panose="020F0302020204030204" pitchFamily="34" charset="0"/>
        </a:defRPr>
      </a:lvl3pPr>
      <a:lvl4pPr marL="469900" indent="-139700" algn="l" defTabSz="914400" rtl="0" eaLnBrk="1" latinLnBrk="0" hangingPunct="1">
        <a:spcBef>
          <a:spcPts val="0"/>
        </a:spcBef>
        <a:spcAft>
          <a:spcPts val="1000"/>
        </a:spcAft>
        <a:buClrTx/>
        <a:buSzPct val="100000"/>
        <a:buFont typeface="Arial" panose="020B0604020202020204" pitchFamily="34" charset="0"/>
        <a:buChar char="◦"/>
        <a:defRPr lang="en-US" sz="1300" kern="1200" baseline="0" dirty="0" smtClean="0">
          <a:solidFill>
            <a:schemeClr val="tx1"/>
          </a:solidFill>
          <a:latin typeface="+mn-lt"/>
          <a:ea typeface="+mn-ea"/>
          <a:cs typeface="Calibri Light" panose="020F0302020204030204" pitchFamily="34" charset="0"/>
        </a:defRPr>
      </a:lvl4pPr>
      <a:lvl5pPr marL="635000" indent="-139700" algn="l" defTabSz="798513" rtl="0" eaLnBrk="1" latinLnBrk="0" hangingPunct="1">
        <a:spcBef>
          <a:spcPts val="0"/>
        </a:spcBef>
        <a:spcAft>
          <a:spcPts val="1000"/>
        </a:spcAft>
        <a:buClrTx/>
        <a:buSzPct val="100000"/>
        <a:buFont typeface="Arial" panose="020B0604020202020204" pitchFamily="34" charset="0"/>
        <a:buChar char="−"/>
        <a:tabLst/>
        <a:defRPr lang="en-US" sz="1300" kern="1200" baseline="0" dirty="0" smtClean="0">
          <a:solidFill>
            <a:schemeClr val="tx1"/>
          </a:solidFill>
          <a:latin typeface="+mn-lt"/>
          <a:ea typeface="+mn-ea"/>
          <a:cs typeface="Calibri Light" panose="020F0302020204030204" pitchFamily="34" charset="0"/>
        </a:defRPr>
      </a:lvl5pPr>
      <a:lvl6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6pPr>
      <a:lvl7pPr marL="532800" indent="-176400" algn="l" defTabSz="914400" rtl="0" eaLnBrk="1" latinLnBrk="0" hangingPunct="1">
        <a:spcBef>
          <a:spcPts val="0"/>
        </a:spcBef>
        <a:spcAft>
          <a:spcPts val="1000"/>
        </a:spcAft>
        <a:buFont typeface="Verdana" panose="020B0604030504040204" pitchFamily="34" charset="0"/>
        <a:buChar char="−"/>
        <a:defRPr sz="1200" kern="1200">
          <a:solidFill>
            <a:schemeClr val="tx1"/>
          </a:solidFill>
          <a:latin typeface="+mn-lt"/>
          <a:ea typeface="+mn-ea"/>
          <a:cs typeface="+mn-cs"/>
        </a:defRPr>
      </a:lvl7pPr>
      <a:lvl8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8pPr>
      <a:lvl9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34">
          <p15:clr>
            <a:srgbClr val="F26B43"/>
          </p15:clr>
        </p15:guide>
        <p15:guide id="3" orient="horz" pos="4020">
          <p15:clr>
            <a:srgbClr val="F26B43"/>
          </p15:clr>
        </p15:guide>
        <p15:guide id="4" pos="237">
          <p15:clr>
            <a:srgbClr val="F26B43"/>
          </p15:clr>
        </p15:guide>
        <p15:guide id="5" pos="5523">
          <p15:clr>
            <a:srgbClr val="F26B43"/>
          </p15:clr>
        </p15:guide>
        <p15:guide id="7" orient="horz" pos="200">
          <p15:clr>
            <a:srgbClr val="F26B43"/>
          </p15:clr>
        </p15:guide>
        <p15:guide id="8" orient="horz" pos="4080">
          <p15:clr>
            <a:srgbClr val="F26B43"/>
          </p15:clr>
        </p15:guide>
        <p15:guide id="10" pos="3721">
          <p15:clr>
            <a:srgbClr val="F26B43"/>
          </p15:clr>
        </p15:guide>
        <p15:guide id="11" orient="horz" pos="236">
          <p15:clr>
            <a:srgbClr val="F26B43"/>
          </p15:clr>
        </p15:guide>
        <p15:guide id="12" pos="1022">
          <p15:clr>
            <a:srgbClr val="F26B43"/>
          </p15:clr>
        </p15:guide>
        <p15:guide id="13" pos="1137">
          <p15:clr>
            <a:srgbClr val="F26B43"/>
          </p15:clr>
        </p15:guide>
        <p15:guide id="14" pos="1920">
          <p15:clr>
            <a:srgbClr val="F26B43"/>
          </p15:clr>
        </p15:guide>
        <p15:guide id="15" pos="2033">
          <p15:clr>
            <a:srgbClr val="F26B43"/>
          </p15:clr>
        </p15:guide>
        <p15:guide id="16" pos="4620">
          <p15:clr>
            <a:srgbClr val="F26B43"/>
          </p15:clr>
        </p15:guide>
        <p15:guide id="17" pos="2823">
          <p15:clr>
            <a:srgbClr val="F26B43"/>
          </p15:clr>
        </p15:guide>
        <p15:guide id="18" pos="2937">
          <p15:clr>
            <a:srgbClr val="F26B43"/>
          </p15:clr>
        </p15:guide>
        <p15:guide id="19" pos="2880">
          <p15:clr>
            <a:srgbClr val="F26B43"/>
          </p15:clr>
        </p15:guide>
        <p15:guide id="20" pos="4734">
          <p15:clr>
            <a:srgbClr val="F26B43"/>
          </p15:clr>
        </p15:guide>
        <p15:guide id="22" orient="horz" pos="640">
          <p15:clr>
            <a:srgbClr val="F26B43"/>
          </p15:clr>
        </p15:guide>
        <p15:guide id="64" pos="5098">
          <p15:clr>
            <a:srgbClr val="F26B43"/>
          </p15:clr>
        </p15:guide>
        <p15:guide id="65" orient="horz" pos="2160">
          <p15:clr>
            <a:srgbClr val="F26B43"/>
          </p15:clr>
        </p15:guide>
        <p15:guide id="66" orient="horz" pos="3968">
          <p15:clr>
            <a:srgbClr val="F26B43"/>
          </p15:clr>
        </p15:guide>
        <p15:guide id="67" pos="312">
          <p15:clr>
            <a:srgbClr val="F26B43"/>
          </p15:clr>
        </p15:guide>
        <p15:guide id="68" pos="7368">
          <p15:clr>
            <a:srgbClr val="F26B43"/>
          </p15:clr>
        </p15:guide>
        <p15:guide id="69" orient="horz" pos="245">
          <p15:clr>
            <a:srgbClr val="F26B43"/>
          </p15:clr>
        </p15:guide>
        <p15:guide id="70" orient="horz" pos="4081">
          <p15:clr>
            <a:srgbClr val="F26B43"/>
          </p15:clr>
        </p15:guide>
        <p15:guide id="71" pos="4986">
          <p15:clr>
            <a:srgbClr val="F26B43"/>
          </p15:clr>
        </p15:guide>
        <p15:guide id="72" pos="1382">
          <p15:clr>
            <a:srgbClr val="F26B43"/>
          </p15:clr>
        </p15:guide>
        <p15:guide id="73" pos="1496">
          <p15:clr>
            <a:srgbClr val="F26B43"/>
          </p15:clr>
        </p15:guide>
        <p15:guide id="74" pos="2581">
          <p15:clr>
            <a:srgbClr val="F26B43"/>
          </p15:clr>
        </p15:guide>
        <p15:guide id="75" pos="2695">
          <p15:clr>
            <a:srgbClr val="F26B43"/>
          </p15:clr>
        </p15:guide>
        <p15:guide id="76" pos="6185">
          <p15:clr>
            <a:srgbClr val="F26B43"/>
          </p15:clr>
        </p15:guide>
        <p15:guide id="77" pos="3783">
          <p15:clr>
            <a:srgbClr val="F26B43"/>
          </p15:clr>
        </p15:guide>
        <p15:guide id="78" pos="3896">
          <p15:clr>
            <a:srgbClr val="F26B43"/>
          </p15:clr>
        </p15:guide>
        <p15:guide id="79" pos="3840">
          <p15:clr>
            <a:srgbClr val="F26B43"/>
          </p15:clr>
        </p15:guide>
        <p15:guide id="80" pos="6299">
          <p15:clr>
            <a:srgbClr val="F26B43"/>
          </p15:clr>
        </p15:guide>
        <p15:guide id="81" orient="horz" pos="1049">
          <p15:clr>
            <a:srgbClr val="F26B43"/>
          </p15:clr>
        </p15:guide>
        <p15:guide id="82" orient="horz" pos="641">
          <p15:clr>
            <a:srgbClr val="F26B43"/>
          </p15:clr>
        </p15:guide>
        <p15:guide id="83" orient="horz" pos="288">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s://resources.deloitte.com/sites/global/Services/ai/Pages/Generative-AI.aspx?tabindex=MSOZoneCell_WebPartWPQ4"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mailto:GlobalGenerativeAIClearinghouse@deloitte.com;ivucenovic@deloitte.com?subject=Generative%20AI%20-%20follow%20up%20to%20Sam%20Balaji%20Message%20[INSERT%20COUNTRY]"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21.jpg"/><Relationship Id="rId7" Type="http://schemas.openxmlformats.org/officeDocument/2006/relationships/image" Target="../media/image25.png"/><Relationship Id="rId2" Type="http://schemas.openxmlformats.org/officeDocument/2006/relationships/notesSlide" Target="../notesSlides/notesSlide5.xml"/><Relationship Id="rId1" Type="http://schemas.openxmlformats.org/officeDocument/2006/relationships/slideLayout" Target="../slideLayouts/slideLayout8.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jp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emf"/><Relationship Id="rId7" Type="http://schemas.openxmlformats.org/officeDocument/2006/relationships/image" Target="../media/image30.svg"/><Relationship Id="rId2" Type="http://schemas.openxmlformats.org/officeDocument/2006/relationships/notesSlide" Target="../notesSlides/notesSlide7.xml"/><Relationship Id="rId1" Type="http://schemas.openxmlformats.org/officeDocument/2006/relationships/slideLayout" Target="../slideLayouts/slideLayout10.xml"/><Relationship Id="rId6" Type="http://schemas.openxmlformats.org/officeDocument/2006/relationships/image" Target="../media/image29.png"/><Relationship Id="rId11" Type="http://schemas.openxmlformats.org/officeDocument/2006/relationships/image" Target="../media/image34.svg"/><Relationship Id="rId5" Type="http://schemas.openxmlformats.org/officeDocument/2006/relationships/image" Target="../media/image28.svg"/><Relationship Id="rId10" Type="http://schemas.openxmlformats.org/officeDocument/2006/relationships/image" Target="../media/image33.png"/><Relationship Id="rId4" Type="http://schemas.openxmlformats.org/officeDocument/2006/relationships/image" Target="../media/image27.png"/><Relationship Id="rId9" Type="http://schemas.openxmlformats.org/officeDocument/2006/relationships/image" Target="../media/image32.sv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8.xml"/><Relationship Id="rId1" Type="http://schemas.openxmlformats.org/officeDocument/2006/relationships/tags" Target="../tags/tag9.xml"/><Relationship Id="rId5" Type="http://schemas.openxmlformats.org/officeDocument/2006/relationships/image" Target="../media/image35.emf"/><Relationship Id="rId4" Type="http://schemas.openxmlformats.org/officeDocument/2006/relationships/oleObject" Target="../embeddings/oleObject8.bin"/></Relationships>
</file>

<file path=ppt/slides/_rels/slide1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7.png"/><Relationship Id="rId7" Type="http://schemas.openxmlformats.org/officeDocument/2006/relationships/image" Target="../media/image41.sv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40.png"/><Relationship Id="rId11" Type="http://schemas.openxmlformats.org/officeDocument/2006/relationships/image" Target="../media/image45.svg"/><Relationship Id="rId5" Type="http://schemas.openxmlformats.org/officeDocument/2006/relationships/image" Target="../media/image39.svg"/><Relationship Id="rId10" Type="http://schemas.openxmlformats.org/officeDocument/2006/relationships/image" Target="../media/image44.png"/><Relationship Id="rId4" Type="http://schemas.openxmlformats.org/officeDocument/2006/relationships/image" Target="../media/image38.png"/><Relationship Id="rId9" Type="http://schemas.openxmlformats.org/officeDocument/2006/relationships/image" Target="../media/image43.svg"/></Relationships>
</file>

<file path=ppt/slides/_rels/slide18.xml.rels><?xml version="1.0" encoding="UTF-8" standalone="yes"?>
<Relationships xmlns="http://schemas.openxmlformats.org/package/2006/relationships"><Relationship Id="rId8" Type="http://schemas.openxmlformats.org/officeDocument/2006/relationships/image" Target="../media/image51.png"/><Relationship Id="rId13" Type="http://schemas.openxmlformats.org/officeDocument/2006/relationships/image" Target="../media/image56.png"/><Relationship Id="rId18" Type="http://schemas.openxmlformats.org/officeDocument/2006/relationships/image" Target="../media/image61.png"/><Relationship Id="rId3" Type="http://schemas.openxmlformats.org/officeDocument/2006/relationships/image" Target="../media/image46.png"/><Relationship Id="rId7" Type="http://schemas.openxmlformats.org/officeDocument/2006/relationships/image" Target="../media/image50.png"/><Relationship Id="rId12" Type="http://schemas.openxmlformats.org/officeDocument/2006/relationships/image" Target="../media/image55.png"/><Relationship Id="rId17" Type="http://schemas.openxmlformats.org/officeDocument/2006/relationships/image" Target="../media/image60.png"/><Relationship Id="rId2" Type="http://schemas.openxmlformats.org/officeDocument/2006/relationships/notesSlide" Target="../notesSlides/notesSlide12.xml"/><Relationship Id="rId16" Type="http://schemas.openxmlformats.org/officeDocument/2006/relationships/image" Target="../media/image59.png"/><Relationship Id="rId20" Type="http://schemas.openxmlformats.org/officeDocument/2006/relationships/image" Target="../media/image63.png"/><Relationship Id="rId1" Type="http://schemas.openxmlformats.org/officeDocument/2006/relationships/slideLayout" Target="../slideLayouts/slideLayout86.xml"/><Relationship Id="rId6" Type="http://schemas.openxmlformats.org/officeDocument/2006/relationships/image" Target="../media/image49.png"/><Relationship Id="rId11" Type="http://schemas.openxmlformats.org/officeDocument/2006/relationships/image" Target="../media/image54.png"/><Relationship Id="rId5" Type="http://schemas.openxmlformats.org/officeDocument/2006/relationships/image" Target="../media/image48.png"/><Relationship Id="rId15" Type="http://schemas.openxmlformats.org/officeDocument/2006/relationships/image" Target="../media/image58.png"/><Relationship Id="rId10" Type="http://schemas.openxmlformats.org/officeDocument/2006/relationships/image" Target="../media/image53.gif"/><Relationship Id="rId19" Type="http://schemas.openxmlformats.org/officeDocument/2006/relationships/image" Target="../media/image62.png"/><Relationship Id="rId4" Type="http://schemas.openxmlformats.org/officeDocument/2006/relationships/image" Target="../media/image47.png"/><Relationship Id="rId9" Type="http://schemas.openxmlformats.org/officeDocument/2006/relationships/image" Target="../media/image52.png"/><Relationship Id="rId14" Type="http://schemas.openxmlformats.org/officeDocument/2006/relationships/image" Target="../media/image57.png"/></Relationships>
</file>

<file path=ppt/slides/_rels/slide19.xml.rels><?xml version="1.0" encoding="UTF-8" standalone="yes"?>
<Relationships xmlns="http://schemas.openxmlformats.org/package/2006/relationships"><Relationship Id="rId8" Type="http://schemas.openxmlformats.org/officeDocument/2006/relationships/image" Target="../media/image66.png"/><Relationship Id="rId13" Type="http://schemas.openxmlformats.org/officeDocument/2006/relationships/image" Target="../media/image70.png"/><Relationship Id="rId18" Type="http://schemas.openxmlformats.org/officeDocument/2006/relationships/image" Target="../media/image75.png"/><Relationship Id="rId3" Type="http://schemas.openxmlformats.org/officeDocument/2006/relationships/notesSlide" Target="../notesSlides/notesSlide13.xml"/><Relationship Id="rId7" Type="http://schemas.openxmlformats.org/officeDocument/2006/relationships/image" Target="../media/image65.png"/><Relationship Id="rId12" Type="http://schemas.openxmlformats.org/officeDocument/2006/relationships/image" Target="../media/image69.png"/><Relationship Id="rId17" Type="http://schemas.openxmlformats.org/officeDocument/2006/relationships/image" Target="../media/image74.png"/><Relationship Id="rId2" Type="http://schemas.openxmlformats.org/officeDocument/2006/relationships/slideLayout" Target="../slideLayouts/slideLayout8.xml"/><Relationship Id="rId16" Type="http://schemas.openxmlformats.org/officeDocument/2006/relationships/image" Target="../media/image73.png"/><Relationship Id="rId1" Type="http://schemas.openxmlformats.org/officeDocument/2006/relationships/tags" Target="../tags/tag10.xml"/><Relationship Id="rId6" Type="http://schemas.openxmlformats.org/officeDocument/2006/relationships/image" Target="../media/image64.png"/><Relationship Id="rId11" Type="http://schemas.openxmlformats.org/officeDocument/2006/relationships/image" Target="../media/image68.png"/><Relationship Id="rId5" Type="http://schemas.openxmlformats.org/officeDocument/2006/relationships/image" Target="../media/image35.emf"/><Relationship Id="rId15" Type="http://schemas.openxmlformats.org/officeDocument/2006/relationships/image" Target="../media/image72.png"/><Relationship Id="rId10" Type="http://schemas.openxmlformats.org/officeDocument/2006/relationships/image" Target="../media/image48.png"/><Relationship Id="rId4" Type="http://schemas.openxmlformats.org/officeDocument/2006/relationships/oleObject" Target="../embeddings/oleObject9.bin"/><Relationship Id="rId9" Type="http://schemas.openxmlformats.org/officeDocument/2006/relationships/image" Target="../media/image67.png"/><Relationship Id="rId14" Type="http://schemas.openxmlformats.org/officeDocument/2006/relationships/image" Target="../media/image7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8" Type="http://schemas.openxmlformats.org/officeDocument/2006/relationships/image" Target="../media/image47.png"/><Relationship Id="rId13" Type="http://schemas.openxmlformats.org/officeDocument/2006/relationships/image" Target="../media/image80.png"/><Relationship Id="rId3" Type="http://schemas.openxmlformats.org/officeDocument/2006/relationships/hyperlink" Target="https://base10.vc/post/generative-ai-mission-critical/" TargetMode="External"/><Relationship Id="rId7" Type="http://schemas.microsoft.com/office/2007/relationships/hdphoto" Target="../media/hdphoto3.wdp"/><Relationship Id="rId12" Type="http://schemas.openxmlformats.org/officeDocument/2006/relationships/image" Target="../media/image79.png"/><Relationship Id="rId17" Type="http://schemas.openxmlformats.org/officeDocument/2006/relationships/image" Target="../media/image49.png"/><Relationship Id="rId2" Type="http://schemas.openxmlformats.org/officeDocument/2006/relationships/notesSlide" Target="../notesSlides/notesSlide14.xml"/><Relationship Id="rId16" Type="http://schemas.openxmlformats.org/officeDocument/2006/relationships/image" Target="../media/image83.jpeg"/><Relationship Id="rId1" Type="http://schemas.openxmlformats.org/officeDocument/2006/relationships/slideLayout" Target="../slideLayouts/slideLayout8.xml"/><Relationship Id="rId6" Type="http://schemas.openxmlformats.org/officeDocument/2006/relationships/image" Target="../media/image76.png"/><Relationship Id="rId11" Type="http://schemas.openxmlformats.org/officeDocument/2006/relationships/image" Target="../media/image78.png"/><Relationship Id="rId5" Type="http://schemas.openxmlformats.org/officeDocument/2006/relationships/hyperlink" Target="https://github.com/ai-collection/ai-collection" TargetMode="External"/><Relationship Id="rId15" Type="http://schemas.openxmlformats.org/officeDocument/2006/relationships/image" Target="../media/image82.jpeg"/><Relationship Id="rId10" Type="http://schemas.openxmlformats.org/officeDocument/2006/relationships/image" Target="../media/image71.png"/><Relationship Id="rId4" Type="http://schemas.openxmlformats.org/officeDocument/2006/relationships/hyperlink" Target="https://www.sequoiacap.com/article/generative-ai-a-creative-new-world/" TargetMode="External"/><Relationship Id="rId9" Type="http://schemas.openxmlformats.org/officeDocument/2006/relationships/image" Target="../media/image77.png"/><Relationship Id="rId14" Type="http://schemas.openxmlformats.org/officeDocument/2006/relationships/image" Target="../media/image81.png"/></Relationships>
</file>

<file path=ppt/slides/_rels/slide21.xml.rels><?xml version="1.0" encoding="UTF-8" standalone="yes"?>
<Relationships xmlns="http://schemas.openxmlformats.org/package/2006/relationships"><Relationship Id="rId8" Type="http://schemas.openxmlformats.org/officeDocument/2006/relationships/image" Target="../media/image85.png"/><Relationship Id="rId13" Type="http://schemas.openxmlformats.org/officeDocument/2006/relationships/image" Target="../media/image78.png"/><Relationship Id="rId3" Type="http://schemas.openxmlformats.org/officeDocument/2006/relationships/notesSlide" Target="../notesSlides/notesSlide15.xml"/><Relationship Id="rId7" Type="http://schemas.openxmlformats.org/officeDocument/2006/relationships/image" Target="../media/image37.png"/><Relationship Id="rId12" Type="http://schemas.openxmlformats.org/officeDocument/2006/relationships/image" Target="../media/image80.png"/><Relationship Id="rId2" Type="http://schemas.openxmlformats.org/officeDocument/2006/relationships/slideLayout" Target="../slideLayouts/slideLayout8.xml"/><Relationship Id="rId16" Type="http://schemas.openxmlformats.org/officeDocument/2006/relationships/image" Target="../media/image49.png"/><Relationship Id="rId1" Type="http://schemas.openxmlformats.org/officeDocument/2006/relationships/tags" Target="../tags/tag11.xml"/><Relationship Id="rId6" Type="http://schemas.openxmlformats.org/officeDocument/2006/relationships/image" Target="../media/image84.png"/><Relationship Id="rId11" Type="http://schemas.openxmlformats.org/officeDocument/2006/relationships/image" Target="../media/image71.png"/><Relationship Id="rId5" Type="http://schemas.openxmlformats.org/officeDocument/2006/relationships/image" Target="../media/image35.emf"/><Relationship Id="rId15" Type="http://schemas.openxmlformats.org/officeDocument/2006/relationships/image" Target="../media/image87.png"/><Relationship Id="rId10" Type="http://schemas.microsoft.com/office/2007/relationships/hdphoto" Target="../media/hdphoto3.wdp"/><Relationship Id="rId4" Type="http://schemas.openxmlformats.org/officeDocument/2006/relationships/oleObject" Target="../embeddings/oleObject10.bin"/><Relationship Id="rId9" Type="http://schemas.openxmlformats.org/officeDocument/2006/relationships/image" Target="../media/image86.png"/><Relationship Id="rId14" Type="http://schemas.openxmlformats.org/officeDocument/2006/relationships/image" Target="../media/image79.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8.xml"/><Relationship Id="rId1" Type="http://schemas.openxmlformats.org/officeDocument/2006/relationships/tags" Target="../tags/tag12.xml"/><Relationship Id="rId5" Type="http://schemas.openxmlformats.org/officeDocument/2006/relationships/image" Target="../media/image35.emf"/><Relationship Id="rId4" Type="http://schemas.openxmlformats.org/officeDocument/2006/relationships/oleObject" Target="../embeddings/oleObject11.bin"/></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image" Target="../media/image89.png"/><Relationship Id="rId13" Type="http://schemas.openxmlformats.org/officeDocument/2006/relationships/image" Target="../media/image94.png"/><Relationship Id="rId3" Type="http://schemas.openxmlformats.org/officeDocument/2006/relationships/notesSlide" Target="../notesSlides/notesSlide18.xml"/><Relationship Id="rId7" Type="http://schemas.openxmlformats.org/officeDocument/2006/relationships/image" Target="../media/image85.png"/><Relationship Id="rId12" Type="http://schemas.openxmlformats.org/officeDocument/2006/relationships/image" Target="../media/image93.png"/><Relationship Id="rId17" Type="http://schemas.openxmlformats.org/officeDocument/2006/relationships/image" Target="../media/image80.png"/><Relationship Id="rId2" Type="http://schemas.openxmlformats.org/officeDocument/2006/relationships/slideLayout" Target="../slideLayouts/slideLayout8.xml"/><Relationship Id="rId16" Type="http://schemas.openxmlformats.org/officeDocument/2006/relationships/image" Target="../media/image66.png"/><Relationship Id="rId1" Type="http://schemas.openxmlformats.org/officeDocument/2006/relationships/tags" Target="../tags/tag13.xml"/><Relationship Id="rId6" Type="http://schemas.openxmlformats.org/officeDocument/2006/relationships/image" Target="../media/image37.png"/><Relationship Id="rId11" Type="http://schemas.openxmlformats.org/officeDocument/2006/relationships/image" Target="../media/image92.png"/><Relationship Id="rId5" Type="http://schemas.openxmlformats.org/officeDocument/2006/relationships/image" Target="../media/image35.emf"/><Relationship Id="rId15" Type="http://schemas.openxmlformats.org/officeDocument/2006/relationships/image" Target="../media/image68.png"/><Relationship Id="rId10" Type="http://schemas.openxmlformats.org/officeDocument/2006/relationships/image" Target="../media/image91.png"/><Relationship Id="rId4" Type="http://schemas.openxmlformats.org/officeDocument/2006/relationships/oleObject" Target="../embeddings/oleObject12.bin"/><Relationship Id="rId9" Type="http://schemas.openxmlformats.org/officeDocument/2006/relationships/image" Target="../media/image90.png"/><Relationship Id="rId14" Type="http://schemas.openxmlformats.org/officeDocument/2006/relationships/image" Target="../media/image95.png"/></Relationships>
</file>

<file path=ppt/slides/_rels/slide27.xml.rels><?xml version="1.0" encoding="UTF-8" standalone="yes"?>
<Relationships xmlns="http://schemas.openxmlformats.org/package/2006/relationships"><Relationship Id="rId8" Type="http://schemas.openxmlformats.org/officeDocument/2006/relationships/image" Target="../media/image95.png"/><Relationship Id="rId13" Type="http://schemas.openxmlformats.org/officeDocument/2006/relationships/image" Target="../media/image99.png"/><Relationship Id="rId3" Type="http://schemas.openxmlformats.org/officeDocument/2006/relationships/notesSlide" Target="../notesSlides/notesSlide19.xml"/><Relationship Id="rId7" Type="http://schemas.openxmlformats.org/officeDocument/2006/relationships/image" Target="../media/image80.png"/><Relationship Id="rId12" Type="http://schemas.openxmlformats.org/officeDocument/2006/relationships/image" Target="../media/image98.png"/><Relationship Id="rId2" Type="http://schemas.openxmlformats.org/officeDocument/2006/relationships/slideLayout" Target="../slideLayouts/slideLayout8.xml"/><Relationship Id="rId1" Type="http://schemas.openxmlformats.org/officeDocument/2006/relationships/video" Target="https://www.youtube.com/embed/4RfD5JiXt3A?feature=oembed" TargetMode="External"/><Relationship Id="rId6" Type="http://schemas.openxmlformats.org/officeDocument/2006/relationships/image" Target="../media/image69.png"/><Relationship Id="rId11" Type="http://schemas.openxmlformats.org/officeDocument/2006/relationships/image" Target="../media/image66.png"/><Relationship Id="rId5" Type="http://schemas.openxmlformats.org/officeDocument/2006/relationships/image" Target="../media/image97.png"/><Relationship Id="rId15" Type="http://schemas.openxmlformats.org/officeDocument/2006/relationships/image" Target="../media/image101.jpeg"/><Relationship Id="rId10" Type="http://schemas.openxmlformats.org/officeDocument/2006/relationships/image" Target="../media/image68.png"/><Relationship Id="rId4" Type="http://schemas.openxmlformats.org/officeDocument/2006/relationships/image" Target="../media/image96.png"/><Relationship Id="rId9" Type="http://schemas.openxmlformats.org/officeDocument/2006/relationships/image" Target="../media/image85.png"/><Relationship Id="rId14" Type="http://schemas.openxmlformats.org/officeDocument/2006/relationships/image" Target="../media/image100.png"/></Relationships>
</file>

<file path=ppt/slides/_rels/slide28.xml.rels><?xml version="1.0" encoding="UTF-8" standalone="yes"?>
<Relationships xmlns="http://schemas.openxmlformats.org/package/2006/relationships"><Relationship Id="rId8" Type="http://schemas.openxmlformats.org/officeDocument/2006/relationships/image" Target="../media/image103.png"/><Relationship Id="rId13" Type="http://schemas.openxmlformats.org/officeDocument/2006/relationships/image" Target="../media/image106.png"/><Relationship Id="rId3" Type="http://schemas.openxmlformats.org/officeDocument/2006/relationships/notesSlide" Target="../notesSlides/notesSlide20.xml"/><Relationship Id="rId7" Type="http://schemas.openxmlformats.org/officeDocument/2006/relationships/image" Target="../media/image102.png"/><Relationship Id="rId12" Type="http://schemas.openxmlformats.org/officeDocument/2006/relationships/image" Target="../media/image66.png"/><Relationship Id="rId2" Type="http://schemas.openxmlformats.org/officeDocument/2006/relationships/slideLayout" Target="../slideLayouts/slideLayout8.xml"/><Relationship Id="rId16" Type="http://schemas.openxmlformats.org/officeDocument/2006/relationships/image" Target="../media/image107.jpeg"/><Relationship Id="rId1" Type="http://schemas.openxmlformats.org/officeDocument/2006/relationships/video" Target="https://www.youtube.com/embed/u-xuLu6BMk4?feature=oembed" TargetMode="External"/><Relationship Id="rId6" Type="http://schemas.openxmlformats.org/officeDocument/2006/relationships/image" Target="../media/image67.png"/><Relationship Id="rId11" Type="http://schemas.openxmlformats.org/officeDocument/2006/relationships/image" Target="../media/image105.png"/><Relationship Id="rId5" Type="http://schemas.openxmlformats.org/officeDocument/2006/relationships/image" Target="../media/image64.png"/><Relationship Id="rId15" Type="http://schemas.openxmlformats.org/officeDocument/2006/relationships/image" Target="../media/image80.png"/><Relationship Id="rId10" Type="http://schemas.openxmlformats.org/officeDocument/2006/relationships/image" Target="../media/image104.png"/><Relationship Id="rId4" Type="http://schemas.openxmlformats.org/officeDocument/2006/relationships/image" Target="../media/image96.png"/><Relationship Id="rId9" Type="http://schemas.openxmlformats.org/officeDocument/2006/relationships/image" Target="../media/image70.png"/><Relationship Id="rId14" Type="http://schemas.openxmlformats.org/officeDocument/2006/relationships/image" Target="../media/image71.png"/></Relationships>
</file>

<file path=ppt/slides/_rels/slide29.xml.rels><?xml version="1.0" encoding="UTF-8" standalone="yes"?>
<Relationships xmlns="http://schemas.openxmlformats.org/package/2006/relationships"><Relationship Id="rId8" Type="http://schemas.openxmlformats.org/officeDocument/2006/relationships/image" Target="../media/image110.png"/><Relationship Id="rId13" Type="http://schemas.openxmlformats.org/officeDocument/2006/relationships/image" Target="../media/image113.jpeg"/><Relationship Id="rId3" Type="http://schemas.openxmlformats.org/officeDocument/2006/relationships/notesSlide" Target="../notesSlides/notesSlide21.xml"/><Relationship Id="rId7" Type="http://schemas.openxmlformats.org/officeDocument/2006/relationships/image" Target="../media/image109.png"/><Relationship Id="rId12" Type="http://schemas.openxmlformats.org/officeDocument/2006/relationships/image" Target="../media/image80.png"/><Relationship Id="rId2" Type="http://schemas.openxmlformats.org/officeDocument/2006/relationships/slideLayout" Target="../slideLayouts/slideLayout8.xml"/><Relationship Id="rId1" Type="http://schemas.openxmlformats.org/officeDocument/2006/relationships/video" Target="https://www.youtube.com/embed/GNL1z7hnj4w?feature=oembed" TargetMode="External"/><Relationship Id="rId6" Type="http://schemas.openxmlformats.org/officeDocument/2006/relationships/image" Target="../media/image108.jpeg"/><Relationship Id="rId11" Type="http://schemas.openxmlformats.org/officeDocument/2006/relationships/image" Target="../media/image66.png"/><Relationship Id="rId5" Type="http://schemas.openxmlformats.org/officeDocument/2006/relationships/image" Target="../media/image64.png"/><Relationship Id="rId10" Type="http://schemas.openxmlformats.org/officeDocument/2006/relationships/image" Target="../media/image112.png"/><Relationship Id="rId4" Type="http://schemas.openxmlformats.org/officeDocument/2006/relationships/image" Target="../media/image96.png"/><Relationship Id="rId9" Type="http://schemas.openxmlformats.org/officeDocument/2006/relationships/image" Target="../media/image111.png"/></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8" Type="http://schemas.openxmlformats.org/officeDocument/2006/relationships/image" Target="../media/image117.svg"/><Relationship Id="rId13" Type="http://schemas.openxmlformats.org/officeDocument/2006/relationships/image" Target="../media/image122.png"/><Relationship Id="rId3" Type="http://schemas.openxmlformats.org/officeDocument/2006/relationships/oleObject" Target="../embeddings/oleObject13.bin"/><Relationship Id="rId7" Type="http://schemas.openxmlformats.org/officeDocument/2006/relationships/image" Target="../media/image116.png"/><Relationship Id="rId12" Type="http://schemas.openxmlformats.org/officeDocument/2006/relationships/image" Target="../media/image121.svg"/><Relationship Id="rId17" Type="http://schemas.openxmlformats.org/officeDocument/2006/relationships/hyperlink" Target="https://www2.deloitte.com/us/en/pages/about-deloitte/articles/technology-trust-ethics.html" TargetMode="External"/><Relationship Id="rId2" Type="http://schemas.openxmlformats.org/officeDocument/2006/relationships/slideLayout" Target="../slideLayouts/slideLayout8.xml"/><Relationship Id="rId16" Type="http://schemas.openxmlformats.org/officeDocument/2006/relationships/image" Target="../media/image125.svg"/><Relationship Id="rId1" Type="http://schemas.openxmlformats.org/officeDocument/2006/relationships/tags" Target="../tags/tag14.xml"/><Relationship Id="rId6" Type="http://schemas.openxmlformats.org/officeDocument/2006/relationships/image" Target="../media/image115.svg"/><Relationship Id="rId11" Type="http://schemas.openxmlformats.org/officeDocument/2006/relationships/image" Target="../media/image120.png"/><Relationship Id="rId5" Type="http://schemas.openxmlformats.org/officeDocument/2006/relationships/image" Target="../media/image114.png"/><Relationship Id="rId15" Type="http://schemas.openxmlformats.org/officeDocument/2006/relationships/image" Target="../media/image124.png"/><Relationship Id="rId10" Type="http://schemas.openxmlformats.org/officeDocument/2006/relationships/image" Target="../media/image119.svg"/><Relationship Id="rId4" Type="http://schemas.openxmlformats.org/officeDocument/2006/relationships/image" Target="../media/image16.emf"/><Relationship Id="rId9" Type="http://schemas.openxmlformats.org/officeDocument/2006/relationships/image" Target="../media/image118.png"/><Relationship Id="rId14" Type="http://schemas.openxmlformats.org/officeDocument/2006/relationships/image" Target="../media/image123.svg"/></Relationships>
</file>

<file path=ppt/slides/_rels/slide3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image" Target="../media/image129.png"/><Relationship Id="rId3" Type="http://schemas.openxmlformats.org/officeDocument/2006/relationships/notesSlide" Target="../notesSlides/notesSlide22.xml"/><Relationship Id="rId7" Type="http://schemas.openxmlformats.org/officeDocument/2006/relationships/image" Target="../media/image128.png"/><Relationship Id="rId12" Type="http://schemas.openxmlformats.org/officeDocument/2006/relationships/image" Target="../media/image133.png"/><Relationship Id="rId2" Type="http://schemas.openxmlformats.org/officeDocument/2006/relationships/slideLayout" Target="../slideLayouts/slideLayout14.xml"/><Relationship Id="rId1" Type="http://schemas.openxmlformats.org/officeDocument/2006/relationships/tags" Target="../tags/tag15.xml"/><Relationship Id="rId6" Type="http://schemas.openxmlformats.org/officeDocument/2006/relationships/image" Target="../media/image127.png"/><Relationship Id="rId11" Type="http://schemas.openxmlformats.org/officeDocument/2006/relationships/image" Target="../media/image132.png"/><Relationship Id="rId5" Type="http://schemas.openxmlformats.org/officeDocument/2006/relationships/image" Target="../media/image126.emf"/><Relationship Id="rId10" Type="http://schemas.openxmlformats.org/officeDocument/2006/relationships/image" Target="../media/image131.png"/><Relationship Id="rId4" Type="http://schemas.openxmlformats.org/officeDocument/2006/relationships/oleObject" Target="../embeddings/oleObject14.bin"/><Relationship Id="rId9" Type="http://schemas.openxmlformats.org/officeDocument/2006/relationships/image" Target="../media/image130.png"/></Relationships>
</file>

<file path=ppt/slides/_rels/slide33.xml.rels><?xml version="1.0" encoding="UTF-8" standalone="yes"?>
<Relationships xmlns="http://schemas.openxmlformats.org/package/2006/relationships"><Relationship Id="rId8" Type="http://schemas.openxmlformats.org/officeDocument/2006/relationships/image" Target="../media/image136.png"/><Relationship Id="rId3" Type="http://schemas.openxmlformats.org/officeDocument/2006/relationships/notesSlide" Target="../notesSlides/notesSlide23.xml"/><Relationship Id="rId7" Type="http://schemas.openxmlformats.org/officeDocument/2006/relationships/image" Target="../media/image135.png"/><Relationship Id="rId2" Type="http://schemas.openxmlformats.org/officeDocument/2006/relationships/slideLayout" Target="../slideLayouts/slideLayout14.xml"/><Relationship Id="rId1" Type="http://schemas.openxmlformats.org/officeDocument/2006/relationships/tags" Target="../tags/tag16.xml"/><Relationship Id="rId6" Type="http://schemas.openxmlformats.org/officeDocument/2006/relationships/image" Target="../media/image134.jpeg"/><Relationship Id="rId5" Type="http://schemas.openxmlformats.org/officeDocument/2006/relationships/image" Target="../media/image126.emf"/><Relationship Id="rId10" Type="http://schemas.openxmlformats.org/officeDocument/2006/relationships/image" Target="../media/image138.png"/><Relationship Id="rId4" Type="http://schemas.openxmlformats.org/officeDocument/2006/relationships/oleObject" Target="../embeddings/oleObject15.bin"/><Relationship Id="rId9" Type="http://schemas.openxmlformats.org/officeDocument/2006/relationships/image" Target="../media/image137.png"/></Relationships>
</file>

<file path=ppt/slides/_rels/slide3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8" Type="http://schemas.openxmlformats.org/officeDocument/2006/relationships/image" Target="../media/image91.png"/><Relationship Id="rId13" Type="http://schemas.openxmlformats.org/officeDocument/2006/relationships/image" Target="../media/image68.png"/><Relationship Id="rId3" Type="http://schemas.openxmlformats.org/officeDocument/2006/relationships/image" Target="../media/image37.png"/><Relationship Id="rId7" Type="http://schemas.openxmlformats.org/officeDocument/2006/relationships/image" Target="../media/image90.png"/><Relationship Id="rId12" Type="http://schemas.openxmlformats.org/officeDocument/2006/relationships/image" Target="../media/image95.png"/><Relationship Id="rId2" Type="http://schemas.openxmlformats.org/officeDocument/2006/relationships/notesSlide" Target="../notesSlides/notesSlide24.xml"/><Relationship Id="rId1" Type="http://schemas.openxmlformats.org/officeDocument/2006/relationships/slideLayout" Target="../slideLayouts/slideLayout3.xml"/><Relationship Id="rId6" Type="http://schemas.openxmlformats.org/officeDocument/2006/relationships/image" Target="../media/image89.png"/><Relationship Id="rId11" Type="http://schemas.openxmlformats.org/officeDocument/2006/relationships/image" Target="../media/image94.png"/><Relationship Id="rId5" Type="http://schemas.openxmlformats.org/officeDocument/2006/relationships/image" Target="../media/image139.png"/><Relationship Id="rId15" Type="http://schemas.openxmlformats.org/officeDocument/2006/relationships/image" Target="../media/image140.jpeg"/><Relationship Id="rId10" Type="http://schemas.openxmlformats.org/officeDocument/2006/relationships/image" Target="../media/image93.png"/><Relationship Id="rId4" Type="http://schemas.openxmlformats.org/officeDocument/2006/relationships/image" Target="../media/image85.png"/><Relationship Id="rId9" Type="http://schemas.openxmlformats.org/officeDocument/2006/relationships/image" Target="../media/image92.png"/><Relationship Id="rId14" Type="http://schemas.openxmlformats.org/officeDocument/2006/relationships/image" Target="../media/image66.png"/></Relationships>
</file>

<file path=ppt/slides/_rels/slide36.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hyperlink" Target="mailto:globalgenerativeaiclearinghouse@deloitte.com?subject=Query:%20Generative%20AI" TargetMode="External"/><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25.xml"/><Relationship Id="rId7" Type="http://schemas.openxmlformats.org/officeDocument/2006/relationships/hyperlink" Target="http://www.deloitte.com/about" TargetMode="External"/><Relationship Id="rId2" Type="http://schemas.openxmlformats.org/officeDocument/2006/relationships/slideLayout" Target="../slideLayouts/slideLayout5.xml"/><Relationship Id="rId1" Type="http://schemas.openxmlformats.org/officeDocument/2006/relationships/tags" Target="../tags/tag17.xml"/><Relationship Id="rId6" Type="http://schemas.openxmlformats.org/officeDocument/2006/relationships/image" Target="../media/image143.png"/><Relationship Id="rId5" Type="http://schemas.openxmlformats.org/officeDocument/2006/relationships/image" Target="../media/image142.emf"/><Relationship Id="rId4" Type="http://schemas.openxmlformats.org/officeDocument/2006/relationships/oleObject" Target="../embeddings/oleObject16.bin"/></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svg"/><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9.emf"/><Relationship Id="rId11" Type="http://schemas.openxmlformats.org/officeDocument/2006/relationships/image" Target="../media/image14.pn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s>
</file>

<file path=ppt/slides/_rels/slide7.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oleObject" Target="../embeddings/oleObject7.bin"/><Relationship Id="rId7" Type="http://schemas.openxmlformats.org/officeDocument/2006/relationships/image" Target="../media/image18.png"/><Relationship Id="rId2" Type="http://schemas.openxmlformats.org/officeDocument/2006/relationships/slideLayout" Target="../slideLayouts/slideLayout11.xml"/><Relationship Id="rId1" Type="http://schemas.openxmlformats.org/officeDocument/2006/relationships/tags" Target="../tags/tag8.xml"/><Relationship Id="rId6" Type="http://schemas.microsoft.com/office/2007/relationships/hdphoto" Target="../media/hdphoto1.wdp"/><Relationship Id="rId5" Type="http://schemas.openxmlformats.org/officeDocument/2006/relationships/image" Target="../media/image17.png"/><Relationship Id="rId4" Type="http://schemas.openxmlformats.org/officeDocument/2006/relationships/image" Target="../media/image16.emf"/></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8.xml"/><Relationship Id="rId4" Type="http://schemas.microsoft.com/office/2007/relationships/hdphoto" Target="../media/hdphoto2.wdp"/></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799B5A92-3FCF-4BA8-86B8-25574E7BFC8E}"/>
              </a:ext>
            </a:extLst>
          </p:cNvPr>
          <p:cNvSpPr>
            <a:spLocks noGrp="1"/>
          </p:cNvSpPr>
          <p:nvPr>
            <p:ph type="subTitle" idx="1"/>
          </p:nvPr>
        </p:nvSpPr>
        <p:spPr>
          <a:xfrm>
            <a:off x="464816" y="5845180"/>
            <a:ext cx="6564633" cy="505645"/>
          </a:xfrm>
        </p:spPr>
        <p:txBody>
          <a:bodyPr/>
          <a:lstStyle/>
          <a:p>
            <a:r>
              <a:rPr lang="en-US"/>
              <a:t>Generative AI Fact Pack</a:t>
            </a:r>
          </a:p>
        </p:txBody>
      </p:sp>
      <p:sp>
        <p:nvSpPr>
          <p:cNvPr id="3" name="Text Placeholder 2">
            <a:extLst>
              <a:ext uri="{FF2B5EF4-FFF2-40B4-BE49-F238E27FC236}">
                <a16:creationId xmlns:a16="http://schemas.microsoft.com/office/drawing/2014/main" id="{B3031D9F-EB95-4FE4-8E16-89896B9476E9}"/>
              </a:ext>
            </a:extLst>
          </p:cNvPr>
          <p:cNvSpPr>
            <a:spLocks noGrp="1"/>
          </p:cNvSpPr>
          <p:nvPr>
            <p:ph type="body" sz="quarter" idx="10"/>
          </p:nvPr>
        </p:nvSpPr>
        <p:spPr>
          <a:xfrm>
            <a:off x="475325" y="6362699"/>
            <a:ext cx="5594349" cy="352733"/>
          </a:xfrm>
        </p:spPr>
        <p:txBody>
          <a:bodyPr vert="horz" lIns="0" tIns="0" rIns="0" bIns="0" rtlCol="0" anchor="t">
            <a:noAutofit/>
          </a:bodyPr>
          <a:lstStyle/>
          <a:p>
            <a:r>
              <a:rPr lang="en-US" dirty="0">
                <a:latin typeface="Open Sans Light"/>
                <a:ea typeface="Open Sans Light"/>
                <a:cs typeface="Open Sans Light"/>
              </a:rPr>
              <a:t>May 30, 2023</a:t>
            </a:r>
          </a:p>
          <a:p>
            <a:r>
              <a:rPr lang="en-US" dirty="0">
                <a:latin typeface="Open Sans Light"/>
                <a:ea typeface="Open Sans Light"/>
                <a:cs typeface="Open Sans Light"/>
              </a:rPr>
              <a:t>Version 2.0</a:t>
            </a:r>
            <a:endParaRPr lang="en-US" dirty="0"/>
          </a:p>
          <a:p>
            <a:endParaRPr lang="en-US" dirty="0"/>
          </a:p>
        </p:txBody>
      </p:sp>
      <p:sp>
        <p:nvSpPr>
          <p:cNvPr id="5" name="Rectangle 4">
            <a:extLst>
              <a:ext uri="{FF2B5EF4-FFF2-40B4-BE49-F238E27FC236}">
                <a16:creationId xmlns:a16="http://schemas.microsoft.com/office/drawing/2014/main" id="{0684F049-D5B2-4C43-B7B7-51E57D1A39A8}"/>
              </a:ext>
            </a:extLst>
          </p:cNvPr>
          <p:cNvSpPr/>
          <p:nvPr/>
        </p:nvSpPr>
        <p:spPr bwMode="gray">
          <a:xfrm>
            <a:off x="464816" y="2772076"/>
            <a:ext cx="5490888" cy="3205212"/>
          </a:xfrm>
          <a:prstGeom prst="rect">
            <a:avLst/>
          </a:prstGeom>
          <a:solidFill>
            <a:schemeClr val="accent3">
              <a:lumMod val="50000"/>
            </a:schemeClr>
          </a:solidFill>
          <a:ln w="19050" algn="ctr">
            <a:noFill/>
            <a:miter lim="800000"/>
            <a:headEnd/>
            <a:tailEnd/>
          </a:ln>
        </p:spPr>
        <p:txBody>
          <a:bodyPr wrap="square" lIns="88900" tIns="88900" rIns="88900" bIns="88900" rtlCol="0" anchor="t"/>
          <a:lstStyle/>
          <a:p>
            <a:r>
              <a:rPr lang="en-US" sz="1400">
                <a:solidFill>
                  <a:schemeClr val="bg1"/>
                </a:solidFill>
                <a:ea typeface="+mn-lt"/>
                <a:cs typeface="+mn-lt"/>
              </a:rPr>
              <a:t>This document is intended for </a:t>
            </a:r>
            <a:r>
              <a:rPr lang="en-US" sz="1400" b="1">
                <a:solidFill>
                  <a:schemeClr val="bg1"/>
                </a:solidFill>
                <a:ea typeface="+mn-lt"/>
                <a:cs typeface="+mn-lt"/>
              </a:rPr>
              <a:t>internal use only</a:t>
            </a:r>
            <a:r>
              <a:rPr lang="en-US" sz="1400">
                <a:solidFill>
                  <a:schemeClr val="bg1"/>
                </a:solidFill>
                <a:ea typeface="+mn-lt"/>
                <a:cs typeface="+mn-lt"/>
              </a:rPr>
              <a:t>. </a:t>
            </a:r>
          </a:p>
          <a:p>
            <a:endParaRPr lang="en-US" sz="1400">
              <a:solidFill>
                <a:schemeClr val="bg1"/>
              </a:solidFill>
              <a:ea typeface="+mn-lt"/>
              <a:cs typeface="+mn-lt"/>
            </a:endParaRPr>
          </a:p>
          <a:p>
            <a:pPr fontAlgn="base">
              <a:defRPr/>
            </a:pPr>
            <a:r>
              <a:rPr kumimoji="0" lang="en-US" sz="1400" b="0" i="0" u="none" strike="noStrike" kern="1200" cap="none" spc="0" normalizeH="0" baseline="0" noProof="0">
                <a:ln>
                  <a:noFill/>
                </a:ln>
                <a:solidFill>
                  <a:srgbClr val="FFFFFF"/>
                </a:solidFill>
                <a:effectLst/>
                <a:uLnTx/>
                <a:uFillTx/>
                <a:latin typeface="Open Sans"/>
                <a:ea typeface="Open Sans"/>
                <a:cs typeface="Open Sans"/>
              </a:rPr>
              <a:t>The Global Generative AI Clearinghouse will provide updated documents frequently – the latest versions can be found on the </a:t>
            </a:r>
            <a:r>
              <a:rPr lang="en-US" sz="1400" u="sng">
                <a:solidFill>
                  <a:srgbClr val="00A3E0"/>
                </a:solidFill>
                <a:latin typeface="Open Sans"/>
                <a:ea typeface="Open Sans"/>
                <a:cs typeface="Open Sans"/>
                <a:hlinkClick r:id="rId3">
                  <a:extLst>
                    <a:ext uri="{A12FA001-AC4F-418D-AE19-62706E023703}">
                      <ahyp:hlinkClr xmlns:ahyp="http://schemas.microsoft.com/office/drawing/2018/hyperlinkcolor" val="tx"/>
                    </a:ext>
                  </a:extLst>
                </a:hlinkClick>
              </a:rPr>
              <a:t>Deloitte Generative AI KX page</a:t>
            </a:r>
            <a:r>
              <a:rPr kumimoji="0" lang="en-US" sz="1400" b="0" i="0" u="none" strike="noStrike" kern="1200" cap="none" spc="0" normalizeH="0" baseline="0" noProof="0">
                <a:ln>
                  <a:noFill/>
                </a:ln>
                <a:solidFill>
                  <a:srgbClr val="FFFFFF"/>
                </a:solidFill>
                <a:effectLst/>
                <a:uLnTx/>
                <a:uFillTx/>
                <a:latin typeface="Open Sans"/>
                <a:ea typeface="Open Sans"/>
                <a:cs typeface="Open Sans"/>
              </a:rPr>
              <a:t>.</a:t>
            </a:r>
            <a:endParaRPr kumimoji="0" lang="en-US" sz="1400" b="0" i="0" u="none" strike="noStrike" kern="1200" cap="none" spc="0" normalizeH="0" baseline="0" noProof="0">
              <a:ln>
                <a:noFill/>
              </a:ln>
              <a:solidFill>
                <a:srgbClr val="000000"/>
              </a:solidFill>
              <a:effectLst/>
              <a:uLnTx/>
              <a:uFillTx/>
              <a:latin typeface="Open Sans"/>
              <a:ea typeface="Open Sans"/>
              <a:cs typeface="Open Sans"/>
            </a:endParaRPr>
          </a:p>
          <a:p>
            <a:endParaRPr lang="en-US" sz="1400">
              <a:ea typeface="+mn-lt"/>
              <a:cs typeface="+mn-lt"/>
            </a:endParaRPr>
          </a:p>
          <a:p>
            <a:r>
              <a:rPr lang="en-US" sz="1400">
                <a:solidFill>
                  <a:schemeClr val="bg1"/>
                </a:solidFill>
                <a:ea typeface="+mn-lt"/>
                <a:cs typeface="+mn-lt"/>
              </a:rPr>
              <a:t>Due to the complexity of the topic (independence, security, trust), </a:t>
            </a:r>
            <a:r>
              <a:rPr lang="en-US" sz="1400" b="1">
                <a:solidFill>
                  <a:schemeClr val="bg1"/>
                </a:solidFill>
                <a:ea typeface="+mn-lt"/>
                <a:cs typeface="+mn-lt"/>
              </a:rPr>
              <a:t>please handle this topic with caution</a:t>
            </a:r>
            <a:r>
              <a:rPr lang="en-US" sz="1400">
                <a:solidFill>
                  <a:schemeClr val="bg1"/>
                </a:solidFill>
                <a:ea typeface="+mn-lt"/>
                <a:cs typeface="+mn-lt"/>
              </a:rPr>
              <a:t>.</a:t>
            </a:r>
          </a:p>
          <a:p>
            <a:endParaRPr lang="en-US" sz="1400">
              <a:solidFill>
                <a:schemeClr val="bg1"/>
              </a:solidFill>
              <a:ea typeface="+mn-lt"/>
              <a:cs typeface="+mn-lt"/>
            </a:endParaRPr>
          </a:p>
          <a:p>
            <a:r>
              <a:rPr lang="en-US" sz="1400">
                <a:solidFill>
                  <a:schemeClr val="bg1"/>
                </a:solidFill>
                <a:ea typeface="+mn-lt"/>
                <a:cs typeface="+mn-lt"/>
              </a:rPr>
              <a:t>For additional questions, after reviewing provided documents, please reach out to the</a:t>
            </a:r>
            <a:r>
              <a:rPr lang="en-US" sz="1400">
                <a:ea typeface="+mn-lt"/>
                <a:cs typeface="+mn-lt"/>
              </a:rPr>
              <a:t> </a:t>
            </a:r>
            <a:r>
              <a:rPr lang="en-US" sz="1400" u="sng">
                <a:ea typeface="+mn-lt"/>
                <a:cs typeface="+mn-lt"/>
                <a:hlinkClick r:id="rId4"/>
              </a:rPr>
              <a:t>Clearinghouse</a:t>
            </a:r>
            <a:r>
              <a:rPr lang="en-US" sz="1400">
                <a:solidFill>
                  <a:schemeClr val="bg1"/>
                </a:solidFill>
                <a:ea typeface="+mn-lt"/>
                <a:cs typeface="+mn-lt"/>
              </a:rPr>
              <a:t>.</a:t>
            </a:r>
          </a:p>
          <a:p>
            <a:endParaRPr lang="en-US" sz="1400">
              <a:solidFill>
                <a:schemeClr val="bg1"/>
              </a:solidFill>
              <a:ea typeface="+mn-lt"/>
              <a:cs typeface="+mn-lt"/>
            </a:endParaRPr>
          </a:p>
          <a:p>
            <a:r>
              <a:rPr lang="en-US" sz="1400" i="1">
                <a:solidFill>
                  <a:schemeClr val="bg1"/>
                </a:solidFill>
                <a:ea typeface="+mn-lt"/>
                <a:cs typeface="+mn-lt"/>
              </a:rPr>
              <a:t>Note: Microsoft / OpenAI are designated Restricted Entity, Technology Services Relationship</a:t>
            </a:r>
          </a:p>
          <a:p>
            <a:pPr>
              <a:lnSpc>
                <a:spcPct val="106000"/>
              </a:lnSpc>
              <a:spcBef>
                <a:spcPts val="1200"/>
              </a:spcBef>
              <a:buFontTx/>
              <a:buNone/>
            </a:pPr>
            <a:endParaRPr lang="en-US" sz="1600">
              <a:solidFill>
                <a:schemeClr val="bg1"/>
              </a:solidFill>
              <a:latin typeface="+mj-lt"/>
              <a:ea typeface="Open Sans SemiBold"/>
              <a:cs typeface="Open Sans SemiBold"/>
            </a:endParaRPr>
          </a:p>
        </p:txBody>
      </p:sp>
    </p:spTree>
    <p:extLst>
      <p:ext uri="{BB962C8B-B14F-4D97-AF65-F5344CB8AC3E}">
        <p14:creationId xmlns:p14="http://schemas.microsoft.com/office/powerpoint/2010/main" val="2320143410"/>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208D25B1-5750-461F-AE57-5E172C587FC9}"/>
              </a:ext>
            </a:extLst>
          </p:cNvPr>
          <p:cNvGrpSpPr/>
          <p:nvPr/>
        </p:nvGrpSpPr>
        <p:grpSpPr>
          <a:xfrm>
            <a:off x="8446757" y="1225485"/>
            <a:ext cx="3107063" cy="946413"/>
            <a:chOff x="8446757" y="1587707"/>
            <a:chExt cx="3107063" cy="946413"/>
          </a:xfrm>
        </p:grpSpPr>
        <p:pic>
          <p:nvPicPr>
            <p:cNvPr id="11" name="object 16">
              <a:extLst>
                <a:ext uri="{FF2B5EF4-FFF2-40B4-BE49-F238E27FC236}">
                  <a16:creationId xmlns:a16="http://schemas.microsoft.com/office/drawing/2014/main" id="{702B78BC-AE47-464D-AA63-BEF5A30F48A5}"/>
                </a:ext>
              </a:extLst>
            </p:cNvPr>
            <p:cNvPicPr/>
            <p:nvPr/>
          </p:nvPicPr>
          <p:blipFill>
            <a:blip r:embed="rId3" cstate="print"/>
            <a:stretch>
              <a:fillRect/>
            </a:stretch>
          </p:blipFill>
          <p:spPr>
            <a:xfrm>
              <a:off x="10573665" y="1615038"/>
              <a:ext cx="980155" cy="891750"/>
            </a:xfrm>
            <a:prstGeom prst="rect">
              <a:avLst/>
            </a:prstGeom>
          </p:spPr>
        </p:pic>
        <p:sp>
          <p:nvSpPr>
            <p:cNvPr id="13" name="object 18">
              <a:extLst>
                <a:ext uri="{FF2B5EF4-FFF2-40B4-BE49-F238E27FC236}">
                  <a16:creationId xmlns:a16="http://schemas.microsoft.com/office/drawing/2014/main" id="{3CDEECEC-B070-4F91-BA78-C718B5636C89}"/>
                </a:ext>
              </a:extLst>
            </p:cNvPr>
            <p:cNvSpPr txBox="1"/>
            <p:nvPr/>
          </p:nvSpPr>
          <p:spPr>
            <a:xfrm>
              <a:off x="8446757" y="1587707"/>
              <a:ext cx="1713244" cy="946413"/>
            </a:xfrm>
            <a:prstGeom prst="rect">
              <a:avLst/>
            </a:prstGeom>
          </p:spPr>
          <p:txBody>
            <a:bodyPr vert="horz" wrap="square" lIns="0" tIns="12700" rIns="0" bIns="0" rtlCol="0">
              <a:spAutoFit/>
            </a:bodyPr>
            <a:lstStyle/>
            <a:p>
              <a:pPr marL="12700">
                <a:spcBef>
                  <a:spcPts val="100"/>
                </a:spcBef>
              </a:pPr>
              <a:r>
                <a:rPr lang="en-US" sz="1100" b="1" kern="0" spc="-20">
                  <a:solidFill>
                    <a:srgbClr val="00A3E0"/>
                  </a:solidFill>
                  <a:latin typeface="Open Sans" panose="020B0606030504020204" pitchFamily="34" charset="0"/>
                  <a:ea typeface="Open Sans" panose="020B0606030504020204" pitchFamily="34" charset="0"/>
                  <a:cs typeface="Open Sans" panose="020B0606030504020204" pitchFamily="34" charset="0"/>
                </a:rPr>
                <a:t>Text</a:t>
              </a:r>
              <a:r>
                <a:rPr lang="en-US" sz="1100" b="1" kern="0" spc="-40">
                  <a:solidFill>
                    <a:srgbClr val="00A3E0"/>
                  </a:solidFill>
                  <a:latin typeface="Open Sans" panose="020B0606030504020204" pitchFamily="34" charset="0"/>
                  <a:ea typeface="Open Sans" panose="020B0606030504020204" pitchFamily="34" charset="0"/>
                  <a:cs typeface="Open Sans" panose="020B0606030504020204" pitchFamily="34" charset="0"/>
                </a:rPr>
                <a:t> G</a:t>
              </a:r>
              <a:r>
                <a:rPr lang="en-US" sz="1100" b="1" kern="0">
                  <a:solidFill>
                    <a:srgbClr val="00A3E0"/>
                  </a:solidFill>
                  <a:latin typeface="Open Sans" panose="020B0606030504020204" pitchFamily="34" charset="0"/>
                  <a:ea typeface="Open Sans" panose="020B0606030504020204" pitchFamily="34" charset="0"/>
                  <a:cs typeface="Open Sans" panose="020B0606030504020204" pitchFamily="34" charset="0"/>
                </a:rPr>
                <a:t>eneration</a:t>
              </a:r>
            </a:p>
            <a:p>
              <a:pPr marL="12700">
                <a:spcBef>
                  <a:spcPts val="100"/>
                </a:spcBef>
              </a:pPr>
              <a:endParaRPr lang="en-US" sz="400" kern="0" spc="-35">
                <a:solidFill>
                  <a:sysClr val="windowText" lastClr="000000"/>
                </a:solidFill>
                <a:latin typeface="Open Sans" panose="020B0606030504020204" pitchFamily="34" charset="0"/>
                <a:ea typeface="Open Sans" panose="020B0606030504020204" pitchFamily="34" charset="0"/>
                <a:cs typeface="Open Sans" panose="020B0606030504020204" pitchFamily="34" charset="0"/>
              </a:endParaRPr>
            </a:p>
            <a:p>
              <a:pPr marL="12700">
                <a:spcBef>
                  <a:spcPts val="100"/>
                </a:spcBef>
              </a:pPr>
              <a:r>
                <a:rPr lang="en-US" sz="1100" kern="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Prompt: </a:t>
              </a:r>
              <a:r>
                <a:rPr lang="en-US" sz="1100" i="1" kern="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Explain</a:t>
              </a:r>
              <a:r>
                <a:rPr lang="en-US" sz="1100" i="1" kern="0" spc="-1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 </a:t>
              </a:r>
              <a:r>
                <a:rPr lang="en-US" sz="1100" i="1" kern="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my</a:t>
              </a:r>
              <a:r>
                <a:rPr lang="en-US" sz="1100" i="1" kern="0" spc="-1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 </a:t>
              </a:r>
              <a:r>
                <a:rPr lang="en-US" sz="1100" i="1" kern="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colleagues </a:t>
              </a:r>
              <a:r>
                <a:rPr lang="en-US" sz="1100" i="1" kern="0" spc="-25">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the </a:t>
              </a:r>
              <a:r>
                <a:rPr lang="en-US" sz="1100" i="1" kern="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business</a:t>
              </a:r>
              <a:r>
                <a:rPr lang="en-US" sz="1100" i="1" kern="0" spc="-5">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 </a:t>
              </a:r>
              <a:r>
                <a:rPr lang="en-US" sz="1100" i="1" kern="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impact</a:t>
              </a:r>
              <a:r>
                <a:rPr lang="en-US" sz="1100" i="1" kern="0" spc="-1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 </a:t>
              </a:r>
              <a:r>
                <a:rPr lang="en-US" sz="1100" i="1" kern="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of </a:t>
              </a:r>
              <a:r>
                <a:rPr lang="en-US" sz="1100" i="1" kern="0" spc="-1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generative </a:t>
              </a:r>
              <a:r>
                <a:rPr lang="en-US" sz="1100" i="1" kern="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AI</a:t>
              </a:r>
              <a:r>
                <a:rPr lang="en-US" sz="1100" i="1" kern="0" spc="-15">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 </a:t>
              </a:r>
              <a:r>
                <a:rPr lang="en-US" sz="1100" i="1" kern="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in</a:t>
              </a:r>
              <a:r>
                <a:rPr lang="en-US" sz="1100" i="1" kern="0" spc="5">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 </a:t>
              </a:r>
              <a:r>
                <a:rPr lang="en-US" sz="1100" i="1" kern="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50 </a:t>
              </a:r>
              <a:r>
                <a:rPr lang="en-US" sz="1100" i="1" kern="0" spc="-1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words</a:t>
              </a:r>
              <a:endParaRPr lang="en-US" sz="1100" i="1" kern="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28" name="Group 27">
            <a:extLst>
              <a:ext uri="{FF2B5EF4-FFF2-40B4-BE49-F238E27FC236}">
                <a16:creationId xmlns:a16="http://schemas.microsoft.com/office/drawing/2014/main" id="{A3405D08-5DD7-4C8C-A8BD-E8C9531D0172}"/>
              </a:ext>
            </a:extLst>
          </p:cNvPr>
          <p:cNvGrpSpPr/>
          <p:nvPr/>
        </p:nvGrpSpPr>
        <p:grpSpPr>
          <a:xfrm>
            <a:off x="8446755" y="2335701"/>
            <a:ext cx="3026739" cy="946413"/>
            <a:chOff x="8446757" y="3329309"/>
            <a:chExt cx="3026739" cy="946413"/>
          </a:xfrm>
        </p:grpSpPr>
        <p:pic>
          <p:nvPicPr>
            <p:cNvPr id="16" name="object 21">
              <a:extLst>
                <a:ext uri="{FF2B5EF4-FFF2-40B4-BE49-F238E27FC236}">
                  <a16:creationId xmlns:a16="http://schemas.microsoft.com/office/drawing/2014/main" id="{70AFFC00-2A00-4323-B691-4FD40EDA46D7}"/>
                </a:ext>
              </a:extLst>
            </p:cNvPr>
            <p:cNvPicPr/>
            <p:nvPr/>
          </p:nvPicPr>
          <p:blipFill>
            <a:blip r:embed="rId4" cstate="print"/>
            <a:stretch>
              <a:fillRect/>
            </a:stretch>
          </p:blipFill>
          <p:spPr>
            <a:xfrm>
              <a:off x="10576646" y="3354090"/>
              <a:ext cx="896850" cy="896850"/>
            </a:xfrm>
            <a:prstGeom prst="rect">
              <a:avLst/>
            </a:prstGeom>
          </p:spPr>
        </p:pic>
        <p:sp>
          <p:nvSpPr>
            <p:cNvPr id="18" name="object 23">
              <a:extLst>
                <a:ext uri="{FF2B5EF4-FFF2-40B4-BE49-F238E27FC236}">
                  <a16:creationId xmlns:a16="http://schemas.microsoft.com/office/drawing/2014/main" id="{BBA03F6D-DC12-4F44-8A83-0EFA67714C05}"/>
                </a:ext>
              </a:extLst>
            </p:cNvPr>
            <p:cNvSpPr txBox="1"/>
            <p:nvPr/>
          </p:nvSpPr>
          <p:spPr>
            <a:xfrm>
              <a:off x="8446757" y="3329309"/>
              <a:ext cx="1575114" cy="946413"/>
            </a:xfrm>
            <a:prstGeom prst="rect">
              <a:avLst/>
            </a:prstGeom>
          </p:spPr>
          <p:txBody>
            <a:bodyPr vert="horz" wrap="square" lIns="0" tIns="12700" rIns="0" bIns="0" rtlCol="0">
              <a:spAutoFit/>
            </a:bodyPr>
            <a:lstStyle/>
            <a:p>
              <a:pPr marL="12700">
                <a:spcBef>
                  <a:spcPts val="100"/>
                </a:spcBef>
              </a:pPr>
              <a:r>
                <a:rPr lang="en-US" sz="1100" b="1" kern="0">
                  <a:solidFill>
                    <a:srgbClr val="00A3E0"/>
                  </a:solidFill>
                  <a:latin typeface="Open Sans" panose="020B0606030504020204" pitchFamily="34" charset="0"/>
                  <a:ea typeface="Open Sans" panose="020B0606030504020204" pitchFamily="34" charset="0"/>
                  <a:cs typeface="Open Sans" panose="020B0606030504020204" pitchFamily="34" charset="0"/>
                </a:rPr>
                <a:t>Image</a:t>
              </a:r>
              <a:r>
                <a:rPr lang="en-US" sz="1100" b="1" kern="0" spc="-25">
                  <a:solidFill>
                    <a:srgbClr val="00A3E0"/>
                  </a:solidFill>
                  <a:latin typeface="Open Sans" panose="020B0606030504020204" pitchFamily="34" charset="0"/>
                  <a:ea typeface="Open Sans" panose="020B0606030504020204" pitchFamily="34" charset="0"/>
                  <a:cs typeface="Open Sans" panose="020B0606030504020204" pitchFamily="34" charset="0"/>
                </a:rPr>
                <a:t> G</a:t>
              </a:r>
              <a:r>
                <a:rPr lang="en-US" sz="1100" b="1" kern="0">
                  <a:solidFill>
                    <a:srgbClr val="00A3E0"/>
                  </a:solidFill>
                  <a:latin typeface="Open Sans" panose="020B0606030504020204" pitchFamily="34" charset="0"/>
                  <a:ea typeface="Open Sans" panose="020B0606030504020204" pitchFamily="34" charset="0"/>
                  <a:cs typeface="Open Sans" panose="020B0606030504020204" pitchFamily="34" charset="0"/>
                </a:rPr>
                <a:t>eneration</a:t>
              </a:r>
            </a:p>
            <a:p>
              <a:pPr marL="12700">
                <a:spcBef>
                  <a:spcPts val="100"/>
                </a:spcBef>
              </a:pPr>
              <a:endParaRPr lang="en-US" sz="400" kern="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endParaRPr>
            </a:p>
            <a:p>
              <a:pPr marL="12700">
                <a:spcBef>
                  <a:spcPts val="100"/>
                </a:spcBef>
              </a:pPr>
              <a:r>
                <a:rPr lang="en-US" sz="1100" kern="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Prompt: </a:t>
              </a:r>
              <a:r>
                <a:rPr lang="en-US" sz="1100" i="1" kern="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A</a:t>
              </a:r>
              <a:r>
                <a:rPr lang="en-US" sz="1100" i="1" kern="0" spc="-5">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 </a:t>
              </a:r>
              <a:r>
                <a:rPr lang="en-US" sz="1100" i="1" kern="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bowl</a:t>
              </a:r>
              <a:r>
                <a:rPr lang="en-US" sz="1100" i="1" kern="0" spc="-5">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 </a:t>
              </a:r>
              <a:r>
                <a:rPr lang="en-US" sz="1100" i="1" kern="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of</a:t>
              </a:r>
              <a:r>
                <a:rPr lang="en-US" sz="1100" i="1" kern="0" spc="-1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 </a:t>
              </a:r>
              <a:r>
                <a:rPr lang="en-US" sz="1100" i="1" kern="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soup</a:t>
              </a:r>
              <a:r>
                <a:rPr lang="en-US" sz="1100" i="1" kern="0" spc="-1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 </a:t>
              </a:r>
              <a:r>
                <a:rPr lang="en-US" sz="1100" i="1" kern="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that</a:t>
              </a:r>
              <a:r>
                <a:rPr lang="en-US" sz="1100" i="1" kern="0" spc="-15">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 </a:t>
              </a:r>
              <a:r>
                <a:rPr lang="en-US" sz="1100" i="1" kern="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is</a:t>
              </a:r>
              <a:r>
                <a:rPr lang="en-US" sz="1100" i="1" kern="0" spc="-5">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 </a:t>
              </a:r>
              <a:r>
                <a:rPr lang="en-US" sz="1100" i="1" kern="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a</a:t>
              </a:r>
              <a:r>
                <a:rPr lang="en-US" sz="1100" i="1" kern="0" spc="-5">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 </a:t>
              </a:r>
              <a:r>
                <a:rPr lang="en-US" sz="1100" i="1" kern="0" spc="-1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portal </a:t>
              </a:r>
              <a:r>
                <a:rPr lang="en-US" sz="1100" i="1" kern="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to</a:t>
              </a:r>
              <a:r>
                <a:rPr lang="en-US" sz="1100" i="1" kern="0" spc="-1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 </a:t>
              </a:r>
              <a:r>
                <a:rPr lang="en-US" sz="1100" i="1" kern="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another</a:t>
              </a:r>
              <a:r>
                <a:rPr lang="en-US" sz="1100" i="1" kern="0" spc="-5">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 </a:t>
              </a:r>
              <a:r>
                <a:rPr lang="en-US" sz="1100" i="1" kern="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dimension as </a:t>
              </a:r>
              <a:r>
                <a:rPr lang="en-US" sz="1100" i="1" kern="0" spc="-1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digital </a:t>
              </a:r>
              <a:r>
                <a:rPr lang="en-US" sz="1100" i="1" kern="0" spc="-25">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art</a:t>
              </a:r>
              <a:endParaRPr lang="en-US" sz="1100" i="1" kern="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endParaRPr>
            </a:p>
          </p:txBody>
        </p:sp>
      </p:grpSp>
      <p:sp>
        <p:nvSpPr>
          <p:cNvPr id="20" name="TextBox 19">
            <a:extLst>
              <a:ext uri="{FF2B5EF4-FFF2-40B4-BE49-F238E27FC236}">
                <a16:creationId xmlns:a16="http://schemas.microsoft.com/office/drawing/2014/main" id="{3C486399-283E-4FCF-8E53-71E118D3F5B7}"/>
              </a:ext>
            </a:extLst>
          </p:cNvPr>
          <p:cNvSpPr txBox="1"/>
          <p:nvPr/>
        </p:nvSpPr>
        <p:spPr>
          <a:xfrm>
            <a:off x="8446757" y="750678"/>
            <a:ext cx="3067374" cy="246221"/>
          </a:xfrm>
          <a:prstGeom prst="rect">
            <a:avLst/>
          </a:prstGeom>
          <a:noFill/>
        </p:spPr>
        <p:txBody>
          <a:bodyPr vert="horz" wrap="square" lIns="0" tIns="0" rIns="0" bIns="0" rtlCol="0">
            <a:spAutoFit/>
          </a:bodyPr>
          <a:lstStyle/>
          <a:p>
            <a:pPr algn="ctr">
              <a:spcBef>
                <a:spcPts val="200"/>
              </a:spcBef>
              <a:buSzPct val="100000"/>
            </a:pPr>
            <a:r>
              <a:rPr lang="en-US" sz="1600" b="1" spc="300">
                <a:solidFill>
                  <a:schemeClr val="bg1">
                    <a:lumMod val="65000"/>
                  </a:schemeClr>
                </a:solidFill>
                <a:latin typeface="Open Sans" panose="020B0606030504020204" pitchFamily="34" charset="0"/>
                <a:ea typeface="Open Sans" panose="020B0606030504020204" pitchFamily="34" charset="0"/>
                <a:cs typeface="Open Sans" panose="020B0606030504020204" pitchFamily="34" charset="0"/>
              </a:rPr>
              <a:t>EXAMPLE MODALITIES</a:t>
            </a:r>
          </a:p>
        </p:txBody>
      </p:sp>
      <p:grpSp>
        <p:nvGrpSpPr>
          <p:cNvPr id="29" name="Group 28">
            <a:extLst>
              <a:ext uri="{FF2B5EF4-FFF2-40B4-BE49-F238E27FC236}">
                <a16:creationId xmlns:a16="http://schemas.microsoft.com/office/drawing/2014/main" id="{3B108507-C736-4A01-B73B-54F0D1680500}"/>
              </a:ext>
            </a:extLst>
          </p:cNvPr>
          <p:cNvGrpSpPr/>
          <p:nvPr/>
        </p:nvGrpSpPr>
        <p:grpSpPr>
          <a:xfrm>
            <a:off x="8446756" y="3445917"/>
            <a:ext cx="3174952" cy="933589"/>
            <a:chOff x="8446756" y="5001394"/>
            <a:chExt cx="3174952" cy="933589"/>
          </a:xfrm>
        </p:grpSpPr>
        <p:sp>
          <p:nvSpPr>
            <p:cNvPr id="19" name="object 23">
              <a:extLst>
                <a:ext uri="{FF2B5EF4-FFF2-40B4-BE49-F238E27FC236}">
                  <a16:creationId xmlns:a16="http://schemas.microsoft.com/office/drawing/2014/main" id="{2C5B33B9-6558-4059-85BD-B6253A10C99A}"/>
                </a:ext>
              </a:extLst>
            </p:cNvPr>
            <p:cNvSpPr txBox="1"/>
            <p:nvPr/>
          </p:nvSpPr>
          <p:spPr>
            <a:xfrm>
              <a:off x="8446756" y="5001394"/>
              <a:ext cx="1575114" cy="933589"/>
            </a:xfrm>
            <a:prstGeom prst="rect">
              <a:avLst/>
            </a:prstGeom>
          </p:spPr>
          <p:txBody>
            <a:bodyPr vert="horz" wrap="square" lIns="0" tIns="12700" rIns="0" bIns="0" rtlCol="0">
              <a:spAutoFit/>
            </a:bodyPr>
            <a:lstStyle/>
            <a:p>
              <a:pPr marL="12700">
                <a:spcBef>
                  <a:spcPts val="100"/>
                </a:spcBef>
              </a:pPr>
              <a:r>
                <a:rPr lang="en-US" sz="1100" b="1" kern="0">
                  <a:solidFill>
                    <a:srgbClr val="00A3E0"/>
                  </a:solidFill>
                  <a:latin typeface="Open Sans" panose="020B0606030504020204" pitchFamily="34" charset="0"/>
                  <a:ea typeface="Open Sans" panose="020B0606030504020204" pitchFamily="34" charset="0"/>
                  <a:cs typeface="Open Sans" panose="020B0606030504020204" pitchFamily="34" charset="0"/>
                </a:rPr>
                <a:t>Code Generation</a:t>
              </a:r>
              <a:r>
                <a:rPr lang="en-US" sz="1100" b="1" kern="0" spc="-25">
                  <a:solidFill>
                    <a:srgbClr val="00A3E0"/>
                  </a:solidFill>
                  <a:latin typeface="Open Sans" panose="020B0606030504020204" pitchFamily="34" charset="0"/>
                  <a:ea typeface="Open Sans" panose="020B0606030504020204" pitchFamily="34" charset="0"/>
                  <a:cs typeface="Open Sans" panose="020B0606030504020204" pitchFamily="34" charset="0"/>
                </a:rPr>
                <a:t> </a:t>
              </a:r>
              <a:br>
                <a:rPr lang="en-US" sz="1100" kern="0" spc="-25">
                  <a:solidFill>
                    <a:srgbClr val="002060"/>
                  </a:solidFill>
                  <a:latin typeface="Open Sans" panose="020B0606030504020204" pitchFamily="34" charset="0"/>
                  <a:ea typeface="Open Sans" panose="020B0606030504020204" pitchFamily="34" charset="0"/>
                  <a:cs typeface="Open Sans" panose="020B0606030504020204" pitchFamily="34" charset="0"/>
                </a:rPr>
              </a:br>
              <a:r>
                <a:rPr lang="en-US" sz="400" kern="0" spc="-25">
                  <a:solidFill>
                    <a:srgbClr val="002060"/>
                  </a:solidFill>
                  <a:latin typeface="Open Sans" panose="020B0606030504020204" pitchFamily="34" charset="0"/>
                  <a:ea typeface="Open Sans" panose="020B0606030504020204" pitchFamily="34" charset="0"/>
                  <a:cs typeface="Open Sans" panose="020B0606030504020204" pitchFamily="34" charset="0"/>
                </a:rPr>
                <a:t>  </a:t>
              </a:r>
            </a:p>
            <a:p>
              <a:pPr marL="12700">
                <a:spcBef>
                  <a:spcPts val="100"/>
                </a:spcBef>
              </a:pPr>
              <a:r>
                <a:rPr lang="en-US" sz="1100" kern="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Prompt: </a:t>
              </a:r>
              <a:r>
                <a:rPr lang="en-US" sz="1100" i="1" kern="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In python, code a program that predicts the likelihood of customer conversion</a:t>
              </a:r>
            </a:p>
          </p:txBody>
        </p:sp>
        <p:pic>
          <p:nvPicPr>
            <p:cNvPr id="26" name="Picture 25">
              <a:extLst>
                <a:ext uri="{FF2B5EF4-FFF2-40B4-BE49-F238E27FC236}">
                  <a16:creationId xmlns:a16="http://schemas.microsoft.com/office/drawing/2014/main" id="{C6D4B2F7-8DF6-440D-930C-479C202C2181}"/>
                </a:ext>
              </a:extLst>
            </p:cNvPr>
            <p:cNvPicPr>
              <a:picLocks noChangeAspect="1"/>
            </p:cNvPicPr>
            <p:nvPr/>
          </p:nvPicPr>
          <p:blipFill>
            <a:blip r:embed="rId5"/>
            <a:stretch>
              <a:fillRect/>
            </a:stretch>
          </p:blipFill>
          <p:spPr>
            <a:xfrm>
              <a:off x="10505776" y="5039578"/>
              <a:ext cx="1115932" cy="857221"/>
            </a:xfrm>
            <a:prstGeom prst="rect">
              <a:avLst/>
            </a:prstGeom>
          </p:spPr>
        </p:pic>
      </p:grpSp>
      <p:grpSp>
        <p:nvGrpSpPr>
          <p:cNvPr id="34" name="Group 33">
            <a:extLst>
              <a:ext uri="{FF2B5EF4-FFF2-40B4-BE49-F238E27FC236}">
                <a16:creationId xmlns:a16="http://schemas.microsoft.com/office/drawing/2014/main" id="{B57889B6-E8FC-45E2-9094-A9BFE90C8557}"/>
              </a:ext>
            </a:extLst>
          </p:cNvPr>
          <p:cNvGrpSpPr/>
          <p:nvPr/>
        </p:nvGrpSpPr>
        <p:grpSpPr>
          <a:xfrm>
            <a:off x="8446755" y="5392393"/>
            <a:ext cx="3263439" cy="891750"/>
            <a:chOff x="8446755" y="5887693"/>
            <a:chExt cx="3263439" cy="891750"/>
          </a:xfrm>
        </p:grpSpPr>
        <p:sp>
          <p:nvSpPr>
            <p:cNvPr id="32" name="object 23">
              <a:extLst>
                <a:ext uri="{FF2B5EF4-FFF2-40B4-BE49-F238E27FC236}">
                  <a16:creationId xmlns:a16="http://schemas.microsoft.com/office/drawing/2014/main" id="{32D52601-CB66-4FD3-46FF-6A75FDE09172}"/>
                </a:ext>
              </a:extLst>
            </p:cNvPr>
            <p:cNvSpPr txBox="1"/>
            <p:nvPr/>
          </p:nvSpPr>
          <p:spPr>
            <a:xfrm>
              <a:off x="8446755" y="5951412"/>
              <a:ext cx="1881999" cy="764312"/>
            </a:xfrm>
            <a:prstGeom prst="rect">
              <a:avLst/>
            </a:prstGeom>
          </p:spPr>
          <p:txBody>
            <a:bodyPr vert="horz" wrap="square" lIns="0" tIns="12700" rIns="0" bIns="0" rtlCol="0">
              <a:spAutoFit/>
            </a:bodyPr>
            <a:lstStyle/>
            <a:p>
              <a:pPr marL="12700">
                <a:spcBef>
                  <a:spcPts val="100"/>
                </a:spcBef>
              </a:pPr>
              <a:r>
                <a:rPr lang="en-US" sz="1100" b="1" kern="0">
                  <a:solidFill>
                    <a:srgbClr val="00A3E0"/>
                  </a:solidFill>
                  <a:latin typeface="Open Sans" panose="020B0606030504020204" pitchFamily="34" charset="0"/>
                  <a:ea typeface="Open Sans" panose="020B0606030504020204" pitchFamily="34" charset="0"/>
                  <a:cs typeface="Open Sans" panose="020B0606030504020204" pitchFamily="34" charset="0"/>
                </a:rPr>
                <a:t>Audio Generation</a:t>
              </a:r>
              <a:r>
                <a:rPr lang="en-US" sz="1100" b="1" kern="0" spc="-25">
                  <a:solidFill>
                    <a:srgbClr val="00A3E0"/>
                  </a:solidFill>
                  <a:latin typeface="Open Sans" panose="020B0606030504020204" pitchFamily="34" charset="0"/>
                  <a:ea typeface="Open Sans" panose="020B0606030504020204" pitchFamily="34" charset="0"/>
                  <a:cs typeface="Open Sans" panose="020B0606030504020204" pitchFamily="34" charset="0"/>
                </a:rPr>
                <a:t> </a:t>
              </a:r>
              <a:br>
                <a:rPr lang="en-US" sz="1100" kern="0" spc="-25">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br>
              <a:r>
                <a:rPr lang="en-US" sz="400" kern="0" spc="-25">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  </a:t>
              </a:r>
            </a:p>
            <a:p>
              <a:pPr marL="12700">
                <a:spcBef>
                  <a:spcPts val="100"/>
                </a:spcBef>
              </a:pPr>
              <a:r>
                <a:rPr lang="en-US" sz="1100" kern="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Prompt: </a:t>
              </a:r>
              <a:r>
                <a:rPr lang="en-US" sz="1100" i="1" kern="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Play ‘we have to reduce the number of plastic bags’ in a sleepy tone</a:t>
              </a:r>
            </a:p>
          </p:txBody>
        </p:sp>
        <p:pic>
          <p:nvPicPr>
            <p:cNvPr id="35" name="Picture 34">
              <a:extLst>
                <a:ext uri="{FF2B5EF4-FFF2-40B4-BE49-F238E27FC236}">
                  <a16:creationId xmlns:a16="http://schemas.microsoft.com/office/drawing/2014/main" id="{65D3D809-7FB1-EA56-141B-D4F53EAC944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339943" y="5887693"/>
              <a:ext cx="1370251" cy="891750"/>
            </a:xfrm>
            <a:prstGeom prst="rect">
              <a:avLst/>
            </a:prstGeom>
          </p:spPr>
        </p:pic>
      </p:grpSp>
      <p:grpSp>
        <p:nvGrpSpPr>
          <p:cNvPr id="31" name="Group 30">
            <a:extLst>
              <a:ext uri="{FF2B5EF4-FFF2-40B4-BE49-F238E27FC236}">
                <a16:creationId xmlns:a16="http://schemas.microsoft.com/office/drawing/2014/main" id="{EC790725-1AB8-4E65-96E6-E47CDFB7837D}"/>
              </a:ext>
            </a:extLst>
          </p:cNvPr>
          <p:cNvGrpSpPr/>
          <p:nvPr/>
        </p:nvGrpSpPr>
        <p:grpSpPr>
          <a:xfrm>
            <a:off x="8446756" y="4543309"/>
            <a:ext cx="2959626" cy="685280"/>
            <a:chOff x="8446756" y="4997706"/>
            <a:chExt cx="2959626" cy="685280"/>
          </a:xfrm>
        </p:grpSpPr>
        <p:sp>
          <p:nvSpPr>
            <p:cNvPr id="27" name="object 23">
              <a:extLst>
                <a:ext uri="{FF2B5EF4-FFF2-40B4-BE49-F238E27FC236}">
                  <a16:creationId xmlns:a16="http://schemas.microsoft.com/office/drawing/2014/main" id="{9558659E-474D-B4AB-1E7B-D0CF6D3BB9D0}"/>
                </a:ext>
              </a:extLst>
            </p:cNvPr>
            <p:cNvSpPr txBox="1"/>
            <p:nvPr/>
          </p:nvSpPr>
          <p:spPr>
            <a:xfrm>
              <a:off x="8446756" y="5042829"/>
              <a:ext cx="1575114" cy="595035"/>
            </a:xfrm>
            <a:prstGeom prst="rect">
              <a:avLst/>
            </a:prstGeom>
          </p:spPr>
          <p:txBody>
            <a:bodyPr vert="horz" wrap="square" lIns="0" tIns="12700" rIns="0" bIns="0" rtlCol="0">
              <a:spAutoFit/>
            </a:bodyPr>
            <a:lstStyle/>
            <a:p>
              <a:pPr marL="12700">
                <a:spcBef>
                  <a:spcPts val="100"/>
                </a:spcBef>
              </a:pPr>
              <a:r>
                <a:rPr lang="en-US" sz="1100" b="1" kern="0">
                  <a:solidFill>
                    <a:srgbClr val="00A3E0"/>
                  </a:solidFill>
                  <a:latin typeface="Open Sans" panose="020B0606030504020204" pitchFamily="34" charset="0"/>
                  <a:ea typeface="Open Sans" panose="020B0606030504020204" pitchFamily="34" charset="0"/>
                  <a:cs typeface="Open Sans" panose="020B0606030504020204" pitchFamily="34" charset="0"/>
                </a:rPr>
                <a:t>Video Generation</a:t>
              </a:r>
              <a:r>
                <a:rPr lang="en-US" sz="1100" b="1" kern="0" spc="-25">
                  <a:solidFill>
                    <a:srgbClr val="00A3E0"/>
                  </a:solidFill>
                  <a:latin typeface="Open Sans" panose="020B0606030504020204" pitchFamily="34" charset="0"/>
                  <a:ea typeface="Open Sans" panose="020B0606030504020204" pitchFamily="34" charset="0"/>
                  <a:cs typeface="Open Sans" panose="020B0606030504020204" pitchFamily="34" charset="0"/>
                </a:rPr>
                <a:t> </a:t>
              </a:r>
              <a:br>
                <a:rPr lang="en-US" sz="1100" kern="0" spc="-25">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br>
              <a:r>
                <a:rPr lang="en-US" sz="400" kern="0" spc="-25">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  </a:t>
              </a:r>
            </a:p>
            <a:p>
              <a:pPr marL="12700">
                <a:spcBef>
                  <a:spcPts val="100"/>
                </a:spcBef>
              </a:pPr>
              <a:r>
                <a:rPr lang="en-US" sz="1100" kern="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Prompt: </a:t>
              </a:r>
              <a:r>
                <a:rPr lang="en-US" sz="1100" i="1" kern="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A teddy bear painting a portrait </a:t>
              </a:r>
            </a:p>
          </p:txBody>
        </p:sp>
        <p:pic>
          <p:nvPicPr>
            <p:cNvPr id="1026" name="Picture 2">
              <a:extLst>
                <a:ext uri="{FF2B5EF4-FFF2-40B4-BE49-F238E27FC236}">
                  <a16:creationId xmlns:a16="http://schemas.microsoft.com/office/drawing/2014/main" id="{49AFE014-7E3E-3FAB-100B-E3664B45779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721102" y="4997706"/>
              <a:ext cx="685280" cy="685280"/>
            </a:xfrm>
            <a:prstGeom prst="rect">
              <a:avLst/>
            </a:prstGeom>
            <a:noFill/>
            <a:extLst>
              <a:ext uri="{909E8E84-426E-40DD-AFC4-6F175D3DCCD1}">
                <a14:hiddenFill xmlns:a14="http://schemas.microsoft.com/office/drawing/2010/main">
                  <a:solidFill>
                    <a:srgbClr val="FFFFFF"/>
                  </a:solidFill>
                </a14:hiddenFill>
              </a:ext>
            </a:extLst>
          </p:spPr>
        </p:pic>
      </p:grpSp>
      <p:sp>
        <p:nvSpPr>
          <p:cNvPr id="9" name="Title 4">
            <a:extLst>
              <a:ext uri="{FF2B5EF4-FFF2-40B4-BE49-F238E27FC236}">
                <a16:creationId xmlns:a16="http://schemas.microsoft.com/office/drawing/2014/main" id="{B950695D-9849-0647-96B3-DF4644A63CDA}"/>
              </a:ext>
            </a:extLst>
          </p:cNvPr>
          <p:cNvSpPr txBox="1">
            <a:spLocks/>
          </p:cNvSpPr>
          <p:nvPr/>
        </p:nvSpPr>
        <p:spPr bwMode="gray">
          <a:xfrm>
            <a:off x="440404" y="410867"/>
            <a:ext cx="11252200" cy="451866"/>
          </a:xfrm>
          <a:prstGeom prst="rect">
            <a:avLst/>
          </a:prstGeom>
        </p:spPr>
        <p:txBody>
          <a:bodyPr vert="horz" lIns="0" tIns="0" rIns="0" bIns="0" rtlCol="0" anchor="t" anchorCtr="0">
            <a:noAutofit/>
          </a:bodyPr>
          <a:lstStyle>
            <a:lvl1pPr algn="l" defTabSz="685800" rtl="0" eaLnBrk="1" latinLnBrk="0" hangingPunct="1">
              <a:spcBef>
                <a:spcPct val="0"/>
              </a:spcBef>
              <a:buNone/>
              <a:defRPr sz="2000" kern="1200">
                <a:solidFill>
                  <a:schemeClr val="tx1"/>
                </a:solidFill>
                <a:latin typeface="+mn-lt"/>
                <a:ea typeface="+mj-ea"/>
                <a:cs typeface="Calibri Light" panose="020F0302020204030204" pitchFamily="34" charset="0"/>
              </a:defRPr>
            </a:lvl1pPr>
          </a:lstStyle>
          <a:p>
            <a:r>
              <a:rPr lang="en-US">
                <a:latin typeface="Open Sans Semibold"/>
                <a:ea typeface="Open Sans Semibold"/>
                <a:cs typeface="Open Sans Semibold"/>
              </a:rPr>
              <a:t>Unlocking the Power of Language: Understanding Generative AI</a:t>
            </a:r>
          </a:p>
        </p:txBody>
      </p:sp>
      <p:sp>
        <p:nvSpPr>
          <p:cNvPr id="3" name="Rectangle 2">
            <a:extLst>
              <a:ext uri="{FF2B5EF4-FFF2-40B4-BE49-F238E27FC236}">
                <a16:creationId xmlns:a16="http://schemas.microsoft.com/office/drawing/2014/main" id="{5C0E9A3D-AE54-3D94-6CDB-89263560F21C}"/>
              </a:ext>
            </a:extLst>
          </p:cNvPr>
          <p:cNvSpPr/>
          <p:nvPr/>
        </p:nvSpPr>
        <p:spPr bwMode="gray">
          <a:xfrm>
            <a:off x="613611" y="2244816"/>
            <a:ext cx="7466257" cy="917501"/>
          </a:xfrm>
          <a:prstGeom prst="rect">
            <a:avLst/>
          </a:prstGeom>
          <a:solidFill>
            <a:schemeClr val="bg1"/>
          </a:solidFill>
          <a:ln w="19050" algn="ctr">
            <a:solidFill>
              <a:schemeClr val="bg1">
                <a:lumMod val="95000"/>
              </a:schemeClr>
            </a:solidFill>
            <a:miter lim="800000"/>
            <a:headEnd/>
            <a:tailEnd/>
          </a:ln>
        </p:spPr>
        <p:txBody>
          <a:bodyPr wrap="square" lIns="88900" tIns="88900" rIns="88900" bIns="88900" rtlCol="0" anchor="ctr"/>
          <a:lstStyle/>
          <a:p>
            <a:r>
              <a:rPr lang="en-US" sz="2000" b="1">
                <a:solidFill>
                  <a:schemeClr val="accent3"/>
                </a:solidFill>
                <a:latin typeface="Open Sans" panose="020B0606030504020204" pitchFamily="34" charset="0"/>
                <a:ea typeface="Open Sans" panose="020B0606030504020204" pitchFamily="34" charset="0"/>
                <a:cs typeface="Open Sans" panose="020B0606030504020204" pitchFamily="34" charset="0"/>
              </a:rPr>
              <a:t>HOW</a:t>
            </a:r>
            <a:r>
              <a:rPr lang="en-US" sz="1400" b="1">
                <a:solidFill>
                  <a:schemeClr val="accent3"/>
                </a:solidFill>
                <a:latin typeface="Open Sans" panose="020B0606030504020204" pitchFamily="34" charset="0"/>
                <a:ea typeface="Open Sans" panose="020B0606030504020204" pitchFamily="34" charset="0"/>
                <a:cs typeface="Open Sans" panose="020B0606030504020204" pitchFamily="34" charset="0"/>
              </a:rPr>
              <a:t> does it work </a:t>
            </a:r>
            <a:r>
              <a:rPr lang="en-US" sz="1400">
                <a:latin typeface="Open Sans" panose="020B0606030504020204" pitchFamily="34" charset="0"/>
                <a:ea typeface="Open Sans" panose="020B0606030504020204" pitchFamily="34" charset="0"/>
                <a:cs typeface="Open Sans" panose="020B0606030504020204" pitchFamily="34" charset="0"/>
              </a:rPr>
              <a:t>|</a:t>
            </a:r>
            <a:r>
              <a:rPr lang="en-US" sz="1400" b="1">
                <a:latin typeface="Open Sans" panose="020B0606030504020204" pitchFamily="34" charset="0"/>
                <a:ea typeface="Open Sans" panose="020B0606030504020204" pitchFamily="34" charset="0"/>
                <a:cs typeface="Open Sans" panose="020B0606030504020204" pitchFamily="34" charset="0"/>
              </a:rPr>
              <a:t> </a:t>
            </a:r>
            <a:r>
              <a:rPr lang="en-US" sz="1400">
                <a:latin typeface="Open Sans" panose="020B0606030504020204" pitchFamily="34" charset="0"/>
                <a:ea typeface="Open Sans" panose="020B0606030504020204" pitchFamily="34" charset="0"/>
                <a:cs typeface="Open Sans" panose="020B0606030504020204" pitchFamily="34" charset="0"/>
              </a:rPr>
              <a:t>Generative AI is powered by </a:t>
            </a:r>
            <a:r>
              <a:rPr lang="en-US" sz="1400" b="1">
                <a:latin typeface="Open Sans" panose="020B0606030504020204" pitchFamily="34" charset="0"/>
                <a:ea typeface="Open Sans" panose="020B0606030504020204" pitchFamily="34" charset="0"/>
                <a:cs typeface="Open Sans" panose="020B0606030504020204" pitchFamily="34" charset="0"/>
              </a:rPr>
              <a:t>foundation models </a:t>
            </a:r>
            <a:r>
              <a:rPr lang="en-US" sz="1400">
                <a:latin typeface="Open Sans" panose="020B0606030504020204" pitchFamily="34" charset="0"/>
                <a:ea typeface="Open Sans" panose="020B0606030504020204" pitchFamily="34" charset="0"/>
                <a:cs typeface="Open Sans" panose="020B0606030504020204" pitchFamily="34" charset="0"/>
              </a:rPr>
              <a:t>such as </a:t>
            </a:r>
            <a:r>
              <a:rPr lang="en-US" sz="1400" err="1">
                <a:latin typeface="Open Sans" panose="020B0606030504020204" pitchFamily="34" charset="0"/>
                <a:ea typeface="Open Sans" panose="020B0606030504020204" pitchFamily="34" charset="0"/>
                <a:cs typeface="Open Sans" panose="020B0606030504020204" pitchFamily="34" charset="0"/>
              </a:rPr>
              <a:t>OpenAI’s</a:t>
            </a:r>
            <a:r>
              <a:rPr lang="en-US" sz="1400">
                <a:latin typeface="Open Sans" panose="020B0606030504020204" pitchFamily="34" charset="0"/>
                <a:ea typeface="Open Sans" panose="020B0606030504020204" pitchFamily="34" charset="0"/>
                <a:cs typeface="Open Sans" panose="020B0606030504020204" pitchFamily="34" charset="0"/>
              </a:rPr>
              <a:t> GPT-4 , NVIDIA’s Megatron, and Google’s </a:t>
            </a:r>
            <a:r>
              <a:rPr lang="en-US" sz="1400" err="1">
                <a:latin typeface="Open Sans" panose="020B0606030504020204" pitchFamily="34" charset="0"/>
                <a:ea typeface="Open Sans" panose="020B0606030504020204" pitchFamily="34" charset="0"/>
                <a:cs typeface="Open Sans" panose="020B0606030504020204" pitchFamily="34" charset="0"/>
              </a:rPr>
              <a:t>PaLM</a:t>
            </a:r>
            <a:r>
              <a:rPr lang="en-US" sz="1400">
                <a:latin typeface="Open Sans" panose="020B0606030504020204" pitchFamily="34" charset="0"/>
                <a:ea typeface="Open Sans" panose="020B0606030504020204" pitchFamily="34" charset="0"/>
                <a:cs typeface="Open Sans" panose="020B0606030504020204" pitchFamily="34" charset="0"/>
              </a:rPr>
              <a:t>, which are trained on </a:t>
            </a:r>
            <a:r>
              <a:rPr lang="en-US" sz="1400" b="1">
                <a:latin typeface="Open Sans" panose="020B0606030504020204" pitchFamily="34" charset="0"/>
                <a:ea typeface="Open Sans" panose="020B0606030504020204" pitchFamily="34" charset="0"/>
                <a:cs typeface="Open Sans" panose="020B0606030504020204" pitchFamily="34" charset="0"/>
              </a:rPr>
              <a:t>vast amounts of data and computation </a:t>
            </a:r>
            <a:r>
              <a:rPr lang="en-US" sz="1400">
                <a:latin typeface="Open Sans" panose="020B0606030504020204" pitchFamily="34" charset="0"/>
                <a:ea typeface="Open Sans" panose="020B0606030504020204" pitchFamily="34" charset="0"/>
                <a:cs typeface="Open Sans" panose="020B0606030504020204" pitchFamily="34" charset="0"/>
              </a:rPr>
              <a:t>to perform a broad range of downstream tasks</a:t>
            </a:r>
            <a:endParaRPr lang="en-US" sz="140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4" name="TextBox 3">
            <a:extLst>
              <a:ext uri="{FF2B5EF4-FFF2-40B4-BE49-F238E27FC236}">
                <a16:creationId xmlns:a16="http://schemas.microsoft.com/office/drawing/2014/main" id="{F692C727-FCF9-1035-844F-255C9F4709A0}"/>
              </a:ext>
            </a:extLst>
          </p:cNvPr>
          <p:cNvSpPr txBox="1"/>
          <p:nvPr/>
        </p:nvSpPr>
        <p:spPr>
          <a:xfrm>
            <a:off x="476655" y="1415369"/>
            <a:ext cx="7603213" cy="830997"/>
          </a:xfrm>
          <a:prstGeom prst="rect">
            <a:avLst/>
          </a:prstGeom>
          <a:solidFill>
            <a:schemeClr val="bg1"/>
          </a:solidFill>
          <a:ln w="19050">
            <a:solidFill>
              <a:srgbClr val="F2F2F2"/>
            </a:solidFill>
          </a:ln>
        </p:spPr>
        <p:txBody>
          <a:bodyPr wrap="square" lIns="91440" tIns="45720" rIns="91440" bIns="45720" anchor="t">
            <a:spAutoFit/>
          </a:bodyPr>
          <a:lstStyle/>
          <a:p>
            <a:r>
              <a:rPr lang="en-US" sz="2000" b="1">
                <a:solidFill>
                  <a:schemeClr val="accent3"/>
                </a:solidFill>
                <a:latin typeface="Open Sans"/>
                <a:ea typeface="Open Sans"/>
                <a:cs typeface="Open Sans"/>
              </a:rPr>
              <a:t>WHAT</a:t>
            </a:r>
            <a:r>
              <a:rPr lang="en-US" sz="1400" b="1">
                <a:solidFill>
                  <a:schemeClr val="accent3"/>
                </a:solidFill>
                <a:latin typeface="Open Sans"/>
                <a:ea typeface="Open Sans"/>
                <a:cs typeface="Open Sans"/>
              </a:rPr>
              <a:t> is Generative AI </a:t>
            </a:r>
            <a:r>
              <a:rPr lang="en-US" sz="1400">
                <a:latin typeface="Open Sans"/>
                <a:ea typeface="Open Sans"/>
                <a:cs typeface="Open Sans"/>
              </a:rPr>
              <a:t>| artificial intelligence that creates </a:t>
            </a:r>
            <a:r>
              <a:rPr lang="en-US" sz="1400" b="1">
                <a:latin typeface="Open Sans"/>
                <a:ea typeface="Open Sans"/>
                <a:cs typeface="Open Sans"/>
              </a:rPr>
              <a:t>original content across various modalities </a:t>
            </a:r>
            <a:r>
              <a:rPr lang="en-US" sz="1400" i="1">
                <a:latin typeface="Open Sans"/>
                <a:ea typeface="Open Sans"/>
                <a:cs typeface="Open Sans"/>
              </a:rPr>
              <a:t>(e.g., text, images, audio, code, voice, video) </a:t>
            </a:r>
            <a:r>
              <a:rPr lang="en-US" sz="1400">
                <a:latin typeface="Open Sans"/>
                <a:ea typeface="Open Sans"/>
                <a:cs typeface="Open Sans"/>
              </a:rPr>
              <a:t>that would have previously taken human skill and expertise to create</a:t>
            </a:r>
            <a:endParaRPr lang="en-US" sz="1600" i="1">
              <a:latin typeface="Open Sans"/>
              <a:ea typeface="Open Sans"/>
              <a:cs typeface="Open Sans"/>
            </a:endParaRPr>
          </a:p>
        </p:txBody>
      </p:sp>
      <p:sp>
        <p:nvSpPr>
          <p:cNvPr id="10" name="TextBox 9">
            <a:extLst>
              <a:ext uri="{FF2B5EF4-FFF2-40B4-BE49-F238E27FC236}">
                <a16:creationId xmlns:a16="http://schemas.microsoft.com/office/drawing/2014/main" id="{68551F09-DBE2-78BF-2927-8B604AA6777F}"/>
              </a:ext>
            </a:extLst>
          </p:cNvPr>
          <p:cNvSpPr txBox="1"/>
          <p:nvPr/>
        </p:nvSpPr>
        <p:spPr>
          <a:xfrm>
            <a:off x="728226" y="3219668"/>
            <a:ext cx="7345942" cy="830997"/>
          </a:xfrm>
          <a:prstGeom prst="rect">
            <a:avLst/>
          </a:prstGeom>
          <a:noFill/>
        </p:spPr>
        <p:txBody>
          <a:bodyPr wrap="square" lIns="91440" tIns="45720" rIns="91440" bIns="45720" anchor="t">
            <a:spAutoFit/>
          </a:bodyPr>
          <a:lstStyle/>
          <a:p>
            <a:r>
              <a:rPr lang="en-US" sz="2000" b="1">
                <a:solidFill>
                  <a:schemeClr val="accent3"/>
                </a:solidFill>
                <a:latin typeface="Open Sans"/>
                <a:ea typeface="Open Sans"/>
                <a:cs typeface="Open Sans"/>
              </a:rPr>
              <a:t>WHY</a:t>
            </a:r>
            <a:r>
              <a:rPr lang="en-US" sz="1400" b="1">
                <a:solidFill>
                  <a:schemeClr val="accent3"/>
                </a:solidFill>
                <a:latin typeface="Open Sans"/>
                <a:ea typeface="Open Sans"/>
                <a:cs typeface="Open Sans"/>
              </a:rPr>
              <a:t> now </a:t>
            </a:r>
            <a:r>
              <a:rPr lang="en-US" sz="1400">
                <a:latin typeface="Open Sans"/>
                <a:ea typeface="Open Sans"/>
                <a:cs typeface="Open Sans"/>
              </a:rPr>
              <a:t>| innovations in</a:t>
            </a:r>
            <a:r>
              <a:rPr lang="en-US" sz="1400" b="1">
                <a:latin typeface="Open Sans"/>
                <a:ea typeface="Open Sans"/>
                <a:cs typeface="Open Sans"/>
              </a:rPr>
              <a:t> machine learning </a:t>
            </a:r>
            <a:r>
              <a:rPr lang="en-US" sz="1400">
                <a:latin typeface="Open Sans"/>
                <a:ea typeface="Open Sans"/>
                <a:cs typeface="Open Sans"/>
              </a:rPr>
              <a:t>and the </a:t>
            </a:r>
            <a:r>
              <a:rPr lang="en-US" sz="1400" b="1">
                <a:latin typeface="Open Sans"/>
                <a:ea typeface="Open Sans"/>
                <a:cs typeface="Open Sans"/>
              </a:rPr>
              <a:t>cloud tech stack</a:t>
            </a:r>
            <a:r>
              <a:rPr lang="en-US" sz="1400">
                <a:latin typeface="Open Sans"/>
                <a:ea typeface="Open Sans"/>
                <a:cs typeface="Open Sans"/>
              </a:rPr>
              <a:t>, coupled with the </a:t>
            </a:r>
            <a:r>
              <a:rPr lang="en-US" sz="1400" b="1">
                <a:latin typeface="Open Sans"/>
                <a:ea typeface="Open Sans"/>
                <a:cs typeface="Open Sans"/>
              </a:rPr>
              <a:t>viral popularity</a:t>
            </a:r>
            <a:r>
              <a:rPr lang="en-US" sz="1400">
                <a:latin typeface="Open Sans"/>
                <a:ea typeface="Open Sans"/>
                <a:cs typeface="Open Sans"/>
              </a:rPr>
              <a:t> of publicly released applications have propelled Generative AI into the zeitgeist</a:t>
            </a:r>
            <a:endParaRPr lang="en-US" sz="1400" b="1">
              <a:solidFill>
                <a:schemeClr val="tx1"/>
              </a:solidFill>
              <a:latin typeface="Open Sans"/>
              <a:ea typeface="Open Sans"/>
              <a:cs typeface="Open Sans"/>
            </a:endParaRPr>
          </a:p>
        </p:txBody>
      </p:sp>
      <p:sp>
        <p:nvSpPr>
          <p:cNvPr id="12" name="TextBox 11">
            <a:extLst>
              <a:ext uri="{FF2B5EF4-FFF2-40B4-BE49-F238E27FC236}">
                <a16:creationId xmlns:a16="http://schemas.microsoft.com/office/drawing/2014/main" id="{A20C418F-BBC0-4062-6562-42E67E800698}"/>
              </a:ext>
            </a:extLst>
          </p:cNvPr>
          <p:cNvSpPr txBox="1"/>
          <p:nvPr/>
        </p:nvSpPr>
        <p:spPr>
          <a:xfrm>
            <a:off x="824478" y="4168828"/>
            <a:ext cx="7249689" cy="830997"/>
          </a:xfrm>
          <a:prstGeom prst="rect">
            <a:avLst/>
          </a:prstGeom>
          <a:noFill/>
        </p:spPr>
        <p:txBody>
          <a:bodyPr wrap="square">
            <a:spAutoFit/>
          </a:bodyPr>
          <a:lstStyle/>
          <a:p>
            <a:r>
              <a:rPr lang="en-US" sz="2000" b="1">
                <a:solidFill>
                  <a:schemeClr val="accent3"/>
                </a:solidFill>
                <a:latin typeface="Open Sans" panose="020B0606030504020204" pitchFamily="34" charset="0"/>
                <a:ea typeface="Open Sans" panose="020B0606030504020204" pitchFamily="34" charset="0"/>
                <a:cs typeface="Open Sans" panose="020B0606030504020204" pitchFamily="34" charset="0"/>
              </a:rPr>
              <a:t>WHO </a:t>
            </a:r>
            <a:r>
              <a:rPr lang="en-US" sz="1400" b="1">
                <a:solidFill>
                  <a:schemeClr val="accent3"/>
                </a:solidFill>
                <a:latin typeface="Open Sans" panose="020B0606030504020204" pitchFamily="34" charset="0"/>
                <a:ea typeface="Open Sans" panose="020B0606030504020204" pitchFamily="34" charset="0"/>
                <a:cs typeface="Open Sans" panose="020B0606030504020204" pitchFamily="34" charset="0"/>
              </a:rPr>
              <a:t>is involved </a:t>
            </a:r>
            <a:r>
              <a:rPr lang="en-US" sz="1400">
                <a:latin typeface="Open Sans" panose="020B0606030504020204" pitchFamily="34" charset="0"/>
                <a:ea typeface="Open Sans" panose="020B0606030504020204" pitchFamily="34" charset="0"/>
                <a:cs typeface="Open Sans" panose="020B0606030504020204" pitchFamily="34" charset="0"/>
              </a:rPr>
              <a:t>|</a:t>
            </a:r>
            <a:r>
              <a:rPr lang="en-US" sz="1400" b="1">
                <a:solidFill>
                  <a:srgbClr val="002060"/>
                </a:solidFill>
                <a:latin typeface="Open Sans" panose="020B0606030504020204" pitchFamily="34" charset="0"/>
                <a:ea typeface="Open Sans" panose="020B0606030504020204" pitchFamily="34" charset="0"/>
                <a:cs typeface="Open Sans" panose="020B0606030504020204" pitchFamily="34" charset="0"/>
              </a:rPr>
              <a:t> </a:t>
            </a:r>
            <a:r>
              <a:rPr lang="en-US" sz="1400" b="1">
                <a:latin typeface="Open Sans" panose="020B0606030504020204" pitchFamily="34" charset="0"/>
                <a:ea typeface="Open Sans" panose="020B0606030504020204" pitchFamily="34" charset="0"/>
                <a:cs typeface="Open Sans" panose="020B0606030504020204" pitchFamily="34" charset="0"/>
              </a:rPr>
              <a:t>Big Tech </a:t>
            </a:r>
            <a:r>
              <a:rPr lang="en-US" sz="1400">
                <a:latin typeface="Open Sans" panose="020B0606030504020204" pitchFamily="34" charset="0"/>
                <a:ea typeface="Open Sans" panose="020B0606030504020204" pitchFamily="34" charset="0"/>
                <a:cs typeface="Open Sans" panose="020B0606030504020204" pitchFamily="34" charset="0"/>
              </a:rPr>
              <a:t>is building—and enabling access to—foundation models; </a:t>
            </a:r>
            <a:r>
              <a:rPr lang="en-US" sz="1400" b="1">
                <a:latin typeface="Open Sans" panose="020B0606030504020204" pitchFamily="34" charset="0"/>
                <a:ea typeface="Open Sans" panose="020B0606030504020204" pitchFamily="34" charset="0"/>
                <a:cs typeface="Open Sans" panose="020B0606030504020204" pitchFamily="34" charset="0"/>
              </a:rPr>
              <a:t>start-ups</a:t>
            </a:r>
            <a:r>
              <a:rPr lang="en-US" sz="1400">
                <a:latin typeface="Open Sans" panose="020B0606030504020204" pitchFamily="34" charset="0"/>
                <a:ea typeface="Open Sans" panose="020B0606030504020204" pitchFamily="34" charset="0"/>
                <a:cs typeface="Open Sans" panose="020B0606030504020204" pitchFamily="34" charset="0"/>
              </a:rPr>
              <a:t> are developing user applications on these underlying models; and </a:t>
            </a:r>
            <a:r>
              <a:rPr lang="en-US" sz="1400" b="1">
                <a:latin typeface="Open Sans" panose="020B0606030504020204" pitchFamily="34" charset="0"/>
                <a:ea typeface="Open Sans" panose="020B0606030504020204" pitchFamily="34" charset="0"/>
                <a:cs typeface="Open Sans" panose="020B0606030504020204" pitchFamily="34" charset="0"/>
              </a:rPr>
              <a:t>companies</a:t>
            </a:r>
            <a:r>
              <a:rPr lang="en-US" sz="1400">
                <a:latin typeface="Open Sans" panose="020B0606030504020204" pitchFamily="34" charset="0"/>
                <a:ea typeface="Open Sans" panose="020B0606030504020204" pitchFamily="34" charset="0"/>
                <a:cs typeface="Open Sans" panose="020B0606030504020204" pitchFamily="34" charset="0"/>
              </a:rPr>
              <a:t> are beginning to adopt</a:t>
            </a:r>
            <a:endParaRPr lang="en-US" sz="140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4" name="TextBox 13">
            <a:extLst>
              <a:ext uri="{FF2B5EF4-FFF2-40B4-BE49-F238E27FC236}">
                <a16:creationId xmlns:a16="http://schemas.microsoft.com/office/drawing/2014/main" id="{BC79EF9A-E25A-DEAB-7C43-6887C0C536CA}"/>
              </a:ext>
            </a:extLst>
          </p:cNvPr>
          <p:cNvSpPr txBox="1"/>
          <p:nvPr/>
        </p:nvSpPr>
        <p:spPr>
          <a:xfrm>
            <a:off x="1708919" y="5332601"/>
            <a:ext cx="6136642" cy="1046440"/>
          </a:xfrm>
          <a:prstGeom prst="rect">
            <a:avLst/>
          </a:prstGeom>
          <a:solidFill>
            <a:schemeClr val="accent3">
              <a:lumMod val="20000"/>
              <a:lumOff val="80000"/>
            </a:schemeClr>
          </a:solidFill>
        </p:spPr>
        <p:txBody>
          <a:bodyPr wrap="square">
            <a:spAutoFit/>
          </a:bodyPr>
          <a:lstStyle/>
          <a:p>
            <a:pPr lvl="0" algn="ctr" defTabSz="1219170">
              <a:defRPr/>
            </a:pPr>
            <a:r>
              <a:rPr lang="en-US" sz="2000" b="1">
                <a:solidFill>
                  <a:schemeClr val="accent3"/>
                </a:solidFill>
                <a:latin typeface="Open Sans" panose="020B0606030504020204" pitchFamily="34" charset="0"/>
                <a:ea typeface="Open Sans" panose="020B0606030504020204" pitchFamily="34" charset="0"/>
                <a:cs typeface="Open Sans" panose="020B0606030504020204" pitchFamily="34" charset="0"/>
              </a:rPr>
              <a:t>POTENTIAL BUSINESS IMPACT</a:t>
            </a:r>
            <a:r>
              <a:rPr lang="en-US" sz="1400">
                <a:latin typeface="Open Sans" panose="020B0606030504020204" pitchFamily="34" charset="0"/>
                <a:ea typeface="Open Sans" panose="020B0606030504020204" pitchFamily="34" charset="0"/>
                <a:cs typeface="Open Sans" panose="020B0606030504020204" pitchFamily="34" charset="0"/>
              </a:rPr>
              <a:t>| the </a:t>
            </a:r>
            <a:r>
              <a:rPr lang="en-US" sz="1400" b="1">
                <a:latin typeface="Open Sans" panose="020B0606030504020204" pitchFamily="34" charset="0"/>
                <a:ea typeface="Open Sans" panose="020B0606030504020204" pitchFamily="34" charset="0"/>
                <a:cs typeface="Open Sans" panose="020B0606030504020204" pitchFamily="34" charset="0"/>
              </a:rPr>
              <a:t>marginal cost of producing initial versions of knowledge-intensive content</a:t>
            </a:r>
            <a:r>
              <a:rPr lang="en-US" sz="1400">
                <a:latin typeface="Open Sans" panose="020B0606030504020204" pitchFamily="34" charset="0"/>
                <a:ea typeface="Open Sans" panose="020B0606030504020204" pitchFamily="34" charset="0"/>
                <a:cs typeface="Open Sans" panose="020B0606030504020204" pitchFamily="34" charset="0"/>
              </a:rPr>
              <a:t>—such as IT code, marketing copy, and creative design—</a:t>
            </a:r>
            <a:r>
              <a:rPr lang="en-US" sz="1400" b="1">
                <a:latin typeface="Open Sans" panose="020B0606030504020204" pitchFamily="34" charset="0"/>
                <a:ea typeface="Open Sans" panose="020B0606030504020204" pitchFamily="34" charset="0"/>
                <a:cs typeface="Open Sans" panose="020B0606030504020204" pitchFamily="34" charset="0"/>
              </a:rPr>
              <a:t>can decrease significantly</a:t>
            </a:r>
          </a:p>
        </p:txBody>
      </p:sp>
      <p:sp>
        <p:nvSpPr>
          <p:cNvPr id="15" name="Isosceles Triangle 14">
            <a:extLst>
              <a:ext uri="{FF2B5EF4-FFF2-40B4-BE49-F238E27FC236}">
                <a16:creationId xmlns:a16="http://schemas.microsoft.com/office/drawing/2014/main" id="{C1110FAF-EAB4-94B4-9F85-984605DDF660}"/>
              </a:ext>
            </a:extLst>
          </p:cNvPr>
          <p:cNvSpPr/>
          <p:nvPr/>
        </p:nvSpPr>
        <p:spPr bwMode="gray">
          <a:xfrm rot="10800000">
            <a:off x="1704643" y="4992666"/>
            <a:ext cx="6126481" cy="265589"/>
          </a:xfrm>
          <a:prstGeom prst="triangle">
            <a:avLst/>
          </a:prstGeom>
          <a:solidFill>
            <a:schemeClr val="bg2">
              <a:lumMod val="90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98062944"/>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eform 47">
            <a:extLst>
              <a:ext uri="{FF2B5EF4-FFF2-40B4-BE49-F238E27FC236}">
                <a16:creationId xmlns:a16="http://schemas.microsoft.com/office/drawing/2014/main" id="{32A5DA08-D035-6EF3-ED2F-220F52C172D8}"/>
              </a:ext>
            </a:extLst>
          </p:cNvPr>
          <p:cNvSpPr/>
          <p:nvPr/>
        </p:nvSpPr>
        <p:spPr bwMode="gray">
          <a:xfrm flipV="1">
            <a:off x="2653201" y="3986473"/>
            <a:ext cx="1932154" cy="1181191"/>
          </a:xfrm>
          <a:custGeom>
            <a:avLst/>
            <a:gdLst>
              <a:gd name="connsiteX0" fmla="*/ 0 w 4448175"/>
              <a:gd name="connsiteY0" fmla="*/ 733425 h 733425"/>
              <a:gd name="connsiteX1" fmla="*/ 257175 w 4448175"/>
              <a:gd name="connsiteY1" fmla="*/ 733425 h 733425"/>
              <a:gd name="connsiteX2" fmla="*/ 257175 w 4448175"/>
              <a:gd name="connsiteY2" fmla="*/ 0 h 733425"/>
              <a:gd name="connsiteX3" fmla="*/ 4448175 w 4448175"/>
              <a:gd name="connsiteY3" fmla="*/ 0 h 733425"/>
            </a:gdLst>
            <a:ahLst/>
            <a:cxnLst>
              <a:cxn ang="0">
                <a:pos x="connsiteX0" y="connsiteY0"/>
              </a:cxn>
              <a:cxn ang="0">
                <a:pos x="connsiteX1" y="connsiteY1"/>
              </a:cxn>
              <a:cxn ang="0">
                <a:pos x="connsiteX2" y="connsiteY2"/>
              </a:cxn>
              <a:cxn ang="0">
                <a:pos x="connsiteX3" y="connsiteY3"/>
              </a:cxn>
            </a:cxnLst>
            <a:rect l="l" t="t" r="r" b="b"/>
            <a:pathLst>
              <a:path w="4448175" h="733425">
                <a:moveTo>
                  <a:pt x="0" y="733425"/>
                </a:moveTo>
                <a:lnTo>
                  <a:pt x="257175" y="733425"/>
                </a:lnTo>
                <a:lnTo>
                  <a:pt x="257175" y="0"/>
                </a:lnTo>
                <a:lnTo>
                  <a:pt x="4448175" y="0"/>
                </a:lnTo>
              </a:path>
            </a:pathLst>
          </a:custGeom>
          <a:noFill/>
          <a:ln w="19050" algn="ctr">
            <a:solidFill>
              <a:schemeClr val="accent5">
                <a:alpha val="77000"/>
              </a:schemeClr>
            </a:solidFill>
            <a:prstDash val="sysDash"/>
            <a:miter lim="800000"/>
            <a:headEnd/>
            <a:tailEnd/>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nvGrpSpPr>
          <p:cNvPr id="9" name="Group 8">
            <a:extLst>
              <a:ext uri="{FF2B5EF4-FFF2-40B4-BE49-F238E27FC236}">
                <a16:creationId xmlns:a16="http://schemas.microsoft.com/office/drawing/2014/main" id="{B0DA6244-A336-9090-6C41-3D3B01AD9507}"/>
              </a:ext>
            </a:extLst>
          </p:cNvPr>
          <p:cNvGrpSpPr/>
          <p:nvPr/>
        </p:nvGrpSpPr>
        <p:grpSpPr>
          <a:xfrm>
            <a:off x="582953" y="3118054"/>
            <a:ext cx="2164160" cy="2485143"/>
            <a:chOff x="4828368" y="3194050"/>
            <a:chExt cx="2451100" cy="2814638"/>
          </a:xfrm>
        </p:grpSpPr>
        <p:sp>
          <p:nvSpPr>
            <p:cNvPr id="10" name="Freeform 307">
              <a:extLst>
                <a:ext uri="{FF2B5EF4-FFF2-40B4-BE49-F238E27FC236}">
                  <a16:creationId xmlns:a16="http://schemas.microsoft.com/office/drawing/2014/main" id="{DC06E099-5352-830E-979C-B392959156A9}"/>
                </a:ext>
              </a:extLst>
            </p:cNvPr>
            <p:cNvSpPr>
              <a:spLocks/>
            </p:cNvSpPr>
            <p:nvPr/>
          </p:nvSpPr>
          <p:spPr bwMode="auto">
            <a:xfrm>
              <a:off x="5345893" y="3427413"/>
              <a:ext cx="1863725" cy="1419225"/>
            </a:xfrm>
            <a:custGeom>
              <a:avLst/>
              <a:gdLst>
                <a:gd name="T0" fmla="*/ 1159 w 1174"/>
                <a:gd name="T1" fmla="*/ 0 h 894"/>
                <a:gd name="T2" fmla="*/ 0 w 1174"/>
                <a:gd name="T3" fmla="*/ 850 h 894"/>
                <a:gd name="T4" fmla="*/ 22 w 1174"/>
                <a:gd name="T5" fmla="*/ 894 h 894"/>
                <a:gd name="T6" fmla="*/ 1174 w 1174"/>
                <a:gd name="T7" fmla="*/ 52 h 894"/>
                <a:gd name="T8" fmla="*/ 1159 w 1174"/>
                <a:gd name="T9" fmla="*/ 0 h 894"/>
              </a:gdLst>
              <a:ahLst/>
              <a:cxnLst>
                <a:cxn ang="0">
                  <a:pos x="T0" y="T1"/>
                </a:cxn>
                <a:cxn ang="0">
                  <a:pos x="T2" y="T3"/>
                </a:cxn>
                <a:cxn ang="0">
                  <a:pos x="T4" y="T5"/>
                </a:cxn>
                <a:cxn ang="0">
                  <a:pos x="T6" y="T7"/>
                </a:cxn>
                <a:cxn ang="0">
                  <a:pos x="T8" y="T9"/>
                </a:cxn>
              </a:cxnLst>
              <a:rect l="0" t="0" r="r" b="b"/>
              <a:pathLst>
                <a:path w="1174" h="894">
                  <a:moveTo>
                    <a:pt x="1159" y="0"/>
                  </a:moveTo>
                  <a:lnTo>
                    <a:pt x="0" y="850"/>
                  </a:lnTo>
                  <a:lnTo>
                    <a:pt x="22" y="894"/>
                  </a:lnTo>
                  <a:lnTo>
                    <a:pt x="1174" y="52"/>
                  </a:lnTo>
                  <a:lnTo>
                    <a:pt x="1159" y="0"/>
                  </a:lnTo>
                  <a:close/>
                </a:path>
              </a:pathLst>
            </a:custGeom>
            <a:noFill/>
            <a:ln w="22225"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nvGrpSpPr>
            <p:cNvPr id="11" name="Group 10">
              <a:extLst>
                <a:ext uri="{FF2B5EF4-FFF2-40B4-BE49-F238E27FC236}">
                  <a16:creationId xmlns:a16="http://schemas.microsoft.com/office/drawing/2014/main" id="{7C7D0B59-5F70-9717-5764-8F80BD566A97}"/>
                </a:ext>
              </a:extLst>
            </p:cNvPr>
            <p:cNvGrpSpPr/>
            <p:nvPr/>
          </p:nvGrpSpPr>
          <p:grpSpPr>
            <a:xfrm>
              <a:off x="4828368" y="3194050"/>
              <a:ext cx="2451100" cy="2814638"/>
              <a:chOff x="4828368" y="3194050"/>
              <a:chExt cx="2451100" cy="2814638"/>
            </a:xfrm>
          </p:grpSpPr>
          <p:sp>
            <p:nvSpPr>
              <p:cNvPr id="12" name="Freeform 287">
                <a:extLst>
                  <a:ext uri="{FF2B5EF4-FFF2-40B4-BE49-F238E27FC236}">
                    <a16:creationId xmlns:a16="http://schemas.microsoft.com/office/drawing/2014/main" id="{062A6E64-B56E-1B7E-0737-AC1C83FBC385}"/>
                  </a:ext>
                </a:extLst>
              </p:cNvPr>
              <p:cNvSpPr>
                <a:spLocks/>
              </p:cNvSpPr>
              <p:nvPr/>
            </p:nvSpPr>
            <p:spPr bwMode="auto">
              <a:xfrm>
                <a:off x="4945843" y="3194050"/>
                <a:ext cx="1408113" cy="984250"/>
              </a:xfrm>
              <a:custGeom>
                <a:avLst/>
                <a:gdLst>
                  <a:gd name="T0" fmla="*/ 806 w 887"/>
                  <a:gd name="T1" fmla="*/ 0 h 620"/>
                  <a:gd name="T2" fmla="*/ 0 w 887"/>
                  <a:gd name="T3" fmla="*/ 583 h 620"/>
                  <a:gd name="T4" fmla="*/ 30 w 887"/>
                  <a:gd name="T5" fmla="*/ 620 h 620"/>
                  <a:gd name="T6" fmla="*/ 887 w 887"/>
                  <a:gd name="T7" fmla="*/ 0 h 620"/>
                  <a:gd name="T8" fmla="*/ 806 w 887"/>
                  <a:gd name="T9" fmla="*/ 0 h 620"/>
                </a:gdLst>
                <a:ahLst/>
                <a:cxnLst>
                  <a:cxn ang="0">
                    <a:pos x="T0" y="T1"/>
                  </a:cxn>
                  <a:cxn ang="0">
                    <a:pos x="T2" y="T3"/>
                  </a:cxn>
                  <a:cxn ang="0">
                    <a:pos x="T4" y="T5"/>
                  </a:cxn>
                  <a:cxn ang="0">
                    <a:pos x="T6" y="T7"/>
                  </a:cxn>
                  <a:cxn ang="0">
                    <a:pos x="T8" y="T9"/>
                  </a:cxn>
                </a:cxnLst>
                <a:rect l="0" t="0" r="r" b="b"/>
                <a:pathLst>
                  <a:path w="887" h="620">
                    <a:moveTo>
                      <a:pt x="806" y="0"/>
                    </a:moveTo>
                    <a:lnTo>
                      <a:pt x="0" y="583"/>
                    </a:lnTo>
                    <a:lnTo>
                      <a:pt x="30" y="620"/>
                    </a:lnTo>
                    <a:lnTo>
                      <a:pt x="887" y="0"/>
                    </a:lnTo>
                    <a:lnTo>
                      <a:pt x="806" y="0"/>
                    </a:lnTo>
                    <a:close/>
                  </a:path>
                </a:pathLst>
              </a:custGeom>
              <a:noFill/>
              <a:ln w="22225"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3" name="Freeform 288">
                <a:extLst>
                  <a:ext uri="{FF2B5EF4-FFF2-40B4-BE49-F238E27FC236}">
                    <a16:creationId xmlns:a16="http://schemas.microsoft.com/office/drawing/2014/main" id="{E10E43CB-7C69-4828-1C0B-828202197EEB}"/>
                  </a:ext>
                </a:extLst>
              </p:cNvPr>
              <p:cNvSpPr>
                <a:spLocks/>
              </p:cNvSpPr>
              <p:nvPr/>
            </p:nvSpPr>
            <p:spPr bwMode="auto">
              <a:xfrm>
                <a:off x="5017280" y="3194050"/>
                <a:ext cx="1593850" cy="1149350"/>
              </a:xfrm>
              <a:custGeom>
                <a:avLst/>
                <a:gdLst>
                  <a:gd name="T0" fmla="*/ 923 w 1004"/>
                  <a:gd name="T1" fmla="*/ 0 h 724"/>
                  <a:gd name="T2" fmla="*/ 0 w 1004"/>
                  <a:gd name="T3" fmla="*/ 672 h 724"/>
                  <a:gd name="T4" fmla="*/ 14 w 1004"/>
                  <a:gd name="T5" fmla="*/ 724 h 724"/>
                  <a:gd name="T6" fmla="*/ 1004 w 1004"/>
                  <a:gd name="T7" fmla="*/ 0 h 724"/>
                  <a:gd name="T8" fmla="*/ 923 w 1004"/>
                  <a:gd name="T9" fmla="*/ 0 h 724"/>
                </a:gdLst>
                <a:ahLst/>
                <a:cxnLst>
                  <a:cxn ang="0">
                    <a:pos x="T0" y="T1"/>
                  </a:cxn>
                  <a:cxn ang="0">
                    <a:pos x="T2" y="T3"/>
                  </a:cxn>
                  <a:cxn ang="0">
                    <a:pos x="T4" y="T5"/>
                  </a:cxn>
                  <a:cxn ang="0">
                    <a:pos x="T6" y="T7"/>
                  </a:cxn>
                  <a:cxn ang="0">
                    <a:pos x="T8" y="T9"/>
                  </a:cxn>
                </a:cxnLst>
                <a:rect l="0" t="0" r="r" b="b"/>
                <a:pathLst>
                  <a:path w="1004" h="724">
                    <a:moveTo>
                      <a:pt x="923" y="0"/>
                    </a:moveTo>
                    <a:lnTo>
                      <a:pt x="0" y="672"/>
                    </a:lnTo>
                    <a:lnTo>
                      <a:pt x="14" y="724"/>
                    </a:lnTo>
                    <a:lnTo>
                      <a:pt x="1004" y="0"/>
                    </a:lnTo>
                    <a:lnTo>
                      <a:pt x="923" y="0"/>
                    </a:lnTo>
                    <a:close/>
                  </a:path>
                </a:pathLst>
              </a:custGeom>
              <a:noFill/>
              <a:ln w="22225"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4" name="Freeform 289">
                <a:extLst>
                  <a:ext uri="{FF2B5EF4-FFF2-40B4-BE49-F238E27FC236}">
                    <a16:creationId xmlns:a16="http://schemas.microsoft.com/office/drawing/2014/main" id="{7FF9E4C4-B615-EA16-4940-01F9E054F82B}"/>
                  </a:ext>
                </a:extLst>
              </p:cNvPr>
              <p:cNvSpPr>
                <a:spLocks/>
              </p:cNvSpPr>
              <p:nvPr/>
            </p:nvSpPr>
            <p:spPr bwMode="auto">
              <a:xfrm>
                <a:off x="5134755" y="3194050"/>
                <a:ext cx="1735138" cy="1208088"/>
              </a:xfrm>
              <a:custGeom>
                <a:avLst/>
                <a:gdLst>
                  <a:gd name="T0" fmla="*/ 1012 w 1093"/>
                  <a:gd name="T1" fmla="*/ 0 h 761"/>
                  <a:gd name="T2" fmla="*/ 0 w 1093"/>
                  <a:gd name="T3" fmla="*/ 738 h 761"/>
                  <a:gd name="T4" fmla="*/ 44 w 1093"/>
                  <a:gd name="T5" fmla="*/ 753 h 761"/>
                  <a:gd name="T6" fmla="*/ 51 w 1093"/>
                  <a:gd name="T7" fmla="*/ 761 h 761"/>
                  <a:gd name="T8" fmla="*/ 1093 w 1093"/>
                  <a:gd name="T9" fmla="*/ 0 h 761"/>
                  <a:gd name="T10" fmla="*/ 1012 w 1093"/>
                  <a:gd name="T11" fmla="*/ 0 h 761"/>
                </a:gdLst>
                <a:ahLst/>
                <a:cxnLst>
                  <a:cxn ang="0">
                    <a:pos x="T0" y="T1"/>
                  </a:cxn>
                  <a:cxn ang="0">
                    <a:pos x="T2" y="T3"/>
                  </a:cxn>
                  <a:cxn ang="0">
                    <a:pos x="T4" y="T5"/>
                  </a:cxn>
                  <a:cxn ang="0">
                    <a:pos x="T6" y="T7"/>
                  </a:cxn>
                  <a:cxn ang="0">
                    <a:pos x="T8" y="T9"/>
                  </a:cxn>
                  <a:cxn ang="0">
                    <a:pos x="T10" y="T11"/>
                  </a:cxn>
                </a:cxnLst>
                <a:rect l="0" t="0" r="r" b="b"/>
                <a:pathLst>
                  <a:path w="1093" h="761">
                    <a:moveTo>
                      <a:pt x="1012" y="0"/>
                    </a:moveTo>
                    <a:lnTo>
                      <a:pt x="0" y="738"/>
                    </a:lnTo>
                    <a:lnTo>
                      <a:pt x="44" y="753"/>
                    </a:lnTo>
                    <a:lnTo>
                      <a:pt x="51" y="761"/>
                    </a:lnTo>
                    <a:lnTo>
                      <a:pt x="1093" y="0"/>
                    </a:lnTo>
                    <a:lnTo>
                      <a:pt x="1012" y="0"/>
                    </a:lnTo>
                    <a:close/>
                  </a:path>
                </a:pathLst>
              </a:custGeom>
              <a:noFill/>
              <a:ln w="22225"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5" name="Freeform 290">
                <a:extLst>
                  <a:ext uri="{FF2B5EF4-FFF2-40B4-BE49-F238E27FC236}">
                    <a16:creationId xmlns:a16="http://schemas.microsoft.com/office/drawing/2014/main" id="{16D3448F-EBB0-2C88-4F0C-CD8958F8F77D}"/>
                  </a:ext>
                </a:extLst>
              </p:cNvPr>
              <p:cNvSpPr>
                <a:spLocks/>
              </p:cNvSpPr>
              <p:nvPr/>
            </p:nvSpPr>
            <p:spPr bwMode="auto">
              <a:xfrm>
                <a:off x="4993468" y="3194050"/>
                <a:ext cx="1489075" cy="1066800"/>
              </a:xfrm>
              <a:custGeom>
                <a:avLst/>
                <a:gdLst>
                  <a:gd name="T0" fmla="*/ 857 w 938"/>
                  <a:gd name="T1" fmla="*/ 0 h 672"/>
                  <a:gd name="T2" fmla="*/ 0 w 938"/>
                  <a:gd name="T3" fmla="*/ 620 h 672"/>
                  <a:gd name="T4" fmla="*/ 7 w 938"/>
                  <a:gd name="T5" fmla="*/ 635 h 672"/>
                  <a:gd name="T6" fmla="*/ 15 w 938"/>
                  <a:gd name="T7" fmla="*/ 672 h 672"/>
                  <a:gd name="T8" fmla="*/ 938 w 938"/>
                  <a:gd name="T9" fmla="*/ 0 h 672"/>
                  <a:gd name="T10" fmla="*/ 857 w 938"/>
                  <a:gd name="T11" fmla="*/ 0 h 672"/>
                </a:gdLst>
                <a:ahLst/>
                <a:cxnLst>
                  <a:cxn ang="0">
                    <a:pos x="T0" y="T1"/>
                  </a:cxn>
                  <a:cxn ang="0">
                    <a:pos x="T2" y="T3"/>
                  </a:cxn>
                  <a:cxn ang="0">
                    <a:pos x="T4" y="T5"/>
                  </a:cxn>
                  <a:cxn ang="0">
                    <a:pos x="T6" y="T7"/>
                  </a:cxn>
                  <a:cxn ang="0">
                    <a:pos x="T8" y="T9"/>
                  </a:cxn>
                  <a:cxn ang="0">
                    <a:pos x="T10" y="T11"/>
                  </a:cxn>
                </a:cxnLst>
                <a:rect l="0" t="0" r="r" b="b"/>
                <a:pathLst>
                  <a:path w="938" h="672">
                    <a:moveTo>
                      <a:pt x="857" y="0"/>
                    </a:moveTo>
                    <a:lnTo>
                      <a:pt x="0" y="620"/>
                    </a:lnTo>
                    <a:lnTo>
                      <a:pt x="7" y="635"/>
                    </a:lnTo>
                    <a:lnTo>
                      <a:pt x="15" y="672"/>
                    </a:lnTo>
                    <a:lnTo>
                      <a:pt x="938" y="0"/>
                    </a:lnTo>
                    <a:lnTo>
                      <a:pt x="857" y="0"/>
                    </a:lnTo>
                    <a:close/>
                  </a:path>
                </a:pathLst>
              </a:custGeom>
              <a:noFill/>
              <a:ln w="22225"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6" name="Freeform 291">
                <a:extLst>
                  <a:ext uri="{FF2B5EF4-FFF2-40B4-BE49-F238E27FC236}">
                    <a16:creationId xmlns:a16="http://schemas.microsoft.com/office/drawing/2014/main" id="{D71C1079-291A-5A26-1E11-CB636DE33D7B}"/>
                  </a:ext>
                </a:extLst>
              </p:cNvPr>
              <p:cNvSpPr>
                <a:spLocks/>
              </p:cNvSpPr>
              <p:nvPr/>
            </p:nvSpPr>
            <p:spPr bwMode="auto">
              <a:xfrm>
                <a:off x="5039505" y="3194050"/>
                <a:ext cx="1701800" cy="1171575"/>
              </a:xfrm>
              <a:custGeom>
                <a:avLst/>
                <a:gdLst>
                  <a:gd name="T0" fmla="*/ 990 w 1072"/>
                  <a:gd name="T1" fmla="*/ 0 h 738"/>
                  <a:gd name="T2" fmla="*/ 0 w 1072"/>
                  <a:gd name="T3" fmla="*/ 724 h 738"/>
                  <a:gd name="T4" fmla="*/ 0 w 1072"/>
                  <a:gd name="T5" fmla="*/ 724 h 738"/>
                  <a:gd name="T6" fmla="*/ 60 w 1072"/>
                  <a:gd name="T7" fmla="*/ 738 h 738"/>
                  <a:gd name="T8" fmla="*/ 1072 w 1072"/>
                  <a:gd name="T9" fmla="*/ 0 h 738"/>
                  <a:gd name="T10" fmla="*/ 990 w 1072"/>
                  <a:gd name="T11" fmla="*/ 0 h 738"/>
                </a:gdLst>
                <a:ahLst/>
                <a:cxnLst>
                  <a:cxn ang="0">
                    <a:pos x="T0" y="T1"/>
                  </a:cxn>
                  <a:cxn ang="0">
                    <a:pos x="T2" y="T3"/>
                  </a:cxn>
                  <a:cxn ang="0">
                    <a:pos x="T4" y="T5"/>
                  </a:cxn>
                  <a:cxn ang="0">
                    <a:pos x="T6" y="T7"/>
                  </a:cxn>
                  <a:cxn ang="0">
                    <a:pos x="T8" y="T9"/>
                  </a:cxn>
                  <a:cxn ang="0">
                    <a:pos x="T10" y="T11"/>
                  </a:cxn>
                </a:cxnLst>
                <a:rect l="0" t="0" r="r" b="b"/>
                <a:pathLst>
                  <a:path w="1072" h="738">
                    <a:moveTo>
                      <a:pt x="990" y="0"/>
                    </a:moveTo>
                    <a:lnTo>
                      <a:pt x="0" y="724"/>
                    </a:lnTo>
                    <a:lnTo>
                      <a:pt x="0" y="724"/>
                    </a:lnTo>
                    <a:lnTo>
                      <a:pt x="60" y="738"/>
                    </a:lnTo>
                    <a:lnTo>
                      <a:pt x="1072" y="0"/>
                    </a:lnTo>
                    <a:lnTo>
                      <a:pt x="990" y="0"/>
                    </a:lnTo>
                    <a:close/>
                  </a:path>
                </a:pathLst>
              </a:custGeom>
              <a:noFill/>
              <a:ln w="22225"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7" name="Freeform 292">
                <a:extLst>
                  <a:ext uri="{FF2B5EF4-FFF2-40B4-BE49-F238E27FC236}">
                    <a16:creationId xmlns:a16="http://schemas.microsoft.com/office/drawing/2014/main" id="{328F86EA-A548-CD1B-F9D8-9EAE314F4398}"/>
                  </a:ext>
                </a:extLst>
              </p:cNvPr>
              <p:cNvSpPr>
                <a:spLocks/>
              </p:cNvSpPr>
              <p:nvPr/>
            </p:nvSpPr>
            <p:spPr bwMode="auto">
              <a:xfrm>
                <a:off x="5263343" y="3194050"/>
                <a:ext cx="1887538" cy="1430338"/>
              </a:xfrm>
              <a:custGeom>
                <a:avLst/>
                <a:gdLst>
                  <a:gd name="T0" fmla="*/ 1174 w 1189"/>
                  <a:gd name="T1" fmla="*/ 0 h 901"/>
                  <a:gd name="T2" fmla="*/ 1174 w 1189"/>
                  <a:gd name="T3" fmla="*/ 0 h 901"/>
                  <a:gd name="T4" fmla="*/ 0 w 1189"/>
                  <a:gd name="T5" fmla="*/ 857 h 901"/>
                  <a:gd name="T6" fmla="*/ 22 w 1189"/>
                  <a:gd name="T7" fmla="*/ 901 h 901"/>
                  <a:gd name="T8" fmla="*/ 1189 w 1189"/>
                  <a:gd name="T9" fmla="*/ 51 h 901"/>
                  <a:gd name="T10" fmla="*/ 1174 w 1189"/>
                  <a:gd name="T11" fmla="*/ 0 h 901"/>
                </a:gdLst>
                <a:ahLst/>
                <a:cxnLst>
                  <a:cxn ang="0">
                    <a:pos x="T0" y="T1"/>
                  </a:cxn>
                  <a:cxn ang="0">
                    <a:pos x="T2" y="T3"/>
                  </a:cxn>
                  <a:cxn ang="0">
                    <a:pos x="T4" y="T5"/>
                  </a:cxn>
                  <a:cxn ang="0">
                    <a:pos x="T6" y="T7"/>
                  </a:cxn>
                  <a:cxn ang="0">
                    <a:pos x="T8" y="T9"/>
                  </a:cxn>
                  <a:cxn ang="0">
                    <a:pos x="T10" y="T11"/>
                  </a:cxn>
                </a:cxnLst>
                <a:rect l="0" t="0" r="r" b="b"/>
                <a:pathLst>
                  <a:path w="1189" h="901">
                    <a:moveTo>
                      <a:pt x="1174" y="0"/>
                    </a:moveTo>
                    <a:lnTo>
                      <a:pt x="1174" y="0"/>
                    </a:lnTo>
                    <a:lnTo>
                      <a:pt x="0" y="857"/>
                    </a:lnTo>
                    <a:lnTo>
                      <a:pt x="22" y="901"/>
                    </a:lnTo>
                    <a:lnTo>
                      <a:pt x="1189" y="51"/>
                    </a:lnTo>
                    <a:lnTo>
                      <a:pt x="1174" y="0"/>
                    </a:lnTo>
                    <a:close/>
                  </a:path>
                </a:pathLst>
              </a:custGeom>
              <a:noFill/>
              <a:ln w="22225"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8" name="Freeform 293">
                <a:extLst>
                  <a:ext uri="{FF2B5EF4-FFF2-40B4-BE49-F238E27FC236}">
                    <a16:creationId xmlns:a16="http://schemas.microsoft.com/office/drawing/2014/main" id="{6B0DA310-7DF1-0859-1DB2-7C1958D14B9E}"/>
                  </a:ext>
                </a:extLst>
              </p:cNvPr>
              <p:cNvSpPr>
                <a:spLocks/>
              </p:cNvSpPr>
              <p:nvPr/>
            </p:nvSpPr>
            <p:spPr bwMode="auto">
              <a:xfrm>
                <a:off x="5215718" y="3194050"/>
                <a:ext cx="1782763" cy="1277938"/>
              </a:xfrm>
              <a:custGeom>
                <a:avLst/>
                <a:gdLst>
                  <a:gd name="T0" fmla="*/ 1042 w 1123"/>
                  <a:gd name="T1" fmla="*/ 0 h 805"/>
                  <a:gd name="T2" fmla="*/ 0 w 1123"/>
                  <a:gd name="T3" fmla="*/ 761 h 805"/>
                  <a:gd name="T4" fmla="*/ 15 w 1123"/>
                  <a:gd name="T5" fmla="*/ 805 h 805"/>
                  <a:gd name="T6" fmla="*/ 1123 w 1123"/>
                  <a:gd name="T7" fmla="*/ 0 h 805"/>
                  <a:gd name="T8" fmla="*/ 1042 w 1123"/>
                  <a:gd name="T9" fmla="*/ 0 h 805"/>
                </a:gdLst>
                <a:ahLst/>
                <a:cxnLst>
                  <a:cxn ang="0">
                    <a:pos x="T0" y="T1"/>
                  </a:cxn>
                  <a:cxn ang="0">
                    <a:pos x="T2" y="T3"/>
                  </a:cxn>
                  <a:cxn ang="0">
                    <a:pos x="T4" y="T5"/>
                  </a:cxn>
                  <a:cxn ang="0">
                    <a:pos x="T6" y="T7"/>
                  </a:cxn>
                  <a:cxn ang="0">
                    <a:pos x="T8" y="T9"/>
                  </a:cxn>
                </a:cxnLst>
                <a:rect l="0" t="0" r="r" b="b"/>
                <a:pathLst>
                  <a:path w="1123" h="805">
                    <a:moveTo>
                      <a:pt x="1042" y="0"/>
                    </a:moveTo>
                    <a:lnTo>
                      <a:pt x="0" y="761"/>
                    </a:lnTo>
                    <a:lnTo>
                      <a:pt x="15" y="805"/>
                    </a:lnTo>
                    <a:lnTo>
                      <a:pt x="1123" y="0"/>
                    </a:lnTo>
                    <a:lnTo>
                      <a:pt x="1042" y="0"/>
                    </a:lnTo>
                    <a:close/>
                  </a:path>
                </a:pathLst>
              </a:custGeom>
              <a:noFill/>
              <a:ln w="22225"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9" name="Freeform 294">
                <a:extLst>
                  <a:ext uri="{FF2B5EF4-FFF2-40B4-BE49-F238E27FC236}">
                    <a16:creationId xmlns:a16="http://schemas.microsoft.com/office/drawing/2014/main" id="{40500669-7133-20BA-63C1-81AE8A01DB52}"/>
                  </a:ext>
                </a:extLst>
              </p:cNvPr>
              <p:cNvSpPr>
                <a:spLocks/>
              </p:cNvSpPr>
              <p:nvPr/>
            </p:nvSpPr>
            <p:spPr bwMode="auto">
              <a:xfrm>
                <a:off x="5298268" y="3275013"/>
                <a:ext cx="1876425" cy="1419225"/>
              </a:xfrm>
              <a:custGeom>
                <a:avLst/>
                <a:gdLst>
                  <a:gd name="T0" fmla="*/ 1167 w 1182"/>
                  <a:gd name="T1" fmla="*/ 0 h 894"/>
                  <a:gd name="T2" fmla="*/ 0 w 1182"/>
                  <a:gd name="T3" fmla="*/ 850 h 894"/>
                  <a:gd name="T4" fmla="*/ 15 w 1182"/>
                  <a:gd name="T5" fmla="*/ 894 h 894"/>
                  <a:gd name="T6" fmla="*/ 1182 w 1182"/>
                  <a:gd name="T7" fmla="*/ 45 h 894"/>
                  <a:gd name="T8" fmla="*/ 1167 w 1182"/>
                  <a:gd name="T9" fmla="*/ 0 h 894"/>
                </a:gdLst>
                <a:ahLst/>
                <a:cxnLst>
                  <a:cxn ang="0">
                    <a:pos x="T0" y="T1"/>
                  </a:cxn>
                  <a:cxn ang="0">
                    <a:pos x="T2" y="T3"/>
                  </a:cxn>
                  <a:cxn ang="0">
                    <a:pos x="T4" y="T5"/>
                  </a:cxn>
                  <a:cxn ang="0">
                    <a:pos x="T6" y="T7"/>
                  </a:cxn>
                  <a:cxn ang="0">
                    <a:pos x="T8" y="T9"/>
                  </a:cxn>
                </a:cxnLst>
                <a:rect l="0" t="0" r="r" b="b"/>
                <a:pathLst>
                  <a:path w="1182" h="894">
                    <a:moveTo>
                      <a:pt x="1167" y="0"/>
                    </a:moveTo>
                    <a:lnTo>
                      <a:pt x="0" y="850"/>
                    </a:lnTo>
                    <a:lnTo>
                      <a:pt x="15" y="894"/>
                    </a:lnTo>
                    <a:lnTo>
                      <a:pt x="1182" y="45"/>
                    </a:lnTo>
                    <a:lnTo>
                      <a:pt x="1167" y="0"/>
                    </a:lnTo>
                    <a:close/>
                  </a:path>
                </a:pathLst>
              </a:custGeom>
              <a:noFill/>
              <a:ln w="22225"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20" name="Freeform 295">
                <a:extLst>
                  <a:ext uri="{FF2B5EF4-FFF2-40B4-BE49-F238E27FC236}">
                    <a16:creationId xmlns:a16="http://schemas.microsoft.com/office/drawing/2014/main" id="{E4CA1255-DB91-B998-750F-018970187862}"/>
                  </a:ext>
                </a:extLst>
              </p:cNvPr>
              <p:cNvSpPr>
                <a:spLocks/>
              </p:cNvSpPr>
              <p:nvPr/>
            </p:nvSpPr>
            <p:spPr bwMode="auto">
              <a:xfrm>
                <a:off x="5239530" y="3194050"/>
                <a:ext cx="1887538" cy="1360488"/>
              </a:xfrm>
              <a:custGeom>
                <a:avLst/>
                <a:gdLst>
                  <a:gd name="T0" fmla="*/ 1108 w 1189"/>
                  <a:gd name="T1" fmla="*/ 0 h 857"/>
                  <a:gd name="T2" fmla="*/ 0 w 1189"/>
                  <a:gd name="T3" fmla="*/ 805 h 857"/>
                  <a:gd name="T4" fmla="*/ 15 w 1189"/>
                  <a:gd name="T5" fmla="*/ 857 h 857"/>
                  <a:gd name="T6" fmla="*/ 1189 w 1189"/>
                  <a:gd name="T7" fmla="*/ 0 h 857"/>
                  <a:gd name="T8" fmla="*/ 1108 w 1189"/>
                  <a:gd name="T9" fmla="*/ 0 h 857"/>
                </a:gdLst>
                <a:ahLst/>
                <a:cxnLst>
                  <a:cxn ang="0">
                    <a:pos x="T0" y="T1"/>
                  </a:cxn>
                  <a:cxn ang="0">
                    <a:pos x="T2" y="T3"/>
                  </a:cxn>
                  <a:cxn ang="0">
                    <a:pos x="T4" y="T5"/>
                  </a:cxn>
                  <a:cxn ang="0">
                    <a:pos x="T6" y="T7"/>
                  </a:cxn>
                  <a:cxn ang="0">
                    <a:pos x="T8" y="T9"/>
                  </a:cxn>
                </a:cxnLst>
                <a:rect l="0" t="0" r="r" b="b"/>
                <a:pathLst>
                  <a:path w="1189" h="857">
                    <a:moveTo>
                      <a:pt x="1108" y="0"/>
                    </a:moveTo>
                    <a:lnTo>
                      <a:pt x="0" y="805"/>
                    </a:lnTo>
                    <a:lnTo>
                      <a:pt x="15" y="857"/>
                    </a:lnTo>
                    <a:lnTo>
                      <a:pt x="1189" y="0"/>
                    </a:lnTo>
                    <a:lnTo>
                      <a:pt x="1108" y="0"/>
                    </a:lnTo>
                    <a:close/>
                  </a:path>
                </a:pathLst>
              </a:custGeom>
              <a:noFill/>
              <a:ln w="22225"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21" name="Freeform 296">
                <a:extLst>
                  <a:ext uri="{FF2B5EF4-FFF2-40B4-BE49-F238E27FC236}">
                    <a16:creationId xmlns:a16="http://schemas.microsoft.com/office/drawing/2014/main" id="{D8186928-63A8-FD53-DDE1-E2667A466053}"/>
                  </a:ext>
                </a:extLst>
              </p:cNvPr>
              <p:cNvSpPr>
                <a:spLocks/>
              </p:cNvSpPr>
              <p:nvPr/>
            </p:nvSpPr>
            <p:spPr bwMode="auto">
              <a:xfrm>
                <a:off x="4852180" y="3194050"/>
                <a:ext cx="727075" cy="527050"/>
              </a:xfrm>
              <a:custGeom>
                <a:avLst/>
                <a:gdLst>
                  <a:gd name="T0" fmla="*/ 377 w 458"/>
                  <a:gd name="T1" fmla="*/ 0 h 332"/>
                  <a:gd name="T2" fmla="*/ 15 w 458"/>
                  <a:gd name="T3" fmla="*/ 266 h 332"/>
                  <a:gd name="T4" fmla="*/ 0 w 458"/>
                  <a:gd name="T5" fmla="*/ 332 h 332"/>
                  <a:gd name="T6" fmla="*/ 458 w 458"/>
                  <a:gd name="T7" fmla="*/ 0 h 332"/>
                  <a:gd name="T8" fmla="*/ 377 w 458"/>
                  <a:gd name="T9" fmla="*/ 0 h 332"/>
                </a:gdLst>
                <a:ahLst/>
                <a:cxnLst>
                  <a:cxn ang="0">
                    <a:pos x="T0" y="T1"/>
                  </a:cxn>
                  <a:cxn ang="0">
                    <a:pos x="T2" y="T3"/>
                  </a:cxn>
                  <a:cxn ang="0">
                    <a:pos x="T4" y="T5"/>
                  </a:cxn>
                  <a:cxn ang="0">
                    <a:pos x="T6" y="T7"/>
                  </a:cxn>
                  <a:cxn ang="0">
                    <a:pos x="T8" y="T9"/>
                  </a:cxn>
                </a:cxnLst>
                <a:rect l="0" t="0" r="r" b="b"/>
                <a:pathLst>
                  <a:path w="458" h="332">
                    <a:moveTo>
                      <a:pt x="377" y="0"/>
                    </a:moveTo>
                    <a:lnTo>
                      <a:pt x="15" y="266"/>
                    </a:lnTo>
                    <a:lnTo>
                      <a:pt x="0" y="332"/>
                    </a:lnTo>
                    <a:lnTo>
                      <a:pt x="458" y="0"/>
                    </a:lnTo>
                    <a:lnTo>
                      <a:pt x="377" y="0"/>
                    </a:lnTo>
                    <a:close/>
                  </a:path>
                </a:pathLst>
              </a:custGeom>
              <a:noFill/>
              <a:ln w="22225"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22" name="Freeform 297">
                <a:extLst>
                  <a:ext uri="{FF2B5EF4-FFF2-40B4-BE49-F238E27FC236}">
                    <a16:creationId xmlns:a16="http://schemas.microsoft.com/office/drawing/2014/main" id="{9A59DD1B-8C5F-4B29-3F28-8A29D21DEE75}"/>
                  </a:ext>
                </a:extLst>
              </p:cNvPr>
              <p:cNvSpPr>
                <a:spLocks/>
              </p:cNvSpPr>
              <p:nvPr/>
            </p:nvSpPr>
            <p:spPr bwMode="auto">
              <a:xfrm>
                <a:off x="4923618" y="3194050"/>
                <a:ext cx="268288" cy="187325"/>
              </a:xfrm>
              <a:custGeom>
                <a:avLst/>
                <a:gdLst>
                  <a:gd name="T0" fmla="*/ 88 w 169"/>
                  <a:gd name="T1" fmla="*/ 0 h 118"/>
                  <a:gd name="T2" fmla="*/ 14 w 169"/>
                  <a:gd name="T3" fmla="*/ 51 h 118"/>
                  <a:gd name="T4" fmla="*/ 0 w 169"/>
                  <a:gd name="T5" fmla="*/ 118 h 118"/>
                  <a:gd name="T6" fmla="*/ 169 w 169"/>
                  <a:gd name="T7" fmla="*/ 0 h 118"/>
                  <a:gd name="T8" fmla="*/ 88 w 169"/>
                  <a:gd name="T9" fmla="*/ 0 h 118"/>
                </a:gdLst>
                <a:ahLst/>
                <a:cxnLst>
                  <a:cxn ang="0">
                    <a:pos x="T0" y="T1"/>
                  </a:cxn>
                  <a:cxn ang="0">
                    <a:pos x="T2" y="T3"/>
                  </a:cxn>
                  <a:cxn ang="0">
                    <a:pos x="T4" y="T5"/>
                  </a:cxn>
                  <a:cxn ang="0">
                    <a:pos x="T6" y="T7"/>
                  </a:cxn>
                  <a:cxn ang="0">
                    <a:pos x="T8" y="T9"/>
                  </a:cxn>
                </a:cxnLst>
                <a:rect l="0" t="0" r="r" b="b"/>
                <a:pathLst>
                  <a:path w="169" h="118">
                    <a:moveTo>
                      <a:pt x="88" y="0"/>
                    </a:moveTo>
                    <a:lnTo>
                      <a:pt x="14" y="51"/>
                    </a:lnTo>
                    <a:lnTo>
                      <a:pt x="0" y="118"/>
                    </a:lnTo>
                    <a:lnTo>
                      <a:pt x="169" y="0"/>
                    </a:lnTo>
                    <a:lnTo>
                      <a:pt x="88" y="0"/>
                    </a:lnTo>
                    <a:close/>
                  </a:path>
                </a:pathLst>
              </a:custGeom>
              <a:noFill/>
              <a:ln w="22225"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23" name="Freeform 298">
                <a:extLst>
                  <a:ext uri="{FF2B5EF4-FFF2-40B4-BE49-F238E27FC236}">
                    <a16:creationId xmlns:a16="http://schemas.microsoft.com/office/drawing/2014/main" id="{173D13C5-4A35-694F-74B9-D3ED4B5923FD}"/>
                  </a:ext>
                </a:extLst>
              </p:cNvPr>
              <p:cNvSpPr>
                <a:spLocks/>
              </p:cNvSpPr>
              <p:nvPr/>
            </p:nvSpPr>
            <p:spPr bwMode="auto">
              <a:xfrm>
                <a:off x="5322080" y="3346450"/>
                <a:ext cx="1863725" cy="1430338"/>
              </a:xfrm>
              <a:custGeom>
                <a:avLst/>
                <a:gdLst>
                  <a:gd name="T0" fmla="*/ 1167 w 1174"/>
                  <a:gd name="T1" fmla="*/ 0 h 901"/>
                  <a:gd name="T2" fmla="*/ 0 w 1174"/>
                  <a:gd name="T3" fmla="*/ 849 h 901"/>
                  <a:gd name="T4" fmla="*/ 15 w 1174"/>
                  <a:gd name="T5" fmla="*/ 901 h 901"/>
                  <a:gd name="T6" fmla="*/ 1174 w 1174"/>
                  <a:gd name="T7" fmla="*/ 51 h 901"/>
                  <a:gd name="T8" fmla="*/ 1167 w 1174"/>
                  <a:gd name="T9" fmla="*/ 0 h 901"/>
                </a:gdLst>
                <a:ahLst/>
                <a:cxnLst>
                  <a:cxn ang="0">
                    <a:pos x="T0" y="T1"/>
                  </a:cxn>
                  <a:cxn ang="0">
                    <a:pos x="T2" y="T3"/>
                  </a:cxn>
                  <a:cxn ang="0">
                    <a:pos x="T4" y="T5"/>
                  </a:cxn>
                  <a:cxn ang="0">
                    <a:pos x="T6" y="T7"/>
                  </a:cxn>
                  <a:cxn ang="0">
                    <a:pos x="T8" y="T9"/>
                  </a:cxn>
                </a:cxnLst>
                <a:rect l="0" t="0" r="r" b="b"/>
                <a:pathLst>
                  <a:path w="1174" h="901">
                    <a:moveTo>
                      <a:pt x="1167" y="0"/>
                    </a:moveTo>
                    <a:lnTo>
                      <a:pt x="0" y="849"/>
                    </a:lnTo>
                    <a:lnTo>
                      <a:pt x="15" y="901"/>
                    </a:lnTo>
                    <a:lnTo>
                      <a:pt x="1174" y="51"/>
                    </a:lnTo>
                    <a:lnTo>
                      <a:pt x="1167" y="0"/>
                    </a:lnTo>
                    <a:close/>
                  </a:path>
                </a:pathLst>
              </a:custGeom>
              <a:noFill/>
              <a:ln w="22225"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24" name="Freeform 299">
                <a:extLst>
                  <a:ext uri="{FF2B5EF4-FFF2-40B4-BE49-F238E27FC236}">
                    <a16:creationId xmlns:a16="http://schemas.microsoft.com/office/drawing/2014/main" id="{3CA6B06B-E30E-C0C1-8CC0-BFD7A00CAA62}"/>
                  </a:ext>
                </a:extLst>
              </p:cNvPr>
              <p:cNvSpPr>
                <a:spLocks/>
              </p:cNvSpPr>
              <p:nvPr/>
            </p:nvSpPr>
            <p:spPr bwMode="auto">
              <a:xfrm>
                <a:off x="4875993" y="3194050"/>
                <a:ext cx="574675" cy="422275"/>
              </a:xfrm>
              <a:custGeom>
                <a:avLst/>
                <a:gdLst>
                  <a:gd name="T0" fmla="*/ 281 w 362"/>
                  <a:gd name="T1" fmla="*/ 0 h 266"/>
                  <a:gd name="T2" fmla="*/ 15 w 362"/>
                  <a:gd name="T3" fmla="*/ 192 h 266"/>
                  <a:gd name="T4" fmla="*/ 0 w 362"/>
                  <a:gd name="T5" fmla="*/ 266 h 266"/>
                  <a:gd name="T6" fmla="*/ 362 w 362"/>
                  <a:gd name="T7" fmla="*/ 0 h 266"/>
                  <a:gd name="T8" fmla="*/ 281 w 362"/>
                  <a:gd name="T9" fmla="*/ 0 h 266"/>
                </a:gdLst>
                <a:ahLst/>
                <a:cxnLst>
                  <a:cxn ang="0">
                    <a:pos x="T0" y="T1"/>
                  </a:cxn>
                  <a:cxn ang="0">
                    <a:pos x="T2" y="T3"/>
                  </a:cxn>
                  <a:cxn ang="0">
                    <a:pos x="T4" y="T5"/>
                  </a:cxn>
                  <a:cxn ang="0">
                    <a:pos x="T6" y="T7"/>
                  </a:cxn>
                  <a:cxn ang="0">
                    <a:pos x="T8" y="T9"/>
                  </a:cxn>
                </a:cxnLst>
                <a:rect l="0" t="0" r="r" b="b"/>
                <a:pathLst>
                  <a:path w="362" h="266">
                    <a:moveTo>
                      <a:pt x="281" y="0"/>
                    </a:moveTo>
                    <a:lnTo>
                      <a:pt x="15" y="192"/>
                    </a:lnTo>
                    <a:lnTo>
                      <a:pt x="0" y="266"/>
                    </a:lnTo>
                    <a:lnTo>
                      <a:pt x="362" y="0"/>
                    </a:lnTo>
                    <a:lnTo>
                      <a:pt x="281" y="0"/>
                    </a:lnTo>
                    <a:close/>
                  </a:path>
                </a:pathLst>
              </a:custGeom>
              <a:noFill/>
              <a:ln w="22225"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25" name="Freeform 300">
                <a:extLst>
                  <a:ext uri="{FF2B5EF4-FFF2-40B4-BE49-F238E27FC236}">
                    <a16:creationId xmlns:a16="http://schemas.microsoft.com/office/drawing/2014/main" id="{AC2433C8-7B5C-BBD0-F707-65F1FAA124EF}"/>
                  </a:ext>
                </a:extLst>
              </p:cNvPr>
              <p:cNvSpPr>
                <a:spLocks/>
              </p:cNvSpPr>
              <p:nvPr/>
            </p:nvSpPr>
            <p:spPr bwMode="auto">
              <a:xfrm>
                <a:off x="4945843" y="3194050"/>
                <a:ext cx="117475" cy="80963"/>
              </a:xfrm>
              <a:custGeom>
                <a:avLst/>
                <a:gdLst>
                  <a:gd name="T0" fmla="*/ 15 w 74"/>
                  <a:gd name="T1" fmla="*/ 0 h 51"/>
                  <a:gd name="T2" fmla="*/ 0 w 74"/>
                  <a:gd name="T3" fmla="*/ 51 h 51"/>
                  <a:gd name="T4" fmla="*/ 74 w 74"/>
                  <a:gd name="T5" fmla="*/ 0 h 51"/>
                  <a:gd name="T6" fmla="*/ 15 w 74"/>
                  <a:gd name="T7" fmla="*/ 0 h 51"/>
                </a:gdLst>
                <a:ahLst/>
                <a:cxnLst>
                  <a:cxn ang="0">
                    <a:pos x="T0" y="T1"/>
                  </a:cxn>
                  <a:cxn ang="0">
                    <a:pos x="T2" y="T3"/>
                  </a:cxn>
                  <a:cxn ang="0">
                    <a:pos x="T4" y="T5"/>
                  </a:cxn>
                  <a:cxn ang="0">
                    <a:pos x="T6" y="T7"/>
                  </a:cxn>
                </a:cxnLst>
                <a:rect l="0" t="0" r="r" b="b"/>
                <a:pathLst>
                  <a:path w="74" h="51">
                    <a:moveTo>
                      <a:pt x="15" y="0"/>
                    </a:moveTo>
                    <a:lnTo>
                      <a:pt x="0" y="51"/>
                    </a:lnTo>
                    <a:lnTo>
                      <a:pt x="74" y="0"/>
                    </a:lnTo>
                    <a:lnTo>
                      <a:pt x="15" y="0"/>
                    </a:lnTo>
                    <a:close/>
                  </a:path>
                </a:pathLst>
              </a:custGeom>
              <a:noFill/>
              <a:ln w="22225"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26" name="Freeform 301">
                <a:extLst>
                  <a:ext uri="{FF2B5EF4-FFF2-40B4-BE49-F238E27FC236}">
                    <a16:creationId xmlns:a16="http://schemas.microsoft.com/office/drawing/2014/main" id="{BF419B05-B20D-C00B-6857-4E3A466E2BE1}"/>
                  </a:ext>
                </a:extLst>
              </p:cNvPr>
              <p:cNvSpPr>
                <a:spLocks/>
              </p:cNvSpPr>
              <p:nvPr/>
            </p:nvSpPr>
            <p:spPr bwMode="auto">
              <a:xfrm>
                <a:off x="4828368" y="3194050"/>
                <a:ext cx="1009650" cy="738188"/>
              </a:xfrm>
              <a:custGeom>
                <a:avLst/>
                <a:gdLst>
                  <a:gd name="T0" fmla="*/ 555 w 636"/>
                  <a:gd name="T1" fmla="*/ 0 h 465"/>
                  <a:gd name="T2" fmla="*/ 8 w 636"/>
                  <a:gd name="T3" fmla="*/ 399 h 465"/>
                  <a:gd name="T4" fmla="*/ 0 w 636"/>
                  <a:gd name="T5" fmla="*/ 465 h 465"/>
                  <a:gd name="T6" fmla="*/ 636 w 636"/>
                  <a:gd name="T7" fmla="*/ 0 h 465"/>
                  <a:gd name="T8" fmla="*/ 555 w 636"/>
                  <a:gd name="T9" fmla="*/ 0 h 465"/>
                </a:gdLst>
                <a:ahLst/>
                <a:cxnLst>
                  <a:cxn ang="0">
                    <a:pos x="T0" y="T1"/>
                  </a:cxn>
                  <a:cxn ang="0">
                    <a:pos x="T2" y="T3"/>
                  </a:cxn>
                  <a:cxn ang="0">
                    <a:pos x="T4" y="T5"/>
                  </a:cxn>
                  <a:cxn ang="0">
                    <a:pos x="T6" y="T7"/>
                  </a:cxn>
                  <a:cxn ang="0">
                    <a:pos x="T8" y="T9"/>
                  </a:cxn>
                </a:cxnLst>
                <a:rect l="0" t="0" r="r" b="b"/>
                <a:pathLst>
                  <a:path w="636" h="465">
                    <a:moveTo>
                      <a:pt x="555" y="0"/>
                    </a:moveTo>
                    <a:lnTo>
                      <a:pt x="8" y="399"/>
                    </a:lnTo>
                    <a:lnTo>
                      <a:pt x="0" y="465"/>
                    </a:lnTo>
                    <a:lnTo>
                      <a:pt x="636" y="0"/>
                    </a:lnTo>
                    <a:lnTo>
                      <a:pt x="555" y="0"/>
                    </a:lnTo>
                    <a:close/>
                  </a:path>
                </a:pathLst>
              </a:custGeom>
              <a:noFill/>
              <a:ln w="22225"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27" name="Freeform 302">
                <a:extLst>
                  <a:ext uri="{FF2B5EF4-FFF2-40B4-BE49-F238E27FC236}">
                    <a16:creationId xmlns:a16="http://schemas.microsoft.com/office/drawing/2014/main" id="{40B2E71A-55E8-BAAA-276B-37792A417446}"/>
                  </a:ext>
                </a:extLst>
              </p:cNvPr>
              <p:cNvSpPr>
                <a:spLocks/>
              </p:cNvSpPr>
              <p:nvPr/>
            </p:nvSpPr>
            <p:spPr bwMode="auto">
              <a:xfrm>
                <a:off x="4864880" y="3194050"/>
                <a:ext cx="1230313" cy="866775"/>
              </a:xfrm>
              <a:custGeom>
                <a:avLst/>
                <a:gdLst>
                  <a:gd name="T0" fmla="*/ 694 w 775"/>
                  <a:gd name="T1" fmla="*/ 0 h 546"/>
                  <a:gd name="T2" fmla="*/ 0 w 775"/>
                  <a:gd name="T3" fmla="*/ 509 h 546"/>
                  <a:gd name="T4" fmla="*/ 22 w 775"/>
                  <a:gd name="T5" fmla="*/ 546 h 546"/>
                  <a:gd name="T6" fmla="*/ 775 w 775"/>
                  <a:gd name="T7" fmla="*/ 0 h 546"/>
                  <a:gd name="T8" fmla="*/ 694 w 775"/>
                  <a:gd name="T9" fmla="*/ 0 h 546"/>
                </a:gdLst>
                <a:ahLst/>
                <a:cxnLst>
                  <a:cxn ang="0">
                    <a:pos x="T0" y="T1"/>
                  </a:cxn>
                  <a:cxn ang="0">
                    <a:pos x="T2" y="T3"/>
                  </a:cxn>
                  <a:cxn ang="0">
                    <a:pos x="T4" y="T5"/>
                  </a:cxn>
                  <a:cxn ang="0">
                    <a:pos x="T6" y="T7"/>
                  </a:cxn>
                  <a:cxn ang="0">
                    <a:pos x="T8" y="T9"/>
                  </a:cxn>
                </a:cxnLst>
                <a:rect l="0" t="0" r="r" b="b"/>
                <a:pathLst>
                  <a:path w="775" h="546">
                    <a:moveTo>
                      <a:pt x="694" y="0"/>
                    </a:moveTo>
                    <a:lnTo>
                      <a:pt x="0" y="509"/>
                    </a:lnTo>
                    <a:lnTo>
                      <a:pt x="22" y="546"/>
                    </a:lnTo>
                    <a:lnTo>
                      <a:pt x="775" y="0"/>
                    </a:lnTo>
                    <a:lnTo>
                      <a:pt x="694" y="0"/>
                    </a:lnTo>
                    <a:close/>
                  </a:path>
                </a:pathLst>
              </a:custGeom>
              <a:noFill/>
              <a:ln w="22225"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28" name="Freeform 303">
                <a:extLst>
                  <a:ext uri="{FF2B5EF4-FFF2-40B4-BE49-F238E27FC236}">
                    <a16:creationId xmlns:a16="http://schemas.microsoft.com/office/drawing/2014/main" id="{A4037FF0-208D-A7A7-3844-11A886E31320}"/>
                  </a:ext>
                </a:extLst>
              </p:cNvPr>
              <p:cNvSpPr>
                <a:spLocks/>
              </p:cNvSpPr>
              <p:nvPr/>
            </p:nvSpPr>
            <p:spPr bwMode="auto">
              <a:xfrm>
                <a:off x="4828368" y="3194050"/>
                <a:ext cx="1138238" cy="808038"/>
              </a:xfrm>
              <a:custGeom>
                <a:avLst/>
                <a:gdLst>
                  <a:gd name="T0" fmla="*/ 636 w 717"/>
                  <a:gd name="T1" fmla="*/ 0 h 509"/>
                  <a:gd name="T2" fmla="*/ 0 w 717"/>
                  <a:gd name="T3" fmla="*/ 465 h 509"/>
                  <a:gd name="T4" fmla="*/ 0 w 717"/>
                  <a:gd name="T5" fmla="*/ 480 h 509"/>
                  <a:gd name="T6" fmla="*/ 23 w 717"/>
                  <a:gd name="T7" fmla="*/ 509 h 509"/>
                  <a:gd name="T8" fmla="*/ 717 w 717"/>
                  <a:gd name="T9" fmla="*/ 0 h 509"/>
                  <a:gd name="T10" fmla="*/ 636 w 717"/>
                  <a:gd name="T11" fmla="*/ 0 h 509"/>
                </a:gdLst>
                <a:ahLst/>
                <a:cxnLst>
                  <a:cxn ang="0">
                    <a:pos x="T0" y="T1"/>
                  </a:cxn>
                  <a:cxn ang="0">
                    <a:pos x="T2" y="T3"/>
                  </a:cxn>
                  <a:cxn ang="0">
                    <a:pos x="T4" y="T5"/>
                  </a:cxn>
                  <a:cxn ang="0">
                    <a:pos x="T6" y="T7"/>
                  </a:cxn>
                  <a:cxn ang="0">
                    <a:pos x="T8" y="T9"/>
                  </a:cxn>
                  <a:cxn ang="0">
                    <a:pos x="T10" y="T11"/>
                  </a:cxn>
                </a:cxnLst>
                <a:rect l="0" t="0" r="r" b="b"/>
                <a:pathLst>
                  <a:path w="717" h="509">
                    <a:moveTo>
                      <a:pt x="636" y="0"/>
                    </a:moveTo>
                    <a:lnTo>
                      <a:pt x="0" y="465"/>
                    </a:lnTo>
                    <a:lnTo>
                      <a:pt x="0" y="480"/>
                    </a:lnTo>
                    <a:lnTo>
                      <a:pt x="23" y="509"/>
                    </a:lnTo>
                    <a:lnTo>
                      <a:pt x="717" y="0"/>
                    </a:lnTo>
                    <a:lnTo>
                      <a:pt x="636" y="0"/>
                    </a:lnTo>
                    <a:close/>
                  </a:path>
                </a:pathLst>
              </a:custGeom>
              <a:noFill/>
              <a:ln w="22225"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29" name="Freeform 304">
                <a:extLst>
                  <a:ext uri="{FF2B5EF4-FFF2-40B4-BE49-F238E27FC236}">
                    <a16:creationId xmlns:a16="http://schemas.microsoft.com/office/drawing/2014/main" id="{3E85F6F5-8744-79F6-3B6C-1CFA42AC0D83}"/>
                  </a:ext>
                </a:extLst>
              </p:cNvPr>
              <p:cNvSpPr>
                <a:spLocks/>
              </p:cNvSpPr>
              <p:nvPr/>
            </p:nvSpPr>
            <p:spPr bwMode="auto">
              <a:xfrm>
                <a:off x="4841068" y="3194050"/>
                <a:ext cx="868363" cy="633413"/>
              </a:xfrm>
              <a:custGeom>
                <a:avLst/>
                <a:gdLst>
                  <a:gd name="T0" fmla="*/ 465 w 547"/>
                  <a:gd name="T1" fmla="*/ 0 h 399"/>
                  <a:gd name="T2" fmla="*/ 7 w 547"/>
                  <a:gd name="T3" fmla="*/ 332 h 399"/>
                  <a:gd name="T4" fmla="*/ 0 w 547"/>
                  <a:gd name="T5" fmla="*/ 354 h 399"/>
                  <a:gd name="T6" fmla="*/ 0 w 547"/>
                  <a:gd name="T7" fmla="*/ 399 h 399"/>
                  <a:gd name="T8" fmla="*/ 547 w 547"/>
                  <a:gd name="T9" fmla="*/ 0 h 399"/>
                  <a:gd name="T10" fmla="*/ 465 w 547"/>
                  <a:gd name="T11" fmla="*/ 0 h 399"/>
                </a:gdLst>
                <a:ahLst/>
                <a:cxnLst>
                  <a:cxn ang="0">
                    <a:pos x="T0" y="T1"/>
                  </a:cxn>
                  <a:cxn ang="0">
                    <a:pos x="T2" y="T3"/>
                  </a:cxn>
                  <a:cxn ang="0">
                    <a:pos x="T4" y="T5"/>
                  </a:cxn>
                  <a:cxn ang="0">
                    <a:pos x="T6" y="T7"/>
                  </a:cxn>
                  <a:cxn ang="0">
                    <a:pos x="T8" y="T9"/>
                  </a:cxn>
                  <a:cxn ang="0">
                    <a:pos x="T10" y="T11"/>
                  </a:cxn>
                </a:cxnLst>
                <a:rect l="0" t="0" r="r" b="b"/>
                <a:pathLst>
                  <a:path w="547" h="399">
                    <a:moveTo>
                      <a:pt x="465" y="0"/>
                    </a:moveTo>
                    <a:lnTo>
                      <a:pt x="7" y="332"/>
                    </a:lnTo>
                    <a:lnTo>
                      <a:pt x="0" y="354"/>
                    </a:lnTo>
                    <a:lnTo>
                      <a:pt x="0" y="399"/>
                    </a:lnTo>
                    <a:lnTo>
                      <a:pt x="547" y="0"/>
                    </a:lnTo>
                    <a:lnTo>
                      <a:pt x="465" y="0"/>
                    </a:lnTo>
                    <a:close/>
                  </a:path>
                </a:pathLst>
              </a:custGeom>
              <a:noFill/>
              <a:ln w="22225"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30" name="Freeform 305">
                <a:extLst>
                  <a:ext uri="{FF2B5EF4-FFF2-40B4-BE49-F238E27FC236}">
                    <a16:creationId xmlns:a16="http://schemas.microsoft.com/office/drawing/2014/main" id="{0244DE07-726F-8890-BC0A-6CF56948EE0D}"/>
                  </a:ext>
                </a:extLst>
              </p:cNvPr>
              <p:cNvSpPr>
                <a:spLocks/>
              </p:cNvSpPr>
              <p:nvPr/>
            </p:nvSpPr>
            <p:spPr bwMode="auto">
              <a:xfrm>
                <a:off x="4899805" y="3194050"/>
                <a:ext cx="1325563" cy="925513"/>
              </a:xfrm>
              <a:custGeom>
                <a:avLst/>
                <a:gdLst>
                  <a:gd name="T0" fmla="*/ 753 w 835"/>
                  <a:gd name="T1" fmla="*/ 0 h 583"/>
                  <a:gd name="T2" fmla="*/ 0 w 835"/>
                  <a:gd name="T3" fmla="*/ 546 h 583"/>
                  <a:gd name="T4" fmla="*/ 29 w 835"/>
                  <a:gd name="T5" fmla="*/ 583 h 583"/>
                  <a:gd name="T6" fmla="*/ 835 w 835"/>
                  <a:gd name="T7" fmla="*/ 0 h 583"/>
                  <a:gd name="T8" fmla="*/ 753 w 835"/>
                  <a:gd name="T9" fmla="*/ 0 h 583"/>
                </a:gdLst>
                <a:ahLst/>
                <a:cxnLst>
                  <a:cxn ang="0">
                    <a:pos x="T0" y="T1"/>
                  </a:cxn>
                  <a:cxn ang="0">
                    <a:pos x="T2" y="T3"/>
                  </a:cxn>
                  <a:cxn ang="0">
                    <a:pos x="T4" y="T5"/>
                  </a:cxn>
                  <a:cxn ang="0">
                    <a:pos x="T6" y="T7"/>
                  </a:cxn>
                  <a:cxn ang="0">
                    <a:pos x="T8" y="T9"/>
                  </a:cxn>
                </a:cxnLst>
                <a:rect l="0" t="0" r="r" b="b"/>
                <a:pathLst>
                  <a:path w="835" h="583">
                    <a:moveTo>
                      <a:pt x="753" y="0"/>
                    </a:moveTo>
                    <a:lnTo>
                      <a:pt x="0" y="546"/>
                    </a:lnTo>
                    <a:lnTo>
                      <a:pt x="29" y="583"/>
                    </a:lnTo>
                    <a:lnTo>
                      <a:pt x="835" y="0"/>
                    </a:lnTo>
                    <a:lnTo>
                      <a:pt x="753" y="0"/>
                    </a:lnTo>
                    <a:close/>
                  </a:path>
                </a:pathLst>
              </a:custGeom>
              <a:noFill/>
              <a:ln w="22225"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31" name="Freeform 306">
                <a:extLst>
                  <a:ext uri="{FF2B5EF4-FFF2-40B4-BE49-F238E27FC236}">
                    <a16:creationId xmlns:a16="http://schemas.microsoft.com/office/drawing/2014/main" id="{EBDD25ED-B674-70D4-56C7-14338CE8825E}"/>
                  </a:ext>
                </a:extLst>
              </p:cNvPr>
              <p:cNvSpPr>
                <a:spLocks/>
              </p:cNvSpPr>
              <p:nvPr/>
            </p:nvSpPr>
            <p:spPr bwMode="auto">
              <a:xfrm>
                <a:off x="4899805" y="3194050"/>
                <a:ext cx="422275" cy="304800"/>
              </a:xfrm>
              <a:custGeom>
                <a:avLst/>
                <a:gdLst>
                  <a:gd name="T0" fmla="*/ 184 w 266"/>
                  <a:gd name="T1" fmla="*/ 0 h 192"/>
                  <a:gd name="T2" fmla="*/ 15 w 266"/>
                  <a:gd name="T3" fmla="*/ 118 h 192"/>
                  <a:gd name="T4" fmla="*/ 0 w 266"/>
                  <a:gd name="T5" fmla="*/ 192 h 192"/>
                  <a:gd name="T6" fmla="*/ 266 w 266"/>
                  <a:gd name="T7" fmla="*/ 0 h 192"/>
                  <a:gd name="T8" fmla="*/ 184 w 266"/>
                  <a:gd name="T9" fmla="*/ 0 h 192"/>
                </a:gdLst>
                <a:ahLst/>
                <a:cxnLst>
                  <a:cxn ang="0">
                    <a:pos x="T0" y="T1"/>
                  </a:cxn>
                  <a:cxn ang="0">
                    <a:pos x="T2" y="T3"/>
                  </a:cxn>
                  <a:cxn ang="0">
                    <a:pos x="T4" y="T5"/>
                  </a:cxn>
                  <a:cxn ang="0">
                    <a:pos x="T6" y="T7"/>
                  </a:cxn>
                  <a:cxn ang="0">
                    <a:pos x="T8" y="T9"/>
                  </a:cxn>
                </a:cxnLst>
                <a:rect l="0" t="0" r="r" b="b"/>
                <a:pathLst>
                  <a:path w="266" h="192">
                    <a:moveTo>
                      <a:pt x="184" y="0"/>
                    </a:moveTo>
                    <a:lnTo>
                      <a:pt x="15" y="118"/>
                    </a:lnTo>
                    <a:lnTo>
                      <a:pt x="0" y="192"/>
                    </a:lnTo>
                    <a:lnTo>
                      <a:pt x="266" y="0"/>
                    </a:lnTo>
                    <a:lnTo>
                      <a:pt x="184" y="0"/>
                    </a:lnTo>
                    <a:close/>
                  </a:path>
                </a:pathLst>
              </a:custGeom>
              <a:noFill/>
              <a:ln w="22225"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32" name="Freeform 308">
                <a:extLst>
                  <a:ext uri="{FF2B5EF4-FFF2-40B4-BE49-F238E27FC236}">
                    <a16:creationId xmlns:a16="http://schemas.microsoft.com/office/drawing/2014/main" id="{760B4F64-C12F-E44D-AFE5-4F29FB6F0C27}"/>
                  </a:ext>
                </a:extLst>
              </p:cNvPr>
              <p:cNvSpPr>
                <a:spLocks/>
              </p:cNvSpPr>
              <p:nvPr/>
            </p:nvSpPr>
            <p:spPr bwMode="auto">
              <a:xfrm>
                <a:off x="5884055" y="5187950"/>
                <a:ext cx="704850" cy="585788"/>
              </a:xfrm>
              <a:custGeom>
                <a:avLst/>
                <a:gdLst>
                  <a:gd name="T0" fmla="*/ 444 w 444"/>
                  <a:gd name="T1" fmla="*/ 0 h 369"/>
                  <a:gd name="T2" fmla="*/ 0 w 444"/>
                  <a:gd name="T3" fmla="*/ 325 h 369"/>
                  <a:gd name="T4" fmla="*/ 23 w 444"/>
                  <a:gd name="T5" fmla="*/ 369 h 369"/>
                  <a:gd name="T6" fmla="*/ 399 w 444"/>
                  <a:gd name="T7" fmla="*/ 96 h 369"/>
                  <a:gd name="T8" fmla="*/ 444 w 444"/>
                  <a:gd name="T9" fmla="*/ 0 h 369"/>
                </a:gdLst>
                <a:ahLst/>
                <a:cxnLst>
                  <a:cxn ang="0">
                    <a:pos x="T0" y="T1"/>
                  </a:cxn>
                  <a:cxn ang="0">
                    <a:pos x="T2" y="T3"/>
                  </a:cxn>
                  <a:cxn ang="0">
                    <a:pos x="T4" y="T5"/>
                  </a:cxn>
                  <a:cxn ang="0">
                    <a:pos x="T6" y="T7"/>
                  </a:cxn>
                  <a:cxn ang="0">
                    <a:pos x="T8" y="T9"/>
                  </a:cxn>
                </a:cxnLst>
                <a:rect l="0" t="0" r="r" b="b"/>
                <a:pathLst>
                  <a:path w="444" h="369">
                    <a:moveTo>
                      <a:pt x="444" y="0"/>
                    </a:moveTo>
                    <a:lnTo>
                      <a:pt x="0" y="325"/>
                    </a:lnTo>
                    <a:lnTo>
                      <a:pt x="23" y="369"/>
                    </a:lnTo>
                    <a:lnTo>
                      <a:pt x="399" y="96"/>
                    </a:lnTo>
                    <a:lnTo>
                      <a:pt x="444" y="0"/>
                    </a:lnTo>
                    <a:close/>
                  </a:path>
                </a:pathLst>
              </a:custGeom>
              <a:noFill/>
              <a:ln w="22225"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33" name="Freeform 309">
                <a:extLst>
                  <a:ext uri="{FF2B5EF4-FFF2-40B4-BE49-F238E27FC236}">
                    <a16:creationId xmlns:a16="http://schemas.microsoft.com/office/drawing/2014/main" id="{428E5ACC-6D02-FFB5-E7E5-B2F11CACDC26}"/>
                  </a:ext>
                </a:extLst>
              </p:cNvPr>
              <p:cNvSpPr>
                <a:spLocks/>
              </p:cNvSpPr>
              <p:nvPr/>
            </p:nvSpPr>
            <p:spPr bwMode="auto">
              <a:xfrm>
                <a:off x="5861830" y="5046663"/>
                <a:ext cx="785813" cy="657225"/>
              </a:xfrm>
              <a:custGeom>
                <a:avLst/>
                <a:gdLst>
                  <a:gd name="T0" fmla="*/ 495 w 495"/>
                  <a:gd name="T1" fmla="*/ 0 h 414"/>
                  <a:gd name="T2" fmla="*/ 0 w 495"/>
                  <a:gd name="T3" fmla="*/ 369 h 414"/>
                  <a:gd name="T4" fmla="*/ 14 w 495"/>
                  <a:gd name="T5" fmla="*/ 414 h 414"/>
                  <a:gd name="T6" fmla="*/ 458 w 495"/>
                  <a:gd name="T7" fmla="*/ 89 h 414"/>
                  <a:gd name="T8" fmla="*/ 495 w 495"/>
                  <a:gd name="T9" fmla="*/ 0 h 414"/>
                </a:gdLst>
                <a:ahLst/>
                <a:cxnLst>
                  <a:cxn ang="0">
                    <a:pos x="T0" y="T1"/>
                  </a:cxn>
                  <a:cxn ang="0">
                    <a:pos x="T2" y="T3"/>
                  </a:cxn>
                  <a:cxn ang="0">
                    <a:pos x="T4" y="T5"/>
                  </a:cxn>
                  <a:cxn ang="0">
                    <a:pos x="T6" y="T7"/>
                  </a:cxn>
                  <a:cxn ang="0">
                    <a:pos x="T8" y="T9"/>
                  </a:cxn>
                </a:cxnLst>
                <a:rect l="0" t="0" r="r" b="b"/>
                <a:pathLst>
                  <a:path w="495" h="414">
                    <a:moveTo>
                      <a:pt x="495" y="0"/>
                    </a:moveTo>
                    <a:lnTo>
                      <a:pt x="0" y="369"/>
                    </a:lnTo>
                    <a:lnTo>
                      <a:pt x="14" y="414"/>
                    </a:lnTo>
                    <a:lnTo>
                      <a:pt x="458" y="89"/>
                    </a:lnTo>
                    <a:lnTo>
                      <a:pt x="495" y="0"/>
                    </a:lnTo>
                    <a:close/>
                  </a:path>
                </a:pathLst>
              </a:custGeom>
              <a:noFill/>
              <a:ln w="22225"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34" name="Freeform 310">
                <a:extLst>
                  <a:ext uri="{FF2B5EF4-FFF2-40B4-BE49-F238E27FC236}">
                    <a16:creationId xmlns:a16="http://schemas.microsoft.com/office/drawing/2014/main" id="{435B5194-93AC-82E9-DCE5-3A9DEC0749E1}"/>
                  </a:ext>
                </a:extLst>
              </p:cNvPr>
              <p:cNvSpPr>
                <a:spLocks/>
              </p:cNvSpPr>
              <p:nvPr/>
            </p:nvSpPr>
            <p:spPr bwMode="auto">
              <a:xfrm>
                <a:off x="5790393" y="4670425"/>
                <a:ext cx="1125538" cy="881063"/>
              </a:xfrm>
              <a:custGeom>
                <a:avLst/>
                <a:gdLst>
                  <a:gd name="T0" fmla="*/ 709 w 709"/>
                  <a:gd name="T1" fmla="*/ 0 h 555"/>
                  <a:gd name="T2" fmla="*/ 0 w 709"/>
                  <a:gd name="T3" fmla="*/ 510 h 555"/>
                  <a:gd name="T4" fmla="*/ 22 w 709"/>
                  <a:gd name="T5" fmla="*/ 555 h 555"/>
                  <a:gd name="T6" fmla="*/ 702 w 709"/>
                  <a:gd name="T7" fmla="*/ 60 h 555"/>
                  <a:gd name="T8" fmla="*/ 709 w 709"/>
                  <a:gd name="T9" fmla="*/ 0 h 555"/>
                </a:gdLst>
                <a:ahLst/>
                <a:cxnLst>
                  <a:cxn ang="0">
                    <a:pos x="T0" y="T1"/>
                  </a:cxn>
                  <a:cxn ang="0">
                    <a:pos x="T2" y="T3"/>
                  </a:cxn>
                  <a:cxn ang="0">
                    <a:pos x="T4" y="T5"/>
                  </a:cxn>
                  <a:cxn ang="0">
                    <a:pos x="T6" y="T7"/>
                  </a:cxn>
                  <a:cxn ang="0">
                    <a:pos x="T8" y="T9"/>
                  </a:cxn>
                </a:cxnLst>
                <a:rect l="0" t="0" r="r" b="b"/>
                <a:pathLst>
                  <a:path w="709" h="555">
                    <a:moveTo>
                      <a:pt x="709" y="0"/>
                    </a:moveTo>
                    <a:lnTo>
                      <a:pt x="0" y="510"/>
                    </a:lnTo>
                    <a:lnTo>
                      <a:pt x="22" y="555"/>
                    </a:lnTo>
                    <a:lnTo>
                      <a:pt x="702" y="60"/>
                    </a:lnTo>
                    <a:lnTo>
                      <a:pt x="709" y="0"/>
                    </a:lnTo>
                    <a:close/>
                  </a:path>
                </a:pathLst>
              </a:custGeom>
              <a:noFill/>
              <a:ln w="22225"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35" name="Freeform 311">
                <a:extLst>
                  <a:ext uri="{FF2B5EF4-FFF2-40B4-BE49-F238E27FC236}">
                    <a16:creationId xmlns:a16="http://schemas.microsoft.com/office/drawing/2014/main" id="{C2F9B6C6-30A9-639E-6E78-AF6542EA5D98}"/>
                  </a:ext>
                </a:extLst>
              </p:cNvPr>
              <p:cNvSpPr>
                <a:spLocks/>
              </p:cNvSpPr>
              <p:nvPr/>
            </p:nvSpPr>
            <p:spPr bwMode="auto">
              <a:xfrm>
                <a:off x="5942793" y="5480050"/>
                <a:ext cx="504825" cy="422275"/>
              </a:xfrm>
              <a:custGeom>
                <a:avLst/>
                <a:gdLst>
                  <a:gd name="T0" fmla="*/ 318 w 318"/>
                  <a:gd name="T1" fmla="*/ 0 h 266"/>
                  <a:gd name="T2" fmla="*/ 0 w 318"/>
                  <a:gd name="T3" fmla="*/ 229 h 266"/>
                  <a:gd name="T4" fmla="*/ 37 w 318"/>
                  <a:gd name="T5" fmla="*/ 266 h 266"/>
                  <a:gd name="T6" fmla="*/ 274 w 318"/>
                  <a:gd name="T7" fmla="*/ 89 h 266"/>
                  <a:gd name="T8" fmla="*/ 318 w 318"/>
                  <a:gd name="T9" fmla="*/ 0 h 266"/>
                </a:gdLst>
                <a:ahLst/>
                <a:cxnLst>
                  <a:cxn ang="0">
                    <a:pos x="T0" y="T1"/>
                  </a:cxn>
                  <a:cxn ang="0">
                    <a:pos x="T2" y="T3"/>
                  </a:cxn>
                  <a:cxn ang="0">
                    <a:pos x="T4" y="T5"/>
                  </a:cxn>
                  <a:cxn ang="0">
                    <a:pos x="T6" y="T7"/>
                  </a:cxn>
                  <a:cxn ang="0">
                    <a:pos x="T8" y="T9"/>
                  </a:cxn>
                </a:cxnLst>
                <a:rect l="0" t="0" r="r" b="b"/>
                <a:pathLst>
                  <a:path w="318" h="266">
                    <a:moveTo>
                      <a:pt x="318" y="0"/>
                    </a:moveTo>
                    <a:lnTo>
                      <a:pt x="0" y="229"/>
                    </a:lnTo>
                    <a:lnTo>
                      <a:pt x="37" y="266"/>
                    </a:lnTo>
                    <a:lnTo>
                      <a:pt x="274" y="89"/>
                    </a:lnTo>
                    <a:lnTo>
                      <a:pt x="318" y="0"/>
                    </a:lnTo>
                    <a:close/>
                  </a:path>
                </a:pathLst>
              </a:custGeom>
              <a:noFill/>
              <a:ln w="22225"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36" name="Freeform 312">
                <a:extLst>
                  <a:ext uri="{FF2B5EF4-FFF2-40B4-BE49-F238E27FC236}">
                    <a16:creationId xmlns:a16="http://schemas.microsoft.com/office/drawing/2014/main" id="{B978262A-A87F-E8E6-B1B1-6018510EA123}"/>
                  </a:ext>
                </a:extLst>
              </p:cNvPr>
              <p:cNvSpPr>
                <a:spLocks/>
              </p:cNvSpPr>
              <p:nvPr/>
            </p:nvSpPr>
            <p:spPr bwMode="auto">
              <a:xfrm>
                <a:off x="6001530" y="5621338"/>
                <a:ext cx="376238" cy="339725"/>
              </a:xfrm>
              <a:custGeom>
                <a:avLst/>
                <a:gdLst>
                  <a:gd name="T0" fmla="*/ 237 w 237"/>
                  <a:gd name="T1" fmla="*/ 0 h 214"/>
                  <a:gd name="T2" fmla="*/ 0 w 237"/>
                  <a:gd name="T3" fmla="*/ 177 h 214"/>
                  <a:gd name="T4" fmla="*/ 30 w 237"/>
                  <a:gd name="T5" fmla="*/ 214 h 214"/>
                  <a:gd name="T6" fmla="*/ 192 w 237"/>
                  <a:gd name="T7" fmla="*/ 89 h 214"/>
                  <a:gd name="T8" fmla="*/ 237 w 237"/>
                  <a:gd name="T9" fmla="*/ 0 h 214"/>
                </a:gdLst>
                <a:ahLst/>
                <a:cxnLst>
                  <a:cxn ang="0">
                    <a:pos x="T0" y="T1"/>
                  </a:cxn>
                  <a:cxn ang="0">
                    <a:pos x="T2" y="T3"/>
                  </a:cxn>
                  <a:cxn ang="0">
                    <a:pos x="T4" y="T5"/>
                  </a:cxn>
                  <a:cxn ang="0">
                    <a:pos x="T6" y="T7"/>
                  </a:cxn>
                  <a:cxn ang="0">
                    <a:pos x="T8" y="T9"/>
                  </a:cxn>
                </a:cxnLst>
                <a:rect l="0" t="0" r="r" b="b"/>
                <a:pathLst>
                  <a:path w="237" h="214">
                    <a:moveTo>
                      <a:pt x="237" y="0"/>
                    </a:moveTo>
                    <a:lnTo>
                      <a:pt x="0" y="177"/>
                    </a:lnTo>
                    <a:lnTo>
                      <a:pt x="30" y="214"/>
                    </a:lnTo>
                    <a:lnTo>
                      <a:pt x="192" y="89"/>
                    </a:lnTo>
                    <a:lnTo>
                      <a:pt x="237" y="0"/>
                    </a:lnTo>
                    <a:close/>
                  </a:path>
                </a:pathLst>
              </a:custGeom>
              <a:noFill/>
              <a:ln w="22225"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37" name="Freeform 313">
                <a:extLst>
                  <a:ext uri="{FF2B5EF4-FFF2-40B4-BE49-F238E27FC236}">
                    <a16:creationId xmlns:a16="http://schemas.microsoft.com/office/drawing/2014/main" id="{B5DC60B4-ED12-781F-9881-E5363E5768D1}"/>
                  </a:ext>
                </a:extLst>
              </p:cNvPr>
              <p:cNvSpPr>
                <a:spLocks/>
              </p:cNvSpPr>
              <p:nvPr/>
            </p:nvSpPr>
            <p:spPr bwMode="auto">
              <a:xfrm>
                <a:off x="6049155" y="5762625"/>
                <a:ext cx="257175" cy="246063"/>
              </a:xfrm>
              <a:custGeom>
                <a:avLst/>
                <a:gdLst>
                  <a:gd name="T0" fmla="*/ 0 w 162"/>
                  <a:gd name="T1" fmla="*/ 125 h 155"/>
                  <a:gd name="T2" fmla="*/ 29 w 162"/>
                  <a:gd name="T3" fmla="*/ 155 h 155"/>
                  <a:gd name="T4" fmla="*/ 148 w 162"/>
                  <a:gd name="T5" fmla="*/ 36 h 155"/>
                  <a:gd name="T6" fmla="*/ 162 w 162"/>
                  <a:gd name="T7" fmla="*/ 0 h 155"/>
                  <a:gd name="T8" fmla="*/ 0 w 162"/>
                  <a:gd name="T9" fmla="*/ 125 h 155"/>
                </a:gdLst>
                <a:ahLst/>
                <a:cxnLst>
                  <a:cxn ang="0">
                    <a:pos x="T0" y="T1"/>
                  </a:cxn>
                  <a:cxn ang="0">
                    <a:pos x="T2" y="T3"/>
                  </a:cxn>
                  <a:cxn ang="0">
                    <a:pos x="T4" y="T5"/>
                  </a:cxn>
                  <a:cxn ang="0">
                    <a:pos x="T6" y="T7"/>
                  </a:cxn>
                  <a:cxn ang="0">
                    <a:pos x="T8" y="T9"/>
                  </a:cxn>
                </a:cxnLst>
                <a:rect l="0" t="0" r="r" b="b"/>
                <a:pathLst>
                  <a:path w="162" h="155">
                    <a:moveTo>
                      <a:pt x="0" y="125"/>
                    </a:moveTo>
                    <a:lnTo>
                      <a:pt x="29" y="155"/>
                    </a:lnTo>
                    <a:lnTo>
                      <a:pt x="148" y="36"/>
                    </a:lnTo>
                    <a:lnTo>
                      <a:pt x="162" y="0"/>
                    </a:lnTo>
                    <a:lnTo>
                      <a:pt x="0" y="125"/>
                    </a:lnTo>
                    <a:close/>
                  </a:path>
                </a:pathLst>
              </a:custGeom>
              <a:noFill/>
              <a:ln w="22225"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38" name="Freeform 314">
                <a:extLst>
                  <a:ext uri="{FF2B5EF4-FFF2-40B4-BE49-F238E27FC236}">
                    <a16:creationId xmlns:a16="http://schemas.microsoft.com/office/drawing/2014/main" id="{96DFE7D6-E95C-B76B-59C4-AE544D0BCEFA}"/>
                  </a:ext>
                </a:extLst>
              </p:cNvPr>
              <p:cNvSpPr>
                <a:spLocks/>
              </p:cNvSpPr>
              <p:nvPr/>
            </p:nvSpPr>
            <p:spPr bwMode="auto">
              <a:xfrm>
                <a:off x="5920568" y="5340350"/>
                <a:ext cx="596900" cy="503238"/>
              </a:xfrm>
              <a:custGeom>
                <a:avLst/>
                <a:gdLst>
                  <a:gd name="T0" fmla="*/ 376 w 376"/>
                  <a:gd name="T1" fmla="*/ 0 h 317"/>
                  <a:gd name="T2" fmla="*/ 0 w 376"/>
                  <a:gd name="T3" fmla="*/ 273 h 317"/>
                  <a:gd name="T4" fmla="*/ 14 w 376"/>
                  <a:gd name="T5" fmla="*/ 317 h 317"/>
                  <a:gd name="T6" fmla="*/ 14 w 376"/>
                  <a:gd name="T7" fmla="*/ 317 h 317"/>
                  <a:gd name="T8" fmla="*/ 332 w 376"/>
                  <a:gd name="T9" fmla="*/ 88 h 317"/>
                  <a:gd name="T10" fmla="*/ 376 w 376"/>
                  <a:gd name="T11" fmla="*/ 0 h 317"/>
                </a:gdLst>
                <a:ahLst/>
                <a:cxnLst>
                  <a:cxn ang="0">
                    <a:pos x="T0" y="T1"/>
                  </a:cxn>
                  <a:cxn ang="0">
                    <a:pos x="T2" y="T3"/>
                  </a:cxn>
                  <a:cxn ang="0">
                    <a:pos x="T4" y="T5"/>
                  </a:cxn>
                  <a:cxn ang="0">
                    <a:pos x="T6" y="T7"/>
                  </a:cxn>
                  <a:cxn ang="0">
                    <a:pos x="T8" y="T9"/>
                  </a:cxn>
                  <a:cxn ang="0">
                    <a:pos x="T10" y="T11"/>
                  </a:cxn>
                </a:cxnLst>
                <a:rect l="0" t="0" r="r" b="b"/>
                <a:pathLst>
                  <a:path w="376" h="317">
                    <a:moveTo>
                      <a:pt x="376" y="0"/>
                    </a:moveTo>
                    <a:lnTo>
                      <a:pt x="0" y="273"/>
                    </a:lnTo>
                    <a:lnTo>
                      <a:pt x="14" y="317"/>
                    </a:lnTo>
                    <a:lnTo>
                      <a:pt x="14" y="317"/>
                    </a:lnTo>
                    <a:lnTo>
                      <a:pt x="332" y="88"/>
                    </a:lnTo>
                    <a:lnTo>
                      <a:pt x="376" y="0"/>
                    </a:lnTo>
                    <a:close/>
                  </a:path>
                </a:pathLst>
              </a:custGeom>
              <a:noFill/>
              <a:ln w="22225"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39" name="Freeform 315">
                <a:extLst>
                  <a:ext uri="{FF2B5EF4-FFF2-40B4-BE49-F238E27FC236}">
                    <a16:creationId xmlns:a16="http://schemas.microsoft.com/office/drawing/2014/main" id="{31E92611-C151-EB37-3BE7-21CCA4C0688F}"/>
                  </a:ext>
                </a:extLst>
              </p:cNvPr>
              <p:cNvSpPr>
                <a:spLocks/>
              </p:cNvSpPr>
              <p:nvPr/>
            </p:nvSpPr>
            <p:spPr bwMode="auto">
              <a:xfrm>
                <a:off x="5766580" y="4565650"/>
                <a:ext cx="1149350" cy="914400"/>
              </a:xfrm>
              <a:custGeom>
                <a:avLst/>
                <a:gdLst>
                  <a:gd name="T0" fmla="*/ 724 w 724"/>
                  <a:gd name="T1" fmla="*/ 0 h 576"/>
                  <a:gd name="T2" fmla="*/ 0 w 724"/>
                  <a:gd name="T3" fmla="*/ 532 h 576"/>
                  <a:gd name="T4" fmla="*/ 15 w 724"/>
                  <a:gd name="T5" fmla="*/ 576 h 576"/>
                  <a:gd name="T6" fmla="*/ 724 w 724"/>
                  <a:gd name="T7" fmla="*/ 66 h 576"/>
                  <a:gd name="T8" fmla="*/ 724 w 724"/>
                  <a:gd name="T9" fmla="*/ 0 h 576"/>
                </a:gdLst>
                <a:ahLst/>
                <a:cxnLst>
                  <a:cxn ang="0">
                    <a:pos x="T0" y="T1"/>
                  </a:cxn>
                  <a:cxn ang="0">
                    <a:pos x="T2" y="T3"/>
                  </a:cxn>
                  <a:cxn ang="0">
                    <a:pos x="T4" y="T5"/>
                  </a:cxn>
                  <a:cxn ang="0">
                    <a:pos x="T6" y="T7"/>
                  </a:cxn>
                  <a:cxn ang="0">
                    <a:pos x="T8" y="T9"/>
                  </a:cxn>
                </a:cxnLst>
                <a:rect l="0" t="0" r="r" b="b"/>
                <a:pathLst>
                  <a:path w="724" h="576">
                    <a:moveTo>
                      <a:pt x="724" y="0"/>
                    </a:moveTo>
                    <a:lnTo>
                      <a:pt x="0" y="532"/>
                    </a:lnTo>
                    <a:lnTo>
                      <a:pt x="15" y="576"/>
                    </a:lnTo>
                    <a:lnTo>
                      <a:pt x="724" y="66"/>
                    </a:lnTo>
                    <a:lnTo>
                      <a:pt x="724" y="0"/>
                    </a:lnTo>
                    <a:close/>
                  </a:path>
                </a:pathLst>
              </a:custGeom>
              <a:noFill/>
              <a:ln w="22225"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40" name="Freeform 316">
                <a:extLst>
                  <a:ext uri="{FF2B5EF4-FFF2-40B4-BE49-F238E27FC236}">
                    <a16:creationId xmlns:a16="http://schemas.microsoft.com/office/drawing/2014/main" id="{BF3B4E17-B922-0F82-627D-9C9FD8908E1D}"/>
                  </a:ext>
                </a:extLst>
              </p:cNvPr>
              <p:cNvSpPr>
                <a:spLocks/>
              </p:cNvSpPr>
              <p:nvPr/>
            </p:nvSpPr>
            <p:spPr bwMode="auto">
              <a:xfrm>
                <a:off x="5825318" y="4765675"/>
                <a:ext cx="1079500" cy="866775"/>
              </a:xfrm>
              <a:custGeom>
                <a:avLst/>
                <a:gdLst>
                  <a:gd name="T0" fmla="*/ 540 w 680"/>
                  <a:gd name="T1" fmla="*/ 140 h 546"/>
                  <a:gd name="T2" fmla="*/ 680 w 680"/>
                  <a:gd name="T3" fmla="*/ 44 h 546"/>
                  <a:gd name="T4" fmla="*/ 680 w 680"/>
                  <a:gd name="T5" fmla="*/ 0 h 546"/>
                  <a:gd name="T6" fmla="*/ 0 w 680"/>
                  <a:gd name="T7" fmla="*/ 495 h 546"/>
                  <a:gd name="T8" fmla="*/ 23 w 680"/>
                  <a:gd name="T9" fmla="*/ 546 h 546"/>
                  <a:gd name="T10" fmla="*/ 518 w 680"/>
                  <a:gd name="T11" fmla="*/ 177 h 546"/>
                  <a:gd name="T12" fmla="*/ 540 w 680"/>
                  <a:gd name="T13" fmla="*/ 140 h 546"/>
                </a:gdLst>
                <a:ahLst/>
                <a:cxnLst>
                  <a:cxn ang="0">
                    <a:pos x="T0" y="T1"/>
                  </a:cxn>
                  <a:cxn ang="0">
                    <a:pos x="T2" y="T3"/>
                  </a:cxn>
                  <a:cxn ang="0">
                    <a:pos x="T4" y="T5"/>
                  </a:cxn>
                  <a:cxn ang="0">
                    <a:pos x="T6" y="T7"/>
                  </a:cxn>
                  <a:cxn ang="0">
                    <a:pos x="T8" y="T9"/>
                  </a:cxn>
                  <a:cxn ang="0">
                    <a:pos x="T10" y="T11"/>
                  </a:cxn>
                  <a:cxn ang="0">
                    <a:pos x="T12" y="T13"/>
                  </a:cxn>
                </a:cxnLst>
                <a:rect l="0" t="0" r="r" b="b"/>
                <a:pathLst>
                  <a:path w="680" h="546">
                    <a:moveTo>
                      <a:pt x="540" y="140"/>
                    </a:moveTo>
                    <a:lnTo>
                      <a:pt x="680" y="44"/>
                    </a:lnTo>
                    <a:lnTo>
                      <a:pt x="680" y="0"/>
                    </a:lnTo>
                    <a:lnTo>
                      <a:pt x="0" y="495"/>
                    </a:lnTo>
                    <a:lnTo>
                      <a:pt x="23" y="546"/>
                    </a:lnTo>
                    <a:lnTo>
                      <a:pt x="518" y="177"/>
                    </a:lnTo>
                    <a:lnTo>
                      <a:pt x="540" y="140"/>
                    </a:lnTo>
                    <a:close/>
                  </a:path>
                </a:pathLst>
              </a:custGeom>
              <a:noFill/>
              <a:ln w="22225"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41" name="Freeform 317">
                <a:extLst>
                  <a:ext uri="{FF2B5EF4-FFF2-40B4-BE49-F238E27FC236}">
                    <a16:creationId xmlns:a16="http://schemas.microsoft.com/office/drawing/2014/main" id="{D69F065E-A1E5-50C1-2D87-EBF660CBE4D5}"/>
                  </a:ext>
                </a:extLst>
              </p:cNvPr>
              <p:cNvSpPr>
                <a:spLocks/>
              </p:cNvSpPr>
              <p:nvPr/>
            </p:nvSpPr>
            <p:spPr bwMode="auto">
              <a:xfrm>
                <a:off x="5461780" y="3744913"/>
                <a:ext cx="1817688" cy="1395413"/>
              </a:xfrm>
              <a:custGeom>
                <a:avLst/>
                <a:gdLst>
                  <a:gd name="T0" fmla="*/ 1049 w 1145"/>
                  <a:gd name="T1" fmla="*/ 74 h 879"/>
                  <a:gd name="T2" fmla="*/ 1145 w 1145"/>
                  <a:gd name="T3" fmla="*/ 15 h 879"/>
                  <a:gd name="T4" fmla="*/ 1138 w 1145"/>
                  <a:gd name="T5" fmla="*/ 0 h 879"/>
                  <a:gd name="T6" fmla="*/ 0 w 1145"/>
                  <a:gd name="T7" fmla="*/ 835 h 879"/>
                  <a:gd name="T8" fmla="*/ 15 w 1145"/>
                  <a:gd name="T9" fmla="*/ 879 h 879"/>
                  <a:gd name="T10" fmla="*/ 15 w 1145"/>
                  <a:gd name="T11" fmla="*/ 879 h 879"/>
                  <a:gd name="T12" fmla="*/ 1049 w 1145"/>
                  <a:gd name="T13" fmla="*/ 125 h 879"/>
                  <a:gd name="T14" fmla="*/ 1049 w 1145"/>
                  <a:gd name="T15" fmla="*/ 74 h 87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45" h="879">
                    <a:moveTo>
                      <a:pt x="1049" y="74"/>
                    </a:moveTo>
                    <a:lnTo>
                      <a:pt x="1145" y="15"/>
                    </a:lnTo>
                    <a:lnTo>
                      <a:pt x="1138" y="0"/>
                    </a:lnTo>
                    <a:lnTo>
                      <a:pt x="0" y="835"/>
                    </a:lnTo>
                    <a:lnTo>
                      <a:pt x="15" y="879"/>
                    </a:lnTo>
                    <a:lnTo>
                      <a:pt x="15" y="879"/>
                    </a:lnTo>
                    <a:lnTo>
                      <a:pt x="1049" y="125"/>
                    </a:lnTo>
                    <a:lnTo>
                      <a:pt x="1049" y="74"/>
                    </a:lnTo>
                    <a:close/>
                  </a:path>
                </a:pathLst>
              </a:custGeom>
              <a:noFill/>
              <a:ln w="22225"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42" name="Freeform 318">
                <a:extLst>
                  <a:ext uri="{FF2B5EF4-FFF2-40B4-BE49-F238E27FC236}">
                    <a16:creationId xmlns:a16="http://schemas.microsoft.com/office/drawing/2014/main" id="{8B2A0BD4-4364-1259-084D-9BC5DCD40B5A}"/>
                  </a:ext>
                </a:extLst>
              </p:cNvPr>
              <p:cNvSpPr>
                <a:spLocks/>
              </p:cNvSpPr>
              <p:nvPr/>
            </p:nvSpPr>
            <p:spPr bwMode="auto">
              <a:xfrm>
                <a:off x="5403043" y="3592513"/>
                <a:ext cx="1841500" cy="1406525"/>
              </a:xfrm>
              <a:custGeom>
                <a:avLst/>
                <a:gdLst>
                  <a:gd name="T0" fmla="*/ 1153 w 1160"/>
                  <a:gd name="T1" fmla="*/ 0 h 886"/>
                  <a:gd name="T2" fmla="*/ 0 w 1160"/>
                  <a:gd name="T3" fmla="*/ 835 h 886"/>
                  <a:gd name="T4" fmla="*/ 15 w 1160"/>
                  <a:gd name="T5" fmla="*/ 886 h 886"/>
                  <a:gd name="T6" fmla="*/ 1160 w 1160"/>
                  <a:gd name="T7" fmla="*/ 52 h 886"/>
                  <a:gd name="T8" fmla="*/ 1153 w 1160"/>
                  <a:gd name="T9" fmla="*/ 0 h 886"/>
                </a:gdLst>
                <a:ahLst/>
                <a:cxnLst>
                  <a:cxn ang="0">
                    <a:pos x="T0" y="T1"/>
                  </a:cxn>
                  <a:cxn ang="0">
                    <a:pos x="T2" y="T3"/>
                  </a:cxn>
                  <a:cxn ang="0">
                    <a:pos x="T4" y="T5"/>
                  </a:cxn>
                  <a:cxn ang="0">
                    <a:pos x="T6" y="T7"/>
                  </a:cxn>
                  <a:cxn ang="0">
                    <a:pos x="T8" y="T9"/>
                  </a:cxn>
                </a:cxnLst>
                <a:rect l="0" t="0" r="r" b="b"/>
                <a:pathLst>
                  <a:path w="1160" h="886">
                    <a:moveTo>
                      <a:pt x="1153" y="0"/>
                    </a:moveTo>
                    <a:lnTo>
                      <a:pt x="0" y="835"/>
                    </a:lnTo>
                    <a:lnTo>
                      <a:pt x="15" y="886"/>
                    </a:lnTo>
                    <a:lnTo>
                      <a:pt x="1160" y="52"/>
                    </a:lnTo>
                    <a:lnTo>
                      <a:pt x="1153" y="0"/>
                    </a:lnTo>
                    <a:close/>
                  </a:path>
                </a:pathLst>
              </a:custGeom>
              <a:noFill/>
              <a:ln w="22225"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43" name="Freeform 319">
                <a:extLst>
                  <a:ext uri="{FF2B5EF4-FFF2-40B4-BE49-F238E27FC236}">
                    <a16:creationId xmlns:a16="http://schemas.microsoft.com/office/drawing/2014/main" id="{941B5985-E7B2-4B5E-CEE5-032DA7BD86F0}"/>
                  </a:ext>
                </a:extLst>
              </p:cNvPr>
              <p:cNvSpPr>
                <a:spLocks/>
              </p:cNvSpPr>
              <p:nvPr/>
            </p:nvSpPr>
            <p:spPr bwMode="auto">
              <a:xfrm>
                <a:off x="5426855" y="3675063"/>
                <a:ext cx="1841500" cy="1395413"/>
              </a:xfrm>
              <a:custGeom>
                <a:avLst/>
                <a:gdLst>
                  <a:gd name="T0" fmla="*/ 1145 w 1160"/>
                  <a:gd name="T1" fmla="*/ 0 h 879"/>
                  <a:gd name="T2" fmla="*/ 0 w 1160"/>
                  <a:gd name="T3" fmla="*/ 834 h 879"/>
                  <a:gd name="T4" fmla="*/ 22 w 1160"/>
                  <a:gd name="T5" fmla="*/ 879 h 879"/>
                  <a:gd name="T6" fmla="*/ 1160 w 1160"/>
                  <a:gd name="T7" fmla="*/ 44 h 879"/>
                  <a:gd name="T8" fmla="*/ 1145 w 1160"/>
                  <a:gd name="T9" fmla="*/ 0 h 879"/>
                </a:gdLst>
                <a:ahLst/>
                <a:cxnLst>
                  <a:cxn ang="0">
                    <a:pos x="T0" y="T1"/>
                  </a:cxn>
                  <a:cxn ang="0">
                    <a:pos x="T2" y="T3"/>
                  </a:cxn>
                  <a:cxn ang="0">
                    <a:pos x="T4" y="T5"/>
                  </a:cxn>
                  <a:cxn ang="0">
                    <a:pos x="T6" y="T7"/>
                  </a:cxn>
                  <a:cxn ang="0">
                    <a:pos x="T8" y="T9"/>
                  </a:cxn>
                </a:cxnLst>
                <a:rect l="0" t="0" r="r" b="b"/>
                <a:pathLst>
                  <a:path w="1160" h="879">
                    <a:moveTo>
                      <a:pt x="1145" y="0"/>
                    </a:moveTo>
                    <a:lnTo>
                      <a:pt x="0" y="834"/>
                    </a:lnTo>
                    <a:lnTo>
                      <a:pt x="22" y="879"/>
                    </a:lnTo>
                    <a:lnTo>
                      <a:pt x="1160" y="44"/>
                    </a:lnTo>
                    <a:lnTo>
                      <a:pt x="1145" y="0"/>
                    </a:lnTo>
                    <a:close/>
                  </a:path>
                </a:pathLst>
              </a:custGeom>
              <a:noFill/>
              <a:ln w="22225"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44" name="Freeform 320">
                <a:extLst>
                  <a:ext uri="{FF2B5EF4-FFF2-40B4-BE49-F238E27FC236}">
                    <a16:creationId xmlns:a16="http://schemas.microsoft.com/office/drawing/2014/main" id="{F4778511-983A-AA0C-5E4D-3B14B1C2B552}"/>
                  </a:ext>
                </a:extLst>
              </p:cNvPr>
              <p:cNvSpPr>
                <a:spLocks/>
              </p:cNvSpPr>
              <p:nvPr/>
            </p:nvSpPr>
            <p:spPr bwMode="auto">
              <a:xfrm>
                <a:off x="5380818" y="3509963"/>
                <a:ext cx="1852613" cy="1408113"/>
              </a:xfrm>
              <a:custGeom>
                <a:avLst/>
                <a:gdLst>
                  <a:gd name="T0" fmla="*/ 1152 w 1167"/>
                  <a:gd name="T1" fmla="*/ 0 h 887"/>
                  <a:gd name="T2" fmla="*/ 0 w 1167"/>
                  <a:gd name="T3" fmla="*/ 842 h 887"/>
                  <a:gd name="T4" fmla="*/ 14 w 1167"/>
                  <a:gd name="T5" fmla="*/ 887 h 887"/>
                  <a:gd name="T6" fmla="*/ 1167 w 1167"/>
                  <a:gd name="T7" fmla="*/ 52 h 887"/>
                  <a:gd name="T8" fmla="*/ 1152 w 1167"/>
                  <a:gd name="T9" fmla="*/ 0 h 887"/>
                </a:gdLst>
                <a:ahLst/>
                <a:cxnLst>
                  <a:cxn ang="0">
                    <a:pos x="T0" y="T1"/>
                  </a:cxn>
                  <a:cxn ang="0">
                    <a:pos x="T2" y="T3"/>
                  </a:cxn>
                  <a:cxn ang="0">
                    <a:pos x="T4" y="T5"/>
                  </a:cxn>
                  <a:cxn ang="0">
                    <a:pos x="T6" y="T7"/>
                  </a:cxn>
                  <a:cxn ang="0">
                    <a:pos x="T8" y="T9"/>
                  </a:cxn>
                </a:cxnLst>
                <a:rect l="0" t="0" r="r" b="b"/>
                <a:pathLst>
                  <a:path w="1167" h="887">
                    <a:moveTo>
                      <a:pt x="1152" y="0"/>
                    </a:moveTo>
                    <a:lnTo>
                      <a:pt x="0" y="842"/>
                    </a:lnTo>
                    <a:lnTo>
                      <a:pt x="14" y="887"/>
                    </a:lnTo>
                    <a:lnTo>
                      <a:pt x="1167" y="52"/>
                    </a:lnTo>
                    <a:lnTo>
                      <a:pt x="1152" y="0"/>
                    </a:lnTo>
                    <a:close/>
                  </a:path>
                </a:pathLst>
              </a:custGeom>
              <a:noFill/>
              <a:ln w="22225"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45" name="Freeform 321">
                <a:extLst>
                  <a:ext uri="{FF2B5EF4-FFF2-40B4-BE49-F238E27FC236}">
                    <a16:creationId xmlns:a16="http://schemas.microsoft.com/office/drawing/2014/main" id="{348072EE-8D8D-EFC7-4D93-CEEA26E3135B}"/>
                  </a:ext>
                </a:extLst>
              </p:cNvPr>
              <p:cNvSpPr>
                <a:spLocks/>
              </p:cNvSpPr>
              <p:nvPr/>
            </p:nvSpPr>
            <p:spPr bwMode="auto">
              <a:xfrm>
                <a:off x="5544330" y="4038600"/>
                <a:ext cx="1595438" cy="1206500"/>
              </a:xfrm>
              <a:custGeom>
                <a:avLst/>
                <a:gdLst>
                  <a:gd name="T0" fmla="*/ 1005 w 1005"/>
                  <a:gd name="T1" fmla="*/ 0 h 760"/>
                  <a:gd name="T2" fmla="*/ 0 w 1005"/>
                  <a:gd name="T3" fmla="*/ 731 h 760"/>
                  <a:gd name="T4" fmla="*/ 37 w 1005"/>
                  <a:gd name="T5" fmla="*/ 760 h 760"/>
                  <a:gd name="T6" fmla="*/ 1005 w 1005"/>
                  <a:gd name="T7" fmla="*/ 59 h 760"/>
                  <a:gd name="T8" fmla="*/ 1005 w 1005"/>
                  <a:gd name="T9" fmla="*/ 0 h 760"/>
                </a:gdLst>
                <a:ahLst/>
                <a:cxnLst>
                  <a:cxn ang="0">
                    <a:pos x="T0" y="T1"/>
                  </a:cxn>
                  <a:cxn ang="0">
                    <a:pos x="T2" y="T3"/>
                  </a:cxn>
                  <a:cxn ang="0">
                    <a:pos x="T4" y="T5"/>
                  </a:cxn>
                  <a:cxn ang="0">
                    <a:pos x="T6" y="T7"/>
                  </a:cxn>
                  <a:cxn ang="0">
                    <a:pos x="T8" y="T9"/>
                  </a:cxn>
                </a:cxnLst>
                <a:rect l="0" t="0" r="r" b="b"/>
                <a:pathLst>
                  <a:path w="1005" h="760">
                    <a:moveTo>
                      <a:pt x="1005" y="0"/>
                    </a:moveTo>
                    <a:lnTo>
                      <a:pt x="0" y="731"/>
                    </a:lnTo>
                    <a:lnTo>
                      <a:pt x="37" y="760"/>
                    </a:lnTo>
                    <a:lnTo>
                      <a:pt x="1005" y="59"/>
                    </a:lnTo>
                    <a:lnTo>
                      <a:pt x="1005" y="0"/>
                    </a:lnTo>
                    <a:close/>
                  </a:path>
                </a:pathLst>
              </a:custGeom>
              <a:noFill/>
              <a:ln w="22225"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46" name="Freeform 322">
                <a:extLst>
                  <a:ext uri="{FF2B5EF4-FFF2-40B4-BE49-F238E27FC236}">
                    <a16:creationId xmlns:a16="http://schemas.microsoft.com/office/drawing/2014/main" id="{6710453D-8831-0741-E85C-E08C84A44BF2}"/>
                  </a:ext>
                </a:extLst>
              </p:cNvPr>
              <p:cNvSpPr>
                <a:spLocks/>
              </p:cNvSpPr>
              <p:nvPr/>
            </p:nvSpPr>
            <p:spPr bwMode="auto">
              <a:xfrm>
                <a:off x="5603068" y="4132263"/>
                <a:ext cx="1536700" cy="1160463"/>
              </a:xfrm>
              <a:custGeom>
                <a:avLst/>
                <a:gdLst>
                  <a:gd name="T0" fmla="*/ 968 w 968"/>
                  <a:gd name="T1" fmla="*/ 0 h 731"/>
                  <a:gd name="T2" fmla="*/ 0 w 968"/>
                  <a:gd name="T3" fmla="*/ 701 h 731"/>
                  <a:gd name="T4" fmla="*/ 37 w 968"/>
                  <a:gd name="T5" fmla="*/ 731 h 731"/>
                  <a:gd name="T6" fmla="*/ 968 w 968"/>
                  <a:gd name="T7" fmla="*/ 51 h 731"/>
                  <a:gd name="T8" fmla="*/ 968 w 968"/>
                  <a:gd name="T9" fmla="*/ 0 h 731"/>
                </a:gdLst>
                <a:ahLst/>
                <a:cxnLst>
                  <a:cxn ang="0">
                    <a:pos x="T0" y="T1"/>
                  </a:cxn>
                  <a:cxn ang="0">
                    <a:pos x="T2" y="T3"/>
                  </a:cxn>
                  <a:cxn ang="0">
                    <a:pos x="T4" y="T5"/>
                  </a:cxn>
                  <a:cxn ang="0">
                    <a:pos x="T6" y="T7"/>
                  </a:cxn>
                  <a:cxn ang="0">
                    <a:pos x="T8" y="T9"/>
                  </a:cxn>
                </a:cxnLst>
                <a:rect l="0" t="0" r="r" b="b"/>
                <a:pathLst>
                  <a:path w="968" h="731">
                    <a:moveTo>
                      <a:pt x="968" y="0"/>
                    </a:moveTo>
                    <a:lnTo>
                      <a:pt x="0" y="701"/>
                    </a:lnTo>
                    <a:lnTo>
                      <a:pt x="37" y="731"/>
                    </a:lnTo>
                    <a:lnTo>
                      <a:pt x="968" y="51"/>
                    </a:lnTo>
                    <a:lnTo>
                      <a:pt x="968" y="0"/>
                    </a:lnTo>
                    <a:close/>
                  </a:path>
                </a:pathLst>
              </a:custGeom>
              <a:noFill/>
              <a:ln w="22225"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47" name="Freeform 323">
                <a:extLst>
                  <a:ext uri="{FF2B5EF4-FFF2-40B4-BE49-F238E27FC236}">
                    <a16:creationId xmlns:a16="http://schemas.microsoft.com/office/drawing/2014/main" id="{9ECB6D7F-B6E7-7643-320C-165F38B61061}"/>
                  </a:ext>
                </a:extLst>
              </p:cNvPr>
              <p:cNvSpPr>
                <a:spLocks/>
              </p:cNvSpPr>
              <p:nvPr/>
            </p:nvSpPr>
            <p:spPr bwMode="auto">
              <a:xfrm>
                <a:off x="5661805" y="4213225"/>
                <a:ext cx="1489075" cy="1138238"/>
              </a:xfrm>
              <a:custGeom>
                <a:avLst/>
                <a:gdLst>
                  <a:gd name="T0" fmla="*/ 931 w 938"/>
                  <a:gd name="T1" fmla="*/ 0 h 717"/>
                  <a:gd name="T2" fmla="*/ 0 w 938"/>
                  <a:gd name="T3" fmla="*/ 680 h 717"/>
                  <a:gd name="T4" fmla="*/ 37 w 938"/>
                  <a:gd name="T5" fmla="*/ 717 h 717"/>
                  <a:gd name="T6" fmla="*/ 938 w 938"/>
                  <a:gd name="T7" fmla="*/ 59 h 717"/>
                  <a:gd name="T8" fmla="*/ 931 w 938"/>
                  <a:gd name="T9" fmla="*/ 0 h 717"/>
                </a:gdLst>
                <a:ahLst/>
                <a:cxnLst>
                  <a:cxn ang="0">
                    <a:pos x="T0" y="T1"/>
                  </a:cxn>
                  <a:cxn ang="0">
                    <a:pos x="T2" y="T3"/>
                  </a:cxn>
                  <a:cxn ang="0">
                    <a:pos x="T4" y="T5"/>
                  </a:cxn>
                  <a:cxn ang="0">
                    <a:pos x="T6" y="T7"/>
                  </a:cxn>
                  <a:cxn ang="0">
                    <a:pos x="T8" y="T9"/>
                  </a:cxn>
                </a:cxnLst>
                <a:rect l="0" t="0" r="r" b="b"/>
                <a:pathLst>
                  <a:path w="938" h="717">
                    <a:moveTo>
                      <a:pt x="931" y="0"/>
                    </a:moveTo>
                    <a:lnTo>
                      <a:pt x="0" y="680"/>
                    </a:lnTo>
                    <a:lnTo>
                      <a:pt x="37" y="717"/>
                    </a:lnTo>
                    <a:lnTo>
                      <a:pt x="938" y="59"/>
                    </a:lnTo>
                    <a:lnTo>
                      <a:pt x="931" y="0"/>
                    </a:lnTo>
                    <a:close/>
                  </a:path>
                </a:pathLst>
              </a:custGeom>
              <a:noFill/>
              <a:ln w="22225"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48" name="Freeform 324">
                <a:extLst>
                  <a:ext uri="{FF2B5EF4-FFF2-40B4-BE49-F238E27FC236}">
                    <a16:creationId xmlns:a16="http://schemas.microsoft.com/office/drawing/2014/main" id="{C00DF132-7840-1001-E816-06974FCD8AF0}"/>
                  </a:ext>
                </a:extLst>
              </p:cNvPr>
              <p:cNvSpPr>
                <a:spLocks/>
              </p:cNvSpPr>
              <p:nvPr/>
            </p:nvSpPr>
            <p:spPr bwMode="auto">
              <a:xfrm>
                <a:off x="5485593" y="3943350"/>
                <a:ext cx="1654175" cy="1255713"/>
              </a:xfrm>
              <a:custGeom>
                <a:avLst/>
                <a:gdLst>
                  <a:gd name="T0" fmla="*/ 1034 w 1042"/>
                  <a:gd name="T1" fmla="*/ 0 h 791"/>
                  <a:gd name="T2" fmla="*/ 0 w 1042"/>
                  <a:gd name="T3" fmla="*/ 754 h 791"/>
                  <a:gd name="T4" fmla="*/ 37 w 1042"/>
                  <a:gd name="T5" fmla="*/ 791 h 791"/>
                  <a:gd name="T6" fmla="*/ 1042 w 1042"/>
                  <a:gd name="T7" fmla="*/ 60 h 791"/>
                  <a:gd name="T8" fmla="*/ 1034 w 1042"/>
                  <a:gd name="T9" fmla="*/ 0 h 791"/>
                </a:gdLst>
                <a:ahLst/>
                <a:cxnLst>
                  <a:cxn ang="0">
                    <a:pos x="T0" y="T1"/>
                  </a:cxn>
                  <a:cxn ang="0">
                    <a:pos x="T2" y="T3"/>
                  </a:cxn>
                  <a:cxn ang="0">
                    <a:pos x="T4" y="T5"/>
                  </a:cxn>
                  <a:cxn ang="0">
                    <a:pos x="T6" y="T7"/>
                  </a:cxn>
                  <a:cxn ang="0">
                    <a:pos x="T8" y="T9"/>
                  </a:cxn>
                </a:cxnLst>
                <a:rect l="0" t="0" r="r" b="b"/>
                <a:pathLst>
                  <a:path w="1042" h="791">
                    <a:moveTo>
                      <a:pt x="1034" y="0"/>
                    </a:moveTo>
                    <a:lnTo>
                      <a:pt x="0" y="754"/>
                    </a:lnTo>
                    <a:lnTo>
                      <a:pt x="37" y="791"/>
                    </a:lnTo>
                    <a:lnTo>
                      <a:pt x="1042" y="60"/>
                    </a:lnTo>
                    <a:lnTo>
                      <a:pt x="1034" y="0"/>
                    </a:lnTo>
                    <a:close/>
                  </a:path>
                </a:pathLst>
              </a:custGeom>
              <a:noFill/>
              <a:ln w="22225"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49" name="Freeform 325">
                <a:extLst>
                  <a:ext uri="{FF2B5EF4-FFF2-40B4-BE49-F238E27FC236}">
                    <a16:creationId xmlns:a16="http://schemas.microsoft.com/office/drawing/2014/main" id="{F9000FBB-6650-081D-5FBF-1872C34AE9BB}"/>
                  </a:ext>
                </a:extLst>
              </p:cNvPr>
              <p:cNvSpPr>
                <a:spLocks/>
              </p:cNvSpPr>
              <p:nvPr/>
            </p:nvSpPr>
            <p:spPr bwMode="auto">
              <a:xfrm>
                <a:off x="5720543" y="4306888"/>
                <a:ext cx="1430338" cy="1103313"/>
              </a:xfrm>
              <a:custGeom>
                <a:avLst/>
                <a:gdLst>
                  <a:gd name="T0" fmla="*/ 761 w 901"/>
                  <a:gd name="T1" fmla="*/ 111 h 695"/>
                  <a:gd name="T2" fmla="*/ 901 w 901"/>
                  <a:gd name="T3" fmla="*/ 8 h 695"/>
                  <a:gd name="T4" fmla="*/ 901 w 901"/>
                  <a:gd name="T5" fmla="*/ 0 h 695"/>
                  <a:gd name="T6" fmla="*/ 0 w 901"/>
                  <a:gd name="T7" fmla="*/ 658 h 695"/>
                  <a:gd name="T8" fmla="*/ 22 w 901"/>
                  <a:gd name="T9" fmla="*/ 680 h 695"/>
                  <a:gd name="T10" fmla="*/ 29 w 901"/>
                  <a:gd name="T11" fmla="*/ 695 h 695"/>
                  <a:gd name="T12" fmla="*/ 753 w 901"/>
                  <a:gd name="T13" fmla="*/ 163 h 695"/>
                  <a:gd name="T14" fmla="*/ 761 w 901"/>
                  <a:gd name="T15" fmla="*/ 111 h 69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01" h="695">
                    <a:moveTo>
                      <a:pt x="761" y="111"/>
                    </a:moveTo>
                    <a:lnTo>
                      <a:pt x="901" y="8"/>
                    </a:lnTo>
                    <a:lnTo>
                      <a:pt x="901" y="0"/>
                    </a:lnTo>
                    <a:lnTo>
                      <a:pt x="0" y="658"/>
                    </a:lnTo>
                    <a:lnTo>
                      <a:pt x="22" y="680"/>
                    </a:lnTo>
                    <a:lnTo>
                      <a:pt x="29" y="695"/>
                    </a:lnTo>
                    <a:lnTo>
                      <a:pt x="753" y="163"/>
                    </a:lnTo>
                    <a:lnTo>
                      <a:pt x="761" y="111"/>
                    </a:lnTo>
                    <a:close/>
                  </a:path>
                </a:pathLst>
              </a:custGeom>
              <a:noFill/>
              <a:ln w="22225"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50" name="Line 329">
                <a:extLst>
                  <a:ext uri="{FF2B5EF4-FFF2-40B4-BE49-F238E27FC236}">
                    <a16:creationId xmlns:a16="http://schemas.microsoft.com/office/drawing/2014/main" id="{87DB599B-F42C-3751-9E09-EC72AEC380A8}"/>
                  </a:ext>
                </a:extLst>
              </p:cNvPr>
              <p:cNvSpPr>
                <a:spLocks noChangeShapeType="1"/>
              </p:cNvSpPr>
              <p:nvPr/>
            </p:nvSpPr>
            <p:spPr bwMode="auto">
              <a:xfrm>
                <a:off x="4969655" y="3194050"/>
                <a:ext cx="2157413" cy="0"/>
              </a:xfrm>
              <a:prstGeom prst="line">
                <a:avLst/>
              </a:prstGeom>
              <a:noFill/>
              <a:ln w="22225" cap="rnd">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grpSp>
        <p:nvGrpSpPr>
          <p:cNvPr id="51" name="Group 50">
            <a:extLst>
              <a:ext uri="{FF2B5EF4-FFF2-40B4-BE49-F238E27FC236}">
                <a16:creationId xmlns:a16="http://schemas.microsoft.com/office/drawing/2014/main" id="{BF9A77B4-2905-2EE5-0F3D-3ECE2A20BF4F}"/>
              </a:ext>
            </a:extLst>
          </p:cNvPr>
          <p:cNvGrpSpPr/>
          <p:nvPr/>
        </p:nvGrpSpPr>
        <p:grpSpPr>
          <a:xfrm>
            <a:off x="491299" y="1813109"/>
            <a:ext cx="2327333" cy="1308647"/>
            <a:chOff x="4724555" y="1716088"/>
            <a:chExt cx="2635904" cy="1482155"/>
          </a:xfrm>
        </p:grpSpPr>
        <p:sp>
          <p:nvSpPr>
            <p:cNvPr id="52" name="Freeform 327">
              <a:extLst>
                <a:ext uri="{FF2B5EF4-FFF2-40B4-BE49-F238E27FC236}">
                  <a16:creationId xmlns:a16="http://schemas.microsoft.com/office/drawing/2014/main" id="{767A4ADB-F561-0DD5-C0E9-F3888FF15F88}"/>
                </a:ext>
              </a:extLst>
            </p:cNvPr>
            <p:cNvSpPr>
              <a:spLocks/>
            </p:cNvSpPr>
            <p:nvPr/>
          </p:nvSpPr>
          <p:spPr bwMode="auto">
            <a:xfrm>
              <a:off x="4969655" y="1716088"/>
              <a:ext cx="2157413" cy="1477963"/>
            </a:xfrm>
            <a:custGeom>
              <a:avLst/>
              <a:gdLst>
                <a:gd name="T0" fmla="*/ 0 w 1359"/>
                <a:gd name="T1" fmla="*/ 931 h 931"/>
                <a:gd name="T2" fmla="*/ 59 w 1359"/>
                <a:gd name="T3" fmla="*/ 842 h 931"/>
                <a:gd name="T4" fmla="*/ 163 w 1359"/>
                <a:gd name="T5" fmla="*/ 805 h 931"/>
                <a:gd name="T6" fmla="*/ 259 w 1359"/>
                <a:gd name="T7" fmla="*/ 517 h 931"/>
                <a:gd name="T8" fmla="*/ 310 w 1359"/>
                <a:gd name="T9" fmla="*/ 583 h 931"/>
                <a:gd name="T10" fmla="*/ 347 w 1359"/>
                <a:gd name="T11" fmla="*/ 517 h 931"/>
                <a:gd name="T12" fmla="*/ 406 w 1359"/>
                <a:gd name="T13" fmla="*/ 554 h 931"/>
                <a:gd name="T14" fmla="*/ 473 w 1359"/>
                <a:gd name="T15" fmla="*/ 310 h 931"/>
                <a:gd name="T16" fmla="*/ 532 w 1359"/>
                <a:gd name="T17" fmla="*/ 258 h 931"/>
                <a:gd name="T18" fmla="*/ 665 w 1359"/>
                <a:gd name="T19" fmla="*/ 0 h 931"/>
                <a:gd name="T20" fmla="*/ 746 w 1359"/>
                <a:gd name="T21" fmla="*/ 15 h 931"/>
                <a:gd name="T22" fmla="*/ 820 w 1359"/>
                <a:gd name="T23" fmla="*/ 192 h 931"/>
                <a:gd name="T24" fmla="*/ 879 w 1359"/>
                <a:gd name="T25" fmla="*/ 192 h 931"/>
                <a:gd name="T26" fmla="*/ 916 w 1359"/>
                <a:gd name="T27" fmla="*/ 347 h 931"/>
                <a:gd name="T28" fmla="*/ 968 w 1359"/>
                <a:gd name="T29" fmla="*/ 450 h 931"/>
                <a:gd name="T30" fmla="*/ 1005 w 1359"/>
                <a:gd name="T31" fmla="*/ 347 h 931"/>
                <a:gd name="T32" fmla="*/ 1182 w 1359"/>
                <a:gd name="T33" fmla="*/ 783 h 931"/>
                <a:gd name="T34" fmla="*/ 1249 w 1359"/>
                <a:gd name="T35" fmla="*/ 768 h 931"/>
                <a:gd name="T36" fmla="*/ 1359 w 1359"/>
                <a:gd name="T37" fmla="*/ 931 h 9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359" h="931">
                  <a:moveTo>
                    <a:pt x="0" y="931"/>
                  </a:moveTo>
                  <a:lnTo>
                    <a:pt x="59" y="842"/>
                  </a:lnTo>
                  <a:lnTo>
                    <a:pt x="163" y="805"/>
                  </a:lnTo>
                  <a:lnTo>
                    <a:pt x="259" y="517"/>
                  </a:lnTo>
                  <a:lnTo>
                    <a:pt x="310" y="583"/>
                  </a:lnTo>
                  <a:lnTo>
                    <a:pt x="347" y="517"/>
                  </a:lnTo>
                  <a:lnTo>
                    <a:pt x="406" y="554"/>
                  </a:lnTo>
                  <a:lnTo>
                    <a:pt x="473" y="310"/>
                  </a:lnTo>
                  <a:lnTo>
                    <a:pt x="532" y="258"/>
                  </a:lnTo>
                  <a:lnTo>
                    <a:pt x="665" y="0"/>
                  </a:lnTo>
                  <a:lnTo>
                    <a:pt x="746" y="15"/>
                  </a:lnTo>
                  <a:lnTo>
                    <a:pt x="820" y="192"/>
                  </a:lnTo>
                  <a:lnTo>
                    <a:pt x="879" y="192"/>
                  </a:lnTo>
                  <a:lnTo>
                    <a:pt x="916" y="347"/>
                  </a:lnTo>
                  <a:lnTo>
                    <a:pt x="968" y="450"/>
                  </a:lnTo>
                  <a:lnTo>
                    <a:pt x="1005" y="347"/>
                  </a:lnTo>
                  <a:lnTo>
                    <a:pt x="1182" y="783"/>
                  </a:lnTo>
                  <a:lnTo>
                    <a:pt x="1249" y="768"/>
                  </a:lnTo>
                  <a:lnTo>
                    <a:pt x="1359" y="931"/>
                  </a:lnTo>
                </a:path>
              </a:pathLst>
            </a:custGeom>
            <a:noFill/>
            <a:ln w="22225" cap="rnd">
              <a:solidFill>
                <a:schemeClr val="accent5"/>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53" name="Line 328">
              <a:extLst>
                <a:ext uri="{FF2B5EF4-FFF2-40B4-BE49-F238E27FC236}">
                  <a16:creationId xmlns:a16="http://schemas.microsoft.com/office/drawing/2014/main" id="{DD44268A-F309-306D-44D7-2F554DD2764C}"/>
                </a:ext>
              </a:extLst>
            </p:cNvPr>
            <p:cNvSpPr>
              <a:spLocks noChangeShapeType="1"/>
            </p:cNvSpPr>
            <p:nvPr/>
          </p:nvSpPr>
          <p:spPr bwMode="auto">
            <a:xfrm>
              <a:off x="4724555" y="3167940"/>
              <a:ext cx="2635904" cy="30303"/>
            </a:xfrm>
            <a:prstGeom prst="line">
              <a:avLst/>
            </a:prstGeom>
            <a:noFill/>
            <a:ln w="22225" cap="rnd">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54" name="Freeform 330">
              <a:extLst>
                <a:ext uri="{FF2B5EF4-FFF2-40B4-BE49-F238E27FC236}">
                  <a16:creationId xmlns:a16="http://schemas.microsoft.com/office/drawing/2014/main" id="{0794AA17-3A4A-89C2-8C17-1F9AD8EEE6BB}"/>
                </a:ext>
              </a:extLst>
            </p:cNvPr>
            <p:cNvSpPr>
              <a:spLocks/>
            </p:cNvSpPr>
            <p:nvPr/>
          </p:nvSpPr>
          <p:spPr bwMode="auto">
            <a:xfrm>
              <a:off x="5333193" y="2255838"/>
              <a:ext cx="550863" cy="738188"/>
            </a:xfrm>
            <a:custGeom>
              <a:avLst/>
              <a:gdLst>
                <a:gd name="T0" fmla="*/ 0 w 347"/>
                <a:gd name="T1" fmla="*/ 465 h 465"/>
                <a:gd name="T2" fmla="*/ 74 w 347"/>
                <a:gd name="T3" fmla="*/ 347 h 465"/>
                <a:gd name="T4" fmla="*/ 163 w 347"/>
                <a:gd name="T5" fmla="*/ 384 h 465"/>
                <a:gd name="T6" fmla="*/ 214 w 347"/>
                <a:gd name="T7" fmla="*/ 273 h 465"/>
                <a:gd name="T8" fmla="*/ 318 w 347"/>
                <a:gd name="T9" fmla="*/ 206 h 465"/>
                <a:gd name="T10" fmla="*/ 310 w 347"/>
                <a:gd name="T11" fmla="*/ 110 h 465"/>
                <a:gd name="T12" fmla="*/ 347 w 347"/>
                <a:gd name="T13" fmla="*/ 0 h 465"/>
              </a:gdLst>
              <a:ahLst/>
              <a:cxnLst>
                <a:cxn ang="0">
                  <a:pos x="T0" y="T1"/>
                </a:cxn>
                <a:cxn ang="0">
                  <a:pos x="T2" y="T3"/>
                </a:cxn>
                <a:cxn ang="0">
                  <a:pos x="T4" y="T5"/>
                </a:cxn>
                <a:cxn ang="0">
                  <a:pos x="T6" y="T7"/>
                </a:cxn>
                <a:cxn ang="0">
                  <a:pos x="T8" y="T9"/>
                </a:cxn>
                <a:cxn ang="0">
                  <a:pos x="T10" y="T11"/>
                </a:cxn>
                <a:cxn ang="0">
                  <a:pos x="T12" y="T13"/>
                </a:cxn>
              </a:cxnLst>
              <a:rect l="0" t="0" r="r" b="b"/>
              <a:pathLst>
                <a:path w="347" h="465">
                  <a:moveTo>
                    <a:pt x="0" y="465"/>
                  </a:moveTo>
                  <a:lnTo>
                    <a:pt x="74" y="347"/>
                  </a:lnTo>
                  <a:lnTo>
                    <a:pt x="163" y="384"/>
                  </a:lnTo>
                  <a:lnTo>
                    <a:pt x="214" y="273"/>
                  </a:lnTo>
                  <a:lnTo>
                    <a:pt x="318" y="206"/>
                  </a:lnTo>
                  <a:lnTo>
                    <a:pt x="310" y="110"/>
                  </a:lnTo>
                  <a:lnTo>
                    <a:pt x="347" y="0"/>
                  </a:lnTo>
                </a:path>
              </a:pathLst>
            </a:custGeom>
            <a:noFill/>
            <a:ln w="22225" cap="rnd">
              <a:solidFill>
                <a:schemeClr val="accent5"/>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55" name="Freeform 331">
              <a:extLst>
                <a:ext uri="{FF2B5EF4-FFF2-40B4-BE49-F238E27FC236}">
                  <a16:creationId xmlns:a16="http://schemas.microsoft.com/office/drawing/2014/main" id="{E7601E17-43B1-0D9C-8F57-718DEDC827ED}"/>
                </a:ext>
              </a:extLst>
            </p:cNvPr>
            <p:cNvSpPr>
              <a:spLocks/>
            </p:cNvSpPr>
            <p:nvPr/>
          </p:nvSpPr>
          <p:spPr bwMode="auto">
            <a:xfrm>
              <a:off x="6271405" y="2373313"/>
              <a:ext cx="234950" cy="128588"/>
            </a:xfrm>
            <a:custGeom>
              <a:avLst/>
              <a:gdLst>
                <a:gd name="T0" fmla="*/ 148 w 148"/>
                <a:gd name="T1" fmla="*/ 36 h 81"/>
                <a:gd name="T2" fmla="*/ 52 w 148"/>
                <a:gd name="T3" fmla="*/ 0 h 81"/>
                <a:gd name="T4" fmla="*/ 0 w 148"/>
                <a:gd name="T5" fmla="*/ 81 h 81"/>
              </a:gdLst>
              <a:ahLst/>
              <a:cxnLst>
                <a:cxn ang="0">
                  <a:pos x="T0" y="T1"/>
                </a:cxn>
                <a:cxn ang="0">
                  <a:pos x="T2" y="T3"/>
                </a:cxn>
                <a:cxn ang="0">
                  <a:pos x="T4" y="T5"/>
                </a:cxn>
              </a:cxnLst>
              <a:rect l="0" t="0" r="r" b="b"/>
              <a:pathLst>
                <a:path w="148" h="81">
                  <a:moveTo>
                    <a:pt x="148" y="36"/>
                  </a:moveTo>
                  <a:lnTo>
                    <a:pt x="52" y="0"/>
                  </a:lnTo>
                  <a:lnTo>
                    <a:pt x="0" y="81"/>
                  </a:lnTo>
                </a:path>
              </a:pathLst>
            </a:custGeom>
            <a:noFill/>
            <a:ln w="22225" cap="rnd">
              <a:solidFill>
                <a:schemeClr val="accent5"/>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56" name="Freeform 332">
              <a:extLst>
                <a:ext uri="{FF2B5EF4-FFF2-40B4-BE49-F238E27FC236}">
                  <a16:creationId xmlns:a16="http://schemas.microsoft.com/office/drawing/2014/main" id="{3B32F53B-52A6-061D-312E-ACC8754806BE}"/>
                </a:ext>
              </a:extLst>
            </p:cNvPr>
            <p:cNvSpPr>
              <a:spLocks/>
            </p:cNvSpPr>
            <p:nvPr/>
          </p:nvSpPr>
          <p:spPr bwMode="auto">
            <a:xfrm>
              <a:off x="6552393" y="2947988"/>
              <a:ext cx="293688" cy="93663"/>
            </a:xfrm>
            <a:custGeom>
              <a:avLst/>
              <a:gdLst>
                <a:gd name="T0" fmla="*/ 185 w 185"/>
                <a:gd name="T1" fmla="*/ 7 h 59"/>
                <a:gd name="T2" fmla="*/ 74 w 185"/>
                <a:gd name="T3" fmla="*/ 0 h 59"/>
                <a:gd name="T4" fmla="*/ 0 w 185"/>
                <a:gd name="T5" fmla="*/ 59 h 59"/>
              </a:gdLst>
              <a:ahLst/>
              <a:cxnLst>
                <a:cxn ang="0">
                  <a:pos x="T0" y="T1"/>
                </a:cxn>
                <a:cxn ang="0">
                  <a:pos x="T2" y="T3"/>
                </a:cxn>
                <a:cxn ang="0">
                  <a:pos x="T4" y="T5"/>
                </a:cxn>
              </a:cxnLst>
              <a:rect l="0" t="0" r="r" b="b"/>
              <a:pathLst>
                <a:path w="185" h="59">
                  <a:moveTo>
                    <a:pt x="185" y="7"/>
                  </a:moveTo>
                  <a:lnTo>
                    <a:pt x="74" y="0"/>
                  </a:lnTo>
                  <a:lnTo>
                    <a:pt x="0" y="59"/>
                  </a:lnTo>
                </a:path>
              </a:pathLst>
            </a:custGeom>
            <a:noFill/>
            <a:ln w="22225" cap="rnd">
              <a:solidFill>
                <a:schemeClr val="accent5"/>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sp>
        <p:nvSpPr>
          <p:cNvPr id="57" name="object 6">
            <a:extLst>
              <a:ext uri="{FF2B5EF4-FFF2-40B4-BE49-F238E27FC236}">
                <a16:creationId xmlns:a16="http://schemas.microsoft.com/office/drawing/2014/main" id="{A0C6AC5B-942D-0591-503F-D780A839CA51}"/>
              </a:ext>
            </a:extLst>
          </p:cNvPr>
          <p:cNvSpPr txBox="1"/>
          <p:nvPr/>
        </p:nvSpPr>
        <p:spPr>
          <a:xfrm>
            <a:off x="1009374" y="3877610"/>
            <a:ext cx="1311906" cy="497437"/>
          </a:xfrm>
          <a:prstGeom prst="roundRect">
            <a:avLst>
              <a:gd name="adj" fmla="val 11171"/>
            </a:avLst>
          </a:prstGeom>
          <a:solidFill>
            <a:srgbClr val="DDF5FF"/>
          </a:solidFill>
          <a:ln>
            <a:noFill/>
          </a:ln>
        </p:spPr>
        <p:style>
          <a:lnRef idx="2">
            <a:schemeClr val="dk1">
              <a:shade val="50000"/>
            </a:schemeClr>
          </a:lnRef>
          <a:fillRef idx="1">
            <a:schemeClr val="dk1"/>
          </a:fillRef>
          <a:effectRef idx="0">
            <a:schemeClr val="dk1"/>
          </a:effectRef>
          <a:fontRef idx="minor">
            <a:schemeClr val="lt1"/>
          </a:fontRef>
        </p:style>
        <p:txBody>
          <a:bodyPr vert="horz" wrap="square" lIns="36576" tIns="36576" rIns="36576" bIns="36576" rtlCol="0">
            <a:spAutoFit/>
          </a:bodyPr>
          <a:lstStyle/>
          <a:p>
            <a:pPr marL="287020" marR="5080" lvl="0" indent="-274320" algn="ctr" defTabSz="914400" rtl="0" eaLnBrk="1" fontAlgn="auto" latinLnBrk="0" hangingPunct="1">
              <a:lnSpc>
                <a:spcPct val="109400"/>
              </a:lnSpc>
              <a:spcBef>
                <a:spcPts val="0"/>
              </a:spcBef>
              <a:spcAft>
                <a:spcPts val="0"/>
              </a:spcAft>
              <a:buClrTx/>
              <a:buSzTx/>
              <a:buFontTx/>
              <a:buNone/>
              <a:tabLst/>
              <a:defRPr/>
            </a:pPr>
            <a:r>
              <a:rPr lang="en-US" sz="1200">
                <a:solidFill>
                  <a:srgbClr val="002060"/>
                </a:solidFill>
                <a:latin typeface="Open Sans" panose="020B0606030504020204" pitchFamily="34" charset="0"/>
                <a:ea typeface="Open Sans" panose="020B0606030504020204" pitchFamily="34" charset="0"/>
                <a:cs typeface="Open Sans" panose="020B0606030504020204" pitchFamily="34" charset="0"/>
              </a:rPr>
              <a:t>Cloud &amp; Data Platforms</a:t>
            </a:r>
            <a:endParaRPr kumimoji="0" lang="en-US" sz="1200" b="0" i="0" u="none" strike="noStrike" kern="1200" cap="none" spc="0" normalizeH="0" baseline="0" noProof="0">
              <a:ln>
                <a:noFill/>
              </a:ln>
              <a:solidFill>
                <a:srgbClr val="00206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58" name="TextBox 57">
            <a:extLst>
              <a:ext uri="{FF2B5EF4-FFF2-40B4-BE49-F238E27FC236}">
                <a16:creationId xmlns:a16="http://schemas.microsoft.com/office/drawing/2014/main" id="{C66D8DA2-2BDE-E220-C2DE-3A6261DBEF26}"/>
              </a:ext>
            </a:extLst>
          </p:cNvPr>
          <p:cNvSpPr txBox="1"/>
          <p:nvPr/>
        </p:nvSpPr>
        <p:spPr>
          <a:xfrm>
            <a:off x="1102863" y="1536340"/>
            <a:ext cx="1245900" cy="490347"/>
          </a:xfrm>
          <a:prstGeom prst="roundRect">
            <a:avLst/>
          </a:prstGeom>
          <a:solidFill>
            <a:srgbClr val="DDF5FF"/>
          </a:solidFill>
          <a:ln>
            <a:noFill/>
          </a:ln>
        </p:spPr>
        <p:style>
          <a:lnRef idx="2">
            <a:schemeClr val="dk1">
              <a:shade val="50000"/>
            </a:schemeClr>
          </a:lnRef>
          <a:fillRef idx="1">
            <a:schemeClr val="dk1"/>
          </a:fillRef>
          <a:effectRef idx="0">
            <a:schemeClr val="dk1"/>
          </a:effectRef>
          <a:fontRef idx="minor">
            <a:schemeClr val="lt1"/>
          </a:fontRef>
        </p:style>
        <p:txBody>
          <a:bodyPr vert="horz" wrap="square" lIns="36576" tIns="36576" rIns="36576" bIns="36576" rtlCol="0">
            <a:spAutoFit/>
          </a:bodyPr>
          <a:lstStyle/>
          <a:p>
            <a:pPr marL="0" marR="0" lvl="0" indent="0" algn="ctr" defTabSz="914400" rtl="0" eaLnBrk="1" fontAlgn="auto" latinLnBrk="0" hangingPunct="1">
              <a:lnSpc>
                <a:spcPct val="100000"/>
              </a:lnSpc>
              <a:spcBef>
                <a:spcPts val="600"/>
              </a:spcBef>
              <a:spcAft>
                <a:spcPts val="0"/>
              </a:spcAft>
              <a:buClrTx/>
              <a:buSzPct val="100000"/>
              <a:buFontTx/>
              <a:buNone/>
              <a:tabLst/>
              <a:defRPr/>
            </a:pPr>
            <a:r>
              <a:rPr kumimoji="0" lang="en-US" sz="1200" b="0" i="0" u="none" strike="noStrike" kern="1200" cap="none" spc="0" normalizeH="0" baseline="0" noProof="0">
                <a:ln>
                  <a:noFill/>
                </a:ln>
                <a:solidFill>
                  <a:srgbClr val="002060"/>
                </a:solidFill>
                <a:effectLst/>
                <a:uLnTx/>
                <a:uFillTx/>
                <a:latin typeface="Open Sans" panose="020B0606030504020204" pitchFamily="34" charset="0"/>
                <a:ea typeface="Open Sans" panose="020B0606030504020204" pitchFamily="34" charset="0"/>
                <a:cs typeface="Open Sans" panose="020B0606030504020204" pitchFamily="34" charset="0"/>
              </a:rPr>
              <a:t>Generative AI Application</a:t>
            </a:r>
          </a:p>
        </p:txBody>
      </p:sp>
      <p:sp>
        <p:nvSpPr>
          <p:cNvPr id="59" name="TextBox 58">
            <a:extLst>
              <a:ext uri="{FF2B5EF4-FFF2-40B4-BE49-F238E27FC236}">
                <a16:creationId xmlns:a16="http://schemas.microsoft.com/office/drawing/2014/main" id="{7326E02E-755D-D643-7817-794CE2E6605B}"/>
              </a:ext>
            </a:extLst>
          </p:cNvPr>
          <p:cNvSpPr txBox="1"/>
          <p:nvPr/>
        </p:nvSpPr>
        <p:spPr>
          <a:xfrm>
            <a:off x="923612" y="2928136"/>
            <a:ext cx="1581912" cy="490347"/>
          </a:xfrm>
          <a:prstGeom prst="roundRect">
            <a:avLst/>
          </a:prstGeom>
          <a:solidFill>
            <a:srgbClr val="DDF5FF"/>
          </a:solidFill>
          <a:ln>
            <a:noFill/>
          </a:ln>
        </p:spPr>
        <p:style>
          <a:lnRef idx="2">
            <a:schemeClr val="dk1">
              <a:shade val="50000"/>
            </a:schemeClr>
          </a:lnRef>
          <a:fillRef idx="1">
            <a:schemeClr val="dk1"/>
          </a:fillRef>
          <a:effectRef idx="0">
            <a:schemeClr val="dk1"/>
          </a:effectRef>
          <a:fontRef idx="minor">
            <a:schemeClr val="lt1"/>
          </a:fontRef>
        </p:style>
        <p:txBody>
          <a:bodyPr vert="horz" wrap="square" lIns="36576" tIns="36576" rIns="36576" bIns="36576" rtlCol="0">
            <a:spAutoFit/>
          </a:bodyPr>
          <a:lstStyle/>
          <a:p>
            <a:pPr marL="0" marR="0" lvl="0" indent="0" algn="ctr" defTabSz="914400" rtl="0" eaLnBrk="1" fontAlgn="auto" latinLnBrk="0" hangingPunct="1">
              <a:lnSpc>
                <a:spcPct val="100000"/>
              </a:lnSpc>
              <a:spcBef>
                <a:spcPts val="600"/>
              </a:spcBef>
              <a:spcAft>
                <a:spcPts val="0"/>
              </a:spcAft>
              <a:buClrTx/>
              <a:buSzPct val="100000"/>
              <a:buFontTx/>
              <a:buNone/>
              <a:tabLst/>
              <a:defRPr/>
            </a:pPr>
            <a:r>
              <a:rPr kumimoji="0" lang="en-US" sz="1200" b="0" i="0" u="none" strike="noStrike" kern="1200" cap="none" spc="0" normalizeH="0" baseline="0" noProof="0">
                <a:ln>
                  <a:noFill/>
                </a:ln>
                <a:solidFill>
                  <a:srgbClr val="002060"/>
                </a:solidFill>
                <a:effectLst/>
                <a:uLnTx/>
                <a:uFillTx/>
                <a:latin typeface="Open Sans" panose="020B0606030504020204" pitchFamily="34" charset="0"/>
                <a:ea typeface="Open Sans" panose="020B0606030504020204" pitchFamily="34" charset="0"/>
                <a:cs typeface="Open Sans" panose="020B0606030504020204" pitchFamily="34" charset="0"/>
              </a:rPr>
              <a:t>Generative AI Models</a:t>
            </a:r>
          </a:p>
        </p:txBody>
      </p:sp>
      <p:sp>
        <p:nvSpPr>
          <p:cNvPr id="60" name="Freeform 47">
            <a:extLst>
              <a:ext uri="{FF2B5EF4-FFF2-40B4-BE49-F238E27FC236}">
                <a16:creationId xmlns:a16="http://schemas.microsoft.com/office/drawing/2014/main" id="{64E3F403-C9C6-1206-3B3F-9BA8A620C249}"/>
              </a:ext>
            </a:extLst>
          </p:cNvPr>
          <p:cNvSpPr/>
          <p:nvPr/>
        </p:nvSpPr>
        <p:spPr bwMode="gray">
          <a:xfrm flipV="1">
            <a:off x="2447157" y="5257485"/>
            <a:ext cx="2125731" cy="796129"/>
          </a:xfrm>
          <a:custGeom>
            <a:avLst/>
            <a:gdLst>
              <a:gd name="connsiteX0" fmla="*/ 0 w 4448175"/>
              <a:gd name="connsiteY0" fmla="*/ 733425 h 733425"/>
              <a:gd name="connsiteX1" fmla="*/ 257175 w 4448175"/>
              <a:gd name="connsiteY1" fmla="*/ 733425 h 733425"/>
              <a:gd name="connsiteX2" fmla="*/ 257175 w 4448175"/>
              <a:gd name="connsiteY2" fmla="*/ 0 h 733425"/>
              <a:gd name="connsiteX3" fmla="*/ 4448175 w 4448175"/>
              <a:gd name="connsiteY3" fmla="*/ 0 h 733425"/>
            </a:gdLst>
            <a:ahLst/>
            <a:cxnLst>
              <a:cxn ang="0">
                <a:pos x="connsiteX0" y="connsiteY0"/>
              </a:cxn>
              <a:cxn ang="0">
                <a:pos x="connsiteX1" y="connsiteY1"/>
              </a:cxn>
              <a:cxn ang="0">
                <a:pos x="connsiteX2" y="connsiteY2"/>
              </a:cxn>
              <a:cxn ang="0">
                <a:pos x="connsiteX3" y="connsiteY3"/>
              </a:cxn>
            </a:cxnLst>
            <a:rect l="l" t="t" r="r" b="b"/>
            <a:pathLst>
              <a:path w="4448175" h="733425">
                <a:moveTo>
                  <a:pt x="0" y="733425"/>
                </a:moveTo>
                <a:lnTo>
                  <a:pt x="257175" y="733425"/>
                </a:lnTo>
                <a:lnTo>
                  <a:pt x="257175" y="0"/>
                </a:lnTo>
                <a:lnTo>
                  <a:pt x="4448175" y="0"/>
                </a:lnTo>
              </a:path>
            </a:pathLst>
          </a:custGeom>
          <a:noFill/>
          <a:ln w="19050" algn="ctr">
            <a:solidFill>
              <a:schemeClr val="accent5">
                <a:alpha val="77000"/>
              </a:schemeClr>
            </a:solidFill>
            <a:prstDash val="sysDash"/>
            <a:miter lim="800000"/>
            <a:headEnd/>
            <a:tailEnd/>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66" name="object 6">
            <a:extLst>
              <a:ext uri="{FF2B5EF4-FFF2-40B4-BE49-F238E27FC236}">
                <a16:creationId xmlns:a16="http://schemas.microsoft.com/office/drawing/2014/main" id="{7311536C-24CB-B42D-880C-2ABBE96E240C}"/>
              </a:ext>
            </a:extLst>
          </p:cNvPr>
          <p:cNvSpPr txBox="1"/>
          <p:nvPr/>
        </p:nvSpPr>
        <p:spPr>
          <a:xfrm>
            <a:off x="820859" y="5098552"/>
            <a:ext cx="1688935" cy="282539"/>
          </a:xfrm>
          <a:prstGeom prst="roundRect">
            <a:avLst>
              <a:gd name="adj" fmla="val 11171"/>
            </a:avLst>
          </a:prstGeom>
          <a:solidFill>
            <a:srgbClr val="DDF5FF"/>
          </a:solidFill>
          <a:ln>
            <a:noFill/>
          </a:ln>
        </p:spPr>
        <p:style>
          <a:lnRef idx="2">
            <a:schemeClr val="dk1">
              <a:shade val="50000"/>
            </a:schemeClr>
          </a:lnRef>
          <a:fillRef idx="1">
            <a:schemeClr val="dk1"/>
          </a:fillRef>
          <a:effectRef idx="0">
            <a:schemeClr val="dk1"/>
          </a:effectRef>
          <a:fontRef idx="minor">
            <a:schemeClr val="lt1"/>
          </a:fontRef>
        </p:style>
        <p:txBody>
          <a:bodyPr vert="horz" wrap="square" lIns="36576" tIns="36576" rIns="36576" bIns="36576" rtlCol="0">
            <a:spAutoFit/>
          </a:bodyPr>
          <a:lstStyle/>
          <a:p>
            <a:pPr marL="287020" marR="5080" lvl="0" indent="-274320" algn="ctr" defTabSz="914400" rtl="0" eaLnBrk="1" fontAlgn="auto" latinLnBrk="0" hangingPunct="1">
              <a:lnSpc>
                <a:spcPct val="109400"/>
              </a:lnSpc>
              <a:spcBef>
                <a:spcPts val="0"/>
              </a:spcBef>
              <a:spcAft>
                <a:spcPts val="0"/>
              </a:spcAft>
              <a:buClrTx/>
              <a:buSzTx/>
              <a:buFontTx/>
              <a:buNone/>
              <a:tabLst/>
              <a:defRPr/>
            </a:pPr>
            <a:r>
              <a:rPr lang="en-US" sz="1200">
                <a:solidFill>
                  <a:srgbClr val="002060"/>
                </a:solidFill>
                <a:latin typeface="Open Sans" panose="020B0606030504020204" pitchFamily="34" charset="0"/>
                <a:ea typeface="Open Sans" panose="020B0606030504020204" pitchFamily="34" charset="0"/>
                <a:cs typeface="Open Sans" panose="020B0606030504020204" pitchFamily="34" charset="0"/>
              </a:rPr>
              <a:t>AI Infrastructure</a:t>
            </a:r>
            <a:endParaRPr kumimoji="0" lang="en-US" sz="1200" b="0" i="0" u="none" strike="noStrike" kern="1200" cap="none" spc="0" normalizeH="0" baseline="0" noProof="0">
              <a:ln>
                <a:noFill/>
              </a:ln>
              <a:solidFill>
                <a:srgbClr val="00206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68" name="Freeform 5">
            <a:extLst>
              <a:ext uri="{FF2B5EF4-FFF2-40B4-BE49-F238E27FC236}">
                <a16:creationId xmlns:a16="http://schemas.microsoft.com/office/drawing/2014/main" id="{25FB0E45-5DCE-3924-7184-CCEB20ECFEFA}"/>
              </a:ext>
            </a:extLst>
          </p:cNvPr>
          <p:cNvSpPr/>
          <p:nvPr/>
        </p:nvSpPr>
        <p:spPr bwMode="gray">
          <a:xfrm>
            <a:off x="2321280" y="1340287"/>
            <a:ext cx="2251608" cy="376721"/>
          </a:xfrm>
          <a:custGeom>
            <a:avLst/>
            <a:gdLst>
              <a:gd name="connsiteX0" fmla="*/ 0 w 4448175"/>
              <a:gd name="connsiteY0" fmla="*/ 733425 h 733425"/>
              <a:gd name="connsiteX1" fmla="*/ 257175 w 4448175"/>
              <a:gd name="connsiteY1" fmla="*/ 733425 h 733425"/>
              <a:gd name="connsiteX2" fmla="*/ 257175 w 4448175"/>
              <a:gd name="connsiteY2" fmla="*/ 0 h 733425"/>
              <a:gd name="connsiteX3" fmla="*/ 4448175 w 4448175"/>
              <a:gd name="connsiteY3" fmla="*/ 0 h 733425"/>
            </a:gdLst>
            <a:ahLst/>
            <a:cxnLst>
              <a:cxn ang="0">
                <a:pos x="connsiteX0" y="connsiteY0"/>
              </a:cxn>
              <a:cxn ang="0">
                <a:pos x="connsiteX1" y="connsiteY1"/>
              </a:cxn>
              <a:cxn ang="0">
                <a:pos x="connsiteX2" y="connsiteY2"/>
              </a:cxn>
              <a:cxn ang="0">
                <a:pos x="connsiteX3" y="connsiteY3"/>
              </a:cxn>
            </a:cxnLst>
            <a:rect l="l" t="t" r="r" b="b"/>
            <a:pathLst>
              <a:path w="4448175" h="733425">
                <a:moveTo>
                  <a:pt x="0" y="733425"/>
                </a:moveTo>
                <a:lnTo>
                  <a:pt x="257175" y="733425"/>
                </a:lnTo>
                <a:lnTo>
                  <a:pt x="257175" y="0"/>
                </a:lnTo>
                <a:lnTo>
                  <a:pt x="4448175" y="0"/>
                </a:lnTo>
              </a:path>
            </a:pathLst>
          </a:custGeom>
          <a:noFill/>
          <a:ln w="19050" algn="ctr">
            <a:solidFill>
              <a:schemeClr val="accent5">
                <a:alpha val="77000"/>
              </a:schemeClr>
            </a:solidFill>
            <a:prstDash val="sysDash"/>
            <a:miter lim="800000"/>
            <a:headEnd/>
            <a:tailEnd/>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67" name="TextBox 66">
            <a:extLst>
              <a:ext uri="{FF2B5EF4-FFF2-40B4-BE49-F238E27FC236}">
                <a16:creationId xmlns:a16="http://schemas.microsoft.com/office/drawing/2014/main" id="{2484106E-9206-FA7B-F95A-45F0E3C05650}"/>
              </a:ext>
            </a:extLst>
          </p:cNvPr>
          <p:cNvSpPr txBox="1"/>
          <p:nvPr/>
        </p:nvSpPr>
        <p:spPr>
          <a:xfrm>
            <a:off x="3175712" y="1194149"/>
            <a:ext cx="904175" cy="246221"/>
          </a:xfrm>
          <a:prstGeom prst="rect">
            <a:avLst/>
          </a:prstGeom>
          <a:solidFill>
            <a:schemeClr val="bg1"/>
          </a:solidFill>
        </p:spPr>
        <p:txBody>
          <a:bodyPr wrap="square" lIns="0" tIns="0" rIns="0" bIns="0" rtlCol="0">
            <a:spAutoFit/>
          </a:bodyPr>
          <a:lstStyle/>
          <a:p>
            <a:pPr algn="ctr">
              <a:spcBef>
                <a:spcPts val="600"/>
              </a:spcBef>
              <a:buSzPct val="100000"/>
            </a:pPr>
            <a:r>
              <a:rPr lang="en-US" sz="1600" b="1">
                <a:latin typeface="Open Sans" panose="020B0606030504020204" pitchFamily="34" charset="0"/>
                <a:ea typeface="Open Sans" panose="020B0606030504020204" pitchFamily="34" charset="0"/>
                <a:cs typeface="Open Sans" panose="020B0606030504020204" pitchFamily="34" charset="0"/>
              </a:rPr>
              <a:t>OUTPUT</a:t>
            </a:r>
          </a:p>
        </p:txBody>
      </p:sp>
      <p:sp>
        <p:nvSpPr>
          <p:cNvPr id="69" name="TextBox 68">
            <a:extLst>
              <a:ext uri="{FF2B5EF4-FFF2-40B4-BE49-F238E27FC236}">
                <a16:creationId xmlns:a16="http://schemas.microsoft.com/office/drawing/2014/main" id="{501D84ED-8B8E-5856-A78F-8D7EA323AC6D}"/>
              </a:ext>
            </a:extLst>
          </p:cNvPr>
          <p:cNvSpPr txBox="1"/>
          <p:nvPr/>
        </p:nvSpPr>
        <p:spPr>
          <a:xfrm>
            <a:off x="4786296" y="919375"/>
            <a:ext cx="4060450" cy="769441"/>
          </a:xfrm>
          <a:prstGeom prst="rect">
            <a:avLst/>
          </a:prstGeom>
          <a:solidFill>
            <a:schemeClr val="bg1"/>
          </a:solidFill>
          <a:ln>
            <a:noFill/>
          </a:ln>
        </p:spPr>
        <p:txBody>
          <a:bodyPr wrap="square" lIns="0" tIns="0" rIns="0" bIns="0" rtlCol="0">
            <a:spAutoFit/>
          </a:bodyPr>
          <a:lstStyle/>
          <a:p>
            <a:pPr>
              <a:spcBef>
                <a:spcPts val="600"/>
              </a:spcBef>
              <a:buSzPct val="100000"/>
            </a:pPr>
            <a:r>
              <a:rPr lang="en-US" sz="1200" b="1">
                <a:solidFill>
                  <a:schemeClr val="accent5"/>
                </a:solidFill>
                <a:latin typeface="Open Sans" panose="020B0606030504020204" pitchFamily="34" charset="0"/>
                <a:ea typeface="Open Sans" panose="020B0606030504020204" pitchFamily="34" charset="0"/>
                <a:cs typeface="Open Sans" panose="020B0606030504020204" pitchFamily="34" charset="0"/>
              </a:rPr>
              <a:t>Applications…what we see</a:t>
            </a:r>
          </a:p>
          <a:p>
            <a:pPr>
              <a:spcBef>
                <a:spcPts val="600"/>
              </a:spcBef>
              <a:buSzPct val="100000"/>
            </a:pPr>
            <a:r>
              <a:rPr lang="en-US" sz="1100" err="1">
                <a:solidFill>
                  <a:srgbClr val="313131"/>
                </a:solidFill>
                <a:latin typeface="Open Sans" panose="020B0606030504020204" pitchFamily="34" charset="0"/>
                <a:ea typeface="Open Sans" panose="020B0606030504020204" pitchFamily="34" charset="0"/>
                <a:cs typeface="Open Sans" panose="020B0606030504020204" pitchFamily="34" charset="0"/>
              </a:rPr>
              <a:t>OpenAI’s</a:t>
            </a:r>
            <a:r>
              <a:rPr lang="en-US" sz="1100">
                <a:solidFill>
                  <a:srgbClr val="313131"/>
                </a:solidFill>
                <a:latin typeface="Open Sans" panose="020B0606030504020204" pitchFamily="34" charset="0"/>
                <a:ea typeface="Open Sans" panose="020B0606030504020204" pitchFamily="34" charset="0"/>
                <a:cs typeface="Open Sans" panose="020B0606030504020204" pitchFamily="34" charset="0"/>
              </a:rPr>
              <a:t> </a:t>
            </a:r>
            <a:r>
              <a:rPr lang="en-US" sz="1100" err="1">
                <a:solidFill>
                  <a:srgbClr val="313131"/>
                </a:solidFill>
                <a:latin typeface="Open Sans" panose="020B0606030504020204" pitchFamily="34" charset="0"/>
                <a:ea typeface="Open Sans" panose="020B0606030504020204" pitchFamily="34" charset="0"/>
                <a:cs typeface="Open Sans" panose="020B0606030504020204" pitchFamily="34" charset="0"/>
              </a:rPr>
              <a:t>ChatGPT</a:t>
            </a:r>
            <a:r>
              <a:rPr lang="en-US" sz="1100">
                <a:solidFill>
                  <a:srgbClr val="313131"/>
                </a:solidFill>
                <a:latin typeface="Open Sans" panose="020B0606030504020204" pitchFamily="34" charset="0"/>
                <a:ea typeface="Open Sans" panose="020B0606030504020204" pitchFamily="34" charset="0"/>
                <a:cs typeface="Open Sans" panose="020B0606030504020204" pitchFamily="34" charset="0"/>
              </a:rPr>
              <a:t> and other applications generate content across various modalities (e.g., text, image, video, audio, etc.) based on how the underlying model was trained.</a:t>
            </a:r>
          </a:p>
        </p:txBody>
      </p:sp>
      <p:sp>
        <p:nvSpPr>
          <p:cNvPr id="70" name="TextBox 69">
            <a:extLst>
              <a:ext uri="{FF2B5EF4-FFF2-40B4-BE49-F238E27FC236}">
                <a16:creationId xmlns:a16="http://schemas.microsoft.com/office/drawing/2014/main" id="{E8F8CB47-5DCA-4FD3-AA1B-C4F480B4F507}"/>
              </a:ext>
            </a:extLst>
          </p:cNvPr>
          <p:cNvSpPr txBox="1"/>
          <p:nvPr/>
        </p:nvSpPr>
        <p:spPr>
          <a:xfrm>
            <a:off x="4786296" y="5769197"/>
            <a:ext cx="4046460" cy="861774"/>
          </a:xfrm>
          <a:prstGeom prst="rect">
            <a:avLst/>
          </a:prstGeom>
          <a:solidFill>
            <a:schemeClr val="bg1"/>
          </a:solidFill>
          <a:ln>
            <a:noFill/>
          </a:ln>
        </p:spPr>
        <p:txBody>
          <a:bodyPr wrap="square" lIns="0" tIns="0" rIns="0" bIns="0" rtlCol="0" anchor="t">
            <a:spAutoFit/>
          </a:bodyPr>
          <a:lstStyle/>
          <a:p>
            <a:pPr>
              <a:spcBef>
                <a:spcPts val="600"/>
              </a:spcBef>
              <a:buSzPct val="100000"/>
            </a:pPr>
            <a:r>
              <a:rPr lang="en-US" sz="1200" b="1">
                <a:solidFill>
                  <a:schemeClr val="accent5"/>
                </a:solidFill>
                <a:latin typeface="Open Sans"/>
                <a:ea typeface="Open Sans"/>
                <a:cs typeface="Open Sans"/>
              </a:rPr>
              <a:t>Powering our journey to tomorrow</a:t>
            </a:r>
          </a:p>
          <a:p>
            <a:r>
              <a:rPr lang="en-US" sz="1100">
                <a:solidFill>
                  <a:srgbClr val="313131"/>
                </a:solidFill>
                <a:latin typeface="Open Sans"/>
                <a:ea typeface="Open Sans"/>
                <a:cs typeface="Open Sans"/>
              </a:rPr>
              <a:t>The scale of compute capacity required to train and process Foundation Models necessita</a:t>
            </a:r>
            <a:r>
              <a:rPr lang="en-US" sz="1100">
                <a:ea typeface="+mn-lt"/>
                <a:cs typeface="+mn-lt"/>
              </a:rPr>
              <a:t>tes the usage of leading GPUs (e.g., A100 NVIDIA) and TPUs (e.g., Google TPU v4) on scalable infrastructure.</a:t>
            </a:r>
            <a:endParaRPr lang="en-US">
              <a:ea typeface="+mn-lt"/>
              <a:cs typeface="+mn-lt"/>
            </a:endParaRPr>
          </a:p>
        </p:txBody>
      </p:sp>
      <p:sp>
        <p:nvSpPr>
          <p:cNvPr id="73" name="Rectangle 72">
            <a:extLst>
              <a:ext uri="{FF2B5EF4-FFF2-40B4-BE49-F238E27FC236}">
                <a16:creationId xmlns:a16="http://schemas.microsoft.com/office/drawing/2014/main" id="{37E8110F-49C1-025E-AF58-91590D43C275}"/>
              </a:ext>
            </a:extLst>
          </p:cNvPr>
          <p:cNvSpPr/>
          <p:nvPr/>
        </p:nvSpPr>
        <p:spPr bwMode="gray">
          <a:xfrm>
            <a:off x="9146474" y="0"/>
            <a:ext cx="3045525" cy="6858000"/>
          </a:xfrm>
          <a:prstGeom prst="rect">
            <a:avLst/>
          </a:prstGeom>
          <a:solidFill>
            <a:srgbClr val="0D8390"/>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graphicFrame>
        <p:nvGraphicFramePr>
          <p:cNvPr id="74" name="Table 74">
            <a:extLst>
              <a:ext uri="{FF2B5EF4-FFF2-40B4-BE49-F238E27FC236}">
                <a16:creationId xmlns:a16="http://schemas.microsoft.com/office/drawing/2014/main" id="{C662079A-CFFB-4E25-57F3-6BB716D3E098}"/>
              </a:ext>
            </a:extLst>
          </p:cNvPr>
          <p:cNvGraphicFramePr>
            <a:graphicFrameLocks noGrp="1"/>
          </p:cNvGraphicFramePr>
          <p:nvPr>
            <p:extLst>
              <p:ext uri="{D42A27DB-BD31-4B8C-83A1-F6EECF244321}">
                <p14:modId xmlns:p14="http://schemas.microsoft.com/office/powerpoint/2010/main" val="2626558394"/>
              </p:ext>
            </p:extLst>
          </p:nvPr>
        </p:nvGraphicFramePr>
        <p:xfrm>
          <a:off x="9271213" y="917397"/>
          <a:ext cx="2806697" cy="5674535"/>
        </p:xfrm>
        <a:graphic>
          <a:graphicData uri="http://schemas.openxmlformats.org/drawingml/2006/table">
            <a:tbl>
              <a:tblPr firstRow="1" bandRow="1">
                <a:tableStyleId>{5C22544A-7EE6-4342-B048-85BDC9FD1C3A}</a:tableStyleId>
              </a:tblPr>
              <a:tblGrid>
                <a:gridCol w="2806697">
                  <a:extLst>
                    <a:ext uri="{9D8B030D-6E8A-4147-A177-3AD203B41FA5}">
                      <a16:colId xmlns:a16="http://schemas.microsoft.com/office/drawing/2014/main" val="1148259221"/>
                    </a:ext>
                  </a:extLst>
                </a:gridCol>
              </a:tblGrid>
              <a:tr h="494105">
                <a:tc>
                  <a:txBody>
                    <a:bodyPr/>
                    <a:lstStyle/>
                    <a:p>
                      <a:r>
                        <a:rPr lang="en-US" sz="1050" b="1" i="0">
                          <a:solidFill>
                            <a:schemeClr val="bg1"/>
                          </a:solidFill>
                          <a:latin typeface="Open Sans"/>
                          <a:ea typeface="Open Sans"/>
                          <a:cs typeface="Open Sans"/>
                        </a:rPr>
                        <a:t>1. Model</a:t>
                      </a:r>
                      <a:r>
                        <a:rPr lang="en-US" sz="1050" b="1" i="1">
                          <a:solidFill>
                            <a:schemeClr val="bg1"/>
                          </a:solidFill>
                          <a:latin typeface="Open Sans"/>
                          <a:ea typeface="Open Sans"/>
                          <a:cs typeface="Open Sans"/>
                        </a:rPr>
                        <a:t> </a:t>
                      </a:r>
                      <a:endParaRPr lang="en-US" sz="1050" b="1" i="1">
                        <a:solidFill>
                          <a:schemeClr val="bg1"/>
                        </a:solidFill>
                        <a:latin typeface="Open Sans" panose="020B0606030504020204" pitchFamily="34" charset="0"/>
                        <a:ea typeface="Open Sans" panose="020B0606030504020204" pitchFamily="34" charset="0"/>
                        <a:cs typeface="Open Sans" panose="020B0606030504020204" pitchFamily="34" charset="0"/>
                      </a:endParaRPr>
                    </a:p>
                    <a:p>
                      <a:pPr lvl="0" algn="l">
                        <a:lnSpc>
                          <a:spcPct val="100000"/>
                        </a:lnSpc>
                        <a:spcBef>
                          <a:spcPts val="0"/>
                        </a:spcBef>
                        <a:spcAft>
                          <a:spcPts val="0"/>
                        </a:spcAft>
                        <a:buNone/>
                      </a:pPr>
                      <a:r>
                        <a:rPr lang="en-US" sz="1100" b="0" i="1" u="none" strike="noStrike" kern="1200" cap="none" spc="0" normalizeH="0" baseline="0" noProof="0">
                          <a:ln>
                            <a:noFill/>
                          </a:ln>
                          <a:effectLst/>
                          <a:uLnTx/>
                          <a:uFillTx/>
                        </a:rPr>
                        <a:t>A neural network that has been trained to generate outputs given an input prompt</a:t>
                      </a:r>
                      <a:endParaRPr lang="en-US"/>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542975913"/>
                  </a:ext>
                </a:extLst>
              </a:tr>
              <a:tr h="767998">
                <a:tc>
                  <a:txBody>
                    <a:bodyPr/>
                    <a:lstStyle/>
                    <a:p>
                      <a:r>
                        <a:rPr lang="en-US" sz="1050" b="1">
                          <a:solidFill>
                            <a:schemeClr val="bg1"/>
                          </a:solidFill>
                          <a:latin typeface="Open Sans"/>
                          <a:ea typeface="Open Sans"/>
                          <a:cs typeface="Open Sans"/>
                        </a:rPr>
                        <a:t>2. Fine-Tuning</a:t>
                      </a:r>
                    </a:p>
                    <a:p>
                      <a:r>
                        <a:rPr lang="en-US" sz="1050" b="0" i="1" kern="1200">
                          <a:solidFill>
                            <a:schemeClr val="bg1"/>
                          </a:solidFill>
                          <a:effectLst/>
                          <a:latin typeface="Open Sans"/>
                          <a:ea typeface="Open Sans"/>
                          <a:cs typeface="Open Sans"/>
                        </a:rPr>
                        <a:t>Shaping leading Foundation Models to become fit-for-purpose applications across industries and domains</a:t>
                      </a:r>
                      <a:endParaRPr lang="en-US" sz="1050" b="0" i="1">
                        <a:solidFill>
                          <a:schemeClr val="bg1"/>
                        </a:solidFill>
                        <a:latin typeface="Open Sans"/>
                        <a:ea typeface="Open Sans"/>
                        <a:cs typeface="Open Sans"/>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152258210"/>
                  </a:ext>
                </a:extLst>
              </a:tr>
              <a:tr h="767998">
                <a:tc>
                  <a:txBody>
                    <a:bodyPr/>
                    <a:lstStyle/>
                    <a:p>
                      <a:r>
                        <a:rPr lang="en-US" sz="1050" b="1">
                          <a:solidFill>
                            <a:schemeClr val="bg1"/>
                          </a:solidFill>
                          <a:latin typeface="Open Sans"/>
                          <a:ea typeface="Open Sans"/>
                          <a:cs typeface="Open Sans"/>
                        </a:rPr>
                        <a:t>3. Prompt Engineering</a:t>
                      </a:r>
                    </a:p>
                    <a:p>
                      <a:r>
                        <a:rPr lang="en-US" sz="1050" i="1">
                          <a:solidFill>
                            <a:schemeClr val="bg1"/>
                          </a:solidFill>
                          <a:latin typeface="Open Sans"/>
                          <a:ea typeface="Open Sans"/>
                          <a:cs typeface="Open Sans"/>
                        </a:rPr>
                        <a:t>The art of making / adjusting the prompt for the model to output an optimal answer</a:t>
                      </a:r>
                      <a:r>
                        <a:rPr lang="en-US" sz="1050" b="0" i="1">
                          <a:solidFill>
                            <a:schemeClr val="bg1"/>
                          </a:solidFill>
                          <a:latin typeface="Open Sans"/>
                          <a:ea typeface="Open Sans"/>
                          <a:cs typeface="Open Sans"/>
                        </a:rPr>
                        <a:t>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277081463"/>
                  </a:ext>
                </a:extLst>
              </a:tr>
              <a:tr h="685502">
                <a:tc>
                  <a:txBody>
                    <a:bodyPr/>
                    <a:lstStyle/>
                    <a:p>
                      <a:r>
                        <a:rPr lang="en-US" sz="1050" b="1">
                          <a:solidFill>
                            <a:schemeClr val="bg1"/>
                          </a:solidFill>
                          <a:latin typeface="Open Sans"/>
                          <a:ea typeface="Open Sans"/>
                          <a:cs typeface="Open Sans"/>
                        </a:rPr>
                        <a:t>4. Adversarial Training</a:t>
                      </a:r>
                    </a:p>
                    <a:p>
                      <a:r>
                        <a:rPr lang="en-US" sz="1050" i="1">
                          <a:solidFill>
                            <a:schemeClr val="bg1"/>
                          </a:solidFill>
                          <a:latin typeface="Open Sans"/>
                          <a:ea typeface="Open Sans"/>
                          <a:cs typeface="Open Sans"/>
                        </a:rPr>
                        <a:t>Pit two different deep-learning models against each other in a game for training</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591755925"/>
                  </a:ext>
                </a:extLst>
              </a:tr>
              <a:tr h="632454">
                <a:tc>
                  <a:txBody>
                    <a:bodyPr/>
                    <a:lstStyle/>
                    <a:p>
                      <a:r>
                        <a:rPr lang="en-US" sz="1050" b="1" i="0">
                          <a:solidFill>
                            <a:schemeClr val="bg1"/>
                          </a:solidFill>
                          <a:latin typeface="Open Sans"/>
                          <a:ea typeface="Open Sans"/>
                          <a:cs typeface="Open Sans"/>
                        </a:rPr>
                        <a:t>5. Tokenization </a:t>
                      </a:r>
                      <a:endParaRPr lang="en-US" sz="1050" b="1" i="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pPr lvl="0" algn="l">
                        <a:lnSpc>
                          <a:spcPct val="100000"/>
                        </a:lnSpc>
                        <a:spcBef>
                          <a:spcPts val="0"/>
                        </a:spcBef>
                        <a:spcAft>
                          <a:spcPts val="0"/>
                        </a:spcAft>
                        <a:buNone/>
                      </a:pPr>
                      <a:r>
                        <a:rPr lang="en-US" sz="1050" i="1" kern="1200" noProof="0">
                          <a:solidFill>
                            <a:schemeClr val="bg1"/>
                          </a:solidFill>
                          <a:latin typeface="Open Sans"/>
                          <a:ea typeface="Open Sans"/>
                          <a:cs typeface="Open Sans"/>
                        </a:rPr>
                        <a:t>The process of splitting text into smaller units and mapping to vectors and fed into models</a:t>
                      </a:r>
                      <a:endParaRPr lang="en-US" sz="1050" i="1" kern="1200">
                        <a:solidFill>
                          <a:schemeClr val="bg1"/>
                        </a:solidFill>
                        <a:latin typeface="Open Sans"/>
                        <a:ea typeface="Open Sans"/>
                        <a:cs typeface="Open Sans"/>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708763568"/>
                  </a:ext>
                </a:extLst>
              </a:tr>
              <a:tr h="632454">
                <a:tc>
                  <a:txBody>
                    <a:bodyPr/>
                    <a:lstStyle/>
                    <a:p>
                      <a:r>
                        <a:rPr lang="en-US" sz="1050" b="1">
                          <a:solidFill>
                            <a:schemeClr val="bg1"/>
                          </a:solidFill>
                          <a:latin typeface="Open Sans"/>
                          <a:ea typeface="Open Sans"/>
                          <a:cs typeface="Open Sans"/>
                        </a:rPr>
                        <a:t>6. Parameters</a:t>
                      </a:r>
                    </a:p>
                    <a:p>
                      <a:r>
                        <a:rPr lang="en-US" sz="1050" b="0" i="1" kern="1200">
                          <a:solidFill>
                            <a:schemeClr val="bg1"/>
                          </a:solidFill>
                          <a:effectLst/>
                          <a:latin typeface="Open Sans"/>
                          <a:ea typeface="Open Sans"/>
                          <a:cs typeface="Open Sans"/>
                        </a:rPr>
                        <a:t>Level of understanding about each word and context within the training data sets</a:t>
                      </a:r>
                      <a:endParaRPr lang="en-US" sz="1050" b="1" i="1">
                        <a:solidFill>
                          <a:schemeClr val="bg1"/>
                        </a:solidFill>
                        <a:latin typeface="Open Sans"/>
                        <a:ea typeface="Open Sans"/>
                        <a:cs typeface="Open Sans"/>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1635827"/>
                  </a:ext>
                </a:extLst>
              </a:tr>
              <a:tr h="632454">
                <a:tc>
                  <a:txBody>
                    <a:bodyPr/>
                    <a:lstStyle/>
                    <a:p>
                      <a:r>
                        <a:rPr lang="en-US" sz="1050" b="1">
                          <a:solidFill>
                            <a:schemeClr val="bg1"/>
                          </a:solidFill>
                          <a:latin typeface="Open Sans"/>
                          <a:ea typeface="Open Sans"/>
                          <a:cs typeface="Open Sans"/>
                        </a:rPr>
                        <a:t>7. Transformer Model</a:t>
                      </a:r>
                    </a:p>
                    <a:p>
                      <a:pPr lvl="0" algn="l">
                        <a:lnSpc>
                          <a:spcPct val="100000"/>
                        </a:lnSpc>
                        <a:spcBef>
                          <a:spcPts val="0"/>
                        </a:spcBef>
                        <a:spcAft>
                          <a:spcPts val="0"/>
                        </a:spcAft>
                        <a:buNone/>
                      </a:pPr>
                      <a:r>
                        <a:rPr lang="en-US" sz="1050" b="0" i="1" kern="1200" noProof="0">
                          <a:solidFill>
                            <a:schemeClr val="bg1"/>
                          </a:solidFill>
                          <a:effectLst/>
                          <a:latin typeface="Open Sans"/>
                          <a:ea typeface="Open Sans"/>
                          <a:cs typeface="Open Sans"/>
                        </a:rPr>
                        <a:t>Model that can ‘transform’ generic words into context-aware representations </a:t>
                      </a:r>
                      <a:endParaRPr lang="en-US" sz="1050" b="0" i="1" kern="1200">
                        <a:solidFill>
                          <a:schemeClr val="bg1"/>
                        </a:solidFill>
                        <a:effectLst/>
                        <a:latin typeface="Open Sans"/>
                        <a:ea typeface="Open Sans"/>
                        <a:cs typeface="Open Sans"/>
                      </a:endParaRPr>
                    </a:p>
                    <a:p>
                      <a:pPr lvl="0">
                        <a:buNone/>
                      </a:pPr>
                      <a:r>
                        <a:rPr lang="en-US" sz="1050" b="0" i="1">
                          <a:solidFill>
                            <a:schemeClr val="bg1"/>
                          </a:solidFill>
                          <a:latin typeface="Open Sans"/>
                          <a:ea typeface="Open Sans"/>
                          <a:cs typeface="Open Sans"/>
                        </a:rPr>
                        <a:t>Google &amp; U. of Toronto invented in 2017</a:t>
                      </a:r>
                      <a:endParaRPr lang="en-US"/>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107157210"/>
                  </a:ext>
                </a:extLst>
              </a:tr>
              <a:tr h="770803">
                <a:tc>
                  <a:txBody>
                    <a:bodyPr/>
                    <a:lstStyle/>
                    <a:p>
                      <a:r>
                        <a:rPr lang="en-US" sz="1050" b="1" dirty="0">
                          <a:solidFill>
                            <a:schemeClr val="bg1"/>
                          </a:solidFill>
                          <a:latin typeface="Open Sans"/>
                          <a:ea typeface="Open Sans"/>
                          <a:cs typeface="Open Sans"/>
                        </a:rPr>
                        <a:t>8. Diffusion Model</a:t>
                      </a:r>
                    </a:p>
                    <a:p>
                      <a:r>
                        <a:rPr lang="en-US" sz="1050" b="0" i="1" dirty="0">
                          <a:solidFill>
                            <a:schemeClr val="bg1"/>
                          </a:solidFill>
                          <a:latin typeface="Open Sans"/>
                          <a:ea typeface="Open Sans"/>
                          <a:cs typeface="Open Sans"/>
                        </a:rPr>
                        <a:t>Construction of high-resolution images from noise. Mostly used in speech-to-image / text-to-image models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229738231"/>
                  </a:ext>
                </a:extLst>
              </a:tr>
            </a:tbl>
          </a:graphicData>
        </a:graphic>
      </p:graphicFrame>
      <p:sp>
        <p:nvSpPr>
          <p:cNvPr id="75" name="TextBox 74">
            <a:extLst>
              <a:ext uri="{FF2B5EF4-FFF2-40B4-BE49-F238E27FC236}">
                <a16:creationId xmlns:a16="http://schemas.microsoft.com/office/drawing/2014/main" id="{23C61257-8D65-E836-A58D-8E0B318B2C71}"/>
              </a:ext>
            </a:extLst>
          </p:cNvPr>
          <p:cNvSpPr txBox="1"/>
          <p:nvPr/>
        </p:nvSpPr>
        <p:spPr>
          <a:xfrm>
            <a:off x="9371739" y="434854"/>
            <a:ext cx="1922812" cy="276999"/>
          </a:xfrm>
          <a:prstGeom prst="rect">
            <a:avLst/>
          </a:prstGeom>
          <a:noFill/>
        </p:spPr>
        <p:txBody>
          <a:bodyPr wrap="square" lIns="0" tIns="0" rIns="0" bIns="0" rtlCol="0">
            <a:spAutoFit/>
          </a:bodyPr>
          <a:lstStyle/>
          <a:p>
            <a:pPr>
              <a:spcBef>
                <a:spcPts val="600"/>
              </a:spcBef>
              <a:buSzPct val="100000"/>
            </a:pPr>
            <a:r>
              <a:rPr lang="en-US" b="1">
                <a:solidFill>
                  <a:schemeClr val="bg1"/>
                </a:solidFill>
                <a:latin typeface="Open Sans" panose="020B0606030504020204" pitchFamily="34" charset="0"/>
                <a:ea typeface="Open Sans" panose="020B0606030504020204" pitchFamily="34" charset="0"/>
                <a:cs typeface="Open Sans" panose="020B0606030504020204" pitchFamily="34" charset="0"/>
              </a:rPr>
              <a:t>Sample Terms:</a:t>
            </a:r>
          </a:p>
        </p:txBody>
      </p:sp>
      <p:sp>
        <p:nvSpPr>
          <p:cNvPr id="76" name="TextBox 75">
            <a:extLst>
              <a:ext uri="{FF2B5EF4-FFF2-40B4-BE49-F238E27FC236}">
                <a16:creationId xmlns:a16="http://schemas.microsoft.com/office/drawing/2014/main" id="{DED3E9AD-DF51-841D-7A25-D4FDF6417888}"/>
              </a:ext>
            </a:extLst>
          </p:cNvPr>
          <p:cNvSpPr txBox="1"/>
          <p:nvPr/>
        </p:nvSpPr>
        <p:spPr>
          <a:xfrm>
            <a:off x="2953162" y="5827990"/>
            <a:ext cx="1349275" cy="492443"/>
          </a:xfrm>
          <a:prstGeom prst="rect">
            <a:avLst/>
          </a:prstGeom>
          <a:solidFill>
            <a:schemeClr val="bg1"/>
          </a:solidFill>
        </p:spPr>
        <p:txBody>
          <a:bodyPr wrap="square" lIns="0" tIns="0" rIns="0" bIns="0" rtlCol="0">
            <a:spAutoFit/>
          </a:bodyPr>
          <a:lstStyle/>
          <a:p>
            <a:pPr algn="ctr">
              <a:spcBef>
                <a:spcPts val="600"/>
              </a:spcBef>
              <a:buSzPct val="100000"/>
            </a:pPr>
            <a:r>
              <a:rPr lang="en-US" sz="1600" b="1">
                <a:latin typeface="Open Sans" panose="020B0606030504020204" pitchFamily="34" charset="0"/>
                <a:ea typeface="Open Sans" panose="020B0606030504020204" pitchFamily="34" charset="0"/>
                <a:cs typeface="Open Sans" panose="020B0606030504020204" pitchFamily="34" charset="0"/>
              </a:rPr>
              <a:t>COMPUTE POWER</a:t>
            </a:r>
            <a:endParaRPr lang="en-US" sz="1600" b="1">
              <a:highlight>
                <a:srgbClr val="D1E7F1"/>
              </a:highlight>
              <a:latin typeface="Open Sans" panose="020B0606030504020204" pitchFamily="34" charset="0"/>
              <a:ea typeface="Open Sans" panose="020B0606030504020204" pitchFamily="34" charset="0"/>
              <a:cs typeface="Open Sans" panose="020B0606030504020204" pitchFamily="34" charset="0"/>
            </a:endParaRPr>
          </a:p>
        </p:txBody>
      </p:sp>
      <p:sp>
        <p:nvSpPr>
          <p:cNvPr id="77" name="TextBox 76">
            <a:extLst>
              <a:ext uri="{FF2B5EF4-FFF2-40B4-BE49-F238E27FC236}">
                <a16:creationId xmlns:a16="http://schemas.microsoft.com/office/drawing/2014/main" id="{1C14B90A-358D-D4DD-4997-CD4ACEF257A9}"/>
              </a:ext>
            </a:extLst>
          </p:cNvPr>
          <p:cNvSpPr txBox="1"/>
          <p:nvPr/>
        </p:nvSpPr>
        <p:spPr>
          <a:xfrm>
            <a:off x="3010316" y="5023247"/>
            <a:ext cx="1234966" cy="246221"/>
          </a:xfrm>
          <a:prstGeom prst="rect">
            <a:avLst/>
          </a:prstGeom>
          <a:solidFill>
            <a:schemeClr val="bg1"/>
          </a:solidFill>
        </p:spPr>
        <p:txBody>
          <a:bodyPr wrap="square" lIns="0" tIns="0" rIns="0" bIns="0" rtlCol="0">
            <a:spAutoFit/>
          </a:bodyPr>
          <a:lstStyle/>
          <a:p>
            <a:pPr algn="ctr">
              <a:spcBef>
                <a:spcPts val="600"/>
              </a:spcBef>
              <a:buSzPct val="100000"/>
            </a:pPr>
            <a:r>
              <a:rPr lang="en-US" sz="1600" b="1">
                <a:latin typeface="Open Sans" panose="020B0606030504020204" pitchFamily="34" charset="0"/>
                <a:ea typeface="Open Sans" panose="020B0606030504020204" pitchFamily="34" charset="0"/>
                <a:cs typeface="Open Sans" panose="020B0606030504020204" pitchFamily="34" charset="0"/>
              </a:rPr>
              <a:t>DATA</a:t>
            </a:r>
          </a:p>
        </p:txBody>
      </p:sp>
      <p:sp>
        <p:nvSpPr>
          <p:cNvPr id="79" name="TextBox 78">
            <a:extLst>
              <a:ext uri="{FF2B5EF4-FFF2-40B4-BE49-F238E27FC236}">
                <a16:creationId xmlns:a16="http://schemas.microsoft.com/office/drawing/2014/main" id="{A7FEC735-A3A5-AB90-E227-9DD5A59C81A3}"/>
              </a:ext>
            </a:extLst>
          </p:cNvPr>
          <p:cNvSpPr txBox="1"/>
          <p:nvPr/>
        </p:nvSpPr>
        <p:spPr>
          <a:xfrm>
            <a:off x="4786296" y="1916299"/>
            <a:ext cx="4027625" cy="1107996"/>
          </a:xfrm>
          <a:prstGeom prst="rect">
            <a:avLst/>
          </a:prstGeom>
          <a:noFill/>
          <a:ln>
            <a:noFill/>
          </a:ln>
        </p:spPr>
        <p:txBody>
          <a:bodyPr wrap="square" lIns="0" tIns="0" rIns="0" bIns="0" rtlCol="0" anchor="t">
            <a:spAutoFit/>
          </a:bodyPr>
          <a:lstStyle/>
          <a:p>
            <a:pPr>
              <a:spcBef>
                <a:spcPts val="600"/>
              </a:spcBef>
              <a:buSzPct val="100000"/>
            </a:pPr>
            <a:r>
              <a:rPr lang="en-US" sz="1200" b="1">
                <a:solidFill>
                  <a:schemeClr val="accent5"/>
                </a:solidFill>
                <a:latin typeface="Open Sans" panose="020B0606030504020204" pitchFamily="34" charset="0"/>
                <a:ea typeface="Open Sans" panose="020B0606030504020204" pitchFamily="34" charset="0"/>
                <a:cs typeface="Open Sans" panose="020B0606030504020204" pitchFamily="34" charset="0"/>
              </a:rPr>
              <a:t>Why do these applications seem so human?</a:t>
            </a:r>
            <a:endParaRPr lang="en-US" sz="1100" b="1">
              <a:solidFill>
                <a:schemeClr val="accent5"/>
              </a:solidFill>
              <a:latin typeface="Open Sans" panose="020B0606030504020204" pitchFamily="34" charset="0"/>
              <a:ea typeface="Open Sans" panose="020B0606030504020204" pitchFamily="34" charset="0"/>
              <a:cs typeface="Open Sans" panose="020B0606030504020204" pitchFamily="34" charset="0"/>
            </a:endParaRPr>
          </a:p>
          <a:p>
            <a:pPr>
              <a:spcBef>
                <a:spcPts val="600"/>
              </a:spcBef>
              <a:buSzPct val="100000"/>
            </a:pPr>
            <a:r>
              <a:rPr lang="en-US" sz="1100">
                <a:solidFill>
                  <a:srgbClr val="313131"/>
                </a:solidFill>
                <a:latin typeface="Open Sans"/>
                <a:ea typeface="Open Sans"/>
                <a:cs typeface="Open Sans"/>
              </a:rPr>
              <a:t>Similar to traditional AI, Foundation Models are models</a:t>
            </a:r>
            <a:r>
              <a:rPr lang="en-US" sz="1100" baseline="30000">
                <a:solidFill>
                  <a:srgbClr val="313131"/>
                </a:solidFill>
                <a:latin typeface="Open Sans"/>
                <a:ea typeface="Open Sans"/>
                <a:cs typeface="Open Sans"/>
              </a:rPr>
              <a:t>1</a:t>
            </a:r>
            <a:r>
              <a:rPr lang="en-US" sz="1100">
                <a:solidFill>
                  <a:srgbClr val="313131"/>
                </a:solidFill>
                <a:latin typeface="Open Sans"/>
                <a:ea typeface="Open Sans"/>
                <a:cs typeface="Open Sans"/>
              </a:rPr>
              <a:t> that predict outputs based on inferences on the inputs it receives. However, through, fine-tuning</a:t>
            </a:r>
            <a:r>
              <a:rPr lang="en-US" sz="1100" baseline="30000">
                <a:solidFill>
                  <a:srgbClr val="313131"/>
                </a:solidFill>
                <a:latin typeface="Open Sans"/>
                <a:ea typeface="Open Sans"/>
                <a:cs typeface="Open Sans"/>
              </a:rPr>
              <a:t>2</a:t>
            </a:r>
            <a:r>
              <a:rPr lang="en-US" sz="1100">
                <a:solidFill>
                  <a:srgbClr val="313131"/>
                </a:solidFill>
                <a:latin typeface="Open Sans"/>
                <a:ea typeface="Open Sans"/>
                <a:cs typeface="Open Sans"/>
              </a:rPr>
              <a:t>, prompt engineering</a:t>
            </a:r>
            <a:r>
              <a:rPr lang="en-US" sz="1100" baseline="30000">
                <a:solidFill>
                  <a:srgbClr val="313131"/>
                </a:solidFill>
                <a:latin typeface="Open Sans"/>
                <a:ea typeface="Open Sans"/>
                <a:cs typeface="Open Sans"/>
              </a:rPr>
              <a:t>3</a:t>
            </a:r>
            <a:r>
              <a:rPr lang="en-US" sz="1100">
                <a:solidFill>
                  <a:srgbClr val="313131"/>
                </a:solidFill>
                <a:latin typeface="Open Sans"/>
                <a:ea typeface="Open Sans"/>
                <a:cs typeface="Open Sans"/>
              </a:rPr>
              <a:t> and adversarial training</a:t>
            </a:r>
            <a:r>
              <a:rPr lang="en-US" sz="1100" baseline="30000">
                <a:solidFill>
                  <a:srgbClr val="313131"/>
                </a:solidFill>
                <a:latin typeface="Open Sans"/>
                <a:ea typeface="Open Sans"/>
                <a:cs typeface="Open Sans"/>
              </a:rPr>
              <a:t>4</a:t>
            </a:r>
            <a:r>
              <a:rPr lang="en-US" sz="1100">
                <a:solidFill>
                  <a:srgbClr val="313131"/>
                </a:solidFill>
                <a:latin typeface="Open Sans"/>
                <a:ea typeface="Open Sans"/>
                <a:cs typeface="Open Sans"/>
              </a:rPr>
              <a:t> these models generate outputs based on its understanding of human communication.</a:t>
            </a:r>
          </a:p>
        </p:txBody>
      </p:sp>
      <p:sp>
        <p:nvSpPr>
          <p:cNvPr id="80" name="TextBox 79">
            <a:extLst>
              <a:ext uri="{FF2B5EF4-FFF2-40B4-BE49-F238E27FC236}">
                <a16:creationId xmlns:a16="http://schemas.microsoft.com/office/drawing/2014/main" id="{84A9D13A-5662-BFED-572F-09D73B77B05C}"/>
              </a:ext>
            </a:extLst>
          </p:cNvPr>
          <p:cNvSpPr txBox="1"/>
          <p:nvPr/>
        </p:nvSpPr>
        <p:spPr>
          <a:xfrm>
            <a:off x="4786296" y="4726525"/>
            <a:ext cx="4160252" cy="769441"/>
          </a:xfrm>
          <a:prstGeom prst="rect">
            <a:avLst/>
          </a:prstGeom>
          <a:solidFill>
            <a:schemeClr val="bg1"/>
          </a:solidFill>
          <a:ln>
            <a:noFill/>
          </a:ln>
        </p:spPr>
        <p:txBody>
          <a:bodyPr wrap="square" lIns="0" tIns="0" rIns="0" bIns="0" rtlCol="0" anchor="t">
            <a:spAutoFit/>
          </a:bodyPr>
          <a:lstStyle/>
          <a:p>
            <a:pPr>
              <a:spcBef>
                <a:spcPts val="600"/>
              </a:spcBef>
              <a:buSzPct val="100000"/>
            </a:pPr>
            <a:r>
              <a:rPr lang="en-US" sz="1200" b="1">
                <a:solidFill>
                  <a:schemeClr val="accent5"/>
                </a:solidFill>
                <a:latin typeface="Open Sans"/>
                <a:ea typeface="Open Sans"/>
                <a:cs typeface="Open Sans"/>
              </a:rPr>
              <a:t>Training on the world’s knowledge</a:t>
            </a:r>
          </a:p>
          <a:p>
            <a:pPr>
              <a:spcBef>
                <a:spcPts val="600"/>
              </a:spcBef>
              <a:buSzPct val="100000"/>
            </a:pPr>
            <a:r>
              <a:rPr lang="en-US" sz="1100">
                <a:solidFill>
                  <a:srgbClr val="313131"/>
                </a:solidFill>
                <a:latin typeface="Open Sans"/>
                <a:ea typeface="Open Sans"/>
                <a:cs typeface="Open Sans"/>
              </a:rPr>
              <a:t>Foundation Models are trained on petabytes worth of global data to shape understanding, tone, and behavior while considering human communication styles.</a:t>
            </a:r>
            <a:endParaRPr lang="en-US" sz="1100">
              <a:solidFill>
                <a:srgbClr val="313131"/>
              </a:solidFill>
              <a:highlight>
                <a:srgbClr val="FFFF00"/>
              </a:highlight>
              <a:latin typeface="Open Sans"/>
              <a:ea typeface="Open Sans"/>
              <a:cs typeface="Open Sans"/>
            </a:endParaRPr>
          </a:p>
        </p:txBody>
      </p:sp>
      <p:sp>
        <p:nvSpPr>
          <p:cNvPr id="84" name="Freeform 5">
            <a:extLst>
              <a:ext uri="{FF2B5EF4-FFF2-40B4-BE49-F238E27FC236}">
                <a16:creationId xmlns:a16="http://schemas.microsoft.com/office/drawing/2014/main" id="{67EB9B0B-CCEC-42FD-84E6-28FF6D9D88A4}"/>
              </a:ext>
            </a:extLst>
          </p:cNvPr>
          <p:cNvSpPr/>
          <p:nvPr/>
        </p:nvSpPr>
        <p:spPr bwMode="gray">
          <a:xfrm>
            <a:off x="2716052" y="2536478"/>
            <a:ext cx="1869303" cy="581576"/>
          </a:xfrm>
          <a:custGeom>
            <a:avLst/>
            <a:gdLst>
              <a:gd name="connsiteX0" fmla="*/ 0 w 4448175"/>
              <a:gd name="connsiteY0" fmla="*/ 733425 h 733425"/>
              <a:gd name="connsiteX1" fmla="*/ 257175 w 4448175"/>
              <a:gd name="connsiteY1" fmla="*/ 733425 h 733425"/>
              <a:gd name="connsiteX2" fmla="*/ 257175 w 4448175"/>
              <a:gd name="connsiteY2" fmla="*/ 0 h 733425"/>
              <a:gd name="connsiteX3" fmla="*/ 4448175 w 4448175"/>
              <a:gd name="connsiteY3" fmla="*/ 0 h 733425"/>
            </a:gdLst>
            <a:ahLst/>
            <a:cxnLst>
              <a:cxn ang="0">
                <a:pos x="connsiteX0" y="connsiteY0"/>
              </a:cxn>
              <a:cxn ang="0">
                <a:pos x="connsiteX1" y="connsiteY1"/>
              </a:cxn>
              <a:cxn ang="0">
                <a:pos x="connsiteX2" y="connsiteY2"/>
              </a:cxn>
              <a:cxn ang="0">
                <a:pos x="connsiteX3" y="connsiteY3"/>
              </a:cxn>
            </a:cxnLst>
            <a:rect l="l" t="t" r="r" b="b"/>
            <a:pathLst>
              <a:path w="4448175" h="733425">
                <a:moveTo>
                  <a:pt x="0" y="733425"/>
                </a:moveTo>
                <a:lnTo>
                  <a:pt x="257175" y="733425"/>
                </a:lnTo>
                <a:lnTo>
                  <a:pt x="257175" y="0"/>
                </a:lnTo>
                <a:lnTo>
                  <a:pt x="4448175" y="0"/>
                </a:lnTo>
              </a:path>
            </a:pathLst>
          </a:custGeom>
          <a:noFill/>
          <a:ln w="19050" algn="ctr">
            <a:solidFill>
              <a:schemeClr val="accent5">
                <a:alpha val="77000"/>
              </a:schemeClr>
            </a:solidFill>
            <a:prstDash val="sysDash"/>
            <a:miter lim="800000"/>
            <a:headEnd/>
            <a:tailEnd/>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78" name="TextBox 77">
            <a:extLst>
              <a:ext uri="{FF2B5EF4-FFF2-40B4-BE49-F238E27FC236}">
                <a16:creationId xmlns:a16="http://schemas.microsoft.com/office/drawing/2014/main" id="{1990D852-7624-EE23-2337-1D41D5440733}"/>
              </a:ext>
            </a:extLst>
          </p:cNvPr>
          <p:cNvSpPr txBox="1"/>
          <p:nvPr/>
        </p:nvSpPr>
        <p:spPr>
          <a:xfrm>
            <a:off x="2994055" y="2408355"/>
            <a:ext cx="1267488" cy="246221"/>
          </a:xfrm>
          <a:prstGeom prst="rect">
            <a:avLst/>
          </a:prstGeom>
          <a:solidFill>
            <a:schemeClr val="bg1"/>
          </a:solidFill>
        </p:spPr>
        <p:txBody>
          <a:bodyPr wrap="square" lIns="0" tIns="0" rIns="0" bIns="0" rtlCol="0">
            <a:spAutoFit/>
          </a:bodyPr>
          <a:lstStyle/>
          <a:p>
            <a:pPr algn="ctr">
              <a:spcBef>
                <a:spcPts val="600"/>
              </a:spcBef>
              <a:buSzPct val="100000"/>
            </a:pPr>
            <a:r>
              <a:rPr lang="en-US" sz="1600" b="1">
                <a:latin typeface="Open Sans" panose="020B0606030504020204" pitchFamily="34" charset="0"/>
                <a:ea typeface="Open Sans" panose="020B0606030504020204" pitchFamily="34" charset="0"/>
                <a:cs typeface="Open Sans" panose="020B0606030504020204" pitchFamily="34" charset="0"/>
              </a:rPr>
              <a:t>PREDICTION</a:t>
            </a:r>
          </a:p>
        </p:txBody>
      </p:sp>
      <p:sp>
        <p:nvSpPr>
          <p:cNvPr id="86" name="Freeform 47">
            <a:extLst>
              <a:ext uri="{FF2B5EF4-FFF2-40B4-BE49-F238E27FC236}">
                <a16:creationId xmlns:a16="http://schemas.microsoft.com/office/drawing/2014/main" id="{93FDE367-D475-488A-93CD-EBCFC0F224A4}"/>
              </a:ext>
            </a:extLst>
          </p:cNvPr>
          <p:cNvSpPr/>
          <p:nvPr/>
        </p:nvSpPr>
        <p:spPr bwMode="gray">
          <a:xfrm flipV="1">
            <a:off x="2714931" y="3122170"/>
            <a:ext cx="1816011" cy="729743"/>
          </a:xfrm>
          <a:custGeom>
            <a:avLst/>
            <a:gdLst>
              <a:gd name="connsiteX0" fmla="*/ 0 w 4448175"/>
              <a:gd name="connsiteY0" fmla="*/ 733425 h 733425"/>
              <a:gd name="connsiteX1" fmla="*/ 257175 w 4448175"/>
              <a:gd name="connsiteY1" fmla="*/ 733425 h 733425"/>
              <a:gd name="connsiteX2" fmla="*/ 257175 w 4448175"/>
              <a:gd name="connsiteY2" fmla="*/ 0 h 733425"/>
              <a:gd name="connsiteX3" fmla="*/ 4448175 w 4448175"/>
              <a:gd name="connsiteY3" fmla="*/ 0 h 733425"/>
            </a:gdLst>
            <a:ahLst/>
            <a:cxnLst>
              <a:cxn ang="0">
                <a:pos x="connsiteX0" y="connsiteY0"/>
              </a:cxn>
              <a:cxn ang="0">
                <a:pos x="connsiteX1" y="connsiteY1"/>
              </a:cxn>
              <a:cxn ang="0">
                <a:pos x="connsiteX2" y="connsiteY2"/>
              </a:cxn>
              <a:cxn ang="0">
                <a:pos x="connsiteX3" y="connsiteY3"/>
              </a:cxn>
            </a:cxnLst>
            <a:rect l="l" t="t" r="r" b="b"/>
            <a:pathLst>
              <a:path w="4448175" h="733425">
                <a:moveTo>
                  <a:pt x="0" y="733425"/>
                </a:moveTo>
                <a:lnTo>
                  <a:pt x="257175" y="733425"/>
                </a:lnTo>
                <a:lnTo>
                  <a:pt x="257175" y="0"/>
                </a:lnTo>
                <a:lnTo>
                  <a:pt x="4448175" y="0"/>
                </a:lnTo>
              </a:path>
            </a:pathLst>
          </a:custGeom>
          <a:noFill/>
          <a:ln w="19050" algn="ctr">
            <a:solidFill>
              <a:schemeClr val="accent5">
                <a:alpha val="77000"/>
              </a:schemeClr>
            </a:solidFill>
            <a:prstDash val="sysDash"/>
            <a:miter lim="800000"/>
            <a:headEnd/>
            <a:tailEnd/>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87" name="TextBox 86">
            <a:extLst>
              <a:ext uri="{FF2B5EF4-FFF2-40B4-BE49-F238E27FC236}">
                <a16:creationId xmlns:a16="http://schemas.microsoft.com/office/drawing/2014/main" id="{4876F17C-A2D3-40F5-AD3B-82974006859C}"/>
              </a:ext>
            </a:extLst>
          </p:cNvPr>
          <p:cNvSpPr txBox="1"/>
          <p:nvPr/>
        </p:nvSpPr>
        <p:spPr>
          <a:xfrm>
            <a:off x="2994055" y="3717363"/>
            <a:ext cx="1267488" cy="246221"/>
          </a:xfrm>
          <a:prstGeom prst="rect">
            <a:avLst/>
          </a:prstGeom>
          <a:solidFill>
            <a:schemeClr val="bg1"/>
          </a:solidFill>
        </p:spPr>
        <p:txBody>
          <a:bodyPr wrap="square" lIns="0" tIns="0" rIns="0" bIns="0" rtlCol="0">
            <a:spAutoFit/>
          </a:bodyPr>
          <a:lstStyle/>
          <a:p>
            <a:pPr algn="ctr">
              <a:spcBef>
                <a:spcPts val="600"/>
              </a:spcBef>
              <a:buSzPct val="100000"/>
            </a:pPr>
            <a:r>
              <a:rPr lang="en-US" sz="1600" b="1">
                <a:latin typeface="Open Sans" panose="020B0606030504020204" pitchFamily="34" charset="0"/>
                <a:ea typeface="Open Sans" panose="020B0606030504020204" pitchFamily="34" charset="0"/>
                <a:cs typeface="Open Sans" panose="020B0606030504020204" pitchFamily="34" charset="0"/>
              </a:rPr>
              <a:t>MODELS</a:t>
            </a:r>
          </a:p>
        </p:txBody>
      </p:sp>
      <p:sp>
        <p:nvSpPr>
          <p:cNvPr id="88" name="TextBox 87">
            <a:extLst>
              <a:ext uri="{FF2B5EF4-FFF2-40B4-BE49-F238E27FC236}">
                <a16:creationId xmlns:a16="http://schemas.microsoft.com/office/drawing/2014/main" id="{A2F73D7C-92F2-4B55-9146-C01363F48B05}"/>
              </a:ext>
            </a:extLst>
          </p:cNvPr>
          <p:cNvSpPr txBox="1"/>
          <p:nvPr/>
        </p:nvSpPr>
        <p:spPr>
          <a:xfrm>
            <a:off x="4787761" y="3132798"/>
            <a:ext cx="4053430" cy="1446550"/>
          </a:xfrm>
          <a:prstGeom prst="rect">
            <a:avLst/>
          </a:prstGeom>
          <a:solidFill>
            <a:schemeClr val="bg1"/>
          </a:solidFill>
          <a:ln>
            <a:noFill/>
          </a:ln>
        </p:spPr>
        <p:txBody>
          <a:bodyPr wrap="square" lIns="0" tIns="0" rIns="0" bIns="0" rtlCol="0" anchor="t">
            <a:spAutoFit/>
          </a:bodyPr>
          <a:lstStyle/>
          <a:p>
            <a:pPr>
              <a:spcBef>
                <a:spcPts val="600"/>
              </a:spcBef>
              <a:buSzPct val="100000"/>
            </a:pPr>
            <a:r>
              <a:rPr lang="en-US" sz="1200" b="1">
                <a:solidFill>
                  <a:schemeClr val="accent5"/>
                </a:solidFill>
                <a:latin typeface="Open Sans"/>
                <a:ea typeface="Open Sans"/>
                <a:cs typeface="Open Sans"/>
              </a:rPr>
              <a:t>What are Foundation Models?</a:t>
            </a:r>
          </a:p>
          <a:p>
            <a:pPr>
              <a:spcBef>
                <a:spcPts val="600"/>
              </a:spcBef>
              <a:buSzPct val="100000"/>
            </a:pPr>
            <a:r>
              <a:rPr lang="en-US" sz="1100" err="1">
                <a:solidFill>
                  <a:srgbClr val="313131"/>
                </a:solidFill>
                <a:latin typeface="Open Sans"/>
                <a:ea typeface="Open Sans"/>
                <a:cs typeface="Open Sans"/>
              </a:rPr>
              <a:t>OpenAI’s</a:t>
            </a:r>
            <a:r>
              <a:rPr lang="en-US" sz="1100">
                <a:solidFill>
                  <a:srgbClr val="313131"/>
                </a:solidFill>
                <a:latin typeface="Open Sans"/>
                <a:ea typeface="Open Sans"/>
                <a:cs typeface="Open Sans"/>
              </a:rPr>
              <a:t> GPT-4 is one example of a Foundation Model, specifically a large language model which uses deep learning to process huge amounts of data to form ‘memories’ on the input datasets through tokenization</a:t>
            </a:r>
            <a:r>
              <a:rPr lang="en-US" sz="1100" baseline="30000">
                <a:solidFill>
                  <a:srgbClr val="313131"/>
                </a:solidFill>
                <a:latin typeface="Open Sans"/>
                <a:ea typeface="Open Sans"/>
                <a:cs typeface="Open Sans"/>
              </a:rPr>
              <a:t>5</a:t>
            </a:r>
            <a:r>
              <a:rPr lang="en-US" sz="1100">
                <a:solidFill>
                  <a:srgbClr val="313131"/>
                </a:solidFill>
                <a:latin typeface="Open Sans"/>
                <a:ea typeface="Open Sans"/>
                <a:cs typeface="Open Sans"/>
              </a:rPr>
              <a:t>, thereby shaping the model’s parameters</a:t>
            </a:r>
            <a:r>
              <a:rPr lang="en-US" sz="1100" baseline="30000">
                <a:solidFill>
                  <a:srgbClr val="313131"/>
                </a:solidFill>
                <a:latin typeface="Open Sans"/>
                <a:ea typeface="Open Sans"/>
                <a:cs typeface="Open Sans"/>
              </a:rPr>
              <a:t>6</a:t>
            </a:r>
            <a:r>
              <a:rPr lang="en-US" sz="1100">
                <a:solidFill>
                  <a:srgbClr val="313131"/>
                </a:solidFill>
                <a:latin typeface="Open Sans"/>
                <a:ea typeface="Open Sans"/>
                <a:cs typeface="Open Sans"/>
              </a:rPr>
              <a:t>. There are common Foundation Model architectures (e.g., Transformer</a:t>
            </a:r>
            <a:r>
              <a:rPr lang="en-US" sz="1100" baseline="30000">
                <a:solidFill>
                  <a:srgbClr val="313131"/>
                </a:solidFill>
                <a:latin typeface="Open Sans"/>
                <a:ea typeface="Open Sans"/>
                <a:cs typeface="Open Sans"/>
              </a:rPr>
              <a:t>7</a:t>
            </a:r>
            <a:r>
              <a:rPr lang="en-US" sz="1100">
                <a:solidFill>
                  <a:srgbClr val="313131"/>
                </a:solidFill>
                <a:latin typeface="Open Sans"/>
                <a:ea typeface="Open Sans"/>
                <a:cs typeface="Open Sans"/>
              </a:rPr>
              <a:t>, Diffusion</a:t>
            </a:r>
            <a:r>
              <a:rPr lang="en-US" sz="1100" baseline="30000">
                <a:solidFill>
                  <a:srgbClr val="313131"/>
                </a:solidFill>
                <a:latin typeface="Open Sans"/>
                <a:ea typeface="Open Sans"/>
                <a:cs typeface="Open Sans"/>
              </a:rPr>
              <a:t>8</a:t>
            </a:r>
            <a:r>
              <a:rPr lang="en-US" sz="1100">
                <a:solidFill>
                  <a:srgbClr val="313131"/>
                </a:solidFill>
                <a:latin typeface="Open Sans"/>
                <a:ea typeface="Open Sans"/>
                <a:cs typeface="Open Sans"/>
              </a:rPr>
              <a:t>) which drive the modalities for each model. </a:t>
            </a:r>
            <a:endParaRPr lang="en-US" sz="1100">
              <a:solidFill>
                <a:srgbClr val="31313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81" name="Rectangle 80">
            <a:extLst>
              <a:ext uri="{FF2B5EF4-FFF2-40B4-BE49-F238E27FC236}">
                <a16:creationId xmlns:a16="http://schemas.microsoft.com/office/drawing/2014/main" id="{3822D944-3957-41AA-B70F-DE6A02F7498B}"/>
              </a:ext>
            </a:extLst>
          </p:cNvPr>
          <p:cNvSpPr/>
          <p:nvPr/>
        </p:nvSpPr>
        <p:spPr bwMode="gray">
          <a:xfrm>
            <a:off x="9996000" y="6"/>
            <a:ext cx="2196000" cy="207441"/>
          </a:xfrm>
          <a:prstGeom prst="rect">
            <a:avLst/>
          </a:prstGeom>
          <a:solidFill>
            <a:srgbClr val="FF0000"/>
          </a:solidFill>
          <a:ln w="19050" algn="ctr">
            <a:noFill/>
            <a:miter lim="800000"/>
            <a:headEnd/>
            <a:tailEnd/>
          </a:ln>
        </p:spPr>
        <p:txBody>
          <a:bodyPr wrap="square" lIns="0" tIns="0" rIns="0" bIns="0" rtlCol="0" anchor="ctr"/>
          <a:lstStyle/>
          <a:p>
            <a:pPr algn="ctr"/>
            <a:r>
              <a:rPr lang="en-US" sz="800" b="1" spc="30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rPr>
              <a:t>FOR </a:t>
            </a:r>
            <a:r>
              <a:rPr lang="en-DE" sz="800" b="1" spc="30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rPr>
              <a:t>INTERNAL</a:t>
            </a:r>
            <a:r>
              <a:rPr lang="en-US" sz="800" b="1" spc="30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rPr>
              <a:t> USE ONLY</a:t>
            </a:r>
            <a:endParaRPr lang="en-DE" sz="800" b="1" spc="30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endParaRPr>
          </a:p>
        </p:txBody>
      </p:sp>
      <p:sp>
        <p:nvSpPr>
          <p:cNvPr id="3" name="Title 4">
            <a:extLst>
              <a:ext uri="{FF2B5EF4-FFF2-40B4-BE49-F238E27FC236}">
                <a16:creationId xmlns:a16="http://schemas.microsoft.com/office/drawing/2014/main" id="{04A7AB3F-4DC0-F74E-3E5E-3488C8D51BD3}"/>
              </a:ext>
            </a:extLst>
          </p:cNvPr>
          <p:cNvSpPr txBox="1">
            <a:spLocks/>
          </p:cNvSpPr>
          <p:nvPr/>
        </p:nvSpPr>
        <p:spPr bwMode="gray">
          <a:xfrm>
            <a:off x="440404" y="410867"/>
            <a:ext cx="11252200" cy="451866"/>
          </a:xfrm>
          <a:prstGeom prst="rect">
            <a:avLst/>
          </a:prstGeom>
        </p:spPr>
        <p:txBody>
          <a:bodyPr vert="horz" lIns="0" tIns="0" rIns="0" bIns="0" rtlCol="0" anchor="t" anchorCtr="0">
            <a:noAutofit/>
          </a:bodyPr>
          <a:lstStyle>
            <a:lvl1pPr algn="l" defTabSz="685800" rtl="0" eaLnBrk="1" latinLnBrk="0" hangingPunct="1">
              <a:spcBef>
                <a:spcPct val="0"/>
              </a:spcBef>
              <a:buNone/>
              <a:defRPr sz="2000" kern="1200">
                <a:solidFill>
                  <a:schemeClr val="tx1"/>
                </a:solidFill>
                <a:latin typeface="+mn-lt"/>
                <a:ea typeface="+mj-ea"/>
                <a:cs typeface="Calibri Light" panose="020F0302020204030204" pitchFamily="34" charset="0"/>
              </a:defRPr>
            </a:lvl1pPr>
          </a:lstStyle>
          <a:p>
            <a:r>
              <a:rPr lang="en-US">
                <a:latin typeface="Open Sans Semibold"/>
                <a:ea typeface="Open Sans Semibold"/>
                <a:cs typeface="Open Sans Semibold"/>
              </a:rPr>
              <a:t>The Mechanics of Generative AI: A Simplified View</a:t>
            </a:r>
          </a:p>
        </p:txBody>
      </p:sp>
    </p:spTree>
    <p:extLst>
      <p:ext uri="{BB962C8B-B14F-4D97-AF65-F5344CB8AC3E}">
        <p14:creationId xmlns:p14="http://schemas.microsoft.com/office/powerpoint/2010/main" val="4102050827"/>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35440A4-6F60-2EC4-C454-2038E1EAB29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r="19414"/>
          <a:stretch/>
        </p:blipFill>
        <p:spPr>
          <a:xfrm>
            <a:off x="4307620" y="1575687"/>
            <a:ext cx="8022956" cy="4703820"/>
          </a:xfrm>
          <a:prstGeom prst="rect">
            <a:avLst/>
          </a:prstGeom>
        </p:spPr>
      </p:pic>
      <p:sp>
        <p:nvSpPr>
          <p:cNvPr id="68" name="Rectangle 67">
            <a:extLst>
              <a:ext uri="{FF2B5EF4-FFF2-40B4-BE49-F238E27FC236}">
                <a16:creationId xmlns:a16="http://schemas.microsoft.com/office/drawing/2014/main" id="{2DDE2DD1-2D85-1B86-BED5-484F8F001E86}"/>
              </a:ext>
            </a:extLst>
          </p:cNvPr>
          <p:cNvSpPr/>
          <p:nvPr/>
        </p:nvSpPr>
        <p:spPr>
          <a:xfrm>
            <a:off x="10552396" y="6109910"/>
            <a:ext cx="1250533" cy="261474"/>
          </a:xfrm>
          <a:prstGeom prst="rect">
            <a:avLst/>
          </a:prstGeom>
          <a:solidFill>
            <a:srgbClr val="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schemeClr val="tx2">
                  <a:lumMod val="75000"/>
                </a:schemeClr>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59" name="Rectangle 58">
            <a:extLst>
              <a:ext uri="{FF2B5EF4-FFF2-40B4-BE49-F238E27FC236}">
                <a16:creationId xmlns:a16="http://schemas.microsoft.com/office/drawing/2014/main" id="{788B6ECB-8181-7251-0B8A-FAF9C9568C59}"/>
              </a:ext>
            </a:extLst>
          </p:cNvPr>
          <p:cNvSpPr/>
          <p:nvPr/>
        </p:nvSpPr>
        <p:spPr bwMode="gray">
          <a:xfrm>
            <a:off x="10509488" y="1138702"/>
            <a:ext cx="1087244" cy="1226533"/>
          </a:xfrm>
          <a:prstGeom prst="rect">
            <a:avLst/>
          </a:prstGeom>
          <a:solidFill>
            <a:schemeClr val="bg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54" name="Rectangle 53">
            <a:extLst>
              <a:ext uri="{FF2B5EF4-FFF2-40B4-BE49-F238E27FC236}">
                <a16:creationId xmlns:a16="http://schemas.microsoft.com/office/drawing/2014/main" id="{337A08DA-C39E-50B4-02B2-EBA1EB15666C}"/>
              </a:ext>
            </a:extLst>
          </p:cNvPr>
          <p:cNvSpPr/>
          <p:nvPr/>
        </p:nvSpPr>
        <p:spPr bwMode="gray">
          <a:xfrm>
            <a:off x="4056118" y="2783491"/>
            <a:ext cx="1279956" cy="816908"/>
          </a:xfrm>
          <a:prstGeom prst="rect">
            <a:avLst/>
          </a:prstGeom>
          <a:solidFill>
            <a:schemeClr val="bg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51" name="Rectangle 50">
            <a:extLst>
              <a:ext uri="{FF2B5EF4-FFF2-40B4-BE49-F238E27FC236}">
                <a16:creationId xmlns:a16="http://schemas.microsoft.com/office/drawing/2014/main" id="{0BDC00EA-8252-A113-80F1-17309C56F61C}"/>
              </a:ext>
            </a:extLst>
          </p:cNvPr>
          <p:cNvSpPr/>
          <p:nvPr/>
        </p:nvSpPr>
        <p:spPr bwMode="gray">
          <a:xfrm>
            <a:off x="5559970" y="1110024"/>
            <a:ext cx="1211217" cy="816908"/>
          </a:xfrm>
          <a:prstGeom prst="rect">
            <a:avLst/>
          </a:prstGeom>
          <a:solidFill>
            <a:schemeClr val="bg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7" name="Rectangle 6">
            <a:extLst>
              <a:ext uri="{FF2B5EF4-FFF2-40B4-BE49-F238E27FC236}">
                <a16:creationId xmlns:a16="http://schemas.microsoft.com/office/drawing/2014/main" id="{5A534D9B-8EDF-5849-1977-58D3FD6E6CB0}"/>
              </a:ext>
            </a:extLst>
          </p:cNvPr>
          <p:cNvSpPr/>
          <p:nvPr/>
        </p:nvSpPr>
        <p:spPr>
          <a:xfrm>
            <a:off x="4525947" y="230495"/>
            <a:ext cx="1271955" cy="271774"/>
          </a:xfrm>
          <a:prstGeom prst="rect">
            <a:avLst/>
          </a:prstGeom>
          <a:solidFill>
            <a:srgbClr val="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1" name="Rectangle 10">
            <a:extLst>
              <a:ext uri="{FF2B5EF4-FFF2-40B4-BE49-F238E27FC236}">
                <a16:creationId xmlns:a16="http://schemas.microsoft.com/office/drawing/2014/main" id="{F02A26CD-A487-6188-A9AA-EEC49A7E47DA}"/>
              </a:ext>
            </a:extLst>
          </p:cNvPr>
          <p:cNvSpPr/>
          <p:nvPr/>
        </p:nvSpPr>
        <p:spPr>
          <a:xfrm>
            <a:off x="5764190" y="6057197"/>
            <a:ext cx="1493765" cy="270089"/>
          </a:xfrm>
          <a:prstGeom prst="rect">
            <a:avLst/>
          </a:prstGeom>
          <a:solidFill>
            <a:srgbClr val="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schemeClr val="tx2">
                  <a:lumMod val="75000"/>
                </a:schemeClr>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5" name="TextBox 14">
            <a:extLst>
              <a:ext uri="{FF2B5EF4-FFF2-40B4-BE49-F238E27FC236}">
                <a16:creationId xmlns:a16="http://schemas.microsoft.com/office/drawing/2014/main" id="{FAECA706-CA45-E1F0-F315-81087882D18E}"/>
              </a:ext>
            </a:extLst>
          </p:cNvPr>
          <p:cNvSpPr txBox="1"/>
          <p:nvPr/>
        </p:nvSpPr>
        <p:spPr>
          <a:xfrm>
            <a:off x="8365919" y="993875"/>
            <a:ext cx="1691274" cy="523220"/>
          </a:xfrm>
          <a:prstGeom prst="rect">
            <a:avLst/>
          </a:prstGeom>
          <a:solidFill>
            <a:srgbClr val="FFFFFF"/>
          </a:solid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300" normalizeH="0" baseline="0" noProof="0">
                <a:ln>
                  <a:noFill/>
                </a:ln>
                <a:solidFill>
                  <a:schemeClr val="tx2">
                    <a:lumMod val="50000"/>
                  </a:schemeClr>
                </a:solidFill>
                <a:effectLst/>
                <a:uLnTx/>
                <a:uFillTx/>
                <a:latin typeface="Open Sans" panose="020B0606030504020204" pitchFamily="34" charset="0"/>
                <a:ea typeface="Open Sans" panose="020B0606030504020204" pitchFamily="34" charset="0"/>
                <a:cs typeface="Open Sans" panose="020B0606030504020204" pitchFamily="34" charset="0"/>
              </a:rPr>
              <a:t>USER INPUT</a:t>
            </a:r>
          </a:p>
          <a:p>
            <a:pPr marL="0" marR="0" lvl="0" indent="0" algn="ctr" defTabSz="914400" eaLnBrk="1" fontAlgn="auto" latinLnBrk="0" hangingPunct="1">
              <a:lnSpc>
                <a:spcPct val="100000"/>
              </a:lnSpc>
              <a:spcBef>
                <a:spcPts val="0"/>
              </a:spcBef>
              <a:spcAft>
                <a:spcPts val="0"/>
              </a:spcAft>
              <a:buClrTx/>
              <a:buSzTx/>
              <a:buFontTx/>
              <a:buNone/>
              <a:tabLst/>
              <a:defRPr/>
            </a:pPr>
            <a:r>
              <a:rPr lang="en-US" sz="1400" b="1" kern="0" spc="3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PROMPT</a:t>
            </a:r>
            <a:endParaRPr kumimoji="0" lang="en-US" sz="1400" b="1" i="0" u="none" strike="noStrike" kern="0" cap="none" spc="300" normalizeH="0" baseline="0" noProof="0">
              <a:ln>
                <a:noFill/>
              </a:ln>
              <a:solidFill>
                <a:schemeClr val="tx2">
                  <a:lumMod val="50000"/>
                </a:schemeClr>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6" name="TextBox 15">
            <a:extLst>
              <a:ext uri="{FF2B5EF4-FFF2-40B4-BE49-F238E27FC236}">
                <a16:creationId xmlns:a16="http://schemas.microsoft.com/office/drawing/2014/main" id="{BA28103A-2B44-F6F2-1FBA-4BECCE281D2D}"/>
              </a:ext>
            </a:extLst>
          </p:cNvPr>
          <p:cNvSpPr txBox="1"/>
          <p:nvPr/>
        </p:nvSpPr>
        <p:spPr>
          <a:xfrm>
            <a:off x="5560054" y="2395826"/>
            <a:ext cx="1697901" cy="307777"/>
          </a:xfrm>
          <a:prstGeom prst="rect">
            <a:avLst/>
          </a:prstGeom>
          <a:solidFill>
            <a:srgbClr val="FFFFFF"/>
          </a:solid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300" normalizeH="0" baseline="0" noProof="0">
                <a:ln>
                  <a:noFill/>
                </a:ln>
                <a:solidFill>
                  <a:schemeClr val="tx2">
                    <a:lumMod val="50000"/>
                  </a:schemeClr>
                </a:solidFill>
                <a:effectLst/>
                <a:uLnTx/>
                <a:uFillTx/>
                <a:latin typeface="Open Sans" panose="020B0606030504020204" pitchFamily="34" charset="0"/>
                <a:ea typeface="Open Sans" panose="020B0606030504020204" pitchFamily="34" charset="0"/>
                <a:cs typeface="Open Sans" panose="020B0606030504020204" pitchFamily="34" charset="0"/>
              </a:rPr>
              <a:t>GPT OUTPUT</a:t>
            </a:r>
          </a:p>
        </p:txBody>
      </p:sp>
      <p:sp>
        <p:nvSpPr>
          <p:cNvPr id="17" name="TextBox 16">
            <a:extLst>
              <a:ext uri="{FF2B5EF4-FFF2-40B4-BE49-F238E27FC236}">
                <a16:creationId xmlns:a16="http://schemas.microsoft.com/office/drawing/2014/main" id="{0FC44A68-1583-BDEB-6299-4B0EA278AB95}"/>
              </a:ext>
            </a:extLst>
          </p:cNvPr>
          <p:cNvSpPr txBox="1"/>
          <p:nvPr/>
        </p:nvSpPr>
        <p:spPr>
          <a:xfrm>
            <a:off x="8290722" y="3562918"/>
            <a:ext cx="2095446" cy="307777"/>
          </a:xfrm>
          <a:prstGeom prst="rect">
            <a:avLst/>
          </a:prstGeom>
          <a:solidFill>
            <a:srgbClr val="FFFFFF"/>
          </a:solid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300" normalizeH="0" baseline="0" noProof="0">
                <a:ln>
                  <a:noFill/>
                </a:ln>
                <a:solidFill>
                  <a:schemeClr val="tx2">
                    <a:lumMod val="50000"/>
                  </a:schemeClr>
                </a:solidFill>
                <a:effectLst/>
                <a:uLnTx/>
                <a:uFillTx/>
                <a:latin typeface="Open Sans" panose="020B0606030504020204" pitchFamily="34" charset="0"/>
                <a:ea typeface="Open Sans" panose="020B0606030504020204" pitchFamily="34" charset="0"/>
                <a:cs typeface="Open Sans" panose="020B0606030504020204" pitchFamily="34" charset="0"/>
              </a:rPr>
              <a:t>USER FEEDBACK</a:t>
            </a:r>
          </a:p>
        </p:txBody>
      </p:sp>
      <p:sp>
        <p:nvSpPr>
          <p:cNvPr id="18" name="TextBox 17">
            <a:extLst>
              <a:ext uri="{FF2B5EF4-FFF2-40B4-BE49-F238E27FC236}">
                <a16:creationId xmlns:a16="http://schemas.microsoft.com/office/drawing/2014/main" id="{E31FC0C5-820C-61E8-3DF9-620FBFD7646F}"/>
              </a:ext>
            </a:extLst>
          </p:cNvPr>
          <p:cNvSpPr txBox="1"/>
          <p:nvPr/>
        </p:nvSpPr>
        <p:spPr>
          <a:xfrm>
            <a:off x="4696096" y="4740642"/>
            <a:ext cx="2895344" cy="307777"/>
          </a:xfrm>
          <a:prstGeom prst="rect">
            <a:avLst/>
          </a:prstGeom>
          <a:solidFill>
            <a:srgbClr val="FFFFFF"/>
          </a:solid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300" normalizeH="0" baseline="0" noProof="0">
                <a:ln>
                  <a:noFill/>
                </a:ln>
                <a:solidFill>
                  <a:schemeClr val="tx2">
                    <a:lumMod val="50000"/>
                  </a:schemeClr>
                </a:solidFill>
                <a:effectLst/>
                <a:uLnTx/>
                <a:uFillTx/>
                <a:latin typeface="Open Sans" panose="020B0606030504020204" pitchFamily="34" charset="0"/>
                <a:ea typeface="Open Sans" panose="020B0606030504020204" pitchFamily="34" charset="0"/>
                <a:cs typeface="Open Sans" panose="020B0606030504020204" pitchFamily="34" charset="0"/>
              </a:rPr>
              <a:t>GPT UPDATED OUTPUT</a:t>
            </a:r>
          </a:p>
        </p:txBody>
      </p:sp>
      <p:sp>
        <p:nvSpPr>
          <p:cNvPr id="20" name="TextBox 19">
            <a:extLst>
              <a:ext uri="{FF2B5EF4-FFF2-40B4-BE49-F238E27FC236}">
                <a16:creationId xmlns:a16="http://schemas.microsoft.com/office/drawing/2014/main" id="{59F5C203-5ACD-E71C-4610-F3344460DE3D}"/>
              </a:ext>
            </a:extLst>
          </p:cNvPr>
          <p:cNvSpPr txBox="1"/>
          <p:nvPr/>
        </p:nvSpPr>
        <p:spPr>
          <a:xfrm>
            <a:off x="8290722" y="1592859"/>
            <a:ext cx="2367850" cy="1054135"/>
          </a:xfrm>
          <a:prstGeom prst="rect">
            <a:avLst/>
          </a:prstGeom>
          <a:noFill/>
        </p:spPr>
        <p:txBody>
          <a:bodyPr wrap="square" rtlCol="0">
            <a:spAutoFit/>
          </a:bodyPr>
          <a:lstStyle>
            <a:defPPr>
              <a:defRPr lang="en-US"/>
            </a:defPPr>
            <a:lvl1pPr>
              <a:defRPr sz="2800" b="1">
                <a:solidFill>
                  <a:schemeClr val="bg1"/>
                </a:solidFill>
                <a:latin typeface="+mj-lt"/>
              </a:defRPr>
            </a:lvl1pPr>
          </a:lstStyle>
          <a:p>
            <a:pPr>
              <a:spcAft>
                <a:spcPts val="300"/>
              </a:spcAft>
            </a:pPr>
            <a:r>
              <a:rPr lang="en-US" sz="1000">
                <a:solidFill>
                  <a:schemeClr val="tx2">
                    <a:lumMod val="75000"/>
                  </a:schemeClr>
                </a:solidFill>
                <a:latin typeface="Open Sans" panose="020B0606030504020204" pitchFamily="34" charset="0"/>
                <a:ea typeface="Open Sans" panose="020B0606030504020204" pitchFamily="34" charset="0"/>
                <a:cs typeface="Open Sans" panose="020B0606030504020204" pitchFamily="34" charset="0"/>
              </a:rPr>
              <a:t>Just as you would in Google Search, type in what you’d want to know / do for you </a:t>
            </a:r>
          </a:p>
          <a:p>
            <a:pPr>
              <a:spcAft>
                <a:spcPts val="300"/>
              </a:spcAft>
            </a:pPr>
            <a:r>
              <a:rPr lang="en-US" sz="1000">
                <a:solidFill>
                  <a:schemeClr val="tx2">
                    <a:lumMod val="75000"/>
                  </a:schemeClr>
                </a:solidFill>
                <a:latin typeface="Open Sans" panose="020B0606030504020204" pitchFamily="34" charset="0"/>
                <a:ea typeface="Open Sans" panose="020B0606030504020204" pitchFamily="34" charset="0"/>
                <a:cs typeface="Open Sans" panose="020B0606030504020204" pitchFamily="34" charset="0"/>
              </a:rPr>
              <a:t>E.g.,  “How do I make pancakes?”  “Write a poem for valentine’s day in the tone of Woody Allen”</a:t>
            </a:r>
          </a:p>
        </p:txBody>
      </p:sp>
      <p:cxnSp>
        <p:nvCxnSpPr>
          <p:cNvPr id="21" name="Straight Connector 20">
            <a:extLst>
              <a:ext uri="{FF2B5EF4-FFF2-40B4-BE49-F238E27FC236}">
                <a16:creationId xmlns:a16="http://schemas.microsoft.com/office/drawing/2014/main" id="{5A7D245C-5F4E-173C-7037-2D325148D33F}"/>
              </a:ext>
            </a:extLst>
          </p:cNvPr>
          <p:cNvCxnSpPr/>
          <p:nvPr/>
        </p:nvCxnSpPr>
        <p:spPr>
          <a:xfrm>
            <a:off x="8285401" y="3858183"/>
            <a:ext cx="2097009" cy="0"/>
          </a:xfrm>
          <a:prstGeom prst="line">
            <a:avLst/>
          </a:prstGeom>
          <a:noFill/>
          <a:ln w="57150" cap="flat" cmpd="sng" algn="ctr">
            <a:solidFill>
              <a:srgbClr val="EFF4FF"/>
            </a:solidFill>
            <a:prstDash val="solid"/>
            <a:miter lim="800000"/>
          </a:ln>
          <a:effectLst/>
        </p:spPr>
      </p:cxnSp>
      <p:cxnSp>
        <p:nvCxnSpPr>
          <p:cNvPr id="22" name="Straight Connector 21">
            <a:extLst>
              <a:ext uri="{FF2B5EF4-FFF2-40B4-BE49-F238E27FC236}">
                <a16:creationId xmlns:a16="http://schemas.microsoft.com/office/drawing/2014/main" id="{F37D9E50-8F6D-8887-FFD8-54B8EC93141B}"/>
              </a:ext>
            </a:extLst>
          </p:cNvPr>
          <p:cNvCxnSpPr/>
          <p:nvPr/>
        </p:nvCxnSpPr>
        <p:spPr>
          <a:xfrm>
            <a:off x="5565395" y="2697776"/>
            <a:ext cx="1674923" cy="0"/>
          </a:xfrm>
          <a:prstGeom prst="line">
            <a:avLst/>
          </a:prstGeom>
          <a:noFill/>
          <a:ln w="57150" cap="flat" cmpd="sng" algn="ctr">
            <a:solidFill>
              <a:srgbClr val="D1E7F1"/>
            </a:solidFill>
            <a:prstDash val="solid"/>
            <a:miter lim="800000"/>
          </a:ln>
          <a:effectLst/>
        </p:spPr>
      </p:cxnSp>
      <p:cxnSp>
        <p:nvCxnSpPr>
          <p:cNvPr id="23" name="Straight Connector 22">
            <a:extLst>
              <a:ext uri="{FF2B5EF4-FFF2-40B4-BE49-F238E27FC236}">
                <a16:creationId xmlns:a16="http://schemas.microsoft.com/office/drawing/2014/main" id="{9312DC7A-71FF-91D1-FEF6-CF918BC08911}"/>
              </a:ext>
            </a:extLst>
          </p:cNvPr>
          <p:cNvCxnSpPr/>
          <p:nvPr/>
        </p:nvCxnSpPr>
        <p:spPr>
          <a:xfrm>
            <a:off x="8549067" y="1521163"/>
            <a:ext cx="1258395" cy="0"/>
          </a:xfrm>
          <a:prstGeom prst="line">
            <a:avLst/>
          </a:prstGeom>
          <a:noFill/>
          <a:ln w="57150" cap="flat" cmpd="sng" algn="ctr">
            <a:solidFill>
              <a:srgbClr val="EFF4FF"/>
            </a:solidFill>
            <a:prstDash val="solid"/>
            <a:miter lim="800000"/>
          </a:ln>
          <a:effectLst/>
        </p:spPr>
      </p:cxnSp>
      <p:sp>
        <p:nvSpPr>
          <p:cNvPr id="24" name="TextBox 23">
            <a:extLst>
              <a:ext uri="{FF2B5EF4-FFF2-40B4-BE49-F238E27FC236}">
                <a16:creationId xmlns:a16="http://schemas.microsoft.com/office/drawing/2014/main" id="{7E669E90-318F-AC24-EA9D-D7824A76C172}"/>
              </a:ext>
            </a:extLst>
          </p:cNvPr>
          <p:cNvSpPr txBox="1"/>
          <p:nvPr/>
        </p:nvSpPr>
        <p:spPr>
          <a:xfrm>
            <a:off x="8129760" y="5672718"/>
            <a:ext cx="2097008" cy="523220"/>
          </a:xfrm>
          <a:prstGeom prst="rect">
            <a:avLst/>
          </a:prstGeom>
          <a:solidFill>
            <a:srgbClr val="FFFFFF"/>
          </a:solid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300" normalizeH="0" baseline="0" noProof="0">
                <a:ln>
                  <a:noFill/>
                </a:ln>
                <a:solidFill>
                  <a:schemeClr val="tx2">
                    <a:lumMod val="50000"/>
                  </a:schemeClr>
                </a:solidFill>
                <a:effectLst/>
                <a:uLnTx/>
                <a:uFillTx/>
                <a:latin typeface="Open Sans" panose="020B0606030504020204" pitchFamily="34" charset="0"/>
                <a:ea typeface="Open Sans" panose="020B0606030504020204" pitchFamily="34" charset="0"/>
                <a:cs typeface="Open Sans" panose="020B0606030504020204" pitchFamily="34" charset="0"/>
              </a:rPr>
              <a:t>USER EDIT / JUDGEMENT</a:t>
            </a:r>
          </a:p>
        </p:txBody>
      </p:sp>
      <p:cxnSp>
        <p:nvCxnSpPr>
          <p:cNvPr id="25" name="Straight Connector 24">
            <a:extLst>
              <a:ext uri="{FF2B5EF4-FFF2-40B4-BE49-F238E27FC236}">
                <a16:creationId xmlns:a16="http://schemas.microsoft.com/office/drawing/2014/main" id="{B484BE7A-666A-9D31-5F86-79F627A462DD}"/>
              </a:ext>
            </a:extLst>
          </p:cNvPr>
          <p:cNvCxnSpPr/>
          <p:nvPr/>
        </p:nvCxnSpPr>
        <p:spPr>
          <a:xfrm>
            <a:off x="8428418" y="6204991"/>
            <a:ext cx="1463040" cy="0"/>
          </a:xfrm>
          <a:prstGeom prst="line">
            <a:avLst/>
          </a:prstGeom>
          <a:noFill/>
          <a:ln w="57150" cap="flat" cmpd="sng" algn="ctr">
            <a:solidFill>
              <a:srgbClr val="EFF4FF"/>
            </a:solidFill>
            <a:prstDash val="solid"/>
            <a:miter lim="800000"/>
          </a:ln>
          <a:effectLst/>
        </p:spPr>
      </p:cxnSp>
      <p:sp>
        <p:nvSpPr>
          <p:cNvPr id="26" name="TextBox 25">
            <a:extLst>
              <a:ext uri="{FF2B5EF4-FFF2-40B4-BE49-F238E27FC236}">
                <a16:creationId xmlns:a16="http://schemas.microsoft.com/office/drawing/2014/main" id="{DCEAA6A6-F384-1024-C47A-C7CEC023E35D}"/>
              </a:ext>
            </a:extLst>
          </p:cNvPr>
          <p:cNvSpPr txBox="1"/>
          <p:nvPr/>
        </p:nvSpPr>
        <p:spPr>
          <a:xfrm>
            <a:off x="5559971" y="2782521"/>
            <a:ext cx="2011680" cy="746358"/>
          </a:xfrm>
          <a:prstGeom prst="rect">
            <a:avLst/>
          </a:prstGeom>
          <a:noFill/>
        </p:spPr>
        <p:txBody>
          <a:bodyPr wrap="square" rtlCol="0">
            <a:spAutoFit/>
          </a:bodyPr>
          <a:lstStyle>
            <a:defPPr>
              <a:defRPr lang="en-US"/>
            </a:defPPr>
            <a:lvl1pPr>
              <a:defRPr sz="2800" b="1">
                <a:solidFill>
                  <a:schemeClr val="bg1"/>
                </a:solidFill>
                <a:latin typeface="+mj-lt"/>
              </a:defRPr>
            </a:lvl1pPr>
          </a:lstStyle>
          <a:p>
            <a:pPr>
              <a:spcAft>
                <a:spcPts val="300"/>
              </a:spcAft>
            </a:pPr>
            <a:r>
              <a:rPr lang="en-US" sz="1000">
                <a:solidFill>
                  <a:schemeClr val="tx2">
                    <a:lumMod val="75000"/>
                  </a:schemeClr>
                </a:solidFill>
                <a:latin typeface="Open Sans" panose="020B0606030504020204" pitchFamily="34" charset="0"/>
                <a:ea typeface="Open Sans" panose="020B0606030504020204" pitchFamily="34" charset="0"/>
                <a:cs typeface="Open Sans" panose="020B0606030504020204" pitchFamily="34" charset="0"/>
              </a:rPr>
              <a:t>GPT will answer your question / request </a:t>
            </a:r>
          </a:p>
          <a:p>
            <a:pPr>
              <a:spcAft>
                <a:spcPts val="300"/>
              </a:spcAft>
            </a:pPr>
            <a:r>
              <a:rPr lang="en-US" sz="1000">
                <a:solidFill>
                  <a:schemeClr val="tx2">
                    <a:lumMod val="75000"/>
                  </a:schemeClr>
                </a:solidFill>
                <a:latin typeface="Open Sans" panose="020B0606030504020204" pitchFamily="34" charset="0"/>
                <a:ea typeface="Open Sans" panose="020B0606030504020204" pitchFamily="34" charset="0"/>
                <a:cs typeface="Open Sans" panose="020B0606030504020204" pitchFamily="34" charset="0"/>
              </a:rPr>
              <a:t>E.g., ”First you put 100g of flour…” “Roses are red…</a:t>
            </a:r>
            <a:r>
              <a:rPr lang="en-US" sz="1000" err="1">
                <a:solidFill>
                  <a:schemeClr val="tx2">
                    <a:lumMod val="75000"/>
                  </a:schemeClr>
                </a:solidFill>
                <a:latin typeface="Open Sans" panose="020B0606030504020204" pitchFamily="34" charset="0"/>
                <a:ea typeface="Open Sans" panose="020B0606030504020204" pitchFamily="34" charset="0"/>
                <a:cs typeface="Open Sans" panose="020B0606030504020204" pitchFamily="34" charset="0"/>
              </a:rPr>
              <a:t>etc</a:t>
            </a:r>
            <a:r>
              <a:rPr lang="en-US" sz="1000">
                <a:solidFill>
                  <a:schemeClr val="tx2">
                    <a:lumMod val="75000"/>
                  </a:schemeClr>
                </a:solidFill>
                <a:latin typeface="Open Sans" panose="020B0606030504020204" pitchFamily="34" charset="0"/>
                <a:ea typeface="Open Sans" panose="020B0606030504020204" pitchFamily="34" charset="0"/>
                <a:cs typeface="Open Sans" panose="020B0606030504020204" pitchFamily="34" charset="0"/>
              </a:rPr>
              <a:t>”</a:t>
            </a:r>
          </a:p>
        </p:txBody>
      </p:sp>
      <p:sp>
        <p:nvSpPr>
          <p:cNvPr id="27" name="TextBox 26">
            <a:extLst>
              <a:ext uri="{FF2B5EF4-FFF2-40B4-BE49-F238E27FC236}">
                <a16:creationId xmlns:a16="http://schemas.microsoft.com/office/drawing/2014/main" id="{074BA178-346E-5651-B13B-1AA389B66A72}"/>
              </a:ext>
            </a:extLst>
          </p:cNvPr>
          <p:cNvSpPr txBox="1"/>
          <p:nvPr/>
        </p:nvSpPr>
        <p:spPr>
          <a:xfrm>
            <a:off x="7845242" y="3948520"/>
            <a:ext cx="2977325" cy="1054135"/>
          </a:xfrm>
          <a:prstGeom prst="rect">
            <a:avLst/>
          </a:prstGeom>
          <a:noFill/>
        </p:spPr>
        <p:txBody>
          <a:bodyPr wrap="square" rtlCol="0">
            <a:spAutoFit/>
          </a:bodyPr>
          <a:lstStyle>
            <a:defPPr>
              <a:defRPr lang="en-US"/>
            </a:defPPr>
            <a:lvl1pPr>
              <a:defRPr sz="2800" b="1">
                <a:solidFill>
                  <a:schemeClr val="bg1"/>
                </a:solidFill>
                <a:latin typeface="+mj-lt"/>
              </a:defRPr>
            </a:lvl1pPr>
          </a:lstStyle>
          <a:p>
            <a:pPr>
              <a:spcAft>
                <a:spcPts val="300"/>
              </a:spcAft>
            </a:pPr>
            <a:r>
              <a:rPr lang="en-US" sz="1000">
                <a:solidFill>
                  <a:schemeClr val="tx2">
                    <a:lumMod val="75000"/>
                  </a:schemeClr>
                </a:solidFill>
                <a:latin typeface="Open Sans" panose="020B0606030504020204" pitchFamily="34" charset="0"/>
                <a:ea typeface="Open Sans" panose="020B0606030504020204" pitchFamily="34" charset="0"/>
                <a:cs typeface="Open Sans" panose="020B0606030504020204" pitchFamily="34" charset="0"/>
              </a:rPr>
              <a:t>Specify or modify the prompt or give a thumbs up / down feedback to rate the output. Currently, the specificity of the prompt determine the quality of output*</a:t>
            </a:r>
          </a:p>
          <a:p>
            <a:pPr>
              <a:spcAft>
                <a:spcPts val="300"/>
              </a:spcAft>
            </a:pPr>
            <a:r>
              <a:rPr lang="en-US" sz="1000">
                <a:solidFill>
                  <a:schemeClr val="tx2">
                    <a:lumMod val="75000"/>
                  </a:schemeClr>
                </a:solidFill>
                <a:latin typeface="Open Sans" panose="020B0606030504020204" pitchFamily="34" charset="0"/>
                <a:ea typeface="Open Sans" panose="020B0606030504020204" pitchFamily="34" charset="0"/>
                <a:cs typeface="Open Sans" panose="020B0606030504020204" pitchFamily="34" charset="0"/>
              </a:rPr>
              <a:t>E.g., “How do I make pancakes for a calorie conscious mom with no eggs in the fridge?” </a:t>
            </a:r>
          </a:p>
        </p:txBody>
      </p:sp>
      <p:sp>
        <p:nvSpPr>
          <p:cNvPr id="28" name="TextBox 27">
            <a:extLst>
              <a:ext uri="{FF2B5EF4-FFF2-40B4-BE49-F238E27FC236}">
                <a16:creationId xmlns:a16="http://schemas.microsoft.com/office/drawing/2014/main" id="{A0292304-F981-F9B4-8547-540DFB80262A}"/>
              </a:ext>
            </a:extLst>
          </p:cNvPr>
          <p:cNvSpPr txBox="1"/>
          <p:nvPr/>
        </p:nvSpPr>
        <p:spPr>
          <a:xfrm>
            <a:off x="5472747" y="5101420"/>
            <a:ext cx="2011680" cy="553998"/>
          </a:xfrm>
          <a:prstGeom prst="rect">
            <a:avLst/>
          </a:prstGeom>
          <a:noFill/>
        </p:spPr>
        <p:txBody>
          <a:bodyPr wrap="square" rtlCol="0">
            <a:spAutoFit/>
          </a:bodyPr>
          <a:lstStyle>
            <a:defPPr>
              <a:defRPr lang="en-US"/>
            </a:defPPr>
            <a:lvl1pPr>
              <a:defRPr sz="2800" b="1">
                <a:solidFill>
                  <a:schemeClr val="bg1"/>
                </a:solidFill>
                <a:latin typeface="+mj-lt"/>
              </a:defRPr>
            </a:lvl1pPr>
          </a:lstStyle>
          <a:p>
            <a:pPr>
              <a:spcAft>
                <a:spcPts val="300"/>
              </a:spcAft>
            </a:pPr>
            <a:r>
              <a:rPr lang="en-US" sz="1000">
                <a:solidFill>
                  <a:schemeClr val="tx2">
                    <a:lumMod val="75000"/>
                  </a:schemeClr>
                </a:solidFill>
                <a:latin typeface="Open Sans" panose="020B0606030504020204" pitchFamily="34" charset="0"/>
                <a:ea typeface="Open Sans" panose="020B0606030504020204" pitchFamily="34" charset="0"/>
                <a:cs typeface="Open Sans" panose="020B0606030504020204" pitchFamily="34" charset="0"/>
              </a:rPr>
              <a:t>GPT will provide you with, hopefully, an answer closer to what you want</a:t>
            </a:r>
          </a:p>
        </p:txBody>
      </p:sp>
      <p:sp>
        <p:nvSpPr>
          <p:cNvPr id="29" name="TextBox 28">
            <a:extLst>
              <a:ext uri="{FF2B5EF4-FFF2-40B4-BE49-F238E27FC236}">
                <a16:creationId xmlns:a16="http://schemas.microsoft.com/office/drawing/2014/main" id="{7E3CBA5C-FE88-C9F8-A521-A01B024B20D1}"/>
              </a:ext>
            </a:extLst>
          </p:cNvPr>
          <p:cNvSpPr txBox="1"/>
          <p:nvPr/>
        </p:nvSpPr>
        <p:spPr>
          <a:xfrm>
            <a:off x="7918893" y="6250461"/>
            <a:ext cx="2661649" cy="553998"/>
          </a:xfrm>
          <a:prstGeom prst="rect">
            <a:avLst/>
          </a:prstGeom>
          <a:noFill/>
        </p:spPr>
        <p:txBody>
          <a:bodyPr wrap="square" rtlCol="0">
            <a:spAutoFit/>
          </a:bodyPr>
          <a:lstStyle>
            <a:defPPr>
              <a:defRPr lang="en-US"/>
            </a:defPPr>
            <a:lvl1pPr>
              <a:defRPr sz="2800" b="1">
                <a:solidFill>
                  <a:schemeClr val="bg1"/>
                </a:solidFill>
                <a:latin typeface="+mj-lt"/>
              </a:defRPr>
            </a:lvl1pPr>
          </a:lstStyle>
          <a:p>
            <a:pPr>
              <a:spcAft>
                <a:spcPts val="300"/>
              </a:spcAft>
            </a:pPr>
            <a:r>
              <a:rPr lang="en-US" sz="1000">
                <a:solidFill>
                  <a:schemeClr val="tx2">
                    <a:lumMod val="75000"/>
                  </a:schemeClr>
                </a:solidFill>
                <a:latin typeface="Open Sans" panose="020B0606030504020204" pitchFamily="34" charset="0"/>
                <a:ea typeface="Open Sans" panose="020B0606030504020204" pitchFamily="34" charset="0"/>
                <a:cs typeface="Open Sans" panose="020B0606030504020204" pitchFamily="34" charset="0"/>
              </a:rPr>
              <a:t>Make the judgement on the quality of content (text, image etc.) and modify the prompt again or edit as needed</a:t>
            </a:r>
          </a:p>
        </p:txBody>
      </p:sp>
      <p:sp>
        <p:nvSpPr>
          <p:cNvPr id="36" name="TextBox 35">
            <a:extLst>
              <a:ext uri="{FF2B5EF4-FFF2-40B4-BE49-F238E27FC236}">
                <a16:creationId xmlns:a16="http://schemas.microsoft.com/office/drawing/2014/main" id="{2739D41D-B793-1434-4977-A2573CDBE95B}"/>
              </a:ext>
            </a:extLst>
          </p:cNvPr>
          <p:cNvSpPr txBox="1"/>
          <p:nvPr/>
        </p:nvSpPr>
        <p:spPr>
          <a:xfrm>
            <a:off x="3651781" y="1197198"/>
            <a:ext cx="1378904" cy="307777"/>
          </a:xfrm>
          <a:prstGeom prst="rect">
            <a:avLst/>
          </a:prstGeom>
          <a:solidFill>
            <a:srgbClr val="FFFFFF"/>
          </a:solid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300" normalizeH="0" baseline="0" noProof="0">
                <a:ln>
                  <a:noFill/>
                </a:ln>
                <a:solidFill>
                  <a:schemeClr val="tx2">
                    <a:lumMod val="50000"/>
                  </a:schemeClr>
                </a:solidFill>
                <a:effectLst/>
                <a:uLnTx/>
                <a:uFillTx/>
                <a:latin typeface="Open Sans" panose="020B0606030504020204" pitchFamily="34" charset="0"/>
                <a:ea typeface="Open Sans" panose="020B0606030504020204" pitchFamily="34" charset="0"/>
                <a:cs typeface="Open Sans" panose="020B0606030504020204" pitchFamily="34" charset="0"/>
              </a:rPr>
              <a:t>TRAINING</a:t>
            </a:r>
          </a:p>
        </p:txBody>
      </p:sp>
      <p:cxnSp>
        <p:nvCxnSpPr>
          <p:cNvPr id="37" name="Straight Connector 36">
            <a:extLst>
              <a:ext uri="{FF2B5EF4-FFF2-40B4-BE49-F238E27FC236}">
                <a16:creationId xmlns:a16="http://schemas.microsoft.com/office/drawing/2014/main" id="{977C63FE-A032-4C45-CE2C-388243573280}"/>
              </a:ext>
            </a:extLst>
          </p:cNvPr>
          <p:cNvCxnSpPr/>
          <p:nvPr/>
        </p:nvCxnSpPr>
        <p:spPr>
          <a:xfrm>
            <a:off x="3712035" y="1532134"/>
            <a:ext cx="1258395" cy="0"/>
          </a:xfrm>
          <a:prstGeom prst="line">
            <a:avLst/>
          </a:prstGeom>
          <a:noFill/>
          <a:ln w="57150" cap="flat" cmpd="sng" algn="ctr">
            <a:solidFill>
              <a:srgbClr val="D1E7F1"/>
            </a:solidFill>
            <a:prstDash val="solid"/>
            <a:miter lim="800000"/>
          </a:ln>
          <a:effectLst/>
        </p:spPr>
      </p:cxnSp>
      <p:sp>
        <p:nvSpPr>
          <p:cNvPr id="43" name="TextBox 42">
            <a:extLst>
              <a:ext uri="{FF2B5EF4-FFF2-40B4-BE49-F238E27FC236}">
                <a16:creationId xmlns:a16="http://schemas.microsoft.com/office/drawing/2014/main" id="{277AD403-3349-BA57-6EFC-E6C3A09487D5}"/>
              </a:ext>
            </a:extLst>
          </p:cNvPr>
          <p:cNvSpPr txBox="1"/>
          <p:nvPr/>
        </p:nvSpPr>
        <p:spPr>
          <a:xfrm>
            <a:off x="3650514" y="1616404"/>
            <a:ext cx="1961934" cy="861774"/>
          </a:xfrm>
          <a:prstGeom prst="rect">
            <a:avLst/>
          </a:prstGeom>
          <a:noFill/>
        </p:spPr>
        <p:txBody>
          <a:bodyPr wrap="square" rtlCol="0">
            <a:spAutoFit/>
          </a:bodyPr>
          <a:lstStyle>
            <a:defPPr>
              <a:defRPr lang="en-US"/>
            </a:defPPr>
            <a:lvl1pPr>
              <a:defRPr sz="2800" b="1">
                <a:solidFill>
                  <a:schemeClr val="bg1"/>
                </a:solidFill>
                <a:latin typeface="+mj-lt"/>
              </a:defRPr>
            </a:lvl1pPr>
          </a:lstStyle>
          <a:p>
            <a:pPr>
              <a:spcAft>
                <a:spcPts val="300"/>
              </a:spcAft>
            </a:pPr>
            <a:r>
              <a:rPr lang="en-US" sz="1000" err="1">
                <a:solidFill>
                  <a:schemeClr val="tx2">
                    <a:lumMod val="75000"/>
                  </a:schemeClr>
                </a:solidFill>
                <a:latin typeface="Open Sans" panose="020B0606030504020204" pitchFamily="34" charset="0"/>
                <a:ea typeface="Open Sans" panose="020B0606030504020204" pitchFamily="34" charset="0"/>
                <a:cs typeface="Open Sans" panose="020B0606030504020204" pitchFamily="34" charset="0"/>
              </a:rPr>
              <a:t>ChatGPT</a:t>
            </a:r>
            <a:r>
              <a:rPr lang="en-US" sz="1000">
                <a:solidFill>
                  <a:schemeClr val="tx2">
                    <a:lumMod val="75000"/>
                  </a:schemeClr>
                </a:solidFill>
                <a:latin typeface="Open Sans" panose="020B0606030504020204" pitchFamily="34" charset="0"/>
                <a:ea typeface="Open Sans" panose="020B0606030504020204" pitchFamily="34" charset="0"/>
                <a:cs typeface="Open Sans" panose="020B0606030504020204" pitchFamily="34" charset="0"/>
              </a:rPr>
              <a:t> went to school. Textbook: Any information on the web including Wikipedia, web pages etc. excluding most recent data</a:t>
            </a:r>
          </a:p>
        </p:txBody>
      </p:sp>
      <p:sp>
        <p:nvSpPr>
          <p:cNvPr id="45" name="Text Placeholder 69">
            <a:extLst>
              <a:ext uri="{FF2B5EF4-FFF2-40B4-BE49-F238E27FC236}">
                <a16:creationId xmlns:a16="http://schemas.microsoft.com/office/drawing/2014/main" id="{2527AE36-0BC9-594E-8CBB-7ED5DB85C2C8}"/>
              </a:ext>
            </a:extLst>
          </p:cNvPr>
          <p:cNvSpPr txBox="1">
            <a:spLocks/>
          </p:cNvSpPr>
          <p:nvPr/>
        </p:nvSpPr>
        <p:spPr>
          <a:xfrm>
            <a:off x="383101" y="1258719"/>
            <a:ext cx="3214266" cy="3282724"/>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r>
              <a:rPr lang="en-US" sz="2000" b="1">
                <a:solidFill>
                  <a:srgbClr val="0D8390"/>
                </a:solidFill>
                <a:latin typeface="Open Sans" panose="020B0606030504020204" pitchFamily="34" charset="0"/>
                <a:ea typeface="Open Sans" panose="020B0606030504020204" pitchFamily="34" charset="0"/>
                <a:cs typeface="Open Sans" panose="020B0606030504020204" pitchFamily="34" charset="0"/>
              </a:rPr>
              <a:t>Imagine GPT as an infant… </a:t>
            </a:r>
            <a:r>
              <a:rPr lang="en-US" sz="1100">
                <a:solidFill>
                  <a:schemeClr val="tx2">
                    <a:lumMod val="75000"/>
                  </a:schemeClr>
                </a:solidFill>
                <a:latin typeface="Open Sans" panose="020B0606030504020204" pitchFamily="34" charset="0"/>
                <a:ea typeface="Open Sans" panose="020B0606030504020204" pitchFamily="34" charset="0"/>
                <a:cs typeface="Open Sans" panose="020B0606030504020204" pitchFamily="34" charset="0"/>
              </a:rPr>
              <a:t>learning how to talk. The infant first learns basic patterns of how to talk from their parents, in this case, from the Internet.</a:t>
            </a:r>
          </a:p>
          <a:p>
            <a:r>
              <a:rPr lang="en-US" sz="1100">
                <a:solidFill>
                  <a:schemeClr val="tx2">
                    <a:lumMod val="75000"/>
                  </a:schemeClr>
                </a:solidFill>
                <a:latin typeface="Open Sans" panose="020B0606030504020204" pitchFamily="34" charset="0"/>
                <a:ea typeface="Open Sans" panose="020B0606030504020204" pitchFamily="34" charset="0"/>
                <a:cs typeface="Open Sans" panose="020B0606030504020204" pitchFamily="34" charset="0"/>
              </a:rPr>
              <a:t>Although it is generally very smart, </a:t>
            </a:r>
            <a:r>
              <a:rPr lang="en-US" sz="1100" err="1">
                <a:solidFill>
                  <a:schemeClr val="tx2">
                    <a:lumMod val="75000"/>
                  </a:schemeClr>
                </a:solidFill>
                <a:latin typeface="Open Sans" panose="020B0606030504020204" pitchFamily="34" charset="0"/>
                <a:ea typeface="Open Sans" panose="020B0606030504020204" pitchFamily="34" charset="0"/>
                <a:cs typeface="Open Sans" panose="020B0606030504020204" pitchFamily="34" charset="0"/>
              </a:rPr>
              <a:t>ChatGPT</a:t>
            </a:r>
            <a:r>
              <a:rPr lang="en-US" sz="1100">
                <a:solidFill>
                  <a:schemeClr val="tx2">
                    <a:lumMod val="75000"/>
                  </a:schemeClr>
                </a:solidFill>
                <a:latin typeface="Open Sans" panose="020B0606030504020204" pitchFamily="34" charset="0"/>
                <a:ea typeface="Open Sans" panose="020B0606030504020204" pitchFamily="34" charset="0"/>
                <a:cs typeface="Open Sans" panose="020B0606030504020204" pitchFamily="34" charset="0"/>
              </a:rPr>
              <a:t>, similar to infants, would output comments that contain misinformation, biases, or information that users were not looking for. Users then give feedback to course correct. It is a </a:t>
            </a:r>
            <a:r>
              <a:rPr lang="en-US" sz="1100" b="1">
                <a:solidFill>
                  <a:schemeClr val="tx2">
                    <a:lumMod val="75000"/>
                  </a:schemeClr>
                </a:solidFill>
                <a:latin typeface="Open Sans" panose="020B0606030504020204" pitchFamily="34" charset="0"/>
                <a:ea typeface="Open Sans" panose="020B0606030504020204" pitchFamily="34" charset="0"/>
                <a:cs typeface="Open Sans" panose="020B0606030504020204" pitchFamily="34" charset="0"/>
              </a:rPr>
              <a:t>constant loop </a:t>
            </a:r>
            <a:r>
              <a:rPr lang="en-US" sz="1100">
                <a:solidFill>
                  <a:schemeClr val="tx2">
                    <a:lumMod val="75000"/>
                  </a:schemeClr>
                </a:solidFill>
                <a:latin typeface="Open Sans" panose="020B0606030504020204" pitchFamily="34" charset="0"/>
                <a:ea typeface="Open Sans" panose="020B0606030504020204" pitchFamily="34" charset="0"/>
                <a:cs typeface="Open Sans" panose="020B0606030504020204" pitchFamily="34" charset="0"/>
              </a:rPr>
              <a:t>of users giving </a:t>
            </a:r>
            <a:r>
              <a:rPr lang="en-US" sz="1100" b="1">
                <a:solidFill>
                  <a:schemeClr val="tx2">
                    <a:lumMod val="75000"/>
                  </a:schemeClr>
                </a:solidFill>
                <a:latin typeface="Open Sans" panose="020B0606030504020204" pitchFamily="34" charset="0"/>
                <a:ea typeface="Open Sans" panose="020B0606030504020204" pitchFamily="34" charset="0"/>
                <a:cs typeface="Open Sans" panose="020B0606030504020204" pitchFamily="34" charset="0"/>
              </a:rPr>
              <a:t>feedback, </a:t>
            </a:r>
            <a:r>
              <a:rPr lang="en-US" sz="1100">
                <a:solidFill>
                  <a:schemeClr val="tx2">
                    <a:lumMod val="75000"/>
                  </a:schemeClr>
                </a:solidFill>
                <a:latin typeface="Open Sans" panose="020B0606030504020204" pitchFamily="34" charset="0"/>
                <a:ea typeface="Open Sans" panose="020B0606030504020204" pitchFamily="34" charset="0"/>
                <a:cs typeface="Open Sans" panose="020B0606030504020204" pitchFamily="34" charset="0"/>
              </a:rPr>
              <a:t>as the GPT improves the quality of output. </a:t>
            </a:r>
          </a:p>
          <a:p>
            <a:r>
              <a:rPr lang="en-US" sz="1100" b="1">
                <a:solidFill>
                  <a:schemeClr val="tx2">
                    <a:lumMod val="75000"/>
                  </a:schemeClr>
                </a:solidFill>
                <a:latin typeface="Open Sans" panose="020B0606030504020204" pitchFamily="34" charset="0"/>
                <a:ea typeface="Open Sans" panose="020B0606030504020204" pitchFamily="34" charset="0"/>
                <a:cs typeface="Open Sans" panose="020B0606030504020204" pitchFamily="34" charset="0"/>
              </a:rPr>
              <a:t>Judgement and edit </a:t>
            </a:r>
            <a:r>
              <a:rPr lang="en-US" sz="1100">
                <a:solidFill>
                  <a:schemeClr val="tx2">
                    <a:lumMod val="75000"/>
                  </a:schemeClr>
                </a:solidFill>
                <a:latin typeface="Open Sans" panose="020B0606030504020204" pitchFamily="34" charset="0"/>
                <a:ea typeface="Open Sans" panose="020B0606030504020204" pitchFamily="34" charset="0"/>
                <a:cs typeface="Open Sans" panose="020B0606030504020204" pitchFamily="34" charset="0"/>
              </a:rPr>
              <a:t>are crucial steps for humans, as we address the </a:t>
            </a:r>
            <a:r>
              <a:rPr lang="en-US" sz="1100" b="1">
                <a:solidFill>
                  <a:schemeClr val="tx2">
                    <a:lumMod val="75000"/>
                  </a:schemeClr>
                </a:solidFill>
                <a:latin typeface="Open Sans" panose="020B0606030504020204" pitchFamily="34" charset="0"/>
                <a:ea typeface="Open Sans" panose="020B0606030504020204" pitchFamily="34" charset="0"/>
                <a:cs typeface="Open Sans" panose="020B0606030504020204" pitchFamily="34" charset="0"/>
              </a:rPr>
              <a:t>alignment problem</a:t>
            </a:r>
            <a:r>
              <a:rPr lang="en-US" sz="1100">
                <a:solidFill>
                  <a:schemeClr val="tx2">
                    <a:lumMod val="75000"/>
                  </a:schemeClr>
                </a:solidFill>
                <a:latin typeface="Open Sans" panose="020B0606030504020204" pitchFamily="34" charset="0"/>
                <a:ea typeface="Open Sans" panose="020B0606030504020204" pitchFamily="34" charset="0"/>
                <a:cs typeface="Open Sans" panose="020B0606030504020204" pitchFamily="34" charset="0"/>
              </a:rPr>
              <a:t>: how do we create a model that reduces the number of biases and that aligns with our human values of what we’d want the world to look like? </a:t>
            </a:r>
          </a:p>
          <a:p>
            <a:endParaRPr lang="en-US">
              <a:solidFill>
                <a:schemeClr val="tx2">
                  <a:lumMod val="75000"/>
                </a:schemeClr>
              </a:solidFill>
              <a:latin typeface="Open Sans" panose="020B0606030504020204" pitchFamily="34" charset="0"/>
              <a:ea typeface="Open Sans" panose="020B0606030504020204" pitchFamily="34" charset="0"/>
              <a:cs typeface="Open Sans" panose="020B0606030504020204" pitchFamily="34" charset="0"/>
            </a:endParaRPr>
          </a:p>
        </p:txBody>
      </p:sp>
      <p:cxnSp>
        <p:nvCxnSpPr>
          <p:cNvPr id="46" name="Straight Connector 45">
            <a:extLst>
              <a:ext uri="{FF2B5EF4-FFF2-40B4-BE49-F238E27FC236}">
                <a16:creationId xmlns:a16="http://schemas.microsoft.com/office/drawing/2014/main" id="{4BAD0827-4AF5-EA74-8D40-DFD66C53FD30}"/>
              </a:ext>
            </a:extLst>
          </p:cNvPr>
          <p:cNvCxnSpPr>
            <a:cxnSpLocks/>
          </p:cNvCxnSpPr>
          <p:nvPr/>
        </p:nvCxnSpPr>
        <p:spPr>
          <a:xfrm>
            <a:off x="4830730" y="5042892"/>
            <a:ext cx="2653697" cy="0"/>
          </a:xfrm>
          <a:prstGeom prst="line">
            <a:avLst/>
          </a:prstGeom>
          <a:noFill/>
          <a:ln w="57150" cap="flat" cmpd="sng" algn="ctr">
            <a:solidFill>
              <a:srgbClr val="D1E7F1"/>
            </a:solidFill>
            <a:prstDash val="solid"/>
            <a:miter lim="800000"/>
          </a:ln>
          <a:effectLst/>
        </p:spPr>
      </p:cxnSp>
      <p:pic>
        <p:nvPicPr>
          <p:cNvPr id="50" name="Graphic 49" descr="Schoolhouse outline">
            <a:extLst>
              <a:ext uri="{FF2B5EF4-FFF2-40B4-BE49-F238E27FC236}">
                <a16:creationId xmlns:a16="http://schemas.microsoft.com/office/drawing/2014/main" id="{8AAEEC97-F622-A982-790B-D7E0E293ECC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548090" y="783622"/>
            <a:ext cx="1163241" cy="1163241"/>
          </a:xfrm>
          <a:prstGeom prst="rect">
            <a:avLst/>
          </a:prstGeom>
        </p:spPr>
      </p:pic>
      <p:pic>
        <p:nvPicPr>
          <p:cNvPr id="53" name="Graphic 52" descr="Blackboard outline">
            <a:extLst>
              <a:ext uri="{FF2B5EF4-FFF2-40B4-BE49-F238E27FC236}">
                <a16:creationId xmlns:a16="http://schemas.microsoft.com/office/drawing/2014/main" id="{929EE987-07B0-47EC-61AC-F30B44A1A31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078264" y="2642292"/>
            <a:ext cx="1150714" cy="1150714"/>
          </a:xfrm>
          <a:prstGeom prst="rect">
            <a:avLst/>
          </a:prstGeom>
        </p:spPr>
      </p:pic>
      <p:sp>
        <p:nvSpPr>
          <p:cNvPr id="56" name="TextBox 55">
            <a:extLst>
              <a:ext uri="{FF2B5EF4-FFF2-40B4-BE49-F238E27FC236}">
                <a16:creationId xmlns:a16="http://schemas.microsoft.com/office/drawing/2014/main" id="{3DFDF411-23E2-C5EB-A48C-1483F6CAB2E8}"/>
              </a:ext>
            </a:extLst>
          </p:cNvPr>
          <p:cNvSpPr txBox="1"/>
          <p:nvPr/>
        </p:nvSpPr>
        <p:spPr>
          <a:xfrm>
            <a:off x="364526" y="5215127"/>
            <a:ext cx="3518003" cy="1169551"/>
          </a:xfrm>
          <a:prstGeom prst="rect">
            <a:avLst/>
          </a:prstGeom>
          <a:noFill/>
        </p:spPr>
        <p:txBody>
          <a:bodyPr wrap="square" rtlCol="0">
            <a:spAutoFit/>
          </a:bodyPr>
          <a:lstStyle>
            <a:defPPr>
              <a:defRPr lang="en-US"/>
            </a:defPPr>
            <a:lvl1pPr>
              <a:defRPr sz="2800" b="1">
                <a:solidFill>
                  <a:schemeClr val="bg1"/>
                </a:solidFill>
                <a:latin typeface="+mj-lt"/>
              </a:defRPr>
            </a:lvl1pPr>
          </a:lstStyle>
          <a:p>
            <a:pPr>
              <a:spcAft>
                <a:spcPts val="300"/>
              </a:spcAft>
            </a:pPr>
            <a:r>
              <a:rPr lang="en-US" sz="1000" b="0" i="1">
                <a:solidFill>
                  <a:schemeClr val="tx2">
                    <a:lumMod val="75000"/>
                  </a:schemeClr>
                </a:solidFill>
                <a:latin typeface="Open Sans" panose="020B0606030504020204" pitchFamily="34" charset="0"/>
                <a:ea typeface="Open Sans" panose="020B0606030504020204" pitchFamily="34" charset="0"/>
                <a:cs typeface="Open Sans" panose="020B0606030504020204" pitchFamily="34" charset="0"/>
              </a:rPr>
              <a:t>*The degree in which output differs based on the quality of prompt is so much so that there is now a word ‘prompt engineer’ who comes up with creative prompts to get an optimal output. CEO of </a:t>
            </a:r>
            <a:r>
              <a:rPr lang="en-US" sz="1000" b="0" i="1" err="1">
                <a:solidFill>
                  <a:schemeClr val="tx2">
                    <a:lumMod val="75000"/>
                  </a:schemeClr>
                </a:solidFill>
                <a:latin typeface="Open Sans" panose="020B0606030504020204" pitchFamily="34" charset="0"/>
                <a:ea typeface="Open Sans" panose="020B0606030504020204" pitchFamily="34" charset="0"/>
                <a:cs typeface="Open Sans" panose="020B0606030504020204" pitchFamily="34" charset="0"/>
              </a:rPr>
              <a:t>OpenAI</a:t>
            </a:r>
            <a:r>
              <a:rPr lang="en-US" sz="1000" b="0" i="1">
                <a:solidFill>
                  <a:schemeClr val="tx2">
                    <a:lumMod val="75000"/>
                  </a:schemeClr>
                </a:solidFill>
                <a:latin typeface="Open Sans" panose="020B0606030504020204" pitchFamily="34" charset="0"/>
                <a:ea typeface="Open Sans" panose="020B0606030504020204" pitchFamily="34" charset="0"/>
                <a:cs typeface="Open Sans" panose="020B0606030504020204" pitchFamily="34" charset="0"/>
              </a:rPr>
              <a:t>, Sam Altman predicts such term will not be relevant in 5 years as the GPT will have improved that the quality of output is less dependent on the quality of input. </a:t>
            </a:r>
          </a:p>
        </p:txBody>
      </p:sp>
      <p:pic>
        <p:nvPicPr>
          <p:cNvPr id="58" name="Graphic 57" descr="Questions outline">
            <a:extLst>
              <a:ext uri="{FF2B5EF4-FFF2-40B4-BE49-F238E27FC236}">
                <a16:creationId xmlns:a16="http://schemas.microsoft.com/office/drawing/2014/main" id="{2097B53E-9AE5-6C24-F2A0-B7F2C4B08EC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686753" y="1228446"/>
            <a:ext cx="914400" cy="914400"/>
          </a:xfrm>
          <a:prstGeom prst="rect">
            <a:avLst/>
          </a:prstGeom>
        </p:spPr>
      </p:pic>
      <p:sp>
        <p:nvSpPr>
          <p:cNvPr id="60" name="Rectangle 59">
            <a:extLst>
              <a:ext uri="{FF2B5EF4-FFF2-40B4-BE49-F238E27FC236}">
                <a16:creationId xmlns:a16="http://schemas.microsoft.com/office/drawing/2014/main" id="{D0324AD6-BC05-54BD-CD02-812D33B41A12}"/>
              </a:ext>
            </a:extLst>
          </p:cNvPr>
          <p:cNvSpPr/>
          <p:nvPr/>
        </p:nvSpPr>
        <p:spPr bwMode="gray">
          <a:xfrm>
            <a:off x="10715967" y="3499391"/>
            <a:ext cx="962584" cy="1226533"/>
          </a:xfrm>
          <a:prstGeom prst="rect">
            <a:avLst/>
          </a:prstGeom>
          <a:solidFill>
            <a:schemeClr val="bg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61" name="Graphic 60" descr="Questions outline">
            <a:extLst>
              <a:ext uri="{FF2B5EF4-FFF2-40B4-BE49-F238E27FC236}">
                <a16:creationId xmlns:a16="http://schemas.microsoft.com/office/drawing/2014/main" id="{1FCFCD2A-C791-2C7E-3B58-4F3353A43A0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768572" y="3589135"/>
            <a:ext cx="914400" cy="914400"/>
          </a:xfrm>
          <a:prstGeom prst="rect">
            <a:avLst/>
          </a:prstGeom>
        </p:spPr>
      </p:pic>
      <p:sp>
        <p:nvSpPr>
          <p:cNvPr id="62" name="Rectangle 61">
            <a:extLst>
              <a:ext uri="{FF2B5EF4-FFF2-40B4-BE49-F238E27FC236}">
                <a16:creationId xmlns:a16="http://schemas.microsoft.com/office/drawing/2014/main" id="{D0A0AFD8-B83F-641A-71F4-10B8D64509DD}"/>
              </a:ext>
            </a:extLst>
          </p:cNvPr>
          <p:cNvSpPr/>
          <p:nvPr/>
        </p:nvSpPr>
        <p:spPr bwMode="gray">
          <a:xfrm>
            <a:off x="11292792" y="3703118"/>
            <a:ext cx="202522" cy="201147"/>
          </a:xfrm>
          <a:prstGeom prst="rect">
            <a:avLst/>
          </a:prstGeom>
          <a:solidFill>
            <a:schemeClr val="bg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63" name="TextBox 62">
            <a:extLst>
              <a:ext uri="{FF2B5EF4-FFF2-40B4-BE49-F238E27FC236}">
                <a16:creationId xmlns:a16="http://schemas.microsoft.com/office/drawing/2014/main" id="{6B829E45-5EF2-4478-7466-B37F4D3389B3}"/>
              </a:ext>
            </a:extLst>
          </p:cNvPr>
          <p:cNvSpPr txBox="1"/>
          <p:nvPr/>
        </p:nvSpPr>
        <p:spPr>
          <a:xfrm>
            <a:off x="11183870" y="3676497"/>
            <a:ext cx="351296" cy="276999"/>
          </a:xfrm>
          <a:prstGeom prst="rect">
            <a:avLst/>
          </a:prstGeom>
          <a:noFill/>
        </p:spPr>
        <p:txBody>
          <a:bodyPr wrap="square" lIns="0" tIns="0" rIns="0" bIns="0" rtlCol="0">
            <a:spAutoFit/>
          </a:bodyPr>
          <a:lstStyle/>
          <a:p>
            <a:pPr algn="ctr">
              <a:spcBef>
                <a:spcPts val="600"/>
              </a:spcBef>
              <a:buSzPct val="100000"/>
            </a:pPr>
            <a:r>
              <a:rPr lang="en-US">
                <a:solidFill>
                  <a:srgbClr val="313131"/>
                </a:solidFill>
                <a:latin typeface="Open Sans" panose="020B0606030504020204" pitchFamily="34" charset="0"/>
                <a:ea typeface="Open Sans" panose="020B0606030504020204" pitchFamily="34" charset="0"/>
                <a:cs typeface="Open Sans" panose="020B0606030504020204" pitchFamily="34" charset="0"/>
              </a:rPr>
              <a:t>!</a:t>
            </a:r>
          </a:p>
        </p:txBody>
      </p:sp>
      <p:sp>
        <p:nvSpPr>
          <p:cNvPr id="64" name="Rectangle 63">
            <a:extLst>
              <a:ext uri="{FF2B5EF4-FFF2-40B4-BE49-F238E27FC236}">
                <a16:creationId xmlns:a16="http://schemas.microsoft.com/office/drawing/2014/main" id="{71EECAF6-F11B-AEE0-FFAC-851F5F9C9B3D}"/>
              </a:ext>
            </a:extLst>
          </p:cNvPr>
          <p:cNvSpPr/>
          <p:nvPr/>
        </p:nvSpPr>
        <p:spPr bwMode="gray">
          <a:xfrm>
            <a:off x="5949853" y="5739388"/>
            <a:ext cx="1279956" cy="816908"/>
          </a:xfrm>
          <a:prstGeom prst="rect">
            <a:avLst/>
          </a:prstGeom>
          <a:solidFill>
            <a:schemeClr val="bg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65" name="Graphic 64" descr="Blackboard outline">
            <a:extLst>
              <a:ext uri="{FF2B5EF4-FFF2-40B4-BE49-F238E27FC236}">
                <a16:creationId xmlns:a16="http://schemas.microsoft.com/office/drawing/2014/main" id="{B6ED6C6B-C008-E85B-15C7-4960067CC55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971999" y="5598189"/>
            <a:ext cx="1150714" cy="1150714"/>
          </a:xfrm>
          <a:prstGeom prst="rect">
            <a:avLst/>
          </a:prstGeom>
        </p:spPr>
      </p:pic>
      <p:pic>
        <p:nvPicPr>
          <p:cNvPr id="67" name="Graphic 66" descr="Pencil outline">
            <a:extLst>
              <a:ext uri="{FF2B5EF4-FFF2-40B4-BE49-F238E27FC236}">
                <a16:creationId xmlns:a16="http://schemas.microsoft.com/office/drawing/2014/main" id="{9449869E-FF50-D5AC-5C40-1038C39C9D7A}"/>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0764151" y="5668951"/>
            <a:ext cx="914400" cy="914400"/>
          </a:xfrm>
          <a:prstGeom prst="rect">
            <a:avLst/>
          </a:prstGeom>
        </p:spPr>
      </p:pic>
      <p:sp>
        <p:nvSpPr>
          <p:cNvPr id="40" name="Rectangle 39">
            <a:extLst>
              <a:ext uri="{FF2B5EF4-FFF2-40B4-BE49-F238E27FC236}">
                <a16:creationId xmlns:a16="http://schemas.microsoft.com/office/drawing/2014/main" id="{BAB9C4DC-4258-441D-80B9-8D194CD20124}"/>
              </a:ext>
            </a:extLst>
          </p:cNvPr>
          <p:cNvSpPr/>
          <p:nvPr/>
        </p:nvSpPr>
        <p:spPr bwMode="gray">
          <a:xfrm>
            <a:off x="9996000" y="6"/>
            <a:ext cx="2196000" cy="207441"/>
          </a:xfrm>
          <a:prstGeom prst="rect">
            <a:avLst/>
          </a:prstGeom>
          <a:solidFill>
            <a:srgbClr val="FF0000"/>
          </a:solidFill>
          <a:ln w="19050" algn="ctr">
            <a:noFill/>
            <a:miter lim="800000"/>
            <a:headEnd/>
            <a:tailEnd/>
          </a:ln>
        </p:spPr>
        <p:txBody>
          <a:bodyPr wrap="square" lIns="0" tIns="0" rIns="0" bIns="0" rtlCol="0" anchor="ctr"/>
          <a:lstStyle/>
          <a:p>
            <a:pPr algn="ctr"/>
            <a:r>
              <a:rPr lang="en-US" sz="800" b="1" spc="30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rPr>
              <a:t>FOR </a:t>
            </a:r>
            <a:r>
              <a:rPr lang="en-DE" sz="800" b="1" spc="30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rPr>
              <a:t>INTERNAL</a:t>
            </a:r>
            <a:r>
              <a:rPr lang="en-US" sz="800" b="1" spc="30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rPr>
              <a:t> USE ONLY</a:t>
            </a:r>
            <a:endParaRPr lang="en-DE" sz="800" b="1" spc="30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endParaRPr>
          </a:p>
        </p:txBody>
      </p:sp>
      <p:sp>
        <p:nvSpPr>
          <p:cNvPr id="3" name="Title 4">
            <a:extLst>
              <a:ext uri="{FF2B5EF4-FFF2-40B4-BE49-F238E27FC236}">
                <a16:creationId xmlns:a16="http://schemas.microsoft.com/office/drawing/2014/main" id="{1687EDC6-16EE-71B4-6CA3-DEFCBB996D32}"/>
              </a:ext>
            </a:extLst>
          </p:cNvPr>
          <p:cNvSpPr txBox="1">
            <a:spLocks/>
          </p:cNvSpPr>
          <p:nvPr/>
        </p:nvSpPr>
        <p:spPr bwMode="gray">
          <a:xfrm>
            <a:off x="440404" y="410867"/>
            <a:ext cx="11252200" cy="451866"/>
          </a:xfrm>
          <a:prstGeom prst="rect">
            <a:avLst/>
          </a:prstGeom>
        </p:spPr>
        <p:txBody>
          <a:bodyPr vert="horz" lIns="0" tIns="0" rIns="0" bIns="0" rtlCol="0" anchor="t" anchorCtr="0">
            <a:noAutofit/>
          </a:bodyPr>
          <a:lstStyle>
            <a:lvl1pPr algn="l" defTabSz="685800" rtl="0" eaLnBrk="1" latinLnBrk="0" hangingPunct="1">
              <a:spcBef>
                <a:spcPct val="0"/>
              </a:spcBef>
              <a:buNone/>
              <a:defRPr sz="2000" kern="1200">
                <a:solidFill>
                  <a:schemeClr val="tx1"/>
                </a:solidFill>
                <a:latin typeface="+mn-lt"/>
                <a:ea typeface="+mj-ea"/>
                <a:cs typeface="Calibri Light" panose="020F0302020204030204" pitchFamily="34" charset="0"/>
              </a:defRPr>
            </a:lvl1pPr>
          </a:lstStyle>
          <a:p>
            <a:r>
              <a:rPr lang="en-US">
                <a:latin typeface="Open Sans Semibold"/>
                <a:ea typeface="Open Sans Semibold"/>
                <a:cs typeface="Open Sans Semibold"/>
              </a:rPr>
              <a:t>How Do Applications Work? | </a:t>
            </a:r>
            <a:r>
              <a:rPr lang="en-US">
                <a:solidFill>
                  <a:schemeClr val="accent1"/>
                </a:solidFill>
                <a:latin typeface="Open Sans Semibold"/>
                <a:ea typeface="Open Sans Semibold"/>
                <a:cs typeface="Open Sans Semibold"/>
              </a:rPr>
              <a:t>Example: Chat GPT</a:t>
            </a:r>
          </a:p>
        </p:txBody>
      </p:sp>
    </p:spTree>
    <p:extLst>
      <p:ext uri="{BB962C8B-B14F-4D97-AF65-F5344CB8AC3E}">
        <p14:creationId xmlns:p14="http://schemas.microsoft.com/office/powerpoint/2010/main" val="2099828209"/>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Isosceles Triangle 3">
            <a:extLst>
              <a:ext uri="{FF2B5EF4-FFF2-40B4-BE49-F238E27FC236}">
                <a16:creationId xmlns:a16="http://schemas.microsoft.com/office/drawing/2014/main" id="{0A0DD12A-C320-4F56-A30F-2B3386CF467E}"/>
              </a:ext>
            </a:extLst>
          </p:cNvPr>
          <p:cNvSpPr/>
          <p:nvPr/>
        </p:nvSpPr>
        <p:spPr bwMode="gray">
          <a:xfrm>
            <a:off x="4109839" y="1318332"/>
            <a:ext cx="2414376" cy="4826385"/>
          </a:xfrm>
          <a:prstGeom prst="triangle">
            <a:avLst>
              <a:gd name="adj" fmla="val 0"/>
            </a:avLst>
          </a:prstGeom>
          <a:gradFill flip="none" rotWithShape="1">
            <a:gsLst>
              <a:gs pos="0">
                <a:srgbClr val="F2F2F2"/>
              </a:gs>
              <a:gs pos="84000">
                <a:srgbClr val="F2F2F2"/>
              </a:gs>
              <a:gs pos="100000">
                <a:schemeClr val="bg1"/>
              </a:gs>
            </a:gsLst>
            <a:lin ang="5400000" scaled="1"/>
            <a:tileRect/>
          </a:gra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5" name="Rectangle 4">
            <a:extLst>
              <a:ext uri="{FF2B5EF4-FFF2-40B4-BE49-F238E27FC236}">
                <a16:creationId xmlns:a16="http://schemas.microsoft.com/office/drawing/2014/main" id="{4B219378-FE70-4232-94C6-FC0050956103}"/>
              </a:ext>
            </a:extLst>
          </p:cNvPr>
          <p:cNvSpPr/>
          <p:nvPr/>
        </p:nvSpPr>
        <p:spPr bwMode="gray">
          <a:xfrm>
            <a:off x="6436509" y="4772193"/>
            <a:ext cx="1763196" cy="1590296"/>
          </a:xfrm>
          <a:prstGeom prst="rect">
            <a:avLst/>
          </a:prstGeom>
          <a:solidFill>
            <a:schemeClr val="bg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graphicFrame>
        <p:nvGraphicFramePr>
          <p:cNvPr id="2" name="Object 1" hidden="1">
            <a:extLst>
              <a:ext uri="{FF2B5EF4-FFF2-40B4-BE49-F238E27FC236}">
                <a16:creationId xmlns:a16="http://schemas.microsoft.com/office/drawing/2014/main" id="{D9205FC4-FF9D-42EE-B174-AED9B701BC45}"/>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530" imgH="528" progId="TCLayout.ActiveDocument.1">
                  <p:embed/>
                </p:oleObj>
              </mc:Choice>
              <mc:Fallback>
                <p:oleObj name="think-cell Slide" r:id="rId4" imgW="530" imgH="528" progId="TCLayout.ActiveDocument.1">
                  <p:embed/>
                  <p:pic>
                    <p:nvPicPr>
                      <p:cNvPr id="2" name="Object 1" hidden="1">
                        <a:extLst>
                          <a:ext uri="{FF2B5EF4-FFF2-40B4-BE49-F238E27FC236}">
                            <a16:creationId xmlns:a16="http://schemas.microsoft.com/office/drawing/2014/main" id="{D9205FC4-FF9D-42EE-B174-AED9B701BC45}"/>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7" name="Rectangle: Rounded Corners 16">
            <a:extLst>
              <a:ext uri="{FF2B5EF4-FFF2-40B4-BE49-F238E27FC236}">
                <a16:creationId xmlns:a16="http://schemas.microsoft.com/office/drawing/2014/main" id="{A4641BC4-43FA-401F-A09D-66A0D67714CF}"/>
              </a:ext>
            </a:extLst>
          </p:cNvPr>
          <p:cNvSpPr/>
          <p:nvPr/>
        </p:nvSpPr>
        <p:spPr bwMode="gray">
          <a:xfrm>
            <a:off x="6436509" y="5193961"/>
            <a:ext cx="5320235" cy="321624"/>
          </a:xfrm>
          <a:prstGeom prst="roundRect">
            <a:avLst/>
          </a:prstGeom>
          <a:solidFill>
            <a:schemeClr val="bg1">
              <a:lumMod val="95000"/>
            </a:schemeClr>
          </a:solidFill>
          <a:ln w="28575">
            <a:solidFill>
              <a:schemeClr val="tx2"/>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53565A">
                    <a:lumMod val="75000"/>
                  </a:srgbClr>
                </a:solidFill>
                <a:effectLst/>
                <a:uLnTx/>
                <a:uFillTx/>
                <a:latin typeface="Open Sans" panose="020B0606030504020204" pitchFamily="34" charset="0"/>
                <a:ea typeface="Open Sans" panose="020B0606030504020204" pitchFamily="34" charset="0"/>
                <a:cs typeface="Open Sans" panose="020B0606030504020204" pitchFamily="34" charset="0"/>
              </a:rPr>
              <a:t>Hyperscalers | </a:t>
            </a:r>
            <a:r>
              <a:rPr lang="en-US" sz="1200">
                <a:solidFill>
                  <a:srgbClr val="53565A">
                    <a:lumMod val="75000"/>
                  </a:srgbClr>
                </a:solidFill>
                <a:latin typeface="Open Sans" panose="020B0606030504020204" pitchFamily="34" charset="0"/>
                <a:ea typeface="Open Sans" panose="020B0606030504020204" pitchFamily="34" charset="0"/>
                <a:cs typeface="Open Sans" panose="020B0606030504020204" pitchFamily="34" charset="0"/>
              </a:rPr>
              <a:t>Google Cloud</a:t>
            </a:r>
            <a:r>
              <a:rPr kumimoji="0" lang="en-US" sz="1200" b="0" i="0" u="none" strike="noStrike" kern="1200" cap="none" spc="0" normalizeH="0" baseline="0" noProof="0">
                <a:ln>
                  <a:noFill/>
                </a:ln>
                <a:solidFill>
                  <a:srgbClr val="53565A">
                    <a:lumMod val="75000"/>
                  </a:srgbClr>
                </a:solidFill>
                <a:effectLst/>
                <a:uLnTx/>
                <a:uFillTx/>
                <a:latin typeface="Open Sans" panose="020B0606030504020204" pitchFamily="34" charset="0"/>
                <a:ea typeface="Open Sans" panose="020B0606030504020204" pitchFamily="34" charset="0"/>
                <a:cs typeface="Open Sans" panose="020B0606030504020204" pitchFamily="34" charset="0"/>
              </a:rPr>
              <a:t>, MS Azure, AWS, Oracle Cloud</a:t>
            </a:r>
          </a:p>
        </p:txBody>
      </p:sp>
      <p:sp>
        <p:nvSpPr>
          <p:cNvPr id="20" name="Rectangle: Rounded Corners 19">
            <a:extLst>
              <a:ext uri="{FF2B5EF4-FFF2-40B4-BE49-F238E27FC236}">
                <a16:creationId xmlns:a16="http://schemas.microsoft.com/office/drawing/2014/main" id="{9CAD5ECD-6BE3-4594-BE45-01F916F10FE4}"/>
              </a:ext>
            </a:extLst>
          </p:cNvPr>
          <p:cNvSpPr/>
          <p:nvPr/>
        </p:nvSpPr>
        <p:spPr bwMode="gray">
          <a:xfrm>
            <a:off x="6436509" y="6069084"/>
            <a:ext cx="5320235" cy="293405"/>
          </a:xfrm>
          <a:prstGeom prst="roundRect">
            <a:avLst/>
          </a:prstGeom>
          <a:solidFill>
            <a:schemeClr val="accent1">
              <a:lumMod val="20000"/>
              <a:lumOff val="80000"/>
            </a:schemeClr>
          </a:solidFill>
          <a:ln w="28575">
            <a:solidFill>
              <a:schemeClr val="tx2"/>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53565A">
                    <a:lumMod val="75000"/>
                  </a:srgbClr>
                </a:solidFill>
                <a:effectLst/>
                <a:uLnTx/>
                <a:uFillTx/>
                <a:latin typeface="Open Sans" panose="020B0606030504020204" pitchFamily="34" charset="0"/>
                <a:ea typeface="Open Sans" panose="020B0606030504020204" pitchFamily="34" charset="0"/>
                <a:cs typeface="Open Sans" panose="020B0606030504020204" pitchFamily="34" charset="0"/>
              </a:rPr>
              <a:t>NVIDIA GPUs</a:t>
            </a:r>
            <a:r>
              <a:rPr kumimoji="0" lang="en-US" sz="1200" b="1" i="1" u="none" strike="noStrike" kern="1200" cap="none" spc="0" normalizeH="0" baseline="0" noProof="0">
                <a:ln>
                  <a:noFill/>
                </a:ln>
                <a:solidFill>
                  <a:srgbClr val="53565A">
                    <a:lumMod val="75000"/>
                  </a:srgbClr>
                </a:solidFill>
                <a:effectLst/>
                <a:uLnTx/>
                <a:uFillTx/>
                <a:latin typeface="Open Sans" panose="020B0606030504020204" pitchFamily="34" charset="0"/>
                <a:ea typeface="Open Sans" panose="020B0606030504020204" pitchFamily="34" charset="0"/>
                <a:cs typeface="Open Sans" panose="020B0606030504020204" pitchFamily="34" charset="0"/>
              </a:rPr>
              <a:t> | </a:t>
            </a:r>
            <a:r>
              <a:rPr kumimoji="0" lang="en-US" sz="1200" b="0" i="0" u="none" strike="noStrike" kern="1200" cap="none" spc="0" normalizeH="0" baseline="0" noProof="0">
                <a:ln>
                  <a:noFill/>
                </a:ln>
                <a:solidFill>
                  <a:srgbClr val="53565A">
                    <a:lumMod val="75000"/>
                  </a:srgbClr>
                </a:solidFill>
                <a:effectLst/>
                <a:uLnTx/>
                <a:uFillTx/>
                <a:latin typeface="Open Sans" panose="020B0606030504020204" pitchFamily="34" charset="0"/>
                <a:ea typeface="Open Sans" panose="020B0606030504020204" pitchFamily="34" charset="0"/>
                <a:cs typeface="Open Sans" panose="020B0606030504020204" pitchFamily="34" charset="0"/>
              </a:rPr>
              <a:t>A100, H100</a:t>
            </a:r>
            <a:r>
              <a:rPr lang="en-US" sz="1200">
                <a:solidFill>
                  <a:srgbClr val="53565A">
                    <a:lumMod val="75000"/>
                  </a:srgbClr>
                </a:solidFill>
                <a:latin typeface="Open Sans" panose="020B0606030504020204" pitchFamily="34" charset="0"/>
                <a:ea typeface="Open Sans" panose="020B0606030504020204" pitchFamily="34" charset="0"/>
                <a:cs typeface="Open Sans" panose="020B0606030504020204" pitchFamily="34" charset="0"/>
              </a:rPr>
              <a:t>; </a:t>
            </a:r>
            <a:r>
              <a:rPr lang="en-US" sz="1200" b="1">
                <a:solidFill>
                  <a:srgbClr val="53565A">
                    <a:lumMod val="75000"/>
                  </a:srgbClr>
                </a:solidFill>
                <a:latin typeface="Open Sans" panose="020B0606030504020204" pitchFamily="34" charset="0"/>
                <a:ea typeface="Open Sans" panose="020B0606030504020204" pitchFamily="34" charset="0"/>
                <a:cs typeface="Open Sans" panose="020B0606030504020204" pitchFamily="34" charset="0"/>
              </a:rPr>
              <a:t>G</a:t>
            </a:r>
            <a:r>
              <a:rPr kumimoji="0" lang="en-US" sz="1200" b="1" i="0" u="none" strike="noStrike" kern="1200" cap="none" spc="0" normalizeH="0" baseline="0" noProof="0" err="1">
                <a:ln>
                  <a:noFill/>
                </a:ln>
                <a:solidFill>
                  <a:srgbClr val="53565A">
                    <a:lumMod val="75000"/>
                  </a:srgbClr>
                </a:solidFill>
                <a:effectLst/>
                <a:uLnTx/>
                <a:uFillTx/>
                <a:latin typeface="Open Sans" panose="020B0606030504020204" pitchFamily="34" charset="0"/>
                <a:ea typeface="Open Sans" panose="020B0606030504020204" pitchFamily="34" charset="0"/>
                <a:cs typeface="Open Sans" panose="020B0606030504020204" pitchFamily="34" charset="0"/>
              </a:rPr>
              <a:t>oogle</a:t>
            </a:r>
            <a:r>
              <a:rPr kumimoji="0" lang="en-US" sz="1200" b="1" i="0" u="none" strike="noStrike" kern="1200" cap="none" spc="0" normalizeH="0" baseline="0" noProof="0">
                <a:ln>
                  <a:noFill/>
                </a:ln>
                <a:solidFill>
                  <a:srgbClr val="53565A">
                    <a:lumMod val="75000"/>
                  </a:srgbClr>
                </a:solidFill>
                <a:effectLst/>
                <a:uLnTx/>
                <a:uFillTx/>
                <a:latin typeface="Open Sans" panose="020B0606030504020204" pitchFamily="34" charset="0"/>
                <a:ea typeface="Open Sans" panose="020B0606030504020204" pitchFamily="34" charset="0"/>
                <a:cs typeface="Open Sans" panose="020B0606030504020204" pitchFamily="34" charset="0"/>
              </a:rPr>
              <a:t> Cloud TPUs | </a:t>
            </a:r>
            <a:r>
              <a:rPr kumimoji="0" lang="en-US" sz="1200" i="0" u="none" strike="noStrike" kern="1200" cap="none" spc="0" normalizeH="0" baseline="0" noProof="0">
                <a:ln>
                  <a:noFill/>
                </a:ln>
                <a:solidFill>
                  <a:srgbClr val="53565A">
                    <a:lumMod val="75000"/>
                  </a:srgbClr>
                </a:solidFill>
                <a:effectLst/>
                <a:uLnTx/>
                <a:uFillTx/>
                <a:latin typeface="Open Sans" panose="020B0606030504020204" pitchFamily="34" charset="0"/>
                <a:ea typeface="Open Sans" panose="020B0606030504020204" pitchFamily="34" charset="0"/>
                <a:cs typeface="Open Sans" panose="020B0606030504020204" pitchFamily="34" charset="0"/>
              </a:rPr>
              <a:t>TPU v4</a:t>
            </a:r>
            <a:endParaRPr kumimoji="0" lang="en-US" sz="1200" b="1" i="0" u="none" strike="noStrike" kern="1200" cap="none" spc="0" normalizeH="0" baseline="0" noProof="0">
              <a:ln>
                <a:noFill/>
              </a:ln>
              <a:solidFill>
                <a:srgbClr val="53565A">
                  <a:lumMod val="75000"/>
                </a:srgbClr>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23" name="Rectangle: Rounded Corners 22">
            <a:extLst>
              <a:ext uri="{FF2B5EF4-FFF2-40B4-BE49-F238E27FC236}">
                <a16:creationId xmlns:a16="http://schemas.microsoft.com/office/drawing/2014/main" id="{B78ECB75-1500-4754-8AD4-7B442F5773EC}"/>
              </a:ext>
            </a:extLst>
          </p:cNvPr>
          <p:cNvSpPr/>
          <p:nvPr/>
        </p:nvSpPr>
        <p:spPr bwMode="gray">
          <a:xfrm>
            <a:off x="6436509" y="5644375"/>
            <a:ext cx="5320235" cy="293405"/>
          </a:xfrm>
          <a:prstGeom prst="roundRect">
            <a:avLst/>
          </a:prstGeom>
          <a:solidFill>
            <a:schemeClr val="accent1">
              <a:lumMod val="20000"/>
              <a:lumOff val="80000"/>
            </a:schemeClr>
          </a:solidFill>
          <a:ln w="28575">
            <a:solidFill>
              <a:schemeClr val="tx2"/>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53565A">
                    <a:lumMod val="75000"/>
                  </a:srgbClr>
                </a:solidFill>
                <a:effectLst/>
                <a:uLnTx/>
                <a:uFillTx/>
                <a:latin typeface="Open Sans" panose="020B0606030504020204" pitchFamily="34" charset="0"/>
                <a:ea typeface="Open Sans" panose="020B0606030504020204" pitchFamily="34" charset="0"/>
                <a:cs typeface="Open Sans" panose="020B0606030504020204" pitchFamily="34" charset="0"/>
              </a:rPr>
              <a:t>NVIDIA</a:t>
            </a:r>
            <a:r>
              <a:rPr kumimoji="0" lang="en-US" sz="1200" b="0" i="0" u="none" strike="noStrike" kern="1200" cap="none" spc="0" normalizeH="0" baseline="0" noProof="0">
                <a:ln>
                  <a:noFill/>
                </a:ln>
                <a:solidFill>
                  <a:srgbClr val="53565A">
                    <a:lumMod val="75000"/>
                  </a:srgbClr>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US" sz="1200" b="1" i="0" u="none" strike="noStrike" kern="1200" cap="none" spc="0" normalizeH="0" baseline="0" noProof="0">
                <a:ln>
                  <a:noFill/>
                </a:ln>
                <a:solidFill>
                  <a:srgbClr val="53565A">
                    <a:lumMod val="75000"/>
                  </a:srgbClr>
                </a:solidFill>
                <a:effectLst/>
                <a:uLnTx/>
                <a:uFillTx/>
                <a:latin typeface="Open Sans" panose="020B0606030504020204" pitchFamily="34" charset="0"/>
                <a:ea typeface="Open Sans" panose="020B0606030504020204" pitchFamily="34" charset="0"/>
                <a:cs typeface="Open Sans" panose="020B0606030504020204" pitchFamily="34" charset="0"/>
              </a:rPr>
              <a:t>CUDA </a:t>
            </a:r>
            <a:r>
              <a:rPr lang="en-US" sz="1200" b="1">
                <a:solidFill>
                  <a:srgbClr val="53565A">
                    <a:lumMod val="75000"/>
                  </a:srgbClr>
                </a:solidFill>
                <a:latin typeface="Open Sans" panose="020B0606030504020204" pitchFamily="34" charset="0"/>
                <a:ea typeface="Open Sans" panose="020B0606030504020204" pitchFamily="34" charset="0"/>
                <a:cs typeface="Open Sans" panose="020B0606030504020204" pitchFamily="34" charset="0"/>
              </a:rPr>
              <a:t>+ NVIDIA </a:t>
            </a:r>
            <a:r>
              <a:rPr kumimoji="0" lang="en-US" sz="1200" b="1" i="0" u="none" strike="noStrike" kern="1200" cap="none" spc="0" normalizeH="0" baseline="0" noProof="0">
                <a:ln>
                  <a:noFill/>
                </a:ln>
                <a:solidFill>
                  <a:srgbClr val="53565A">
                    <a:lumMod val="75000"/>
                  </a:srgbClr>
                </a:solidFill>
                <a:effectLst/>
                <a:uLnTx/>
                <a:uFillTx/>
                <a:latin typeface="Open Sans" panose="020B0606030504020204" pitchFamily="34" charset="0"/>
                <a:ea typeface="Open Sans" panose="020B0606030504020204" pitchFamily="34" charset="0"/>
                <a:cs typeface="Open Sans" panose="020B0606030504020204" pitchFamily="34" charset="0"/>
              </a:rPr>
              <a:t>Collective Communication Library</a:t>
            </a:r>
            <a:r>
              <a:rPr kumimoji="0" lang="en-US" sz="1200" b="0" i="0" u="none" strike="noStrike" kern="1200" cap="none" spc="0" normalizeH="0" baseline="0" noProof="0">
                <a:ln>
                  <a:noFill/>
                </a:ln>
                <a:solidFill>
                  <a:srgbClr val="53565A">
                    <a:lumMod val="75000"/>
                  </a:srgbClr>
                </a:solidFill>
                <a:effectLst/>
                <a:uLnTx/>
                <a:uFillTx/>
                <a:latin typeface="Open Sans" panose="020B0606030504020204" pitchFamily="34" charset="0"/>
                <a:ea typeface="Open Sans" panose="020B0606030504020204" pitchFamily="34" charset="0"/>
                <a:cs typeface="Open Sans" panose="020B0606030504020204" pitchFamily="34" charset="0"/>
              </a:rPr>
              <a:t>  </a:t>
            </a:r>
          </a:p>
        </p:txBody>
      </p:sp>
      <p:sp>
        <p:nvSpPr>
          <p:cNvPr id="26" name="Rectangle: Rounded Corners 25">
            <a:extLst>
              <a:ext uri="{FF2B5EF4-FFF2-40B4-BE49-F238E27FC236}">
                <a16:creationId xmlns:a16="http://schemas.microsoft.com/office/drawing/2014/main" id="{38280254-8D13-495F-B177-C6355DF2603C}"/>
              </a:ext>
            </a:extLst>
          </p:cNvPr>
          <p:cNvSpPr/>
          <p:nvPr/>
        </p:nvSpPr>
        <p:spPr bwMode="gray">
          <a:xfrm>
            <a:off x="8439807" y="3327694"/>
            <a:ext cx="3292251" cy="1347016"/>
          </a:xfrm>
          <a:prstGeom prst="roundRect">
            <a:avLst/>
          </a:prstGeom>
          <a:solidFill>
            <a:srgbClr val="EFF4FF"/>
          </a:solidFill>
          <a:ln w="28575">
            <a:solidFill>
              <a:srgbClr val="002060"/>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53565A">
                    <a:lumMod val="75000"/>
                  </a:srgbClr>
                </a:solidFill>
                <a:effectLst/>
                <a:uLnTx/>
                <a:uFillTx/>
                <a:latin typeface="Open Sans" panose="020B0606030504020204" pitchFamily="34" charset="0"/>
                <a:ea typeface="Open Sans" panose="020B0606030504020204" pitchFamily="34" charset="0"/>
                <a:cs typeface="Open Sans" panose="020B0606030504020204" pitchFamily="34" charset="0"/>
              </a:rPr>
              <a:t>Foundation Models</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srgbClr val="53565A">
                  <a:lumMod val="75000"/>
                </a:srgbClr>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a:ln>
                  <a:noFill/>
                </a:ln>
                <a:solidFill>
                  <a:srgbClr val="53565A">
                    <a:lumMod val="75000"/>
                  </a:srgbClr>
                </a:solidFill>
                <a:effectLst/>
                <a:uLnTx/>
                <a:uFillTx/>
                <a:latin typeface="Open Sans" panose="020B0606030504020204" pitchFamily="34" charset="0"/>
                <a:ea typeface="Open Sans" panose="020B0606030504020204" pitchFamily="34" charset="0"/>
                <a:cs typeface="Open Sans" panose="020B0606030504020204" pitchFamily="34" charset="0"/>
              </a:rPr>
              <a:t>Large Scale Pre-Trained Models Exposed via API</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3565A">
                  <a:lumMod val="75000"/>
                </a:srgbClr>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3565A">
                    <a:lumMod val="75000"/>
                  </a:srgbClr>
                </a:solidFill>
                <a:effectLst/>
                <a:uLnTx/>
                <a:uFillTx/>
                <a:latin typeface="Open Sans" panose="020B0606030504020204" pitchFamily="34" charset="0"/>
                <a:ea typeface="Open Sans" panose="020B0606030504020204" pitchFamily="34" charset="0"/>
                <a:cs typeface="Open Sans" panose="020B0606030504020204" pitchFamily="34" charset="0"/>
              </a:rPr>
              <a:t>e.g., Megatron (NVIDIA), GPT-4 (</a:t>
            </a:r>
            <a:r>
              <a:rPr kumimoji="0" lang="en-US" sz="1200" b="0" i="0" u="none" strike="noStrike" kern="1200" cap="none" spc="0" normalizeH="0" baseline="0" noProof="0" err="1">
                <a:ln>
                  <a:noFill/>
                </a:ln>
                <a:solidFill>
                  <a:srgbClr val="53565A">
                    <a:lumMod val="75000"/>
                  </a:srgbClr>
                </a:solidFill>
                <a:effectLst/>
                <a:uLnTx/>
                <a:uFillTx/>
                <a:latin typeface="Open Sans" panose="020B0606030504020204" pitchFamily="34" charset="0"/>
                <a:ea typeface="Open Sans" panose="020B0606030504020204" pitchFamily="34" charset="0"/>
                <a:cs typeface="Open Sans" panose="020B0606030504020204" pitchFamily="34" charset="0"/>
              </a:rPr>
              <a:t>OpenAI</a:t>
            </a:r>
            <a:r>
              <a:rPr kumimoji="0" lang="en-US" sz="1200" b="0" i="0" u="none" strike="noStrike" kern="1200" cap="none" spc="0" normalizeH="0" baseline="0" noProof="0">
                <a:ln>
                  <a:noFill/>
                </a:ln>
                <a:solidFill>
                  <a:srgbClr val="53565A">
                    <a:lumMod val="75000"/>
                  </a:srgbClr>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US" sz="1200" b="0" i="0" u="none" strike="noStrike" kern="1200" cap="none" spc="0" normalizeH="0" baseline="0" noProof="0" err="1">
                <a:ln>
                  <a:noFill/>
                </a:ln>
                <a:solidFill>
                  <a:srgbClr val="53565A">
                    <a:lumMod val="75000"/>
                  </a:srgbClr>
                </a:solidFill>
                <a:effectLst/>
                <a:uLnTx/>
                <a:uFillTx/>
                <a:latin typeface="Open Sans" panose="020B0606030504020204" pitchFamily="34" charset="0"/>
                <a:ea typeface="Open Sans" panose="020B0606030504020204" pitchFamily="34" charset="0"/>
                <a:cs typeface="Open Sans" panose="020B0606030504020204" pitchFamily="34" charset="0"/>
              </a:rPr>
              <a:t>AlphaFold</a:t>
            </a:r>
            <a:r>
              <a:rPr kumimoji="0" lang="en-US" sz="1200" b="0" i="0" u="none" strike="noStrike" kern="1200" cap="none" spc="0" normalizeH="0" baseline="0" noProof="0">
                <a:ln>
                  <a:noFill/>
                </a:ln>
                <a:solidFill>
                  <a:srgbClr val="53565A">
                    <a:lumMod val="75000"/>
                  </a:srgbClr>
                </a:solidFill>
                <a:effectLst/>
                <a:uLnTx/>
                <a:uFillTx/>
                <a:latin typeface="Open Sans" panose="020B0606030504020204" pitchFamily="34" charset="0"/>
                <a:ea typeface="Open Sans" panose="020B0606030504020204" pitchFamily="34" charset="0"/>
                <a:cs typeface="Open Sans" panose="020B0606030504020204" pitchFamily="34" charset="0"/>
              </a:rPr>
              <a:t> (DeepMind)</a:t>
            </a:r>
          </a:p>
        </p:txBody>
      </p:sp>
      <p:sp>
        <p:nvSpPr>
          <p:cNvPr id="35" name="Rectangle: Rounded Corners 34">
            <a:extLst>
              <a:ext uri="{FF2B5EF4-FFF2-40B4-BE49-F238E27FC236}">
                <a16:creationId xmlns:a16="http://schemas.microsoft.com/office/drawing/2014/main" id="{3F38BF6B-D45A-49B2-B944-D102EF70307A}"/>
              </a:ext>
            </a:extLst>
          </p:cNvPr>
          <p:cNvSpPr/>
          <p:nvPr/>
        </p:nvSpPr>
        <p:spPr bwMode="gray">
          <a:xfrm>
            <a:off x="8464493" y="2343688"/>
            <a:ext cx="3292252" cy="891302"/>
          </a:xfrm>
          <a:prstGeom prst="roundRect">
            <a:avLst/>
          </a:prstGeom>
          <a:solidFill>
            <a:srgbClr val="EFF4FF"/>
          </a:solidFill>
          <a:ln w="28575">
            <a:solidFill>
              <a:srgbClr val="002060"/>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53565A">
                    <a:lumMod val="75000"/>
                  </a:srgbClr>
                </a:solidFill>
                <a:effectLst/>
                <a:uLnTx/>
                <a:uFillTx/>
                <a:latin typeface="Open Sans" panose="020B0606030504020204" pitchFamily="34" charset="0"/>
                <a:ea typeface="Open Sans" panose="020B0606030504020204" pitchFamily="34" charset="0"/>
                <a:cs typeface="Open Sans" panose="020B0606030504020204" pitchFamily="34" charset="0"/>
              </a:rPr>
              <a:t>Fine-Tuning and Training Frameworks</a:t>
            </a:r>
            <a:r>
              <a:rPr kumimoji="0" lang="en-US" sz="1200" i="0" u="none" strike="noStrike" kern="1200" cap="none" spc="0" normalizeH="0" baseline="0" noProof="0">
                <a:ln>
                  <a:noFill/>
                </a:ln>
                <a:solidFill>
                  <a:srgbClr val="53565A">
                    <a:lumMod val="75000"/>
                  </a:srgbClr>
                </a:solidFill>
                <a:effectLst/>
                <a:uLnTx/>
                <a:uFillTx/>
                <a:latin typeface="Open Sans" panose="020B0606030504020204" pitchFamily="34" charset="0"/>
                <a:ea typeface="Open Sans" panose="020B0606030504020204" pitchFamily="34" charset="0"/>
                <a:cs typeface="Open Sans" panose="020B0606030504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500" b="1" i="0" u="none" strike="noStrike" kern="1200" cap="none" spc="0" normalizeH="0" baseline="0" noProof="0">
              <a:ln>
                <a:noFill/>
              </a:ln>
              <a:solidFill>
                <a:srgbClr val="53565A">
                  <a:lumMod val="75000"/>
                </a:srgbClr>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3565A">
                    <a:lumMod val="75000"/>
                  </a:srgbClr>
                </a:solidFill>
                <a:effectLst/>
                <a:uLnTx/>
                <a:uFillTx/>
                <a:latin typeface="Open Sans" panose="020B0606030504020204" pitchFamily="34" charset="0"/>
                <a:ea typeface="Open Sans" panose="020B0606030504020204" pitchFamily="34" charset="0"/>
                <a:cs typeface="Open Sans" panose="020B0606030504020204" pitchFamily="34" charset="0"/>
              </a:rPr>
              <a:t>e.g., </a:t>
            </a:r>
            <a:r>
              <a:rPr kumimoji="0" lang="en-US" sz="1200" b="0" i="0" u="none" strike="noStrike" kern="1200" cap="none" spc="0" normalizeH="0" baseline="0" noProof="0" err="1">
                <a:ln>
                  <a:noFill/>
                </a:ln>
                <a:solidFill>
                  <a:srgbClr val="53565A">
                    <a:lumMod val="75000"/>
                  </a:srgbClr>
                </a:solidFill>
                <a:effectLst/>
                <a:uLnTx/>
                <a:uFillTx/>
                <a:latin typeface="Open Sans" panose="020B0606030504020204" pitchFamily="34" charset="0"/>
                <a:ea typeface="Open Sans" panose="020B0606030504020204" pitchFamily="34" charset="0"/>
                <a:cs typeface="Open Sans" panose="020B0606030504020204" pitchFamily="34" charset="0"/>
              </a:rPr>
              <a:t>NeMo</a:t>
            </a:r>
            <a:r>
              <a:rPr kumimoji="0" lang="en-US" sz="1200" b="0" i="0" u="none" strike="noStrike" kern="1200" cap="none" spc="0" normalizeH="0" baseline="0" noProof="0">
                <a:ln>
                  <a:noFill/>
                </a:ln>
                <a:solidFill>
                  <a:srgbClr val="53565A">
                    <a:lumMod val="75000"/>
                  </a:srgbClr>
                </a:solidFill>
                <a:effectLst/>
                <a:uLnTx/>
                <a:uFillTx/>
                <a:latin typeface="Open Sans" panose="020B0606030504020204" pitchFamily="34" charset="0"/>
                <a:ea typeface="Open Sans" panose="020B0606030504020204" pitchFamily="34" charset="0"/>
                <a:cs typeface="Open Sans" panose="020B0606030504020204" pitchFamily="34" charset="0"/>
              </a:rPr>
              <a:t> Megatron (NVIDIA)</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err="1">
                <a:solidFill>
                  <a:srgbClr val="53565A">
                    <a:lumMod val="75000"/>
                  </a:srgbClr>
                </a:solidFill>
                <a:latin typeface="Open Sans" panose="020B0606030504020204" pitchFamily="34" charset="0"/>
                <a:ea typeface="Open Sans" panose="020B0606030504020204" pitchFamily="34" charset="0"/>
                <a:cs typeface="Open Sans" panose="020B0606030504020204" pitchFamily="34" charset="0"/>
              </a:rPr>
              <a:t>DeepSpeed</a:t>
            </a:r>
            <a:r>
              <a:rPr lang="en-US" sz="1200">
                <a:solidFill>
                  <a:srgbClr val="53565A">
                    <a:lumMod val="75000"/>
                  </a:srgbClr>
                </a:solidFill>
                <a:latin typeface="Open Sans" panose="020B0606030504020204" pitchFamily="34" charset="0"/>
                <a:ea typeface="Open Sans" panose="020B0606030504020204" pitchFamily="34" charset="0"/>
                <a:cs typeface="Open Sans" panose="020B0606030504020204" pitchFamily="34" charset="0"/>
              </a:rPr>
              <a:t> (Microsoft)</a:t>
            </a:r>
          </a:p>
          <a:p>
            <a:pPr algn="ctr">
              <a:defRPr/>
            </a:pPr>
            <a:r>
              <a:rPr lang="en-US" sz="1200">
                <a:solidFill>
                  <a:srgbClr val="53565A">
                    <a:lumMod val="75000"/>
                  </a:srgbClr>
                </a:solidFill>
                <a:latin typeface="Open Sans" panose="020B0606030504020204" pitchFamily="34" charset="0"/>
                <a:ea typeface="Open Sans" panose="020B0606030504020204" pitchFamily="34" charset="0"/>
                <a:cs typeface="Open Sans" panose="020B0606030504020204" pitchFamily="34" charset="0"/>
              </a:rPr>
              <a:t>Ray</a:t>
            </a:r>
            <a:r>
              <a:rPr lang="en-US" sz="120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en-US" sz="1200" err="1">
                <a:solidFill>
                  <a:schemeClr val="tx1"/>
                </a:solidFill>
                <a:latin typeface="Open Sans" panose="020B0606030504020204" pitchFamily="34" charset="0"/>
                <a:ea typeface="Open Sans" panose="020B0606030504020204" pitchFamily="34" charset="0"/>
                <a:cs typeface="Open Sans" panose="020B0606030504020204" pitchFamily="34" charset="0"/>
              </a:rPr>
              <a:t>OpenAI</a:t>
            </a:r>
            <a:r>
              <a:rPr lang="en-US" sz="1200">
                <a:solidFill>
                  <a:schemeClr val="tx1"/>
                </a:solidFill>
                <a:latin typeface="Open Sans" panose="020B0606030504020204" pitchFamily="34" charset="0"/>
                <a:ea typeface="Open Sans" panose="020B0606030504020204" pitchFamily="34" charset="0"/>
                <a:cs typeface="Open Sans" panose="020B0606030504020204" pitchFamily="34" charset="0"/>
              </a:rPr>
              <a:t>)</a:t>
            </a:r>
          </a:p>
        </p:txBody>
      </p:sp>
      <p:sp>
        <p:nvSpPr>
          <p:cNvPr id="45" name="Rectangle: Rounded Corners 44">
            <a:extLst>
              <a:ext uri="{FF2B5EF4-FFF2-40B4-BE49-F238E27FC236}">
                <a16:creationId xmlns:a16="http://schemas.microsoft.com/office/drawing/2014/main" id="{DC13DC0C-D870-42CD-B8C9-FC3BA178455C}"/>
              </a:ext>
            </a:extLst>
          </p:cNvPr>
          <p:cNvSpPr/>
          <p:nvPr/>
        </p:nvSpPr>
        <p:spPr bwMode="gray">
          <a:xfrm>
            <a:off x="6426127" y="1471933"/>
            <a:ext cx="1957114" cy="3200116"/>
          </a:xfrm>
          <a:prstGeom prst="roundRect">
            <a:avLst/>
          </a:prstGeom>
          <a:solidFill>
            <a:srgbClr val="0D8390"/>
          </a:solidFill>
          <a:ln w="28575">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914400">
              <a:lnSpc>
                <a:spcPct val="90000"/>
              </a:lnSpc>
              <a:buClr>
                <a:srgbClr val="DE2D26"/>
              </a:buClr>
            </a:pPr>
            <a:r>
              <a:rPr lang="en-US" sz="1200" b="1">
                <a:solidFill>
                  <a:schemeClr val="bg1"/>
                </a:solidFill>
                <a:latin typeface="+mj-lt"/>
              </a:rPr>
              <a:t>End to </a:t>
            </a:r>
            <a:br>
              <a:rPr lang="en-US" sz="1200" b="1">
                <a:solidFill>
                  <a:schemeClr val="bg1"/>
                </a:solidFill>
                <a:latin typeface="+mj-lt"/>
              </a:rPr>
            </a:br>
            <a:r>
              <a:rPr lang="en-US" sz="1200" b="1">
                <a:solidFill>
                  <a:schemeClr val="bg1"/>
                </a:solidFill>
                <a:latin typeface="+mj-lt"/>
              </a:rPr>
              <a:t>End Apps</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500" b="1" i="0" u="none" strike="noStrike" kern="1200" cap="none" spc="0" normalizeH="0" baseline="0" noProof="0">
              <a:ln>
                <a:noFill/>
              </a:ln>
              <a:solidFill>
                <a:schemeClr val="bg1"/>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bg1"/>
                </a:solidFill>
                <a:effectLst/>
                <a:uLnTx/>
                <a:uFillTx/>
                <a:latin typeface="Open Sans" panose="020B0606030504020204" pitchFamily="34" charset="0"/>
                <a:ea typeface="Open Sans" panose="020B0606030504020204" pitchFamily="34" charset="0"/>
                <a:cs typeface="Open Sans" panose="020B0606030504020204" pitchFamily="34" charset="0"/>
              </a:rPr>
              <a:t>e.g., V5 (</a:t>
            </a:r>
            <a:r>
              <a:rPr lang="en-US" sz="1200" err="1">
                <a:solidFill>
                  <a:schemeClr val="bg1"/>
                </a:solidFill>
                <a:latin typeface="+mj-lt"/>
              </a:rPr>
              <a:t>Midjourney</a:t>
            </a:r>
            <a:r>
              <a:rPr lang="en-US" sz="1200">
                <a:solidFill>
                  <a:schemeClr val="bg1"/>
                </a:solidFill>
                <a:latin typeface="+mj-lt"/>
              </a:rPr>
              <a:t>), Gen-2 (Runway)</a:t>
            </a:r>
            <a:endParaRPr kumimoji="0" lang="en-US" sz="1200" b="0" i="0" u="none" strike="noStrike" kern="1200" cap="none" spc="0" normalizeH="0" baseline="0" noProof="0">
              <a:ln>
                <a:noFill/>
              </a:ln>
              <a:solidFill>
                <a:schemeClr val="bg1"/>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48" name="Rectangle: Rounded Corners 47">
            <a:extLst>
              <a:ext uri="{FF2B5EF4-FFF2-40B4-BE49-F238E27FC236}">
                <a16:creationId xmlns:a16="http://schemas.microsoft.com/office/drawing/2014/main" id="{92B671C7-27DD-455E-9C49-28FA119E8C93}"/>
              </a:ext>
            </a:extLst>
          </p:cNvPr>
          <p:cNvSpPr/>
          <p:nvPr/>
        </p:nvSpPr>
        <p:spPr bwMode="gray">
          <a:xfrm>
            <a:off x="8508903" y="1466259"/>
            <a:ext cx="3247841" cy="787462"/>
          </a:xfrm>
          <a:prstGeom prst="roundRect">
            <a:avLst/>
          </a:prstGeom>
          <a:solidFill>
            <a:srgbClr val="0D8390"/>
          </a:solidFill>
          <a:ln w="28575">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914400">
              <a:lnSpc>
                <a:spcPct val="90000"/>
              </a:lnSpc>
              <a:buClr>
                <a:srgbClr val="DE2D26"/>
              </a:buClr>
            </a:pPr>
            <a:r>
              <a:rPr lang="en-US" sz="1200" b="1">
                <a:solidFill>
                  <a:schemeClr val="bg1"/>
                </a:solidFill>
                <a:latin typeface="+mj-lt"/>
              </a:rPr>
              <a:t>Standalone Apps</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500" b="1" i="0" u="none" strike="noStrike" kern="1200" cap="none" spc="0" normalizeH="0" baseline="0" noProof="0">
              <a:ln>
                <a:noFill/>
              </a:ln>
              <a:solidFill>
                <a:schemeClr val="bg1"/>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bg1"/>
                </a:solidFill>
                <a:effectLst/>
                <a:uLnTx/>
                <a:uFillTx/>
                <a:latin typeface="Open Sans" panose="020B0606030504020204" pitchFamily="34" charset="0"/>
                <a:ea typeface="Open Sans" panose="020B0606030504020204" pitchFamily="34" charset="0"/>
                <a:cs typeface="Open Sans" panose="020B0606030504020204" pitchFamily="34" charset="0"/>
              </a:rPr>
              <a:t>e.g., Copilot (GitHub), </a:t>
            </a:r>
            <a:r>
              <a:rPr kumimoji="0" lang="en-US" sz="1200" b="0" i="0" u="none" strike="noStrike" kern="1200" cap="none" spc="0" normalizeH="0" baseline="0" noProof="0" err="1">
                <a:ln>
                  <a:noFill/>
                </a:ln>
                <a:solidFill>
                  <a:schemeClr val="bg1"/>
                </a:solidFill>
                <a:effectLst/>
                <a:uLnTx/>
                <a:uFillTx/>
                <a:latin typeface="Open Sans" panose="020B0606030504020204" pitchFamily="34" charset="0"/>
                <a:ea typeface="Open Sans" panose="020B0606030504020204" pitchFamily="34" charset="0"/>
                <a:cs typeface="Open Sans" panose="020B0606030504020204" pitchFamily="34" charset="0"/>
              </a:rPr>
              <a:t>Jasper.ai</a:t>
            </a:r>
            <a:r>
              <a:rPr kumimoji="0" lang="en-US" sz="1200" b="0" i="0" u="none" strike="noStrike" kern="1200" cap="none" spc="0" normalizeH="0" baseline="0" noProof="0">
                <a:ln>
                  <a:noFill/>
                </a:ln>
                <a:solidFill>
                  <a:schemeClr val="bg1"/>
                </a:solidFill>
                <a:effectLst/>
                <a:uLnTx/>
                <a:uFillTx/>
                <a:latin typeface="Open Sans" panose="020B0606030504020204" pitchFamily="34" charset="0"/>
                <a:ea typeface="Open Sans" panose="020B0606030504020204" pitchFamily="34" charset="0"/>
                <a:cs typeface="Open Sans" panose="020B0606030504020204" pitchFamily="34" charset="0"/>
              </a:rPr>
              <a:t> (Jasper)</a:t>
            </a:r>
          </a:p>
        </p:txBody>
      </p:sp>
      <p:grpSp>
        <p:nvGrpSpPr>
          <p:cNvPr id="50" name="Group 49">
            <a:extLst>
              <a:ext uri="{FF2B5EF4-FFF2-40B4-BE49-F238E27FC236}">
                <a16:creationId xmlns:a16="http://schemas.microsoft.com/office/drawing/2014/main" id="{F104B703-F7F4-479C-B3CA-0DB424681D23}"/>
              </a:ext>
            </a:extLst>
          </p:cNvPr>
          <p:cNvGrpSpPr>
            <a:grpSpLocks noChangeAspect="1"/>
          </p:cNvGrpSpPr>
          <p:nvPr/>
        </p:nvGrpSpPr>
        <p:grpSpPr>
          <a:xfrm>
            <a:off x="8038535" y="635934"/>
            <a:ext cx="691841" cy="693950"/>
            <a:chOff x="11109326" y="1664335"/>
            <a:chExt cx="520700" cy="522288"/>
          </a:xfrm>
          <a:solidFill>
            <a:schemeClr val="tx2"/>
          </a:solidFill>
        </p:grpSpPr>
        <p:sp>
          <p:nvSpPr>
            <p:cNvPr id="51" name="Freeform 34">
              <a:extLst>
                <a:ext uri="{FF2B5EF4-FFF2-40B4-BE49-F238E27FC236}">
                  <a16:creationId xmlns:a16="http://schemas.microsoft.com/office/drawing/2014/main" id="{2ED73028-EEE5-4862-B25A-7CA6BDCBAFF1}"/>
                </a:ext>
              </a:extLst>
            </p:cNvPr>
            <p:cNvSpPr>
              <a:spLocks noEditPoints="1"/>
            </p:cNvSpPr>
            <p:nvPr/>
          </p:nvSpPr>
          <p:spPr bwMode="auto">
            <a:xfrm>
              <a:off x="11109326" y="1664335"/>
              <a:ext cx="520700" cy="522288"/>
            </a:xfrm>
            <a:custGeom>
              <a:avLst/>
              <a:gdLst>
                <a:gd name="T0" fmla="*/ 312 w 658"/>
                <a:gd name="T1" fmla="*/ 658 h 658"/>
                <a:gd name="T2" fmla="*/ 262 w 658"/>
                <a:gd name="T3" fmla="*/ 651 h 658"/>
                <a:gd name="T4" fmla="*/ 201 w 658"/>
                <a:gd name="T5" fmla="*/ 632 h 658"/>
                <a:gd name="T6" fmla="*/ 120 w 658"/>
                <a:gd name="T7" fmla="*/ 584 h 658"/>
                <a:gd name="T8" fmla="*/ 57 w 658"/>
                <a:gd name="T9" fmla="*/ 513 h 658"/>
                <a:gd name="T10" fmla="*/ 15 w 658"/>
                <a:gd name="T11" fmla="*/ 427 h 658"/>
                <a:gd name="T12" fmla="*/ 4 w 658"/>
                <a:gd name="T13" fmla="*/ 380 h 658"/>
                <a:gd name="T14" fmla="*/ 0 w 658"/>
                <a:gd name="T15" fmla="*/ 330 h 658"/>
                <a:gd name="T16" fmla="*/ 2 w 658"/>
                <a:gd name="T17" fmla="*/ 296 h 658"/>
                <a:gd name="T18" fmla="*/ 11 w 658"/>
                <a:gd name="T19" fmla="*/ 248 h 658"/>
                <a:gd name="T20" fmla="*/ 39 w 658"/>
                <a:gd name="T21" fmla="*/ 173 h 658"/>
                <a:gd name="T22" fmla="*/ 97 w 658"/>
                <a:gd name="T23" fmla="*/ 97 h 658"/>
                <a:gd name="T24" fmla="*/ 172 w 658"/>
                <a:gd name="T25" fmla="*/ 41 h 658"/>
                <a:gd name="T26" fmla="*/ 246 w 658"/>
                <a:gd name="T27" fmla="*/ 11 h 658"/>
                <a:gd name="T28" fmla="*/ 296 w 658"/>
                <a:gd name="T29" fmla="*/ 2 h 658"/>
                <a:gd name="T30" fmla="*/ 330 w 658"/>
                <a:gd name="T31" fmla="*/ 0 h 658"/>
                <a:gd name="T32" fmla="*/ 379 w 658"/>
                <a:gd name="T33" fmla="*/ 5 h 658"/>
                <a:gd name="T34" fmla="*/ 426 w 658"/>
                <a:gd name="T35" fmla="*/ 15 h 658"/>
                <a:gd name="T36" fmla="*/ 512 w 658"/>
                <a:gd name="T37" fmla="*/ 57 h 658"/>
                <a:gd name="T38" fmla="*/ 582 w 658"/>
                <a:gd name="T39" fmla="*/ 120 h 658"/>
                <a:gd name="T40" fmla="*/ 632 w 658"/>
                <a:gd name="T41" fmla="*/ 202 h 658"/>
                <a:gd name="T42" fmla="*/ 651 w 658"/>
                <a:gd name="T43" fmla="*/ 263 h 658"/>
                <a:gd name="T44" fmla="*/ 658 w 658"/>
                <a:gd name="T45" fmla="*/ 312 h 658"/>
                <a:gd name="T46" fmla="*/ 658 w 658"/>
                <a:gd name="T47" fmla="*/ 346 h 658"/>
                <a:gd name="T48" fmla="*/ 651 w 658"/>
                <a:gd name="T49" fmla="*/ 396 h 658"/>
                <a:gd name="T50" fmla="*/ 632 w 658"/>
                <a:gd name="T51" fmla="*/ 457 h 658"/>
                <a:gd name="T52" fmla="*/ 582 w 658"/>
                <a:gd name="T53" fmla="*/ 538 h 658"/>
                <a:gd name="T54" fmla="*/ 512 w 658"/>
                <a:gd name="T55" fmla="*/ 603 h 658"/>
                <a:gd name="T56" fmla="*/ 426 w 658"/>
                <a:gd name="T57" fmla="*/ 643 h 658"/>
                <a:gd name="T58" fmla="*/ 379 w 658"/>
                <a:gd name="T59" fmla="*/ 655 h 658"/>
                <a:gd name="T60" fmla="*/ 330 w 658"/>
                <a:gd name="T61" fmla="*/ 658 h 658"/>
                <a:gd name="T62" fmla="*/ 330 w 658"/>
                <a:gd name="T63" fmla="*/ 38 h 658"/>
                <a:gd name="T64" fmla="*/ 242 w 658"/>
                <a:gd name="T65" fmla="*/ 52 h 658"/>
                <a:gd name="T66" fmla="*/ 166 w 658"/>
                <a:gd name="T67" fmla="*/ 88 h 658"/>
                <a:gd name="T68" fmla="*/ 104 w 658"/>
                <a:gd name="T69" fmla="*/ 144 h 658"/>
                <a:gd name="T70" fmla="*/ 61 w 658"/>
                <a:gd name="T71" fmla="*/ 216 h 658"/>
                <a:gd name="T72" fmla="*/ 39 w 658"/>
                <a:gd name="T73" fmla="*/ 300 h 658"/>
                <a:gd name="T74" fmla="*/ 39 w 658"/>
                <a:gd name="T75" fmla="*/ 359 h 658"/>
                <a:gd name="T76" fmla="*/ 61 w 658"/>
                <a:gd name="T77" fmla="*/ 443 h 658"/>
                <a:gd name="T78" fmla="*/ 104 w 658"/>
                <a:gd name="T79" fmla="*/ 515 h 658"/>
                <a:gd name="T80" fmla="*/ 166 w 658"/>
                <a:gd name="T81" fmla="*/ 570 h 658"/>
                <a:gd name="T82" fmla="*/ 242 w 658"/>
                <a:gd name="T83" fmla="*/ 608 h 658"/>
                <a:gd name="T84" fmla="*/ 330 w 658"/>
                <a:gd name="T85" fmla="*/ 620 h 658"/>
                <a:gd name="T86" fmla="*/ 387 w 658"/>
                <a:gd name="T87" fmla="*/ 615 h 658"/>
                <a:gd name="T88" fmla="*/ 468 w 658"/>
                <a:gd name="T89" fmla="*/ 585 h 658"/>
                <a:gd name="T90" fmla="*/ 535 w 658"/>
                <a:gd name="T91" fmla="*/ 535 h 658"/>
                <a:gd name="T92" fmla="*/ 585 w 658"/>
                <a:gd name="T93" fmla="*/ 468 h 658"/>
                <a:gd name="T94" fmla="*/ 615 w 658"/>
                <a:gd name="T95" fmla="*/ 388 h 658"/>
                <a:gd name="T96" fmla="*/ 620 w 658"/>
                <a:gd name="T97" fmla="*/ 330 h 658"/>
                <a:gd name="T98" fmla="*/ 608 w 658"/>
                <a:gd name="T99" fmla="*/ 242 h 658"/>
                <a:gd name="T100" fmla="*/ 570 w 658"/>
                <a:gd name="T101" fmla="*/ 167 h 658"/>
                <a:gd name="T102" fmla="*/ 514 w 658"/>
                <a:gd name="T103" fmla="*/ 105 h 658"/>
                <a:gd name="T104" fmla="*/ 443 w 658"/>
                <a:gd name="T105" fmla="*/ 61 h 658"/>
                <a:gd name="T106" fmla="*/ 359 w 658"/>
                <a:gd name="T107" fmla="*/ 39 h 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58" h="658">
                  <a:moveTo>
                    <a:pt x="330" y="658"/>
                  </a:moveTo>
                  <a:lnTo>
                    <a:pt x="330" y="658"/>
                  </a:lnTo>
                  <a:lnTo>
                    <a:pt x="312" y="658"/>
                  </a:lnTo>
                  <a:lnTo>
                    <a:pt x="296" y="656"/>
                  </a:lnTo>
                  <a:lnTo>
                    <a:pt x="279" y="655"/>
                  </a:lnTo>
                  <a:lnTo>
                    <a:pt x="262" y="651"/>
                  </a:lnTo>
                  <a:lnTo>
                    <a:pt x="246" y="648"/>
                  </a:lnTo>
                  <a:lnTo>
                    <a:pt x="232" y="643"/>
                  </a:lnTo>
                  <a:lnTo>
                    <a:pt x="201" y="632"/>
                  </a:lnTo>
                  <a:lnTo>
                    <a:pt x="172" y="619"/>
                  </a:lnTo>
                  <a:lnTo>
                    <a:pt x="146" y="603"/>
                  </a:lnTo>
                  <a:lnTo>
                    <a:pt x="120" y="584"/>
                  </a:lnTo>
                  <a:lnTo>
                    <a:pt x="97" y="562"/>
                  </a:lnTo>
                  <a:lnTo>
                    <a:pt x="76" y="538"/>
                  </a:lnTo>
                  <a:lnTo>
                    <a:pt x="57" y="513"/>
                  </a:lnTo>
                  <a:lnTo>
                    <a:pt x="39" y="486"/>
                  </a:lnTo>
                  <a:lnTo>
                    <a:pt x="26" y="457"/>
                  </a:lnTo>
                  <a:lnTo>
                    <a:pt x="15" y="427"/>
                  </a:lnTo>
                  <a:lnTo>
                    <a:pt x="11" y="412"/>
                  </a:lnTo>
                  <a:lnTo>
                    <a:pt x="7" y="396"/>
                  </a:lnTo>
                  <a:lnTo>
                    <a:pt x="4" y="380"/>
                  </a:lnTo>
                  <a:lnTo>
                    <a:pt x="2" y="363"/>
                  </a:lnTo>
                  <a:lnTo>
                    <a:pt x="0" y="346"/>
                  </a:lnTo>
                  <a:lnTo>
                    <a:pt x="0" y="330"/>
                  </a:lnTo>
                  <a:lnTo>
                    <a:pt x="0" y="330"/>
                  </a:lnTo>
                  <a:lnTo>
                    <a:pt x="0" y="312"/>
                  </a:lnTo>
                  <a:lnTo>
                    <a:pt x="2" y="296"/>
                  </a:lnTo>
                  <a:lnTo>
                    <a:pt x="4" y="279"/>
                  </a:lnTo>
                  <a:lnTo>
                    <a:pt x="7" y="263"/>
                  </a:lnTo>
                  <a:lnTo>
                    <a:pt x="11" y="248"/>
                  </a:lnTo>
                  <a:lnTo>
                    <a:pt x="15" y="232"/>
                  </a:lnTo>
                  <a:lnTo>
                    <a:pt x="26" y="202"/>
                  </a:lnTo>
                  <a:lnTo>
                    <a:pt x="39" y="173"/>
                  </a:lnTo>
                  <a:lnTo>
                    <a:pt x="57" y="146"/>
                  </a:lnTo>
                  <a:lnTo>
                    <a:pt x="76" y="120"/>
                  </a:lnTo>
                  <a:lnTo>
                    <a:pt x="97" y="97"/>
                  </a:lnTo>
                  <a:lnTo>
                    <a:pt x="120" y="76"/>
                  </a:lnTo>
                  <a:lnTo>
                    <a:pt x="146" y="57"/>
                  </a:lnTo>
                  <a:lnTo>
                    <a:pt x="172" y="41"/>
                  </a:lnTo>
                  <a:lnTo>
                    <a:pt x="201" y="26"/>
                  </a:lnTo>
                  <a:lnTo>
                    <a:pt x="232" y="15"/>
                  </a:lnTo>
                  <a:lnTo>
                    <a:pt x="246" y="11"/>
                  </a:lnTo>
                  <a:lnTo>
                    <a:pt x="262" y="7"/>
                  </a:lnTo>
                  <a:lnTo>
                    <a:pt x="279" y="5"/>
                  </a:lnTo>
                  <a:lnTo>
                    <a:pt x="296" y="2"/>
                  </a:lnTo>
                  <a:lnTo>
                    <a:pt x="312" y="0"/>
                  </a:lnTo>
                  <a:lnTo>
                    <a:pt x="330" y="0"/>
                  </a:lnTo>
                  <a:lnTo>
                    <a:pt x="330" y="0"/>
                  </a:lnTo>
                  <a:lnTo>
                    <a:pt x="346" y="0"/>
                  </a:lnTo>
                  <a:lnTo>
                    <a:pt x="363" y="2"/>
                  </a:lnTo>
                  <a:lnTo>
                    <a:pt x="379" y="5"/>
                  </a:lnTo>
                  <a:lnTo>
                    <a:pt x="396" y="7"/>
                  </a:lnTo>
                  <a:lnTo>
                    <a:pt x="412" y="11"/>
                  </a:lnTo>
                  <a:lnTo>
                    <a:pt x="426" y="15"/>
                  </a:lnTo>
                  <a:lnTo>
                    <a:pt x="457" y="26"/>
                  </a:lnTo>
                  <a:lnTo>
                    <a:pt x="486" y="41"/>
                  </a:lnTo>
                  <a:lnTo>
                    <a:pt x="512" y="57"/>
                  </a:lnTo>
                  <a:lnTo>
                    <a:pt x="538" y="76"/>
                  </a:lnTo>
                  <a:lnTo>
                    <a:pt x="562" y="97"/>
                  </a:lnTo>
                  <a:lnTo>
                    <a:pt x="582" y="120"/>
                  </a:lnTo>
                  <a:lnTo>
                    <a:pt x="601" y="146"/>
                  </a:lnTo>
                  <a:lnTo>
                    <a:pt x="619" y="173"/>
                  </a:lnTo>
                  <a:lnTo>
                    <a:pt x="632" y="202"/>
                  </a:lnTo>
                  <a:lnTo>
                    <a:pt x="643" y="232"/>
                  </a:lnTo>
                  <a:lnTo>
                    <a:pt x="648" y="248"/>
                  </a:lnTo>
                  <a:lnTo>
                    <a:pt x="651" y="263"/>
                  </a:lnTo>
                  <a:lnTo>
                    <a:pt x="654" y="279"/>
                  </a:lnTo>
                  <a:lnTo>
                    <a:pt x="656" y="296"/>
                  </a:lnTo>
                  <a:lnTo>
                    <a:pt x="658" y="312"/>
                  </a:lnTo>
                  <a:lnTo>
                    <a:pt x="658" y="330"/>
                  </a:lnTo>
                  <a:lnTo>
                    <a:pt x="658" y="330"/>
                  </a:lnTo>
                  <a:lnTo>
                    <a:pt x="658" y="346"/>
                  </a:lnTo>
                  <a:lnTo>
                    <a:pt x="656" y="363"/>
                  </a:lnTo>
                  <a:lnTo>
                    <a:pt x="654" y="380"/>
                  </a:lnTo>
                  <a:lnTo>
                    <a:pt x="651" y="396"/>
                  </a:lnTo>
                  <a:lnTo>
                    <a:pt x="648" y="412"/>
                  </a:lnTo>
                  <a:lnTo>
                    <a:pt x="643" y="427"/>
                  </a:lnTo>
                  <a:lnTo>
                    <a:pt x="632" y="457"/>
                  </a:lnTo>
                  <a:lnTo>
                    <a:pt x="619" y="486"/>
                  </a:lnTo>
                  <a:lnTo>
                    <a:pt x="601" y="513"/>
                  </a:lnTo>
                  <a:lnTo>
                    <a:pt x="582" y="538"/>
                  </a:lnTo>
                  <a:lnTo>
                    <a:pt x="562" y="562"/>
                  </a:lnTo>
                  <a:lnTo>
                    <a:pt x="538" y="584"/>
                  </a:lnTo>
                  <a:lnTo>
                    <a:pt x="512" y="603"/>
                  </a:lnTo>
                  <a:lnTo>
                    <a:pt x="486" y="619"/>
                  </a:lnTo>
                  <a:lnTo>
                    <a:pt x="457" y="632"/>
                  </a:lnTo>
                  <a:lnTo>
                    <a:pt x="426" y="643"/>
                  </a:lnTo>
                  <a:lnTo>
                    <a:pt x="412" y="648"/>
                  </a:lnTo>
                  <a:lnTo>
                    <a:pt x="396" y="651"/>
                  </a:lnTo>
                  <a:lnTo>
                    <a:pt x="379" y="655"/>
                  </a:lnTo>
                  <a:lnTo>
                    <a:pt x="363" y="656"/>
                  </a:lnTo>
                  <a:lnTo>
                    <a:pt x="346" y="658"/>
                  </a:lnTo>
                  <a:lnTo>
                    <a:pt x="330" y="658"/>
                  </a:lnTo>
                  <a:lnTo>
                    <a:pt x="330" y="658"/>
                  </a:lnTo>
                  <a:close/>
                  <a:moveTo>
                    <a:pt x="330" y="38"/>
                  </a:moveTo>
                  <a:lnTo>
                    <a:pt x="330" y="38"/>
                  </a:lnTo>
                  <a:lnTo>
                    <a:pt x="299" y="39"/>
                  </a:lnTo>
                  <a:lnTo>
                    <a:pt x="271" y="43"/>
                  </a:lnTo>
                  <a:lnTo>
                    <a:pt x="242" y="52"/>
                  </a:lnTo>
                  <a:lnTo>
                    <a:pt x="215" y="61"/>
                  </a:lnTo>
                  <a:lnTo>
                    <a:pt x="190" y="73"/>
                  </a:lnTo>
                  <a:lnTo>
                    <a:pt x="166" y="88"/>
                  </a:lnTo>
                  <a:lnTo>
                    <a:pt x="144" y="105"/>
                  </a:lnTo>
                  <a:lnTo>
                    <a:pt x="123" y="124"/>
                  </a:lnTo>
                  <a:lnTo>
                    <a:pt x="104" y="144"/>
                  </a:lnTo>
                  <a:lnTo>
                    <a:pt x="88" y="167"/>
                  </a:lnTo>
                  <a:lnTo>
                    <a:pt x="73" y="190"/>
                  </a:lnTo>
                  <a:lnTo>
                    <a:pt x="61" y="216"/>
                  </a:lnTo>
                  <a:lnTo>
                    <a:pt x="51" y="242"/>
                  </a:lnTo>
                  <a:lnTo>
                    <a:pt x="43" y="271"/>
                  </a:lnTo>
                  <a:lnTo>
                    <a:pt x="39" y="300"/>
                  </a:lnTo>
                  <a:lnTo>
                    <a:pt x="38" y="330"/>
                  </a:lnTo>
                  <a:lnTo>
                    <a:pt x="38" y="330"/>
                  </a:lnTo>
                  <a:lnTo>
                    <a:pt x="39" y="359"/>
                  </a:lnTo>
                  <a:lnTo>
                    <a:pt x="43" y="388"/>
                  </a:lnTo>
                  <a:lnTo>
                    <a:pt x="51" y="416"/>
                  </a:lnTo>
                  <a:lnTo>
                    <a:pt x="61" y="443"/>
                  </a:lnTo>
                  <a:lnTo>
                    <a:pt x="73" y="468"/>
                  </a:lnTo>
                  <a:lnTo>
                    <a:pt x="88" y="492"/>
                  </a:lnTo>
                  <a:lnTo>
                    <a:pt x="104" y="515"/>
                  </a:lnTo>
                  <a:lnTo>
                    <a:pt x="123" y="535"/>
                  </a:lnTo>
                  <a:lnTo>
                    <a:pt x="144" y="554"/>
                  </a:lnTo>
                  <a:lnTo>
                    <a:pt x="166" y="570"/>
                  </a:lnTo>
                  <a:lnTo>
                    <a:pt x="190" y="585"/>
                  </a:lnTo>
                  <a:lnTo>
                    <a:pt x="215" y="597"/>
                  </a:lnTo>
                  <a:lnTo>
                    <a:pt x="242" y="608"/>
                  </a:lnTo>
                  <a:lnTo>
                    <a:pt x="271" y="615"/>
                  </a:lnTo>
                  <a:lnTo>
                    <a:pt x="299" y="619"/>
                  </a:lnTo>
                  <a:lnTo>
                    <a:pt x="330" y="620"/>
                  </a:lnTo>
                  <a:lnTo>
                    <a:pt x="330" y="620"/>
                  </a:lnTo>
                  <a:lnTo>
                    <a:pt x="359" y="619"/>
                  </a:lnTo>
                  <a:lnTo>
                    <a:pt x="387" y="615"/>
                  </a:lnTo>
                  <a:lnTo>
                    <a:pt x="416" y="608"/>
                  </a:lnTo>
                  <a:lnTo>
                    <a:pt x="443" y="597"/>
                  </a:lnTo>
                  <a:lnTo>
                    <a:pt x="468" y="585"/>
                  </a:lnTo>
                  <a:lnTo>
                    <a:pt x="492" y="570"/>
                  </a:lnTo>
                  <a:lnTo>
                    <a:pt x="514" y="554"/>
                  </a:lnTo>
                  <a:lnTo>
                    <a:pt x="535" y="535"/>
                  </a:lnTo>
                  <a:lnTo>
                    <a:pt x="554" y="515"/>
                  </a:lnTo>
                  <a:lnTo>
                    <a:pt x="570" y="492"/>
                  </a:lnTo>
                  <a:lnTo>
                    <a:pt x="585" y="468"/>
                  </a:lnTo>
                  <a:lnTo>
                    <a:pt x="597" y="443"/>
                  </a:lnTo>
                  <a:lnTo>
                    <a:pt x="608" y="416"/>
                  </a:lnTo>
                  <a:lnTo>
                    <a:pt x="615" y="388"/>
                  </a:lnTo>
                  <a:lnTo>
                    <a:pt x="619" y="359"/>
                  </a:lnTo>
                  <a:lnTo>
                    <a:pt x="620" y="330"/>
                  </a:lnTo>
                  <a:lnTo>
                    <a:pt x="620" y="330"/>
                  </a:lnTo>
                  <a:lnTo>
                    <a:pt x="619" y="300"/>
                  </a:lnTo>
                  <a:lnTo>
                    <a:pt x="615" y="271"/>
                  </a:lnTo>
                  <a:lnTo>
                    <a:pt x="608" y="242"/>
                  </a:lnTo>
                  <a:lnTo>
                    <a:pt x="597" y="216"/>
                  </a:lnTo>
                  <a:lnTo>
                    <a:pt x="585" y="190"/>
                  </a:lnTo>
                  <a:lnTo>
                    <a:pt x="570" y="167"/>
                  </a:lnTo>
                  <a:lnTo>
                    <a:pt x="554" y="144"/>
                  </a:lnTo>
                  <a:lnTo>
                    <a:pt x="535" y="124"/>
                  </a:lnTo>
                  <a:lnTo>
                    <a:pt x="514" y="105"/>
                  </a:lnTo>
                  <a:lnTo>
                    <a:pt x="492" y="88"/>
                  </a:lnTo>
                  <a:lnTo>
                    <a:pt x="468" y="73"/>
                  </a:lnTo>
                  <a:lnTo>
                    <a:pt x="443" y="61"/>
                  </a:lnTo>
                  <a:lnTo>
                    <a:pt x="416" y="52"/>
                  </a:lnTo>
                  <a:lnTo>
                    <a:pt x="387" y="43"/>
                  </a:lnTo>
                  <a:lnTo>
                    <a:pt x="359" y="39"/>
                  </a:lnTo>
                  <a:lnTo>
                    <a:pt x="330" y="38"/>
                  </a:lnTo>
                  <a:lnTo>
                    <a:pt x="330" y="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latin typeface="Open Sans" panose="020B0606030504020204" pitchFamily="34" charset="0"/>
                <a:ea typeface="Open Sans" panose="020B0606030504020204" pitchFamily="34" charset="0"/>
                <a:cs typeface="Open Sans" panose="020B0606030504020204" pitchFamily="34" charset="0"/>
              </a:endParaRPr>
            </a:p>
          </p:txBody>
        </p:sp>
        <p:sp>
          <p:nvSpPr>
            <p:cNvPr id="52" name="Freeform 340">
              <a:extLst>
                <a:ext uri="{FF2B5EF4-FFF2-40B4-BE49-F238E27FC236}">
                  <a16:creationId xmlns:a16="http://schemas.microsoft.com/office/drawing/2014/main" id="{4CFF6F52-6F5E-4D73-BDAC-A4EF7C41502C}"/>
                </a:ext>
              </a:extLst>
            </p:cNvPr>
            <p:cNvSpPr>
              <a:spLocks/>
            </p:cNvSpPr>
            <p:nvPr/>
          </p:nvSpPr>
          <p:spPr bwMode="auto">
            <a:xfrm>
              <a:off x="11353801" y="1770698"/>
              <a:ext cx="109538" cy="117475"/>
            </a:xfrm>
            <a:custGeom>
              <a:avLst/>
              <a:gdLst>
                <a:gd name="T0" fmla="*/ 68 w 137"/>
                <a:gd name="T1" fmla="*/ 148 h 148"/>
                <a:gd name="T2" fmla="*/ 68 w 137"/>
                <a:gd name="T3" fmla="*/ 148 h 148"/>
                <a:gd name="T4" fmla="*/ 81 w 137"/>
                <a:gd name="T5" fmla="*/ 146 h 148"/>
                <a:gd name="T6" fmla="*/ 94 w 137"/>
                <a:gd name="T7" fmla="*/ 142 h 148"/>
                <a:gd name="T8" fmla="*/ 106 w 137"/>
                <a:gd name="T9" fmla="*/ 136 h 148"/>
                <a:gd name="T10" fmla="*/ 116 w 137"/>
                <a:gd name="T11" fmla="*/ 128 h 148"/>
                <a:gd name="T12" fmla="*/ 124 w 137"/>
                <a:gd name="T13" fmla="*/ 118 h 148"/>
                <a:gd name="T14" fmla="*/ 131 w 137"/>
                <a:gd name="T15" fmla="*/ 106 h 148"/>
                <a:gd name="T16" fmla="*/ 135 w 137"/>
                <a:gd name="T17" fmla="*/ 93 h 148"/>
                <a:gd name="T18" fmla="*/ 137 w 137"/>
                <a:gd name="T19" fmla="*/ 79 h 148"/>
                <a:gd name="T20" fmla="*/ 137 w 137"/>
                <a:gd name="T21" fmla="*/ 68 h 148"/>
                <a:gd name="T22" fmla="*/ 137 w 137"/>
                <a:gd name="T23" fmla="*/ 68 h 148"/>
                <a:gd name="T24" fmla="*/ 135 w 137"/>
                <a:gd name="T25" fmla="*/ 55 h 148"/>
                <a:gd name="T26" fmla="*/ 131 w 137"/>
                <a:gd name="T27" fmla="*/ 43 h 148"/>
                <a:gd name="T28" fmla="*/ 124 w 137"/>
                <a:gd name="T29" fmla="*/ 31 h 148"/>
                <a:gd name="T30" fmla="*/ 116 w 137"/>
                <a:gd name="T31" fmla="*/ 20 h 148"/>
                <a:gd name="T32" fmla="*/ 106 w 137"/>
                <a:gd name="T33" fmla="*/ 12 h 148"/>
                <a:gd name="T34" fmla="*/ 94 w 137"/>
                <a:gd name="T35" fmla="*/ 5 h 148"/>
                <a:gd name="T36" fmla="*/ 81 w 137"/>
                <a:gd name="T37" fmla="*/ 3 h 148"/>
                <a:gd name="T38" fmla="*/ 68 w 137"/>
                <a:gd name="T39" fmla="*/ 0 h 148"/>
                <a:gd name="T40" fmla="*/ 68 w 137"/>
                <a:gd name="T41" fmla="*/ 0 h 148"/>
                <a:gd name="T42" fmla="*/ 53 w 137"/>
                <a:gd name="T43" fmla="*/ 3 h 148"/>
                <a:gd name="T44" fmla="*/ 41 w 137"/>
                <a:gd name="T45" fmla="*/ 5 h 148"/>
                <a:gd name="T46" fmla="*/ 29 w 137"/>
                <a:gd name="T47" fmla="*/ 12 h 148"/>
                <a:gd name="T48" fmla="*/ 20 w 137"/>
                <a:gd name="T49" fmla="*/ 20 h 148"/>
                <a:gd name="T50" fmla="*/ 12 w 137"/>
                <a:gd name="T51" fmla="*/ 31 h 148"/>
                <a:gd name="T52" fmla="*/ 5 w 137"/>
                <a:gd name="T53" fmla="*/ 43 h 148"/>
                <a:gd name="T54" fmla="*/ 1 w 137"/>
                <a:gd name="T55" fmla="*/ 55 h 148"/>
                <a:gd name="T56" fmla="*/ 0 w 137"/>
                <a:gd name="T57" fmla="*/ 68 h 148"/>
                <a:gd name="T58" fmla="*/ 0 w 137"/>
                <a:gd name="T59" fmla="*/ 79 h 148"/>
                <a:gd name="T60" fmla="*/ 0 w 137"/>
                <a:gd name="T61" fmla="*/ 79 h 148"/>
                <a:gd name="T62" fmla="*/ 1 w 137"/>
                <a:gd name="T63" fmla="*/ 93 h 148"/>
                <a:gd name="T64" fmla="*/ 5 w 137"/>
                <a:gd name="T65" fmla="*/ 106 h 148"/>
                <a:gd name="T66" fmla="*/ 12 w 137"/>
                <a:gd name="T67" fmla="*/ 118 h 148"/>
                <a:gd name="T68" fmla="*/ 20 w 137"/>
                <a:gd name="T69" fmla="*/ 128 h 148"/>
                <a:gd name="T70" fmla="*/ 29 w 137"/>
                <a:gd name="T71" fmla="*/ 136 h 148"/>
                <a:gd name="T72" fmla="*/ 41 w 137"/>
                <a:gd name="T73" fmla="*/ 142 h 148"/>
                <a:gd name="T74" fmla="*/ 53 w 137"/>
                <a:gd name="T75" fmla="*/ 146 h 148"/>
                <a:gd name="T76" fmla="*/ 68 w 137"/>
                <a:gd name="T77" fmla="*/ 148 h 148"/>
                <a:gd name="T78" fmla="*/ 68 w 137"/>
                <a:gd name="T79" fmla="*/ 148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37" h="148">
                  <a:moveTo>
                    <a:pt x="68" y="148"/>
                  </a:moveTo>
                  <a:lnTo>
                    <a:pt x="68" y="148"/>
                  </a:lnTo>
                  <a:lnTo>
                    <a:pt x="81" y="146"/>
                  </a:lnTo>
                  <a:lnTo>
                    <a:pt x="94" y="142"/>
                  </a:lnTo>
                  <a:lnTo>
                    <a:pt x="106" y="136"/>
                  </a:lnTo>
                  <a:lnTo>
                    <a:pt x="116" y="128"/>
                  </a:lnTo>
                  <a:lnTo>
                    <a:pt x="124" y="118"/>
                  </a:lnTo>
                  <a:lnTo>
                    <a:pt x="131" y="106"/>
                  </a:lnTo>
                  <a:lnTo>
                    <a:pt x="135" y="93"/>
                  </a:lnTo>
                  <a:lnTo>
                    <a:pt x="137" y="79"/>
                  </a:lnTo>
                  <a:lnTo>
                    <a:pt x="137" y="68"/>
                  </a:lnTo>
                  <a:lnTo>
                    <a:pt x="137" y="68"/>
                  </a:lnTo>
                  <a:lnTo>
                    <a:pt x="135" y="55"/>
                  </a:lnTo>
                  <a:lnTo>
                    <a:pt x="131" y="43"/>
                  </a:lnTo>
                  <a:lnTo>
                    <a:pt x="124" y="31"/>
                  </a:lnTo>
                  <a:lnTo>
                    <a:pt x="116" y="20"/>
                  </a:lnTo>
                  <a:lnTo>
                    <a:pt x="106" y="12"/>
                  </a:lnTo>
                  <a:lnTo>
                    <a:pt x="94" y="5"/>
                  </a:lnTo>
                  <a:lnTo>
                    <a:pt x="81" y="3"/>
                  </a:lnTo>
                  <a:lnTo>
                    <a:pt x="68" y="0"/>
                  </a:lnTo>
                  <a:lnTo>
                    <a:pt x="68" y="0"/>
                  </a:lnTo>
                  <a:lnTo>
                    <a:pt x="53" y="3"/>
                  </a:lnTo>
                  <a:lnTo>
                    <a:pt x="41" y="5"/>
                  </a:lnTo>
                  <a:lnTo>
                    <a:pt x="29" y="12"/>
                  </a:lnTo>
                  <a:lnTo>
                    <a:pt x="20" y="20"/>
                  </a:lnTo>
                  <a:lnTo>
                    <a:pt x="12" y="31"/>
                  </a:lnTo>
                  <a:lnTo>
                    <a:pt x="5" y="43"/>
                  </a:lnTo>
                  <a:lnTo>
                    <a:pt x="1" y="55"/>
                  </a:lnTo>
                  <a:lnTo>
                    <a:pt x="0" y="68"/>
                  </a:lnTo>
                  <a:lnTo>
                    <a:pt x="0" y="79"/>
                  </a:lnTo>
                  <a:lnTo>
                    <a:pt x="0" y="79"/>
                  </a:lnTo>
                  <a:lnTo>
                    <a:pt x="1" y="93"/>
                  </a:lnTo>
                  <a:lnTo>
                    <a:pt x="5" y="106"/>
                  </a:lnTo>
                  <a:lnTo>
                    <a:pt x="12" y="118"/>
                  </a:lnTo>
                  <a:lnTo>
                    <a:pt x="20" y="128"/>
                  </a:lnTo>
                  <a:lnTo>
                    <a:pt x="29" y="136"/>
                  </a:lnTo>
                  <a:lnTo>
                    <a:pt x="41" y="142"/>
                  </a:lnTo>
                  <a:lnTo>
                    <a:pt x="53" y="146"/>
                  </a:lnTo>
                  <a:lnTo>
                    <a:pt x="68" y="148"/>
                  </a:lnTo>
                  <a:lnTo>
                    <a:pt x="68" y="1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latin typeface="Open Sans" panose="020B0606030504020204" pitchFamily="34" charset="0"/>
                <a:ea typeface="Open Sans" panose="020B0606030504020204" pitchFamily="34" charset="0"/>
                <a:cs typeface="Open Sans" panose="020B0606030504020204" pitchFamily="34" charset="0"/>
              </a:endParaRPr>
            </a:p>
          </p:txBody>
        </p:sp>
        <p:sp>
          <p:nvSpPr>
            <p:cNvPr id="53" name="Freeform 341">
              <a:extLst>
                <a:ext uri="{FF2B5EF4-FFF2-40B4-BE49-F238E27FC236}">
                  <a16:creationId xmlns:a16="http://schemas.microsoft.com/office/drawing/2014/main" id="{59118998-90E6-4A94-A1DB-6E36C1A1FDEC}"/>
                </a:ext>
              </a:extLst>
            </p:cNvPr>
            <p:cNvSpPr>
              <a:spLocks/>
            </p:cNvSpPr>
            <p:nvPr/>
          </p:nvSpPr>
          <p:spPr bwMode="auto">
            <a:xfrm>
              <a:off x="11253788" y="1856423"/>
              <a:ext cx="109538" cy="115888"/>
            </a:xfrm>
            <a:custGeom>
              <a:avLst/>
              <a:gdLst>
                <a:gd name="T0" fmla="*/ 69 w 137"/>
                <a:gd name="T1" fmla="*/ 0 h 147"/>
                <a:gd name="T2" fmla="*/ 69 w 137"/>
                <a:gd name="T3" fmla="*/ 0 h 147"/>
                <a:gd name="T4" fmla="*/ 55 w 137"/>
                <a:gd name="T5" fmla="*/ 1 h 147"/>
                <a:gd name="T6" fmla="*/ 42 w 137"/>
                <a:gd name="T7" fmla="*/ 5 h 147"/>
                <a:gd name="T8" fmla="*/ 30 w 137"/>
                <a:gd name="T9" fmla="*/ 11 h 147"/>
                <a:gd name="T10" fmla="*/ 20 w 137"/>
                <a:gd name="T11" fmla="*/ 20 h 147"/>
                <a:gd name="T12" fmla="*/ 12 w 137"/>
                <a:gd name="T13" fmla="*/ 30 h 147"/>
                <a:gd name="T14" fmla="*/ 6 w 137"/>
                <a:gd name="T15" fmla="*/ 42 h 147"/>
                <a:gd name="T16" fmla="*/ 2 w 137"/>
                <a:gd name="T17" fmla="*/ 54 h 147"/>
                <a:gd name="T18" fmla="*/ 0 w 137"/>
                <a:gd name="T19" fmla="*/ 69 h 147"/>
                <a:gd name="T20" fmla="*/ 0 w 137"/>
                <a:gd name="T21" fmla="*/ 78 h 147"/>
                <a:gd name="T22" fmla="*/ 0 w 137"/>
                <a:gd name="T23" fmla="*/ 78 h 147"/>
                <a:gd name="T24" fmla="*/ 2 w 137"/>
                <a:gd name="T25" fmla="*/ 93 h 147"/>
                <a:gd name="T26" fmla="*/ 6 w 137"/>
                <a:gd name="T27" fmla="*/ 105 h 147"/>
                <a:gd name="T28" fmla="*/ 12 w 137"/>
                <a:gd name="T29" fmla="*/ 117 h 147"/>
                <a:gd name="T30" fmla="*/ 20 w 137"/>
                <a:gd name="T31" fmla="*/ 126 h 147"/>
                <a:gd name="T32" fmla="*/ 30 w 137"/>
                <a:gd name="T33" fmla="*/ 136 h 147"/>
                <a:gd name="T34" fmla="*/ 42 w 137"/>
                <a:gd name="T35" fmla="*/ 141 h 147"/>
                <a:gd name="T36" fmla="*/ 55 w 137"/>
                <a:gd name="T37" fmla="*/ 145 h 147"/>
                <a:gd name="T38" fmla="*/ 69 w 137"/>
                <a:gd name="T39" fmla="*/ 147 h 147"/>
                <a:gd name="T40" fmla="*/ 69 w 137"/>
                <a:gd name="T41" fmla="*/ 147 h 147"/>
                <a:gd name="T42" fmla="*/ 82 w 137"/>
                <a:gd name="T43" fmla="*/ 145 h 147"/>
                <a:gd name="T44" fmla="*/ 96 w 137"/>
                <a:gd name="T45" fmla="*/ 141 h 147"/>
                <a:gd name="T46" fmla="*/ 106 w 137"/>
                <a:gd name="T47" fmla="*/ 136 h 147"/>
                <a:gd name="T48" fmla="*/ 117 w 137"/>
                <a:gd name="T49" fmla="*/ 126 h 147"/>
                <a:gd name="T50" fmla="*/ 125 w 137"/>
                <a:gd name="T51" fmla="*/ 117 h 147"/>
                <a:gd name="T52" fmla="*/ 132 w 137"/>
                <a:gd name="T53" fmla="*/ 105 h 147"/>
                <a:gd name="T54" fmla="*/ 136 w 137"/>
                <a:gd name="T55" fmla="*/ 93 h 147"/>
                <a:gd name="T56" fmla="*/ 137 w 137"/>
                <a:gd name="T57" fmla="*/ 78 h 147"/>
                <a:gd name="T58" fmla="*/ 137 w 137"/>
                <a:gd name="T59" fmla="*/ 69 h 147"/>
                <a:gd name="T60" fmla="*/ 137 w 137"/>
                <a:gd name="T61" fmla="*/ 69 h 147"/>
                <a:gd name="T62" fmla="*/ 136 w 137"/>
                <a:gd name="T63" fmla="*/ 54 h 147"/>
                <a:gd name="T64" fmla="*/ 132 w 137"/>
                <a:gd name="T65" fmla="*/ 42 h 147"/>
                <a:gd name="T66" fmla="*/ 125 w 137"/>
                <a:gd name="T67" fmla="*/ 30 h 147"/>
                <a:gd name="T68" fmla="*/ 117 w 137"/>
                <a:gd name="T69" fmla="*/ 20 h 147"/>
                <a:gd name="T70" fmla="*/ 106 w 137"/>
                <a:gd name="T71" fmla="*/ 11 h 147"/>
                <a:gd name="T72" fmla="*/ 96 w 137"/>
                <a:gd name="T73" fmla="*/ 5 h 147"/>
                <a:gd name="T74" fmla="*/ 82 w 137"/>
                <a:gd name="T75" fmla="*/ 1 h 147"/>
                <a:gd name="T76" fmla="*/ 69 w 137"/>
                <a:gd name="T77" fmla="*/ 0 h 147"/>
                <a:gd name="T78" fmla="*/ 69 w 137"/>
                <a:gd name="T79" fmla="*/ 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37" h="147">
                  <a:moveTo>
                    <a:pt x="69" y="0"/>
                  </a:moveTo>
                  <a:lnTo>
                    <a:pt x="69" y="0"/>
                  </a:lnTo>
                  <a:lnTo>
                    <a:pt x="55" y="1"/>
                  </a:lnTo>
                  <a:lnTo>
                    <a:pt x="42" y="5"/>
                  </a:lnTo>
                  <a:lnTo>
                    <a:pt x="30" y="11"/>
                  </a:lnTo>
                  <a:lnTo>
                    <a:pt x="20" y="20"/>
                  </a:lnTo>
                  <a:lnTo>
                    <a:pt x="12" y="30"/>
                  </a:lnTo>
                  <a:lnTo>
                    <a:pt x="6" y="42"/>
                  </a:lnTo>
                  <a:lnTo>
                    <a:pt x="2" y="54"/>
                  </a:lnTo>
                  <a:lnTo>
                    <a:pt x="0" y="69"/>
                  </a:lnTo>
                  <a:lnTo>
                    <a:pt x="0" y="78"/>
                  </a:lnTo>
                  <a:lnTo>
                    <a:pt x="0" y="78"/>
                  </a:lnTo>
                  <a:lnTo>
                    <a:pt x="2" y="93"/>
                  </a:lnTo>
                  <a:lnTo>
                    <a:pt x="6" y="105"/>
                  </a:lnTo>
                  <a:lnTo>
                    <a:pt x="12" y="117"/>
                  </a:lnTo>
                  <a:lnTo>
                    <a:pt x="20" y="126"/>
                  </a:lnTo>
                  <a:lnTo>
                    <a:pt x="30" y="136"/>
                  </a:lnTo>
                  <a:lnTo>
                    <a:pt x="42" y="141"/>
                  </a:lnTo>
                  <a:lnTo>
                    <a:pt x="55" y="145"/>
                  </a:lnTo>
                  <a:lnTo>
                    <a:pt x="69" y="147"/>
                  </a:lnTo>
                  <a:lnTo>
                    <a:pt x="69" y="147"/>
                  </a:lnTo>
                  <a:lnTo>
                    <a:pt x="82" y="145"/>
                  </a:lnTo>
                  <a:lnTo>
                    <a:pt x="96" y="141"/>
                  </a:lnTo>
                  <a:lnTo>
                    <a:pt x="106" y="136"/>
                  </a:lnTo>
                  <a:lnTo>
                    <a:pt x="117" y="126"/>
                  </a:lnTo>
                  <a:lnTo>
                    <a:pt x="125" y="117"/>
                  </a:lnTo>
                  <a:lnTo>
                    <a:pt x="132" y="105"/>
                  </a:lnTo>
                  <a:lnTo>
                    <a:pt x="136" y="93"/>
                  </a:lnTo>
                  <a:lnTo>
                    <a:pt x="137" y="78"/>
                  </a:lnTo>
                  <a:lnTo>
                    <a:pt x="137" y="69"/>
                  </a:lnTo>
                  <a:lnTo>
                    <a:pt x="137" y="69"/>
                  </a:lnTo>
                  <a:lnTo>
                    <a:pt x="136" y="54"/>
                  </a:lnTo>
                  <a:lnTo>
                    <a:pt x="132" y="42"/>
                  </a:lnTo>
                  <a:lnTo>
                    <a:pt x="125" y="30"/>
                  </a:lnTo>
                  <a:lnTo>
                    <a:pt x="117" y="20"/>
                  </a:lnTo>
                  <a:lnTo>
                    <a:pt x="106" y="11"/>
                  </a:lnTo>
                  <a:lnTo>
                    <a:pt x="96" y="5"/>
                  </a:lnTo>
                  <a:lnTo>
                    <a:pt x="82" y="1"/>
                  </a:lnTo>
                  <a:lnTo>
                    <a:pt x="69" y="0"/>
                  </a:lnTo>
                  <a:lnTo>
                    <a:pt x="6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latin typeface="Open Sans" panose="020B0606030504020204" pitchFamily="34" charset="0"/>
                <a:ea typeface="Open Sans" panose="020B0606030504020204" pitchFamily="34" charset="0"/>
                <a:cs typeface="Open Sans" panose="020B0606030504020204" pitchFamily="34" charset="0"/>
              </a:endParaRPr>
            </a:p>
          </p:txBody>
        </p:sp>
        <p:sp>
          <p:nvSpPr>
            <p:cNvPr id="54" name="Freeform 342">
              <a:extLst>
                <a:ext uri="{FF2B5EF4-FFF2-40B4-BE49-F238E27FC236}">
                  <a16:creationId xmlns:a16="http://schemas.microsoft.com/office/drawing/2014/main" id="{4CDEFB01-C3D6-49DF-BC8A-A7D90923C897}"/>
                </a:ext>
              </a:extLst>
            </p:cNvPr>
            <p:cNvSpPr>
              <a:spLocks/>
            </p:cNvSpPr>
            <p:nvPr/>
          </p:nvSpPr>
          <p:spPr bwMode="auto">
            <a:xfrm>
              <a:off x="11353801" y="1884998"/>
              <a:ext cx="142875" cy="146050"/>
            </a:xfrm>
            <a:custGeom>
              <a:avLst/>
              <a:gdLst>
                <a:gd name="T0" fmla="*/ 161 w 178"/>
                <a:gd name="T1" fmla="*/ 29 h 184"/>
                <a:gd name="T2" fmla="*/ 115 w 178"/>
                <a:gd name="T3" fmla="*/ 0 h 184"/>
                <a:gd name="T4" fmla="*/ 115 w 178"/>
                <a:gd name="T5" fmla="*/ 0 h 184"/>
                <a:gd name="T6" fmla="*/ 104 w 178"/>
                <a:gd name="T7" fmla="*/ 7 h 184"/>
                <a:gd name="T8" fmla="*/ 94 w 178"/>
                <a:gd name="T9" fmla="*/ 12 h 184"/>
                <a:gd name="T10" fmla="*/ 80 w 178"/>
                <a:gd name="T11" fmla="*/ 15 h 184"/>
                <a:gd name="T12" fmla="*/ 68 w 178"/>
                <a:gd name="T13" fmla="*/ 16 h 184"/>
                <a:gd name="T14" fmla="*/ 68 w 178"/>
                <a:gd name="T15" fmla="*/ 16 h 184"/>
                <a:gd name="T16" fmla="*/ 55 w 178"/>
                <a:gd name="T17" fmla="*/ 15 h 184"/>
                <a:gd name="T18" fmla="*/ 43 w 178"/>
                <a:gd name="T19" fmla="*/ 12 h 184"/>
                <a:gd name="T20" fmla="*/ 30 w 178"/>
                <a:gd name="T21" fmla="*/ 7 h 184"/>
                <a:gd name="T22" fmla="*/ 20 w 178"/>
                <a:gd name="T23" fmla="*/ 0 h 184"/>
                <a:gd name="T24" fmla="*/ 14 w 178"/>
                <a:gd name="T25" fmla="*/ 3 h 184"/>
                <a:gd name="T26" fmla="*/ 14 w 178"/>
                <a:gd name="T27" fmla="*/ 3 h 184"/>
                <a:gd name="T28" fmla="*/ 18 w 178"/>
                <a:gd name="T29" fmla="*/ 18 h 184"/>
                <a:gd name="T30" fmla="*/ 20 w 178"/>
                <a:gd name="T31" fmla="*/ 33 h 184"/>
                <a:gd name="T32" fmla="*/ 20 w 178"/>
                <a:gd name="T33" fmla="*/ 42 h 184"/>
                <a:gd name="T34" fmla="*/ 20 w 178"/>
                <a:gd name="T35" fmla="*/ 42 h 184"/>
                <a:gd name="T36" fmla="*/ 18 w 178"/>
                <a:gd name="T37" fmla="*/ 57 h 184"/>
                <a:gd name="T38" fmla="*/ 16 w 178"/>
                <a:gd name="T39" fmla="*/ 72 h 184"/>
                <a:gd name="T40" fmla="*/ 9 w 178"/>
                <a:gd name="T41" fmla="*/ 84 h 184"/>
                <a:gd name="T42" fmla="*/ 0 w 178"/>
                <a:gd name="T43" fmla="*/ 96 h 184"/>
                <a:gd name="T44" fmla="*/ 24 w 178"/>
                <a:gd name="T45" fmla="*/ 116 h 184"/>
                <a:gd name="T46" fmla="*/ 24 w 178"/>
                <a:gd name="T47" fmla="*/ 116 h 184"/>
                <a:gd name="T48" fmla="*/ 32 w 178"/>
                <a:gd name="T49" fmla="*/ 123 h 184"/>
                <a:gd name="T50" fmla="*/ 37 w 178"/>
                <a:gd name="T51" fmla="*/ 132 h 184"/>
                <a:gd name="T52" fmla="*/ 40 w 178"/>
                <a:gd name="T53" fmla="*/ 141 h 184"/>
                <a:gd name="T54" fmla="*/ 41 w 178"/>
                <a:gd name="T55" fmla="*/ 152 h 184"/>
                <a:gd name="T56" fmla="*/ 41 w 178"/>
                <a:gd name="T57" fmla="*/ 179 h 184"/>
                <a:gd name="T58" fmla="*/ 41 w 178"/>
                <a:gd name="T59" fmla="*/ 179 h 184"/>
                <a:gd name="T60" fmla="*/ 40 w 178"/>
                <a:gd name="T61" fmla="*/ 184 h 184"/>
                <a:gd name="T62" fmla="*/ 173 w 178"/>
                <a:gd name="T63" fmla="*/ 184 h 184"/>
                <a:gd name="T64" fmla="*/ 173 w 178"/>
                <a:gd name="T65" fmla="*/ 184 h 184"/>
                <a:gd name="T66" fmla="*/ 174 w 178"/>
                <a:gd name="T67" fmla="*/ 184 h 184"/>
                <a:gd name="T68" fmla="*/ 177 w 178"/>
                <a:gd name="T69" fmla="*/ 183 h 184"/>
                <a:gd name="T70" fmla="*/ 178 w 178"/>
                <a:gd name="T71" fmla="*/ 182 h 184"/>
                <a:gd name="T72" fmla="*/ 178 w 178"/>
                <a:gd name="T73" fmla="*/ 179 h 184"/>
                <a:gd name="T74" fmla="*/ 178 w 178"/>
                <a:gd name="T75" fmla="*/ 59 h 184"/>
                <a:gd name="T76" fmla="*/ 178 w 178"/>
                <a:gd name="T77" fmla="*/ 59 h 184"/>
                <a:gd name="T78" fmla="*/ 177 w 178"/>
                <a:gd name="T79" fmla="*/ 50 h 184"/>
                <a:gd name="T80" fmla="*/ 173 w 178"/>
                <a:gd name="T81" fmla="*/ 42 h 184"/>
                <a:gd name="T82" fmla="*/ 167 w 178"/>
                <a:gd name="T83" fmla="*/ 35 h 184"/>
                <a:gd name="T84" fmla="*/ 161 w 178"/>
                <a:gd name="T85" fmla="*/ 29 h 184"/>
                <a:gd name="T86" fmla="*/ 161 w 178"/>
                <a:gd name="T87" fmla="*/ 29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78" h="184">
                  <a:moveTo>
                    <a:pt x="161" y="29"/>
                  </a:moveTo>
                  <a:lnTo>
                    <a:pt x="115" y="0"/>
                  </a:lnTo>
                  <a:lnTo>
                    <a:pt x="115" y="0"/>
                  </a:lnTo>
                  <a:lnTo>
                    <a:pt x="104" y="7"/>
                  </a:lnTo>
                  <a:lnTo>
                    <a:pt x="94" y="12"/>
                  </a:lnTo>
                  <a:lnTo>
                    <a:pt x="80" y="15"/>
                  </a:lnTo>
                  <a:lnTo>
                    <a:pt x="68" y="16"/>
                  </a:lnTo>
                  <a:lnTo>
                    <a:pt x="68" y="16"/>
                  </a:lnTo>
                  <a:lnTo>
                    <a:pt x="55" y="15"/>
                  </a:lnTo>
                  <a:lnTo>
                    <a:pt x="43" y="12"/>
                  </a:lnTo>
                  <a:lnTo>
                    <a:pt x="30" y="7"/>
                  </a:lnTo>
                  <a:lnTo>
                    <a:pt x="20" y="0"/>
                  </a:lnTo>
                  <a:lnTo>
                    <a:pt x="14" y="3"/>
                  </a:lnTo>
                  <a:lnTo>
                    <a:pt x="14" y="3"/>
                  </a:lnTo>
                  <a:lnTo>
                    <a:pt x="18" y="18"/>
                  </a:lnTo>
                  <a:lnTo>
                    <a:pt x="20" y="33"/>
                  </a:lnTo>
                  <a:lnTo>
                    <a:pt x="20" y="42"/>
                  </a:lnTo>
                  <a:lnTo>
                    <a:pt x="20" y="42"/>
                  </a:lnTo>
                  <a:lnTo>
                    <a:pt x="18" y="57"/>
                  </a:lnTo>
                  <a:lnTo>
                    <a:pt x="16" y="72"/>
                  </a:lnTo>
                  <a:lnTo>
                    <a:pt x="9" y="84"/>
                  </a:lnTo>
                  <a:lnTo>
                    <a:pt x="0" y="96"/>
                  </a:lnTo>
                  <a:lnTo>
                    <a:pt x="24" y="116"/>
                  </a:lnTo>
                  <a:lnTo>
                    <a:pt x="24" y="116"/>
                  </a:lnTo>
                  <a:lnTo>
                    <a:pt x="32" y="123"/>
                  </a:lnTo>
                  <a:lnTo>
                    <a:pt x="37" y="132"/>
                  </a:lnTo>
                  <a:lnTo>
                    <a:pt x="40" y="141"/>
                  </a:lnTo>
                  <a:lnTo>
                    <a:pt x="41" y="152"/>
                  </a:lnTo>
                  <a:lnTo>
                    <a:pt x="41" y="179"/>
                  </a:lnTo>
                  <a:lnTo>
                    <a:pt x="41" y="179"/>
                  </a:lnTo>
                  <a:lnTo>
                    <a:pt x="40" y="184"/>
                  </a:lnTo>
                  <a:lnTo>
                    <a:pt x="173" y="184"/>
                  </a:lnTo>
                  <a:lnTo>
                    <a:pt x="173" y="184"/>
                  </a:lnTo>
                  <a:lnTo>
                    <a:pt x="174" y="184"/>
                  </a:lnTo>
                  <a:lnTo>
                    <a:pt x="177" y="183"/>
                  </a:lnTo>
                  <a:lnTo>
                    <a:pt x="178" y="182"/>
                  </a:lnTo>
                  <a:lnTo>
                    <a:pt x="178" y="179"/>
                  </a:lnTo>
                  <a:lnTo>
                    <a:pt x="178" y="59"/>
                  </a:lnTo>
                  <a:lnTo>
                    <a:pt x="178" y="59"/>
                  </a:lnTo>
                  <a:lnTo>
                    <a:pt x="177" y="50"/>
                  </a:lnTo>
                  <a:lnTo>
                    <a:pt x="173" y="42"/>
                  </a:lnTo>
                  <a:lnTo>
                    <a:pt x="167" y="35"/>
                  </a:lnTo>
                  <a:lnTo>
                    <a:pt x="161" y="29"/>
                  </a:lnTo>
                  <a:lnTo>
                    <a:pt x="161"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latin typeface="Open Sans" panose="020B0606030504020204" pitchFamily="34" charset="0"/>
                <a:ea typeface="Open Sans" panose="020B0606030504020204" pitchFamily="34" charset="0"/>
                <a:cs typeface="Open Sans" panose="020B0606030504020204" pitchFamily="34" charset="0"/>
              </a:endParaRPr>
            </a:p>
          </p:txBody>
        </p:sp>
        <p:sp>
          <p:nvSpPr>
            <p:cNvPr id="55" name="Freeform 343">
              <a:extLst>
                <a:ext uri="{FF2B5EF4-FFF2-40B4-BE49-F238E27FC236}">
                  <a16:creationId xmlns:a16="http://schemas.microsoft.com/office/drawing/2014/main" id="{4CAD7787-0FFE-4A84-90FB-C2A278227487}"/>
                </a:ext>
              </a:extLst>
            </p:cNvPr>
            <p:cNvSpPr>
              <a:spLocks/>
            </p:cNvSpPr>
            <p:nvPr/>
          </p:nvSpPr>
          <p:spPr bwMode="auto">
            <a:xfrm>
              <a:off x="11236326" y="1965960"/>
              <a:ext cx="142875" cy="65088"/>
            </a:xfrm>
            <a:custGeom>
              <a:avLst/>
              <a:gdLst>
                <a:gd name="T0" fmla="*/ 178 w 178"/>
                <a:gd name="T1" fmla="*/ 76 h 81"/>
                <a:gd name="T2" fmla="*/ 178 w 178"/>
                <a:gd name="T3" fmla="*/ 49 h 81"/>
                <a:gd name="T4" fmla="*/ 178 w 178"/>
                <a:gd name="T5" fmla="*/ 49 h 81"/>
                <a:gd name="T6" fmla="*/ 178 w 178"/>
                <a:gd name="T7" fmla="*/ 41 h 81"/>
                <a:gd name="T8" fmla="*/ 176 w 178"/>
                <a:gd name="T9" fmla="*/ 33 h 81"/>
                <a:gd name="T10" fmla="*/ 172 w 178"/>
                <a:gd name="T11" fmla="*/ 26 h 81"/>
                <a:gd name="T12" fmla="*/ 165 w 178"/>
                <a:gd name="T13" fmla="*/ 21 h 81"/>
                <a:gd name="T14" fmla="*/ 141 w 178"/>
                <a:gd name="T15" fmla="*/ 0 h 81"/>
                <a:gd name="T16" fmla="*/ 141 w 178"/>
                <a:gd name="T17" fmla="*/ 0 h 81"/>
                <a:gd name="T18" fmla="*/ 129 w 178"/>
                <a:gd name="T19" fmla="*/ 8 h 81"/>
                <a:gd name="T20" fmla="*/ 117 w 178"/>
                <a:gd name="T21" fmla="*/ 13 h 81"/>
                <a:gd name="T22" fmla="*/ 103 w 178"/>
                <a:gd name="T23" fmla="*/ 17 h 81"/>
                <a:gd name="T24" fmla="*/ 90 w 178"/>
                <a:gd name="T25" fmla="*/ 18 h 81"/>
                <a:gd name="T26" fmla="*/ 90 w 178"/>
                <a:gd name="T27" fmla="*/ 18 h 81"/>
                <a:gd name="T28" fmla="*/ 75 w 178"/>
                <a:gd name="T29" fmla="*/ 17 h 81"/>
                <a:gd name="T30" fmla="*/ 61 w 178"/>
                <a:gd name="T31" fmla="*/ 13 h 81"/>
                <a:gd name="T32" fmla="*/ 49 w 178"/>
                <a:gd name="T33" fmla="*/ 8 h 81"/>
                <a:gd name="T34" fmla="*/ 39 w 178"/>
                <a:gd name="T35" fmla="*/ 0 h 81"/>
                <a:gd name="T36" fmla="*/ 13 w 178"/>
                <a:gd name="T37" fmla="*/ 21 h 81"/>
                <a:gd name="T38" fmla="*/ 13 w 178"/>
                <a:gd name="T39" fmla="*/ 21 h 81"/>
                <a:gd name="T40" fmla="*/ 8 w 178"/>
                <a:gd name="T41" fmla="*/ 26 h 81"/>
                <a:gd name="T42" fmla="*/ 4 w 178"/>
                <a:gd name="T43" fmla="*/ 33 h 81"/>
                <a:gd name="T44" fmla="*/ 1 w 178"/>
                <a:gd name="T45" fmla="*/ 41 h 81"/>
                <a:gd name="T46" fmla="*/ 0 w 178"/>
                <a:gd name="T47" fmla="*/ 49 h 81"/>
                <a:gd name="T48" fmla="*/ 0 w 178"/>
                <a:gd name="T49" fmla="*/ 76 h 81"/>
                <a:gd name="T50" fmla="*/ 0 w 178"/>
                <a:gd name="T51" fmla="*/ 76 h 81"/>
                <a:gd name="T52" fmla="*/ 1 w 178"/>
                <a:gd name="T53" fmla="*/ 79 h 81"/>
                <a:gd name="T54" fmla="*/ 1 w 178"/>
                <a:gd name="T55" fmla="*/ 80 h 81"/>
                <a:gd name="T56" fmla="*/ 4 w 178"/>
                <a:gd name="T57" fmla="*/ 81 h 81"/>
                <a:gd name="T58" fmla="*/ 5 w 178"/>
                <a:gd name="T59" fmla="*/ 81 h 81"/>
                <a:gd name="T60" fmla="*/ 173 w 178"/>
                <a:gd name="T61" fmla="*/ 81 h 81"/>
                <a:gd name="T62" fmla="*/ 173 w 178"/>
                <a:gd name="T63" fmla="*/ 81 h 81"/>
                <a:gd name="T64" fmla="*/ 176 w 178"/>
                <a:gd name="T65" fmla="*/ 81 h 81"/>
                <a:gd name="T66" fmla="*/ 177 w 178"/>
                <a:gd name="T67" fmla="*/ 80 h 81"/>
                <a:gd name="T68" fmla="*/ 178 w 178"/>
                <a:gd name="T69" fmla="*/ 79 h 81"/>
                <a:gd name="T70" fmla="*/ 178 w 178"/>
                <a:gd name="T71" fmla="*/ 76 h 81"/>
                <a:gd name="T72" fmla="*/ 178 w 178"/>
                <a:gd name="T73" fmla="*/ 76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78" h="81">
                  <a:moveTo>
                    <a:pt x="178" y="76"/>
                  </a:moveTo>
                  <a:lnTo>
                    <a:pt x="178" y="49"/>
                  </a:lnTo>
                  <a:lnTo>
                    <a:pt x="178" y="49"/>
                  </a:lnTo>
                  <a:lnTo>
                    <a:pt x="178" y="41"/>
                  </a:lnTo>
                  <a:lnTo>
                    <a:pt x="176" y="33"/>
                  </a:lnTo>
                  <a:lnTo>
                    <a:pt x="172" y="26"/>
                  </a:lnTo>
                  <a:lnTo>
                    <a:pt x="165" y="21"/>
                  </a:lnTo>
                  <a:lnTo>
                    <a:pt x="141" y="0"/>
                  </a:lnTo>
                  <a:lnTo>
                    <a:pt x="141" y="0"/>
                  </a:lnTo>
                  <a:lnTo>
                    <a:pt x="129" y="8"/>
                  </a:lnTo>
                  <a:lnTo>
                    <a:pt x="117" y="13"/>
                  </a:lnTo>
                  <a:lnTo>
                    <a:pt x="103" y="17"/>
                  </a:lnTo>
                  <a:lnTo>
                    <a:pt x="90" y="18"/>
                  </a:lnTo>
                  <a:lnTo>
                    <a:pt x="90" y="18"/>
                  </a:lnTo>
                  <a:lnTo>
                    <a:pt x="75" y="17"/>
                  </a:lnTo>
                  <a:lnTo>
                    <a:pt x="61" y="13"/>
                  </a:lnTo>
                  <a:lnTo>
                    <a:pt x="49" y="8"/>
                  </a:lnTo>
                  <a:lnTo>
                    <a:pt x="39" y="0"/>
                  </a:lnTo>
                  <a:lnTo>
                    <a:pt x="13" y="21"/>
                  </a:lnTo>
                  <a:lnTo>
                    <a:pt x="13" y="21"/>
                  </a:lnTo>
                  <a:lnTo>
                    <a:pt x="8" y="26"/>
                  </a:lnTo>
                  <a:lnTo>
                    <a:pt x="4" y="33"/>
                  </a:lnTo>
                  <a:lnTo>
                    <a:pt x="1" y="41"/>
                  </a:lnTo>
                  <a:lnTo>
                    <a:pt x="0" y="49"/>
                  </a:lnTo>
                  <a:lnTo>
                    <a:pt x="0" y="76"/>
                  </a:lnTo>
                  <a:lnTo>
                    <a:pt x="0" y="76"/>
                  </a:lnTo>
                  <a:lnTo>
                    <a:pt x="1" y="79"/>
                  </a:lnTo>
                  <a:lnTo>
                    <a:pt x="1" y="80"/>
                  </a:lnTo>
                  <a:lnTo>
                    <a:pt x="4" y="81"/>
                  </a:lnTo>
                  <a:lnTo>
                    <a:pt x="5" y="81"/>
                  </a:lnTo>
                  <a:lnTo>
                    <a:pt x="173" y="81"/>
                  </a:lnTo>
                  <a:lnTo>
                    <a:pt x="173" y="81"/>
                  </a:lnTo>
                  <a:lnTo>
                    <a:pt x="176" y="81"/>
                  </a:lnTo>
                  <a:lnTo>
                    <a:pt x="177" y="80"/>
                  </a:lnTo>
                  <a:lnTo>
                    <a:pt x="178" y="79"/>
                  </a:lnTo>
                  <a:lnTo>
                    <a:pt x="178" y="76"/>
                  </a:lnTo>
                  <a:lnTo>
                    <a:pt x="178" y="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latin typeface="Open Sans" panose="020B0606030504020204" pitchFamily="34" charset="0"/>
                <a:ea typeface="Open Sans" panose="020B0606030504020204" pitchFamily="34" charset="0"/>
                <a:cs typeface="Open Sans" panose="020B0606030504020204" pitchFamily="34" charset="0"/>
              </a:endParaRPr>
            </a:p>
          </p:txBody>
        </p:sp>
      </p:grpSp>
      <p:cxnSp>
        <p:nvCxnSpPr>
          <p:cNvPr id="58" name="Connector: Elbow 57">
            <a:extLst>
              <a:ext uri="{FF2B5EF4-FFF2-40B4-BE49-F238E27FC236}">
                <a16:creationId xmlns:a16="http://schemas.microsoft.com/office/drawing/2014/main" id="{564B92B8-7797-4767-A589-AAE900170F26}"/>
              </a:ext>
            </a:extLst>
          </p:cNvPr>
          <p:cNvCxnSpPr>
            <a:cxnSpLocks/>
            <a:stCxn id="51" idx="22"/>
          </p:cNvCxnSpPr>
          <p:nvPr/>
        </p:nvCxnSpPr>
        <p:spPr>
          <a:xfrm>
            <a:off x="8730376" y="964980"/>
            <a:ext cx="1762385" cy="457035"/>
          </a:xfrm>
          <a:prstGeom prst="bentConnector3">
            <a:avLst>
              <a:gd name="adj1" fmla="val 100358"/>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74" name="Rectangle: Rounded Corners 73">
            <a:extLst>
              <a:ext uri="{FF2B5EF4-FFF2-40B4-BE49-F238E27FC236}">
                <a16:creationId xmlns:a16="http://schemas.microsoft.com/office/drawing/2014/main" id="{1BFC9DCD-95C3-4C1E-B9F0-9F7C68353BA1}"/>
              </a:ext>
            </a:extLst>
          </p:cNvPr>
          <p:cNvSpPr/>
          <p:nvPr/>
        </p:nvSpPr>
        <p:spPr bwMode="gray">
          <a:xfrm>
            <a:off x="6436509" y="4772193"/>
            <a:ext cx="5320235" cy="321624"/>
          </a:xfrm>
          <a:prstGeom prst="roundRect">
            <a:avLst/>
          </a:prstGeom>
          <a:solidFill>
            <a:schemeClr val="bg1">
              <a:lumMod val="95000"/>
            </a:schemeClr>
          </a:solidFill>
          <a:ln w="28575">
            <a:solidFill>
              <a:schemeClr val="tx2"/>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53565A">
                    <a:lumMod val="75000"/>
                  </a:srgbClr>
                </a:solidFill>
                <a:effectLst/>
                <a:uLnTx/>
                <a:uFillTx/>
                <a:latin typeface="Open Sans" panose="020B0606030504020204" pitchFamily="34" charset="0"/>
                <a:ea typeface="Open Sans" panose="020B0606030504020204" pitchFamily="34" charset="0"/>
                <a:cs typeface="Open Sans" panose="020B0606030504020204" pitchFamily="34" charset="0"/>
              </a:rPr>
              <a:t>Data Platforms | </a:t>
            </a:r>
            <a:r>
              <a:rPr kumimoji="0" lang="en-US" sz="900" b="0" i="0" u="none" strike="noStrike" kern="1200" cap="none" spc="0" normalizeH="0" baseline="0" noProof="0" dirty="0">
                <a:ln>
                  <a:noFill/>
                </a:ln>
                <a:solidFill>
                  <a:srgbClr val="53565A">
                    <a:lumMod val="75000"/>
                  </a:srgbClr>
                </a:solidFill>
                <a:effectLst/>
                <a:uLnTx/>
                <a:uFillTx/>
                <a:latin typeface="Open Sans" panose="020B0606030504020204" pitchFamily="34" charset="0"/>
                <a:ea typeface="Open Sans" panose="020B0606030504020204" pitchFamily="34" charset="0"/>
                <a:cs typeface="Open Sans" panose="020B0606030504020204" pitchFamily="34" charset="0"/>
              </a:rPr>
              <a:t>Databricks, Snowflake, Google </a:t>
            </a:r>
            <a:r>
              <a:rPr kumimoji="0" lang="en-US" sz="900" b="0" i="0" u="none" strike="noStrike" kern="1200" cap="none" spc="0" normalizeH="0" baseline="0" noProof="0" dirty="0" err="1">
                <a:ln>
                  <a:noFill/>
                </a:ln>
                <a:solidFill>
                  <a:srgbClr val="53565A">
                    <a:lumMod val="75000"/>
                  </a:srgbClr>
                </a:solidFill>
                <a:effectLst/>
                <a:uLnTx/>
                <a:uFillTx/>
                <a:latin typeface="Open Sans" panose="020B0606030504020204" pitchFamily="34" charset="0"/>
                <a:ea typeface="Open Sans" panose="020B0606030504020204" pitchFamily="34" charset="0"/>
                <a:cs typeface="Open Sans" panose="020B0606030504020204" pitchFamily="34" charset="0"/>
              </a:rPr>
              <a:t>BigQuery</a:t>
            </a:r>
            <a:r>
              <a:rPr kumimoji="0" lang="en-US" sz="900" b="0" i="0" u="none" strike="noStrike" kern="1200" cap="none" spc="0" normalizeH="0" baseline="0" noProof="0" dirty="0">
                <a:ln>
                  <a:noFill/>
                </a:ln>
                <a:solidFill>
                  <a:srgbClr val="53565A">
                    <a:lumMod val="75000"/>
                  </a:srgbClr>
                </a:solidFill>
                <a:effectLst/>
                <a:uLnTx/>
                <a:uFillTx/>
                <a:latin typeface="Open Sans" panose="020B0606030504020204" pitchFamily="34" charset="0"/>
                <a:ea typeface="Open Sans" panose="020B0606030504020204" pitchFamily="34" charset="0"/>
                <a:cs typeface="Open Sans" panose="020B0606030504020204" pitchFamily="34" charset="0"/>
              </a:rPr>
              <a:t>, AWS S3, Azure Synapse</a:t>
            </a:r>
            <a:endParaRPr kumimoji="0" lang="en-US" sz="1200" b="0" i="1" u="none" strike="noStrike" kern="1200" cap="none" spc="0" normalizeH="0" baseline="0" noProof="0" dirty="0">
              <a:ln>
                <a:noFill/>
              </a:ln>
              <a:solidFill>
                <a:srgbClr val="53565A">
                  <a:lumMod val="75000"/>
                </a:srgbClr>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cxnSp>
        <p:nvCxnSpPr>
          <p:cNvPr id="76" name="Connector: Elbow 75">
            <a:extLst>
              <a:ext uri="{FF2B5EF4-FFF2-40B4-BE49-F238E27FC236}">
                <a16:creationId xmlns:a16="http://schemas.microsoft.com/office/drawing/2014/main" id="{A9ECD9E1-7E4D-4AB8-B257-210D6A6DDBB2}"/>
              </a:ext>
            </a:extLst>
          </p:cNvPr>
          <p:cNvCxnSpPr>
            <a:cxnSpLocks/>
          </p:cNvCxnSpPr>
          <p:nvPr/>
        </p:nvCxnSpPr>
        <p:spPr>
          <a:xfrm rot="5400000">
            <a:off x="7637127" y="1026280"/>
            <a:ext cx="479909" cy="322908"/>
          </a:xfrm>
          <a:prstGeom prst="bentConnector3">
            <a:avLst>
              <a:gd name="adj1" fmla="val 2366"/>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82" name="TextBox 81">
            <a:extLst>
              <a:ext uri="{FF2B5EF4-FFF2-40B4-BE49-F238E27FC236}">
                <a16:creationId xmlns:a16="http://schemas.microsoft.com/office/drawing/2014/main" id="{9982F1A1-A786-4C1B-9C01-C6147ADB4300}"/>
              </a:ext>
            </a:extLst>
          </p:cNvPr>
          <p:cNvSpPr txBox="1"/>
          <p:nvPr/>
        </p:nvSpPr>
        <p:spPr>
          <a:xfrm>
            <a:off x="6690949" y="280425"/>
            <a:ext cx="3671259" cy="276999"/>
          </a:xfrm>
          <a:prstGeom prst="rect">
            <a:avLst/>
          </a:prstGeom>
          <a:noFill/>
        </p:spPr>
        <p:txBody>
          <a:bodyPr vert="horz" wrap="square" lIns="0" tIns="0" rIns="0" bIns="0" rtlCol="0">
            <a:spAutoFit/>
          </a:bodyPr>
          <a:lstStyle/>
          <a:p>
            <a:pPr algn="ctr">
              <a:spcBef>
                <a:spcPts val="200"/>
              </a:spcBef>
              <a:buSzPct val="100000"/>
            </a:pPr>
            <a:r>
              <a:rPr lang="en-US" b="1">
                <a:latin typeface="Open Sans" panose="020B0606030504020204" pitchFamily="34" charset="0"/>
                <a:ea typeface="Open Sans" panose="020B0606030504020204" pitchFamily="34" charset="0"/>
                <a:cs typeface="Open Sans" panose="020B0606030504020204" pitchFamily="34" charset="0"/>
              </a:rPr>
              <a:t>Generative AI Technical Stack</a:t>
            </a:r>
          </a:p>
        </p:txBody>
      </p:sp>
      <p:sp>
        <p:nvSpPr>
          <p:cNvPr id="77" name="TextBox 76">
            <a:extLst>
              <a:ext uri="{FF2B5EF4-FFF2-40B4-BE49-F238E27FC236}">
                <a16:creationId xmlns:a16="http://schemas.microsoft.com/office/drawing/2014/main" id="{7468D89F-0051-4242-9B46-E7F7085A0F83}"/>
              </a:ext>
            </a:extLst>
          </p:cNvPr>
          <p:cNvSpPr txBox="1"/>
          <p:nvPr/>
        </p:nvSpPr>
        <p:spPr>
          <a:xfrm>
            <a:off x="7327124" y="6496282"/>
            <a:ext cx="4352501" cy="246221"/>
          </a:xfrm>
          <a:prstGeom prst="rect">
            <a:avLst/>
          </a:prstGeom>
          <a:noFill/>
        </p:spPr>
        <p:txBody>
          <a:bodyPr wrap="square" lIns="0">
            <a:spAutoFit/>
          </a:bodyPr>
          <a:lstStyle/>
          <a:p>
            <a:pPr algn="r"/>
            <a:r>
              <a:rPr kumimoji="0" lang="en-US" sz="1000" b="0" i="0" u="none" strike="noStrike" kern="1200" cap="none" spc="0" normalizeH="0" baseline="0" noProof="0">
                <a:ln>
                  <a:noFill/>
                </a:ln>
                <a:solidFill>
                  <a:sysClr val="windowText" lastClr="000000"/>
                </a:solidFill>
                <a:effectLst/>
                <a:uLnTx/>
                <a:uFillTx/>
                <a:latin typeface="Open Sans" panose="020B0606030504020204" pitchFamily="34" charset="0"/>
                <a:ea typeface="Open Sans" panose="020B0606030504020204" pitchFamily="34" charset="0"/>
                <a:cs typeface="Open Sans" panose="020B0606030504020204" pitchFamily="34" charset="0"/>
              </a:rPr>
              <a:t>* Imperative for Deloitte to develop new capabilities around fine-tuning </a:t>
            </a:r>
            <a:endParaRPr lang="en-US" sz="1000">
              <a:latin typeface="Open Sans" panose="020B0606030504020204" pitchFamily="34" charset="0"/>
              <a:ea typeface="Open Sans" panose="020B0606030504020204" pitchFamily="34" charset="0"/>
              <a:cs typeface="Open Sans" panose="020B0606030504020204" pitchFamily="34" charset="0"/>
            </a:endParaRPr>
          </a:p>
        </p:txBody>
      </p:sp>
      <p:grpSp>
        <p:nvGrpSpPr>
          <p:cNvPr id="71" name="Group 70">
            <a:extLst>
              <a:ext uri="{FF2B5EF4-FFF2-40B4-BE49-F238E27FC236}">
                <a16:creationId xmlns:a16="http://schemas.microsoft.com/office/drawing/2014/main" id="{4FA5DBC4-AC38-4B61-8A24-70BD497941A2}"/>
              </a:ext>
            </a:extLst>
          </p:cNvPr>
          <p:cNvGrpSpPr/>
          <p:nvPr/>
        </p:nvGrpSpPr>
        <p:grpSpPr>
          <a:xfrm>
            <a:off x="556982" y="974404"/>
            <a:ext cx="3519436" cy="5254172"/>
            <a:chOff x="408285" y="2355099"/>
            <a:chExt cx="5218831" cy="2428418"/>
          </a:xfrm>
          <a:solidFill>
            <a:srgbClr val="F2F2F2"/>
          </a:solidFill>
        </p:grpSpPr>
        <p:sp>
          <p:nvSpPr>
            <p:cNvPr id="39" name="Rectangle: Rounded Corners 38">
              <a:extLst>
                <a:ext uri="{FF2B5EF4-FFF2-40B4-BE49-F238E27FC236}">
                  <a16:creationId xmlns:a16="http://schemas.microsoft.com/office/drawing/2014/main" id="{2905613F-8E23-4B71-8F18-C7AC5E26D589}"/>
                </a:ext>
              </a:extLst>
            </p:cNvPr>
            <p:cNvSpPr/>
            <p:nvPr/>
          </p:nvSpPr>
          <p:spPr bwMode="gray">
            <a:xfrm>
              <a:off x="408285" y="2355099"/>
              <a:ext cx="5218831" cy="2428418"/>
            </a:xfrm>
            <a:prstGeom prst="roundRect">
              <a:avLst/>
            </a:prstGeom>
            <a:grpFill/>
            <a:ln w="19050" algn="ctr">
              <a:solidFill>
                <a:schemeClr val="tx2"/>
              </a:solidFill>
              <a:miter lim="800000"/>
              <a:headEnd/>
              <a:tailEnd/>
            </a:ln>
            <a:effectLst>
              <a:outerShdw blurRad="50800" dist="38100" dir="2700000" algn="tl" rotWithShape="0">
                <a:prstClr val="black">
                  <a:alpha val="40000"/>
                </a:prstClr>
              </a:outerShdw>
            </a:effectLst>
          </p:spPr>
          <p:txBody>
            <a:bodyPr wrap="square" lIns="88900" tIns="88900" rIns="88900" bIns="88900" rtlCol="0" anchor="ctr"/>
            <a:lstStyle/>
            <a:p>
              <a:pPr marL="182880" marR="0" lvl="0" indent="-18288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en-US" sz="14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83" name="TextBox 82">
              <a:extLst>
                <a:ext uri="{FF2B5EF4-FFF2-40B4-BE49-F238E27FC236}">
                  <a16:creationId xmlns:a16="http://schemas.microsoft.com/office/drawing/2014/main" id="{1F71DEED-D6AD-4159-9EBE-3A99A2740F28}"/>
                </a:ext>
              </a:extLst>
            </p:cNvPr>
            <p:cNvSpPr txBox="1"/>
            <p:nvPr/>
          </p:nvSpPr>
          <p:spPr>
            <a:xfrm>
              <a:off x="534423" y="2819015"/>
              <a:ext cx="5016114" cy="1782568"/>
            </a:xfrm>
            <a:prstGeom prst="rect">
              <a:avLst/>
            </a:prstGeom>
            <a:noFill/>
            <a:ln>
              <a:noFill/>
            </a:ln>
          </p:spPr>
          <p:txBody>
            <a:bodyPr wrap="square" anchor="ctr">
              <a:spAutoFit/>
            </a:bodyPr>
            <a:lstStyle/>
            <a:p>
              <a:pPr marL="182880" marR="0" lvl="0" indent="-18288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4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Application Frameworks coordinate the training of models across servers during pre-training, and </a:t>
              </a:r>
              <a:r>
                <a:rPr kumimoji="0" lang="en-US" sz="1400" b="1"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fine-tuning for specific tasks, industries, and domains</a:t>
              </a:r>
            </a:p>
            <a:p>
              <a:pPr marL="182880" marR="0" lvl="0" indent="-18288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en-US" sz="14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182880" marR="0" lvl="0" indent="-18288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4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Data platforms are </a:t>
              </a:r>
              <a:r>
                <a:rPr kumimoji="0" lang="en-US" sz="1400" b="1"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used to store and manage the ‘big data’</a:t>
              </a:r>
              <a:r>
                <a:rPr kumimoji="0" lang="en-US" sz="14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 required to train these models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182880" marR="0" lvl="0" indent="-18288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400" b="1"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Efficient communication between GPUs </a:t>
              </a:r>
              <a:r>
                <a:rPr kumimoji="0" lang="en-US" sz="14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is crucial for fast training, achieved through libraries (e.g., NVIDIA CUDA)</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182880" marR="0" lvl="0" indent="-18288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400" b="1"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GPU-enabled cloud computing platforms</a:t>
              </a:r>
              <a:r>
                <a:rPr kumimoji="0" lang="en-US" sz="14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 provide the required infrastructure and services to run generative AI models</a:t>
              </a:r>
            </a:p>
          </p:txBody>
        </p:sp>
      </p:grpSp>
      <p:sp>
        <p:nvSpPr>
          <p:cNvPr id="84" name="TextBox 83">
            <a:extLst>
              <a:ext uri="{FF2B5EF4-FFF2-40B4-BE49-F238E27FC236}">
                <a16:creationId xmlns:a16="http://schemas.microsoft.com/office/drawing/2014/main" id="{D6A2A614-8749-4A1F-99CC-B4E9E6E0BAE9}"/>
              </a:ext>
            </a:extLst>
          </p:cNvPr>
          <p:cNvSpPr txBox="1"/>
          <p:nvPr/>
        </p:nvSpPr>
        <p:spPr>
          <a:xfrm rot="16200000">
            <a:off x="4162599" y="5848989"/>
            <a:ext cx="829946" cy="276999"/>
          </a:xfrm>
          <a:prstGeom prst="rect">
            <a:avLst/>
          </a:prstGeom>
          <a:noFill/>
        </p:spPr>
        <p:txBody>
          <a:bodyPr vert="horz" wrap="square" lIns="0" tIns="0" rIns="0" bIns="0" rtlCol="0">
            <a:spAutoFit/>
          </a:bodyPr>
          <a:lstStyle/>
          <a:p>
            <a:pPr algn="ctr">
              <a:spcBef>
                <a:spcPts val="200"/>
              </a:spcBef>
              <a:buSzPct val="100000"/>
            </a:pPr>
            <a:r>
              <a:rPr lang="en-US" sz="900" b="1">
                <a:latin typeface="Open Sans" panose="020B0606030504020204" pitchFamily="34" charset="0"/>
                <a:ea typeface="Open Sans" panose="020B0606030504020204" pitchFamily="34" charset="0"/>
                <a:cs typeface="Open Sans" panose="020B0606030504020204" pitchFamily="34" charset="0"/>
              </a:rPr>
              <a:t>AI Infrastructure</a:t>
            </a:r>
          </a:p>
        </p:txBody>
      </p:sp>
      <p:sp>
        <p:nvSpPr>
          <p:cNvPr id="85" name="TextBox 84">
            <a:extLst>
              <a:ext uri="{FF2B5EF4-FFF2-40B4-BE49-F238E27FC236}">
                <a16:creationId xmlns:a16="http://schemas.microsoft.com/office/drawing/2014/main" id="{D21105EA-2677-44A5-B30A-6E204CD2CC9C}"/>
              </a:ext>
            </a:extLst>
          </p:cNvPr>
          <p:cNvSpPr txBox="1"/>
          <p:nvPr/>
        </p:nvSpPr>
        <p:spPr>
          <a:xfrm rot="16200000">
            <a:off x="4090607" y="4957674"/>
            <a:ext cx="973930" cy="276999"/>
          </a:xfrm>
          <a:prstGeom prst="rect">
            <a:avLst/>
          </a:prstGeom>
          <a:noFill/>
        </p:spPr>
        <p:txBody>
          <a:bodyPr vert="horz" wrap="square" lIns="0" tIns="0" rIns="0" bIns="0" rtlCol="0">
            <a:spAutoFit/>
          </a:bodyPr>
          <a:lstStyle/>
          <a:p>
            <a:pPr algn="ctr">
              <a:spcBef>
                <a:spcPts val="200"/>
              </a:spcBef>
              <a:buSzPct val="100000"/>
            </a:pPr>
            <a:r>
              <a:rPr lang="en-US" sz="900" b="1">
                <a:latin typeface="Open Sans" panose="020B0606030504020204" pitchFamily="34" charset="0"/>
                <a:ea typeface="Open Sans" panose="020B0606030504020204" pitchFamily="34" charset="0"/>
                <a:cs typeface="Open Sans" panose="020B0606030504020204" pitchFamily="34" charset="0"/>
              </a:rPr>
              <a:t>Cloud &amp; Data Platforms</a:t>
            </a:r>
          </a:p>
        </p:txBody>
      </p:sp>
      <p:sp>
        <p:nvSpPr>
          <p:cNvPr id="31" name="TextBox 30">
            <a:extLst>
              <a:ext uri="{FF2B5EF4-FFF2-40B4-BE49-F238E27FC236}">
                <a16:creationId xmlns:a16="http://schemas.microsoft.com/office/drawing/2014/main" id="{AB234085-DED3-4C35-86C7-410B2AE93DB4}"/>
              </a:ext>
            </a:extLst>
          </p:cNvPr>
          <p:cNvSpPr txBox="1"/>
          <p:nvPr/>
        </p:nvSpPr>
        <p:spPr>
          <a:xfrm rot="16200000">
            <a:off x="3922949" y="3500806"/>
            <a:ext cx="1347017" cy="138499"/>
          </a:xfrm>
          <a:prstGeom prst="rect">
            <a:avLst/>
          </a:prstGeom>
          <a:noFill/>
        </p:spPr>
        <p:txBody>
          <a:bodyPr vert="horz" wrap="square" lIns="0" tIns="0" rIns="0" bIns="0" rtlCol="0">
            <a:spAutoFit/>
          </a:bodyPr>
          <a:lstStyle/>
          <a:p>
            <a:pPr algn="ctr">
              <a:spcBef>
                <a:spcPts val="200"/>
              </a:spcBef>
              <a:buSzPct val="100000"/>
            </a:pPr>
            <a:r>
              <a:rPr lang="en-US" sz="900" b="1">
                <a:latin typeface="Open Sans" panose="020B0606030504020204" pitchFamily="34" charset="0"/>
                <a:ea typeface="Open Sans" panose="020B0606030504020204" pitchFamily="34" charset="0"/>
                <a:cs typeface="Open Sans" panose="020B0606030504020204" pitchFamily="34" charset="0"/>
              </a:rPr>
              <a:t>Generative AI Models</a:t>
            </a:r>
          </a:p>
        </p:txBody>
      </p:sp>
      <p:sp>
        <p:nvSpPr>
          <p:cNvPr id="33" name="TextBox 32">
            <a:extLst>
              <a:ext uri="{FF2B5EF4-FFF2-40B4-BE49-F238E27FC236}">
                <a16:creationId xmlns:a16="http://schemas.microsoft.com/office/drawing/2014/main" id="{CBFBEA7F-C0EB-4EF8-9C80-8878C8E7D8D7}"/>
              </a:ext>
            </a:extLst>
          </p:cNvPr>
          <p:cNvSpPr txBox="1"/>
          <p:nvPr/>
        </p:nvSpPr>
        <p:spPr>
          <a:xfrm rot="16200000">
            <a:off x="4109493" y="1713687"/>
            <a:ext cx="973930" cy="276999"/>
          </a:xfrm>
          <a:prstGeom prst="rect">
            <a:avLst/>
          </a:prstGeom>
          <a:noFill/>
        </p:spPr>
        <p:txBody>
          <a:bodyPr vert="horz" wrap="square" lIns="0" tIns="0" rIns="0" bIns="0" rtlCol="0">
            <a:spAutoFit/>
          </a:bodyPr>
          <a:lstStyle/>
          <a:p>
            <a:pPr algn="ctr">
              <a:spcBef>
                <a:spcPts val="200"/>
              </a:spcBef>
              <a:buSzPct val="100000"/>
            </a:pPr>
            <a:r>
              <a:rPr lang="en-US" sz="900" b="1">
                <a:latin typeface="Open Sans" panose="020B0606030504020204" pitchFamily="34" charset="0"/>
                <a:ea typeface="Open Sans" panose="020B0606030504020204" pitchFamily="34" charset="0"/>
                <a:cs typeface="Open Sans" panose="020B0606030504020204" pitchFamily="34" charset="0"/>
              </a:rPr>
              <a:t>Generative AI Applications</a:t>
            </a:r>
          </a:p>
        </p:txBody>
      </p:sp>
      <p:sp>
        <p:nvSpPr>
          <p:cNvPr id="3" name="TextBox 2">
            <a:extLst>
              <a:ext uri="{FF2B5EF4-FFF2-40B4-BE49-F238E27FC236}">
                <a16:creationId xmlns:a16="http://schemas.microsoft.com/office/drawing/2014/main" id="{3CC8BA48-8670-4D2E-9C6A-E73574FA91D2}"/>
              </a:ext>
            </a:extLst>
          </p:cNvPr>
          <p:cNvSpPr txBox="1"/>
          <p:nvPr/>
        </p:nvSpPr>
        <p:spPr>
          <a:xfrm>
            <a:off x="1167684" y="1195802"/>
            <a:ext cx="2447948" cy="553998"/>
          </a:xfrm>
          <a:prstGeom prst="rect">
            <a:avLst/>
          </a:prstGeom>
          <a:noFill/>
        </p:spPr>
        <p:txBody>
          <a:bodyPr wrap="square" lIns="0" tIns="0" rIns="0" bIns="0" rtlCol="0">
            <a:spAutoFit/>
          </a:bodyPr>
          <a:lstStyle/>
          <a:p>
            <a:pPr algn="ctr">
              <a:spcBef>
                <a:spcPts val="600"/>
              </a:spcBef>
              <a:buSzPct val="100000"/>
            </a:pPr>
            <a:r>
              <a:rPr lang="en-US" b="1">
                <a:solidFill>
                  <a:srgbClr val="313131"/>
                </a:solidFill>
                <a:latin typeface="Open Sans" panose="020B0606030504020204" pitchFamily="34" charset="0"/>
                <a:ea typeface="Open Sans" panose="020B0606030504020204" pitchFamily="34" charset="0"/>
                <a:cs typeface="Open Sans" panose="020B0606030504020204" pitchFamily="34" charset="0"/>
              </a:rPr>
              <a:t>Technical Considerations</a:t>
            </a:r>
          </a:p>
        </p:txBody>
      </p:sp>
      <p:sp>
        <p:nvSpPr>
          <p:cNvPr id="32" name="Left Brace 31">
            <a:extLst>
              <a:ext uri="{FF2B5EF4-FFF2-40B4-BE49-F238E27FC236}">
                <a16:creationId xmlns:a16="http://schemas.microsoft.com/office/drawing/2014/main" id="{E828A16F-83F3-4AA2-A30A-D4D21CE43E0E}"/>
              </a:ext>
            </a:extLst>
          </p:cNvPr>
          <p:cNvSpPr/>
          <p:nvPr/>
        </p:nvSpPr>
        <p:spPr>
          <a:xfrm>
            <a:off x="4776601" y="5588050"/>
            <a:ext cx="171995" cy="765745"/>
          </a:xfrm>
          <a:prstGeom prst="leftBrace">
            <a:avLst>
              <a:gd name="adj1" fmla="val 42881"/>
              <a:gd name="adj2" fmla="val 50000"/>
            </a:avLst>
          </a:prstGeom>
          <a:ln>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4" name="Left Brace 33">
            <a:extLst>
              <a:ext uri="{FF2B5EF4-FFF2-40B4-BE49-F238E27FC236}">
                <a16:creationId xmlns:a16="http://schemas.microsoft.com/office/drawing/2014/main" id="{4ECE9CD4-7F73-4008-8AA4-D742F6C37512}"/>
              </a:ext>
            </a:extLst>
          </p:cNvPr>
          <p:cNvSpPr/>
          <p:nvPr/>
        </p:nvSpPr>
        <p:spPr>
          <a:xfrm>
            <a:off x="4763746" y="4715876"/>
            <a:ext cx="171995" cy="765745"/>
          </a:xfrm>
          <a:prstGeom prst="leftBrace">
            <a:avLst>
              <a:gd name="adj1" fmla="val 42881"/>
              <a:gd name="adj2" fmla="val 50000"/>
            </a:avLst>
          </a:prstGeom>
          <a:ln>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6" name="Left Brace 35">
            <a:extLst>
              <a:ext uri="{FF2B5EF4-FFF2-40B4-BE49-F238E27FC236}">
                <a16:creationId xmlns:a16="http://schemas.microsoft.com/office/drawing/2014/main" id="{AEBCC9D6-06DA-439F-89D6-E207331A9B5B}"/>
              </a:ext>
            </a:extLst>
          </p:cNvPr>
          <p:cNvSpPr/>
          <p:nvPr/>
        </p:nvSpPr>
        <p:spPr>
          <a:xfrm>
            <a:off x="4761908" y="1464054"/>
            <a:ext cx="171995" cy="765745"/>
          </a:xfrm>
          <a:prstGeom prst="leftBrace">
            <a:avLst>
              <a:gd name="adj1" fmla="val 42881"/>
              <a:gd name="adj2" fmla="val 50000"/>
            </a:avLst>
          </a:prstGeom>
          <a:ln>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8" name="Left Brace 37">
            <a:extLst>
              <a:ext uri="{FF2B5EF4-FFF2-40B4-BE49-F238E27FC236}">
                <a16:creationId xmlns:a16="http://schemas.microsoft.com/office/drawing/2014/main" id="{D4654B18-9191-4ECD-9FE5-E65C9DB8C9D9}"/>
              </a:ext>
            </a:extLst>
          </p:cNvPr>
          <p:cNvSpPr/>
          <p:nvPr/>
        </p:nvSpPr>
        <p:spPr>
          <a:xfrm>
            <a:off x="4750892" y="2264796"/>
            <a:ext cx="171995" cy="2403238"/>
          </a:xfrm>
          <a:prstGeom prst="leftBrace">
            <a:avLst>
              <a:gd name="adj1" fmla="val 42881"/>
              <a:gd name="adj2" fmla="val 50000"/>
            </a:avLst>
          </a:prstGeom>
          <a:ln>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Rectangle: Rounded Corners 44">
            <a:extLst>
              <a:ext uri="{FF2B5EF4-FFF2-40B4-BE49-F238E27FC236}">
                <a16:creationId xmlns:a16="http://schemas.microsoft.com/office/drawing/2014/main" id="{93772B9B-5048-60C6-D93C-3008AE6411E9}"/>
              </a:ext>
            </a:extLst>
          </p:cNvPr>
          <p:cNvSpPr/>
          <p:nvPr/>
        </p:nvSpPr>
        <p:spPr bwMode="gray">
          <a:xfrm>
            <a:off x="5095451" y="1488291"/>
            <a:ext cx="1241547" cy="4874199"/>
          </a:xfrm>
          <a:prstGeom prst="roundRect">
            <a:avLst/>
          </a:prstGeom>
          <a:solidFill>
            <a:srgbClr val="0D8390"/>
          </a:solidFill>
          <a:ln w="28575">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914400">
              <a:lnSpc>
                <a:spcPct val="90000"/>
              </a:lnSpc>
              <a:buClr>
                <a:srgbClr val="DE2D26"/>
              </a:buClr>
            </a:pPr>
            <a:r>
              <a:rPr lang="en-US" sz="1200" b="1">
                <a:solidFill>
                  <a:schemeClr val="bg1"/>
                </a:solidFill>
                <a:latin typeface="+mj-lt"/>
              </a:rPr>
              <a:t>Product </a:t>
            </a:r>
            <a:br>
              <a:rPr lang="en-US" sz="1200" b="1">
                <a:solidFill>
                  <a:schemeClr val="bg1"/>
                </a:solidFill>
                <a:latin typeface="+mj-lt"/>
              </a:rPr>
            </a:br>
            <a:r>
              <a:rPr lang="en-US" sz="1200" b="1">
                <a:solidFill>
                  <a:schemeClr val="bg1"/>
                </a:solidFill>
                <a:latin typeface="+mj-lt"/>
              </a:rPr>
              <a:t>Embedded Solutions</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500" b="1" i="0" u="none" strike="noStrike" kern="1200" cap="none" spc="0" normalizeH="0" baseline="0" noProof="0">
              <a:ln>
                <a:noFill/>
              </a:ln>
              <a:solidFill>
                <a:schemeClr val="bg1"/>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algn="ctr" defTabSz="914400">
              <a:lnSpc>
                <a:spcPct val="90000"/>
              </a:lnSpc>
              <a:buClr>
                <a:srgbClr val="DE2D26"/>
              </a:buClr>
            </a:pPr>
            <a:r>
              <a:rPr kumimoji="0" lang="en-US" sz="1200" b="0" i="0" u="none" strike="noStrike" kern="1200" cap="none" spc="0" normalizeH="0" baseline="0" noProof="0">
                <a:ln>
                  <a:noFill/>
                </a:ln>
                <a:solidFill>
                  <a:schemeClr val="bg1"/>
                </a:solidFill>
                <a:effectLst/>
                <a:uLnTx/>
                <a:uFillTx/>
                <a:latin typeface="Open Sans" panose="020B0606030504020204" pitchFamily="34" charset="0"/>
                <a:ea typeface="Open Sans" panose="020B0606030504020204" pitchFamily="34" charset="0"/>
                <a:cs typeface="Open Sans" panose="020B0606030504020204" pitchFamily="34" charset="0"/>
              </a:rPr>
              <a:t>e.g., </a:t>
            </a:r>
            <a:r>
              <a:rPr lang="en-US" sz="1200">
                <a:solidFill>
                  <a:schemeClr val="bg1"/>
                </a:solidFill>
                <a:latin typeface="+mj-lt"/>
              </a:rPr>
              <a:t>MS Teams</a:t>
            </a:r>
          </a:p>
          <a:p>
            <a:pPr algn="ctr" defTabSz="914400">
              <a:lnSpc>
                <a:spcPct val="90000"/>
              </a:lnSpc>
              <a:buClr>
                <a:srgbClr val="DE2D26"/>
              </a:buClr>
            </a:pPr>
            <a:r>
              <a:rPr lang="en-US" sz="1200">
                <a:solidFill>
                  <a:schemeClr val="bg1"/>
                </a:solidFill>
                <a:latin typeface="+mj-lt"/>
              </a:rPr>
              <a:t>MS Bing</a:t>
            </a:r>
          </a:p>
          <a:p>
            <a:pPr algn="ctr" defTabSz="914400">
              <a:lnSpc>
                <a:spcPct val="90000"/>
              </a:lnSpc>
              <a:buClr>
                <a:srgbClr val="DE2D26"/>
              </a:buClr>
            </a:pPr>
            <a:r>
              <a:rPr lang="en-US" sz="1200">
                <a:solidFill>
                  <a:schemeClr val="bg1"/>
                </a:solidFill>
                <a:latin typeface="+mj-lt"/>
              </a:rPr>
              <a:t>MS Azure,</a:t>
            </a:r>
          </a:p>
          <a:p>
            <a:pPr algn="ctr" defTabSz="914400">
              <a:lnSpc>
                <a:spcPct val="90000"/>
              </a:lnSpc>
              <a:buClr>
                <a:srgbClr val="DE2D26"/>
              </a:buClr>
            </a:pPr>
            <a:r>
              <a:rPr lang="en-US" sz="1200">
                <a:solidFill>
                  <a:schemeClr val="bg1"/>
                </a:solidFill>
                <a:latin typeface="+mj-lt"/>
              </a:rPr>
              <a:t>Google Workplace,</a:t>
            </a:r>
          </a:p>
          <a:p>
            <a:pPr algn="ctr" defTabSz="914400">
              <a:lnSpc>
                <a:spcPct val="90000"/>
              </a:lnSpc>
              <a:buClr>
                <a:srgbClr val="DE2D26"/>
              </a:buClr>
            </a:pPr>
            <a:r>
              <a:rPr lang="en-US" sz="1200">
                <a:solidFill>
                  <a:schemeClr val="bg1"/>
                </a:solidFill>
                <a:latin typeface="+mj-lt"/>
              </a:rPr>
              <a:t>Adobe Express,</a:t>
            </a:r>
          </a:p>
          <a:p>
            <a:pPr algn="ctr" defTabSz="914400">
              <a:lnSpc>
                <a:spcPct val="90000"/>
              </a:lnSpc>
              <a:buClr>
                <a:srgbClr val="DE2D26"/>
              </a:buClr>
            </a:pPr>
            <a:r>
              <a:rPr lang="en-US" sz="1200">
                <a:solidFill>
                  <a:schemeClr val="bg1"/>
                </a:solidFill>
                <a:latin typeface="+mj-lt"/>
              </a:rPr>
              <a:t> Daydream (</a:t>
            </a:r>
            <a:r>
              <a:rPr lang="en-US" sz="1200" err="1">
                <a:solidFill>
                  <a:schemeClr val="bg1"/>
                </a:solidFill>
                <a:latin typeface="+mj-lt"/>
              </a:rPr>
              <a:t>Mixtiles</a:t>
            </a:r>
            <a:r>
              <a:rPr lang="en-US" sz="1200">
                <a:solidFill>
                  <a:schemeClr val="bg1"/>
                </a:solidFill>
                <a:latin typeface="+mj-lt"/>
              </a:rPr>
              <a:t>),</a:t>
            </a:r>
          </a:p>
          <a:p>
            <a:pPr algn="ctr" defTabSz="914400">
              <a:lnSpc>
                <a:spcPct val="90000"/>
              </a:lnSpc>
              <a:buClr>
                <a:srgbClr val="DE2D26"/>
              </a:buClr>
            </a:pPr>
            <a:r>
              <a:rPr lang="en-US" sz="1200">
                <a:solidFill>
                  <a:schemeClr val="bg1"/>
                </a:solidFill>
                <a:latin typeface="+mj-lt"/>
              </a:rPr>
              <a:t>AI image generator (Shutterstock)</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chemeClr val="bg1"/>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cxnSp>
        <p:nvCxnSpPr>
          <p:cNvPr id="7" name="Connector: Elbow 75">
            <a:extLst>
              <a:ext uri="{FF2B5EF4-FFF2-40B4-BE49-F238E27FC236}">
                <a16:creationId xmlns:a16="http://schemas.microsoft.com/office/drawing/2014/main" id="{A514B9DD-E544-B90C-FF73-075F4C2D5A74}"/>
              </a:ext>
            </a:extLst>
          </p:cNvPr>
          <p:cNvCxnSpPr>
            <a:cxnSpLocks/>
          </p:cNvCxnSpPr>
          <p:nvPr/>
        </p:nvCxnSpPr>
        <p:spPr>
          <a:xfrm flipH="1">
            <a:off x="5802272" y="964464"/>
            <a:ext cx="1024255" cy="479583"/>
          </a:xfrm>
          <a:prstGeom prst="bentConnector4">
            <a:avLst>
              <a:gd name="adj1" fmla="val -117639"/>
              <a:gd name="adj2" fmla="val 535"/>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1" name="Title 4">
            <a:extLst>
              <a:ext uri="{FF2B5EF4-FFF2-40B4-BE49-F238E27FC236}">
                <a16:creationId xmlns:a16="http://schemas.microsoft.com/office/drawing/2014/main" id="{6F18AEC4-39D9-A494-8D79-3CF1CE426B44}"/>
              </a:ext>
            </a:extLst>
          </p:cNvPr>
          <p:cNvSpPr txBox="1">
            <a:spLocks/>
          </p:cNvSpPr>
          <p:nvPr/>
        </p:nvSpPr>
        <p:spPr bwMode="gray">
          <a:xfrm>
            <a:off x="440404" y="410867"/>
            <a:ext cx="11252200" cy="451866"/>
          </a:xfrm>
          <a:prstGeom prst="rect">
            <a:avLst/>
          </a:prstGeom>
        </p:spPr>
        <p:txBody>
          <a:bodyPr vert="horz" lIns="0" tIns="0" rIns="0" bIns="0" rtlCol="0" anchor="t" anchorCtr="0">
            <a:noAutofit/>
          </a:bodyPr>
          <a:lstStyle>
            <a:lvl1pPr algn="l" defTabSz="685800" rtl="0" eaLnBrk="1" latinLnBrk="0" hangingPunct="1">
              <a:spcBef>
                <a:spcPct val="0"/>
              </a:spcBef>
              <a:buNone/>
              <a:defRPr sz="2000" kern="1200">
                <a:solidFill>
                  <a:schemeClr val="tx1"/>
                </a:solidFill>
                <a:latin typeface="+mn-lt"/>
                <a:ea typeface="+mj-ea"/>
                <a:cs typeface="Calibri Light" panose="020F0302020204030204" pitchFamily="34" charset="0"/>
              </a:defRPr>
            </a:lvl1pPr>
          </a:lstStyle>
          <a:p>
            <a:r>
              <a:rPr lang="en-US">
                <a:latin typeface="Open Sans Semibold"/>
                <a:ea typeface="Open Sans Semibold"/>
                <a:cs typeface="Open Sans Semibold"/>
              </a:rPr>
              <a:t>Generative AI High Level Architecture</a:t>
            </a:r>
          </a:p>
        </p:txBody>
      </p:sp>
    </p:spTree>
    <p:extLst>
      <p:ext uri="{BB962C8B-B14F-4D97-AF65-F5344CB8AC3E}">
        <p14:creationId xmlns:p14="http://schemas.microsoft.com/office/powerpoint/2010/main" val="30995956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819EDB6-6600-599E-B199-04B580961DF4}"/>
              </a:ext>
            </a:extLst>
          </p:cNvPr>
          <p:cNvSpPr/>
          <p:nvPr/>
        </p:nvSpPr>
        <p:spPr bwMode="gray">
          <a:xfrm>
            <a:off x="440404" y="6466357"/>
            <a:ext cx="3353288" cy="268980"/>
          </a:xfrm>
          <a:prstGeom prst="rect">
            <a:avLst/>
          </a:prstGeom>
          <a:solidFill>
            <a:schemeClr val="bg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5" name="Rectangle 4">
            <a:extLst>
              <a:ext uri="{FF2B5EF4-FFF2-40B4-BE49-F238E27FC236}">
                <a16:creationId xmlns:a16="http://schemas.microsoft.com/office/drawing/2014/main" id="{1D88C988-1944-498D-A339-B1E4231919CD}"/>
              </a:ext>
            </a:extLst>
          </p:cNvPr>
          <p:cNvSpPr/>
          <p:nvPr/>
        </p:nvSpPr>
        <p:spPr>
          <a:xfrm>
            <a:off x="2826998" y="6274340"/>
            <a:ext cx="4754880" cy="182880"/>
          </a:xfrm>
          <a:prstGeom prst="rect">
            <a:avLst/>
          </a:prstGeom>
          <a:solidFill>
            <a:schemeClr val="bg1"/>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8288" tIns="18288" rIns="18288" bIns="18288"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endParaRPr>
          </a:p>
        </p:txBody>
      </p:sp>
      <p:sp>
        <p:nvSpPr>
          <p:cNvPr id="2" name="Slide Number Placeholder 1">
            <a:extLst>
              <a:ext uri="{FF2B5EF4-FFF2-40B4-BE49-F238E27FC236}">
                <a16:creationId xmlns:a16="http://schemas.microsoft.com/office/drawing/2014/main" id="{131B48CF-37FD-40BF-93DD-39AE174A7F25}"/>
              </a:ext>
            </a:extLst>
          </p:cNvPr>
          <p:cNvSpPr>
            <a:spLocks noGrp="1"/>
          </p:cNvSpPr>
          <p:nvPr>
            <p:ph type="sldNum" sz="quarter" idx="10"/>
          </p:nvPr>
        </p:nvSpPr>
        <p:spPr>
          <a:xfrm>
            <a:off x="10956115" y="6413712"/>
            <a:ext cx="679450" cy="153888"/>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6CB4B4D-7CA3-9044-876B-883B54F8677D}" type="slidenum">
              <a:rPr kumimoji="0" lang="en-US" sz="800" b="0" i="0" u="none" strike="noStrike" kern="1200" cap="none" spc="0" normalizeH="0" baseline="0" noProof="0" smtClean="0">
                <a:ln>
                  <a:noFill/>
                </a:ln>
                <a:solidFill>
                  <a:srgbClr val="535353"/>
                </a:solidFill>
                <a:effectLst/>
                <a:uLnTx/>
                <a:uFillTx/>
                <a:latin typeface="Open Sans" panose="020B0606030504020204" pitchFamily="34" charset="0"/>
                <a:ea typeface="Open Sans" panose="020B0606030504020204" pitchFamily="34" charset="0"/>
                <a:cs typeface="Open Sans" panose="020B0606030504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800" b="0" i="0" u="none" strike="noStrike" kern="1200" cap="none" spc="0" normalizeH="0" baseline="0" noProof="0">
              <a:ln>
                <a:noFill/>
              </a:ln>
              <a:solidFill>
                <a:srgbClr val="535353"/>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aphicFrame>
        <p:nvGraphicFramePr>
          <p:cNvPr id="4" name="Table 4">
            <a:extLst>
              <a:ext uri="{FF2B5EF4-FFF2-40B4-BE49-F238E27FC236}">
                <a16:creationId xmlns:a16="http://schemas.microsoft.com/office/drawing/2014/main" id="{3A96F6FC-BE3D-4B4D-AC78-27AC30720A34}"/>
              </a:ext>
            </a:extLst>
          </p:cNvPr>
          <p:cNvGraphicFramePr>
            <a:graphicFrameLocks noGrp="1"/>
          </p:cNvGraphicFramePr>
          <p:nvPr/>
        </p:nvGraphicFramePr>
        <p:xfrm>
          <a:off x="2935917" y="1150049"/>
          <a:ext cx="6780866" cy="1493520"/>
        </p:xfrm>
        <a:graphic>
          <a:graphicData uri="http://schemas.openxmlformats.org/drawingml/2006/table">
            <a:tbl>
              <a:tblPr firstRow="1" bandRow="1">
                <a:tableStyleId>{00A15C55-8517-42AA-B614-E9B94910E393}</a:tableStyleId>
              </a:tblPr>
              <a:tblGrid>
                <a:gridCol w="6780866">
                  <a:extLst>
                    <a:ext uri="{9D8B030D-6E8A-4147-A177-3AD203B41FA5}">
                      <a16:colId xmlns:a16="http://schemas.microsoft.com/office/drawing/2014/main" val="1656321798"/>
                    </a:ext>
                  </a:extLst>
                </a:gridCol>
              </a:tblGrid>
              <a:tr h="389305">
                <a:tc>
                  <a:txBody>
                    <a:bodyPr/>
                    <a:lstStyle/>
                    <a:p>
                      <a:pPr marL="0" marR="0" lvl="0" indent="0" algn="l" defTabSz="1219170" rtl="0" eaLnBrk="1" fontAlgn="auto" latinLnBrk="0" hangingPunct="1">
                        <a:lnSpc>
                          <a:spcPct val="100000"/>
                        </a:lnSpc>
                        <a:spcBef>
                          <a:spcPts val="500"/>
                        </a:spcBef>
                        <a:spcAft>
                          <a:spcPts val="0"/>
                        </a:spcAft>
                        <a:buClrTx/>
                        <a:buSzTx/>
                        <a:buFont typeface="Arial" panose="020B0604020202020204" pitchFamily="34" charset="0"/>
                        <a:buNone/>
                        <a:tabLst/>
                        <a:defRPr/>
                      </a:pPr>
                      <a:r>
                        <a:rPr kumimoji="0" lang="en-US" sz="1050" b="1" i="0" u="sng" strike="noStrike" kern="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rPr>
                        <a:t>Winners of the Generative AI paradigm are those who use it as a feature, not the solution</a:t>
                      </a:r>
                      <a:r>
                        <a:rPr kumimoji="0" lang="en-US" sz="1050" b="0" i="0" u="none" strike="noStrike" kern="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rPr>
                        <a:t>. Generative AI alone has its inherent limitations, however when combined with Discriminative AI, Graph Neural Networks, and recursion organizations will operate with new levels of productivity and precision. </a:t>
                      </a:r>
                      <a:endParaRPr kumimoji="0" lang="en-US" sz="1050" b="0" i="0" u="sng" strike="noStrike" kern="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endParaRPr>
                    </a:p>
                  </a:txBody>
                  <a:tcPr anchor="ctr">
                    <a:lnL w="28575" cap="flat" cmpd="sng" algn="ctr">
                      <a:solidFill>
                        <a:srgbClr val="44A191"/>
                      </a:solidFill>
                      <a:prstDash val="solid"/>
                      <a:round/>
                      <a:headEnd type="none" w="med" len="med"/>
                      <a:tailEnd type="none" w="med" len="med"/>
                    </a:lnL>
                    <a:lnR w="28575" cap="flat" cmpd="sng" algn="ctr">
                      <a:solidFill>
                        <a:srgbClr val="44A191"/>
                      </a:solidFill>
                      <a:prstDash val="solid"/>
                      <a:round/>
                      <a:headEnd type="none" w="med" len="med"/>
                      <a:tailEnd type="none" w="med" len="med"/>
                    </a:lnR>
                    <a:lnT w="28575" cap="flat" cmpd="sng" algn="ctr">
                      <a:solidFill>
                        <a:srgbClr val="44A191"/>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62912979"/>
                  </a:ext>
                </a:extLst>
              </a:tr>
              <a:tr h="812253">
                <a:tc>
                  <a:txBody>
                    <a:bodyPr/>
                    <a:lstStyle/>
                    <a:p>
                      <a:pPr marL="0" marR="0" lvl="0" indent="0" algn="l" defTabSz="1219170" rtl="0" eaLnBrk="1" fontAlgn="auto" latinLnBrk="0" hangingPunct="1">
                        <a:lnSpc>
                          <a:spcPct val="100000"/>
                        </a:lnSpc>
                        <a:spcBef>
                          <a:spcPts val="500"/>
                        </a:spcBef>
                        <a:spcAft>
                          <a:spcPts val="0"/>
                        </a:spcAft>
                        <a:buClrTx/>
                        <a:buSzTx/>
                        <a:buFont typeface="Arial" panose="020B0604020202020204" pitchFamily="34" charset="0"/>
                        <a:buNone/>
                        <a:tabLst/>
                        <a:defRPr/>
                      </a:pPr>
                      <a:r>
                        <a:rPr kumimoji="0" lang="en-US" sz="1050" b="0" i="0" u="none" strike="noStrike" kern="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rPr>
                        <a:t>Adoption will accelerate as:</a:t>
                      </a:r>
                    </a:p>
                    <a:p>
                      <a:pPr marL="228600" marR="0" lvl="0" indent="-228600" algn="l" defTabSz="1219170" rtl="0" eaLnBrk="1" fontAlgn="auto" latinLnBrk="0" hangingPunct="1">
                        <a:lnSpc>
                          <a:spcPct val="100000"/>
                        </a:lnSpc>
                        <a:spcBef>
                          <a:spcPts val="500"/>
                        </a:spcBef>
                        <a:spcAft>
                          <a:spcPts val="0"/>
                        </a:spcAft>
                        <a:buClrTx/>
                        <a:buSzTx/>
                        <a:buFont typeface="+mj-lt"/>
                        <a:buAutoNum type="arabicPeriod"/>
                        <a:tabLst/>
                        <a:defRPr/>
                      </a:pPr>
                      <a:r>
                        <a:rPr kumimoji="0" lang="en-US" sz="1050" b="0" i="0" u="none" strike="noStrike" kern="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rPr>
                        <a:t>Applications achieve core objectives, in an efficient and cost-effective manner</a:t>
                      </a:r>
                    </a:p>
                    <a:p>
                      <a:pPr marL="228600" marR="0" lvl="0" indent="-228600" algn="l" defTabSz="1219170" rtl="0" eaLnBrk="1" fontAlgn="auto" latinLnBrk="0" hangingPunct="1">
                        <a:lnSpc>
                          <a:spcPct val="100000"/>
                        </a:lnSpc>
                        <a:spcBef>
                          <a:spcPts val="500"/>
                        </a:spcBef>
                        <a:spcAft>
                          <a:spcPts val="0"/>
                        </a:spcAft>
                        <a:buClrTx/>
                        <a:buSzTx/>
                        <a:buFont typeface="+mj-lt"/>
                        <a:buAutoNum type="arabicPeriod"/>
                        <a:tabLst/>
                        <a:defRPr/>
                      </a:pPr>
                      <a:r>
                        <a:rPr kumimoji="0" lang="en-US" sz="1050" b="0" i="0" u="none" strike="noStrike" kern="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Sources can be cited and rationale for outputs can be interpreted to support decisions</a:t>
                      </a:r>
                    </a:p>
                    <a:p>
                      <a:pPr marL="228600" marR="0" lvl="0" indent="-228600" algn="l" defTabSz="1219170" rtl="0" eaLnBrk="1" fontAlgn="auto" latinLnBrk="0" hangingPunct="1">
                        <a:lnSpc>
                          <a:spcPct val="100000"/>
                        </a:lnSpc>
                        <a:spcBef>
                          <a:spcPts val="500"/>
                        </a:spcBef>
                        <a:spcAft>
                          <a:spcPts val="0"/>
                        </a:spcAft>
                        <a:buClrTx/>
                        <a:buSzTx/>
                        <a:buFont typeface="+mj-lt"/>
                        <a:buAutoNum type="arabicPeriod"/>
                        <a:tabLst/>
                        <a:defRPr/>
                      </a:pPr>
                      <a:r>
                        <a:rPr kumimoji="0" lang="en-US" sz="1050" b="0" i="0" u="none" strike="noStrike" kern="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Outputs offer a significant level of accuracy and reliability</a:t>
                      </a:r>
                    </a:p>
                  </a:txBody>
                  <a:tcPr>
                    <a:lnL w="28575" cap="flat" cmpd="sng" algn="ctr">
                      <a:solidFill>
                        <a:srgbClr val="44A191"/>
                      </a:solidFill>
                      <a:prstDash val="solid"/>
                      <a:round/>
                      <a:headEnd type="none" w="med" len="med"/>
                      <a:tailEnd type="none" w="med" len="med"/>
                    </a:lnL>
                    <a:lnR w="28575" cap="flat" cmpd="sng" algn="ctr">
                      <a:solidFill>
                        <a:srgbClr val="44A191"/>
                      </a:solid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rgbClr val="44A19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95211454"/>
                  </a:ext>
                </a:extLst>
              </a:tr>
            </a:tbl>
          </a:graphicData>
        </a:graphic>
      </p:graphicFrame>
      <p:sp>
        <p:nvSpPr>
          <p:cNvPr id="3" name="Rectangle 2">
            <a:extLst>
              <a:ext uri="{FF2B5EF4-FFF2-40B4-BE49-F238E27FC236}">
                <a16:creationId xmlns:a16="http://schemas.microsoft.com/office/drawing/2014/main" id="{EA286A62-640D-47D6-BCCD-51E1B2298456}"/>
              </a:ext>
            </a:extLst>
          </p:cNvPr>
          <p:cNvSpPr/>
          <p:nvPr/>
        </p:nvSpPr>
        <p:spPr>
          <a:xfrm>
            <a:off x="4348383" y="6274340"/>
            <a:ext cx="914400" cy="914400"/>
          </a:xfrm>
          <a:prstGeom prst="rect">
            <a:avLst/>
          </a:prstGeom>
          <a:no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8288" tIns="18288" rIns="18288" bIns="18288"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endParaRPr>
          </a:p>
        </p:txBody>
      </p:sp>
      <p:sp>
        <p:nvSpPr>
          <p:cNvPr id="29" name="TextBox 28">
            <a:extLst>
              <a:ext uri="{FF2B5EF4-FFF2-40B4-BE49-F238E27FC236}">
                <a16:creationId xmlns:a16="http://schemas.microsoft.com/office/drawing/2014/main" id="{FB5B19DE-8A22-42CF-A944-201E5A64F828}"/>
              </a:ext>
            </a:extLst>
          </p:cNvPr>
          <p:cNvSpPr txBox="1"/>
          <p:nvPr/>
        </p:nvSpPr>
        <p:spPr>
          <a:xfrm>
            <a:off x="9723991" y="838885"/>
            <a:ext cx="2139426" cy="30777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rPr>
              <a:t>What It Takes To Win</a:t>
            </a:r>
          </a:p>
        </p:txBody>
      </p:sp>
      <p:sp>
        <p:nvSpPr>
          <p:cNvPr id="151" name="TextBox 150">
            <a:extLst>
              <a:ext uri="{FF2B5EF4-FFF2-40B4-BE49-F238E27FC236}">
                <a16:creationId xmlns:a16="http://schemas.microsoft.com/office/drawing/2014/main" id="{FDB35CD1-CE4B-4B76-9089-0F6980C6D020}"/>
              </a:ext>
            </a:extLst>
          </p:cNvPr>
          <p:cNvSpPr txBox="1"/>
          <p:nvPr/>
        </p:nvSpPr>
        <p:spPr>
          <a:xfrm>
            <a:off x="8864747" y="6556993"/>
            <a:ext cx="834898" cy="138499"/>
          </a:xfrm>
          <a:prstGeom prst="rect">
            <a:avLst/>
          </a:prstGeom>
          <a:noFill/>
        </p:spPr>
        <p:txBody>
          <a:bodyPr vert="horz" wrap="square" lIns="0" tIns="0" rIns="0" bIns="0" rtlCol="0">
            <a:spAutoFit/>
          </a:bodyPr>
          <a:lstStyle/>
          <a:p>
            <a:pPr marL="0" marR="0" lvl="0" indent="0" algn="l" defTabSz="914400" rtl="0" eaLnBrk="1" fontAlgn="auto" latinLnBrk="0" hangingPunct="1">
              <a:lnSpc>
                <a:spcPct val="100000"/>
              </a:lnSpc>
              <a:spcBef>
                <a:spcPts val="200"/>
              </a:spcBef>
              <a:spcAft>
                <a:spcPts val="0"/>
              </a:spcAft>
              <a:buClrTx/>
              <a:buSzPct val="100000"/>
              <a:buFontTx/>
              <a:buNone/>
              <a:tabLst/>
              <a:defRPr/>
            </a:pPr>
            <a:r>
              <a:rPr kumimoji="0" lang="en-US" sz="900" b="0" i="0" u="none" strike="noStrike" kern="0" cap="none" spc="0" normalizeH="0" baseline="0" noProof="0">
                <a:ln>
                  <a:noFill/>
                </a:ln>
                <a:solidFill>
                  <a:prstClr val="black"/>
                </a:solidFill>
                <a:effectLst/>
                <a:uLnTx/>
                <a:uFillTx/>
                <a:latin typeface="Open Sans"/>
                <a:cs typeface="Arial"/>
              </a:rPr>
              <a:t>Infrastructure</a:t>
            </a:r>
          </a:p>
        </p:txBody>
      </p:sp>
      <p:grpSp>
        <p:nvGrpSpPr>
          <p:cNvPr id="152" name="Group 151">
            <a:extLst>
              <a:ext uri="{FF2B5EF4-FFF2-40B4-BE49-F238E27FC236}">
                <a16:creationId xmlns:a16="http://schemas.microsoft.com/office/drawing/2014/main" id="{5178013E-1C6B-4F25-83A5-7174510AD6AE}"/>
              </a:ext>
            </a:extLst>
          </p:cNvPr>
          <p:cNvGrpSpPr>
            <a:grpSpLocks noChangeAspect="1"/>
          </p:cNvGrpSpPr>
          <p:nvPr/>
        </p:nvGrpSpPr>
        <p:grpSpPr>
          <a:xfrm>
            <a:off x="2920935" y="6532326"/>
            <a:ext cx="257305" cy="243800"/>
            <a:chOff x="1167321" y="5599380"/>
            <a:chExt cx="831948" cy="788284"/>
          </a:xfrm>
        </p:grpSpPr>
        <p:sp>
          <p:nvSpPr>
            <p:cNvPr id="195" name="Rectangle 194">
              <a:extLst>
                <a:ext uri="{FF2B5EF4-FFF2-40B4-BE49-F238E27FC236}">
                  <a16:creationId xmlns:a16="http://schemas.microsoft.com/office/drawing/2014/main" id="{94F036EE-E520-4DE5-97D5-F92FC6F19AE5}"/>
                </a:ext>
              </a:extLst>
            </p:cNvPr>
            <p:cNvSpPr/>
            <p:nvPr/>
          </p:nvSpPr>
          <p:spPr bwMode="gray">
            <a:xfrm>
              <a:off x="1167321" y="5599380"/>
              <a:ext cx="181602" cy="788284"/>
            </a:xfrm>
            <a:prstGeom prst="rect">
              <a:avLst/>
            </a:prstGeom>
            <a:solidFill>
              <a:sysClr val="window" lastClr="FFFFFF">
                <a:lumMod val="65000"/>
              </a:sysClr>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0" cap="none" spc="0" normalizeH="0" baseline="0" noProof="0">
                <a:ln>
                  <a:noFill/>
                </a:ln>
                <a:solidFill>
                  <a:prstClr val="white"/>
                </a:solidFill>
                <a:effectLst/>
                <a:uLnTx/>
                <a:uFillTx/>
                <a:latin typeface="Open Sans"/>
                <a:cs typeface="Arial"/>
              </a:endParaRPr>
            </a:p>
          </p:txBody>
        </p:sp>
        <p:grpSp>
          <p:nvGrpSpPr>
            <p:cNvPr id="196" name="Group 195">
              <a:extLst>
                <a:ext uri="{FF2B5EF4-FFF2-40B4-BE49-F238E27FC236}">
                  <a16:creationId xmlns:a16="http://schemas.microsoft.com/office/drawing/2014/main" id="{19B836F1-79D4-4264-BDDD-EC26E54CCFE4}"/>
                </a:ext>
              </a:extLst>
            </p:cNvPr>
            <p:cNvGrpSpPr/>
            <p:nvPr/>
          </p:nvGrpSpPr>
          <p:grpSpPr>
            <a:xfrm>
              <a:off x="1388640" y="5599380"/>
              <a:ext cx="610629" cy="788284"/>
              <a:chOff x="1388640" y="5599380"/>
              <a:chExt cx="610629" cy="788284"/>
            </a:xfrm>
          </p:grpSpPr>
          <p:sp>
            <p:nvSpPr>
              <p:cNvPr id="197" name="Rectangle 196">
                <a:extLst>
                  <a:ext uri="{FF2B5EF4-FFF2-40B4-BE49-F238E27FC236}">
                    <a16:creationId xmlns:a16="http://schemas.microsoft.com/office/drawing/2014/main" id="{FDA7305E-9204-404D-B158-2C53A2131FCC}"/>
                  </a:ext>
                </a:extLst>
              </p:cNvPr>
              <p:cNvSpPr/>
              <p:nvPr/>
            </p:nvSpPr>
            <p:spPr bwMode="gray">
              <a:xfrm rot="5400000">
                <a:off x="1612669" y="5375351"/>
                <a:ext cx="162571" cy="610629"/>
              </a:xfrm>
              <a:prstGeom prst="rect">
                <a:avLst/>
              </a:prstGeom>
              <a:solidFill>
                <a:srgbClr val="007680"/>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0" cap="none" spc="0" normalizeH="0" baseline="0" noProof="0">
                  <a:ln>
                    <a:noFill/>
                  </a:ln>
                  <a:solidFill>
                    <a:prstClr val="white"/>
                  </a:solidFill>
                  <a:effectLst/>
                  <a:uLnTx/>
                  <a:uFillTx/>
                  <a:latin typeface="Open Sans"/>
                  <a:cs typeface="Arial"/>
                </a:endParaRPr>
              </a:p>
            </p:txBody>
          </p:sp>
          <p:sp>
            <p:nvSpPr>
              <p:cNvPr id="198" name="Rectangle 197">
                <a:extLst>
                  <a:ext uri="{FF2B5EF4-FFF2-40B4-BE49-F238E27FC236}">
                    <a16:creationId xmlns:a16="http://schemas.microsoft.com/office/drawing/2014/main" id="{81B1F169-057E-416D-99D3-334F009A7F70}"/>
                  </a:ext>
                </a:extLst>
              </p:cNvPr>
              <p:cNvSpPr/>
              <p:nvPr/>
            </p:nvSpPr>
            <p:spPr bwMode="gray">
              <a:xfrm rot="5400000">
                <a:off x="1612669" y="5583922"/>
                <a:ext cx="162571" cy="610629"/>
              </a:xfrm>
              <a:prstGeom prst="rect">
                <a:avLst/>
              </a:prstGeom>
              <a:solidFill>
                <a:srgbClr val="00ABAB"/>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0" cap="none" spc="0" normalizeH="0" baseline="0" noProof="0">
                  <a:ln>
                    <a:noFill/>
                  </a:ln>
                  <a:solidFill>
                    <a:prstClr val="white"/>
                  </a:solidFill>
                  <a:effectLst/>
                  <a:uLnTx/>
                  <a:uFillTx/>
                  <a:latin typeface="Open Sans"/>
                  <a:cs typeface="Arial"/>
                </a:endParaRPr>
              </a:p>
            </p:txBody>
          </p:sp>
          <p:sp>
            <p:nvSpPr>
              <p:cNvPr id="199" name="Rectangle 198">
                <a:extLst>
                  <a:ext uri="{FF2B5EF4-FFF2-40B4-BE49-F238E27FC236}">
                    <a16:creationId xmlns:a16="http://schemas.microsoft.com/office/drawing/2014/main" id="{A84727B9-7E6C-44AE-834C-AD2AEF45D687}"/>
                  </a:ext>
                </a:extLst>
              </p:cNvPr>
              <p:cNvSpPr/>
              <p:nvPr/>
            </p:nvSpPr>
            <p:spPr bwMode="gray">
              <a:xfrm rot="5400000">
                <a:off x="1612669" y="5792493"/>
                <a:ext cx="162571" cy="610629"/>
              </a:xfrm>
              <a:prstGeom prst="rect">
                <a:avLst/>
              </a:prstGeom>
              <a:solidFill>
                <a:srgbClr val="046A38"/>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0" cap="none" spc="0" normalizeH="0" baseline="0" noProof="0">
                  <a:ln>
                    <a:noFill/>
                  </a:ln>
                  <a:solidFill>
                    <a:prstClr val="white"/>
                  </a:solidFill>
                  <a:effectLst/>
                  <a:uLnTx/>
                  <a:uFillTx/>
                  <a:latin typeface="Open Sans"/>
                  <a:cs typeface="Arial"/>
                </a:endParaRPr>
              </a:p>
            </p:txBody>
          </p:sp>
          <p:sp>
            <p:nvSpPr>
              <p:cNvPr id="200" name="Rectangle 199">
                <a:extLst>
                  <a:ext uri="{FF2B5EF4-FFF2-40B4-BE49-F238E27FC236}">
                    <a16:creationId xmlns:a16="http://schemas.microsoft.com/office/drawing/2014/main" id="{D7886EED-5A50-4D7D-AD00-E9756C10C845}"/>
                  </a:ext>
                </a:extLst>
              </p:cNvPr>
              <p:cNvSpPr/>
              <p:nvPr/>
            </p:nvSpPr>
            <p:spPr bwMode="gray">
              <a:xfrm rot="5400000">
                <a:off x="1612669" y="6001064"/>
                <a:ext cx="162571" cy="610629"/>
              </a:xfrm>
              <a:prstGeom prst="rect">
                <a:avLst/>
              </a:prstGeom>
              <a:solidFill>
                <a:srgbClr val="62B5E5"/>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0" cap="none" spc="0" normalizeH="0" baseline="0" noProof="0">
                  <a:ln>
                    <a:noFill/>
                  </a:ln>
                  <a:solidFill>
                    <a:prstClr val="white"/>
                  </a:solidFill>
                  <a:effectLst/>
                  <a:uLnTx/>
                  <a:uFillTx/>
                  <a:latin typeface="Open Sans"/>
                  <a:cs typeface="Arial"/>
                </a:endParaRPr>
              </a:p>
            </p:txBody>
          </p:sp>
        </p:grpSp>
      </p:grpSp>
      <p:sp>
        <p:nvSpPr>
          <p:cNvPr id="153" name="TextBox 152">
            <a:extLst>
              <a:ext uri="{FF2B5EF4-FFF2-40B4-BE49-F238E27FC236}">
                <a16:creationId xmlns:a16="http://schemas.microsoft.com/office/drawing/2014/main" id="{F8BC6DA7-ED79-4522-AFF1-5306C5C49D1D}"/>
              </a:ext>
            </a:extLst>
          </p:cNvPr>
          <p:cNvSpPr txBox="1"/>
          <p:nvPr/>
        </p:nvSpPr>
        <p:spPr>
          <a:xfrm>
            <a:off x="3230955" y="6599520"/>
            <a:ext cx="2099242" cy="138499"/>
          </a:xfrm>
          <a:prstGeom prst="rect">
            <a:avLst/>
          </a:prstGeom>
          <a:noFill/>
        </p:spPr>
        <p:txBody>
          <a:bodyPr vert="horz" wrap="square" lIns="0" tIns="0" rIns="0" bIns="0" rtlCol="0">
            <a:spAutoFit/>
          </a:bodyPr>
          <a:lstStyle/>
          <a:p>
            <a:pPr marL="0" marR="0" lvl="0" indent="0" algn="l" defTabSz="914400" rtl="0" eaLnBrk="1" fontAlgn="auto" latinLnBrk="0" hangingPunct="1">
              <a:lnSpc>
                <a:spcPct val="100000"/>
              </a:lnSpc>
              <a:spcBef>
                <a:spcPts val="200"/>
              </a:spcBef>
              <a:spcAft>
                <a:spcPts val="0"/>
              </a:spcAft>
              <a:buClrTx/>
              <a:buSzPct val="100000"/>
              <a:buFontTx/>
              <a:buNone/>
              <a:tabLst/>
              <a:defRPr/>
            </a:pPr>
            <a:r>
              <a:rPr kumimoji="0" lang="en-US" sz="900" b="0" i="0" u="none" strike="noStrike" kern="0" cap="none" spc="0" normalizeH="0" baseline="0" noProof="0">
                <a:ln>
                  <a:noFill/>
                </a:ln>
                <a:solidFill>
                  <a:prstClr val="black"/>
                </a:solidFill>
                <a:effectLst/>
                <a:uLnTx/>
                <a:uFillTx/>
                <a:latin typeface="Open Sans"/>
                <a:cs typeface="Arial"/>
              </a:rPr>
              <a:t>Generative AI Tech Stack</a:t>
            </a:r>
          </a:p>
        </p:txBody>
      </p:sp>
      <p:grpSp>
        <p:nvGrpSpPr>
          <p:cNvPr id="154" name="Group 153">
            <a:extLst>
              <a:ext uri="{FF2B5EF4-FFF2-40B4-BE49-F238E27FC236}">
                <a16:creationId xmlns:a16="http://schemas.microsoft.com/office/drawing/2014/main" id="{D3A3D56B-C4D0-4A8C-9180-6451FE665762}"/>
              </a:ext>
            </a:extLst>
          </p:cNvPr>
          <p:cNvGrpSpPr>
            <a:grpSpLocks noChangeAspect="1"/>
          </p:cNvGrpSpPr>
          <p:nvPr/>
        </p:nvGrpSpPr>
        <p:grpSpPr>
          <a:xfrm>
            <a:off x="5000054" y="6532326"/>
            <a:ext cx="257305" cy="243800"/>
            <a:chOff x="1167321" y="5599380"/>
            <a:chExt cx="831948" cy="788284"/>
          </a:xfrm>
        </p:grpSpPr>
        <p:sp>
          <p:nvSpPr>
            <p:cNvPr id="189" name="Rectangle 188">
              <a:extLst>
                <a:ext uri="{FF2B5EF4-FFF2-40B4-BE49-F238E27FC236}">
                  <a16:creationId xmlns:a16="http://schemas.microsoft.com/office/drawing/2014/main" id="{A2BF02DE-7D80-4A0A-B4D7-B949F83F1E9F}"/>
                </a:ext>
              </a:extLst>
            </p:cNvPr>
            <p:cNvSpPr/>
            <p:nvPr/>
          </p:nvSpPr>
          <p:spPr bwMode="gray">
            <a:xfrm>
              <a:off x="1167321" y="5599380"/>
              <a:ext cx="181602" cy="788284"/>
            </a:xfrm>
            <a:prstGeom prst="rect">
              <a:avLst/>
            </a:prstGeom>
            <a:solidFill>
              <a:sysClr val="window" lastClr="FFFFFF">
                <a:lumMod val="65000"/>
              </a:sysClr>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0" cap="none" spc="0" normalizeH="0" baseline="0" noProof="0">
                <a:ln>
                  <a:noFill/>
                </a:ln>
                <a:solidFill>
                  <a:prstClr val="white"/>
                </a:solidFill>
                <a:effectLst/>
                <a:uLnTx/>
                <a:uFillTx/>
                <a:latin typeface="Open Sans"/>
                <a:cs typeface="Arial"/>
              </a:endParaRPr>
            </a:p>
          </p:txBody>
        </p:sp>
        <p:grpSp>
          <p:nvGrpSpPr>
            <p:cNvPr id="190" name="Group 189">
              <a:extLst>
                <a:ext uri="{FF2B5EF4-FFF2-40B4-BE49-F238E27FC236}">
                  <a16:creationId xmlns:a16="http://schemas.microsoft.com/office/drawing/2014/main" id="{79585FD9-E307-4EB2-9E3F-7ADFBB822AE0}"/>
                </a:ext>
              </a:extLst>
            </p:cNvPr>
            <p:cNvGrpSpPr/>
            <p:nvPr/>
          </p:nvGrpSpPr>
          <p:grpSpPr>
            <a:xfrm>
              <a:off x="1388640" y="5599380"/>
              <a:ext cx="610629" cy="788284"/>
              <a:chOff x="1388640" y="5599380"/>
              <a:chExt cx="610629" cy="788284"/>
            </a:xfrm>
          </p:grpSpPr>
          <p:sp>
            <p:nvSpPr>
              <p:cNvPr id="191" name="Rectangle 190">
                <a:extLst>
                  <a:ext uri="{FF2B5EF4-FFF2-40B4-BE49-F238E27FC236}">
                    <a16:creationId xmlns:a16="http://schemas.microsoft.com/office/drawing/2014/main" id="{0555D4A1-2A58-49DF-B064-36FFD7B99928}"/>
                  </a:ext>
                </a:extLst>
              </p:cNvPr>
              <p:cNvSpPr/>
              <p:nvPr/>
            </p:nvSpPr>
            <p:spPr bwMode="gray">
              <a:xfrm rot="5400000">
                <a:off x="1612669" y="5375351"/>
                <a:ext cx="162571" cy="610629"/>
              </a:xfrm>
              <a:prstGeom prst="rect">
                <a:avLst/>
              </a:prstGeom>
              <a:solidFill>
                <a:sysClr val="window" lastClr="FFFFFF">
                  <a:lumMod val="95000"/>
                </a:sysClr>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0" cap="none" spc="0" normalizeH="0" baseline="0" noProof="0">
                  <a:ln>
                    <a:noFill/>
                  </a:ln>
                  <a:solidFill>
                    <a:prstClr val="white"/>
                  </a:solidFill>
                  <a:effectLst/>
                  <a:uLnTx/>
                  <a:uFillTx/>
                  <a:latin typeface="Open Sans"/>
                  <a:cs typeface="Arial"/>
                </a:endParaRPr>
              </a:p>
            </p:txBody>
          </p:sp>
          <p:sp>
            <p:nvSpPr>
              <p:cNvPr id="192" name="Rectangle 191">
                <a:extLst>
                  <a:ext uri="{FF2B5EF4-FFF2-40B4-BE49-F238E27FC236}">
                    <a16:creationId xmlns:a16="http://schemas.microsoft.com/office/drawing/2014/main" id="{080081B6-CCC9-4215-AED3-BCBA96CF7217}"/>
                  </a:ext>
                </a:extLst>
              </p:cNvPr>
              <p:cNvSpPr/>
              <p:nvPr/>
            </p:nvSpPr>
            <p:spPr bwMode="gray">
              <a:xfrm rot="5400000">
                <a:off x="1612669" y="5583922"/>
                <a:ext cx="162571" cy="610629"/>
              </a:xfrm>
              <a:prstGeom prst="rect">
                <a:avLst/>
              </a:prstGeom>
              <a:solidFill>
                <a:sysClr val="window" lastClr="FFFFFF">
                  <a:lumMod val="95000"/>
                </a:sysClr>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0" cap="none" spc="0" normalizeH="0" baseline="0" noProof="0">
                  <a:ln>
                    <a:noFill/>
                  </a:ln>
                  <a:solidFill>
                    <a:prstClr val="white"/>
                  </a:solidFill>
                  <a:effectLst/>
                  <a:uLnTx/>
                  <a:uFillTx/>
                  <a:latin typeface="Open Sans"/>
                  <a:cs typeface="Arial"/>
                </a:endParaRPr>
              </a:p>
            </p:txBody>
          </p:sp>
          <p:sp>
            <p:nvSpPr>
              <p:cNvPr id="193" name="Rectangle 192">
                <a:extLst>
                  <a:ext uri="{FF2B5EF4-FFF2-40B4-BE49-F238E27FC236}">
                    <a16:creationId xmlns:a16="http://schemas.microsoft.com/office/drawing/2014/main" id="{B73760F4-2AA5-4B57-9E58-B1511918A7FA}"/>
                  </a:ext>
                </a:extLst>
              </p:cNvPr>
              <p:cNvSpPr/>
              <p:nvPr/>
            </p:nvSpPr>
            <p:spPr bwMode="gray">
              <a:xfrm rot="5400000">
                <a:off x="1612669" y="5792493"/>
                <a:ext cx="162571" cy="610629"/>
              </a:xfrm>
              <a:prstGeom prst="rect">
                <a:avLst/>
              </a:prstGeom>
              <a:solidFill>
                <a:sysClr val="window" lastClr="FFFFFF">
                  <a:lumMod val="95000"/>
                </a:sysClr>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0" cap="none" spc="0" normalizeH="0" baseline="0" noProof="0">
                  <a:ln>
                    <a:noFill/>
                  </a:ln>
                  <a:solidFill>
                    <a:prstClr val="white"/>
                  </a:solidFill>
                  <a:effectLst/>
                  <a:uLnTx/>
                  <a:uFillTx/>
                  <a:latin typeface="Open Sans"/>
                  <a:cs typeface="Arial"/>
                </a:endParaRPr>
              </a:p>
            </p:txBody>
          </p:sp>
          <p:sp>
            <p:nvSpPr>
              <p:cNvPr id="194" name="Rectangle 193">
                <a:extLst>
                  <a:ext uri="{FF2B5EF4-FFF2-40B4-BE49-F238E27FC236}">
                    <a16:creationId xmlns:a16="http://schemas.microsoft.com/office/drawing/2014/main" id="{6F6EE04A-D08D-41F2-95F9-3C012539A95E}"/>
                  </a:ext>
                </a:extLst>
              </p:cNvPr>
              <p:cNvSpPr/>
              <p:nvPr/>
            </p:nvSpPr>
            <p:spPr bwMode="gray">
              <a:xfrm rot="5400000">
                <a:off x="1612669" y="6001064"/>
                <a:ext cx="162571" cy="610629"/>
              </a:xfrm>
              <a:prstGeom prst="rect">
                <a:avLst/>
              </a:prstGeom>
              <a:solidFill>
                <a:sysClr val="window" lastClr="FFFFFF">
                  <a:lumMod val="95000"/>
                </a:sysClr>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0" cap="none" spc="0" normalizeH="0" baseline="0" noProof="0">
                  <a:ln>
                    <a:noFill/>
                  </a:ln>
                  <a:solidFill>
                    <a:prstClr val="white"/>
                  </a:solidFill>
                  <a:effectLst/>
                  <a:uLnTx/>
                  <a:uFillTx/>
                  <a:latin typeface="Open Sans"/>
                  <a:cs typeface="Arial"/>
                </a:endParaRPr>
              </a:p>
            </p:txBody>
          </p:sp>
        </p:grpSp>
      </p:grpSp>
      <p:sp>
        <p:nvSpPr>
          <p:cNvPr id="155" name="TextBox 154">
            <a:extLst>
              <a:ext uri="{FF2B5EF4-FFF2-40B4-BE49-F238E27FC236}">
                <a16:creationId xmlns:a16="http://schemas.microsoft.com/office/drawing/2014/main" id="{AB2A7690-1A3A-45A3-B323-057BCB097DB7}"/>
              </a:ext>
            </a:extLst>
          </p:cNvPr>
          <p:cNvSpPr txBox="1"/>
          <p:nvPr/>
        </p:nvSpPr>
        <p:spPr>
          <a:xfrm>
            <a:off x="5388972" y="6556993"/>
            <a:ext cx="555339" cy="138499"/>
          </a:xfrm>
          <a:prstGeom prst="rect">
            <a:avLst/>
          </a:prstGeom>
          <a:noFill/>
        </p:spPr>
        <p:txBody>
          <a:bodyPr vert="horz" wrap="square" lIns="0" tIns="0" rIns="0" bIns="0" rtlCol="0">
            <a:spAutoFit/>
          </a:bodyPr>
          <a:lstStyle/>
          <a:p>
            <a:pPr marL="0" marR="0" lvl="0" indent="0" algn="l" defTabSz="914400" rtl="0" eaLnBrk="1" fontAlgn="auto" latinLnBrk="0" hangingPunct="1">
              <a:lnSpc>
                <a:spcPct val="100000"/>
              </a:lnSpc>
              <a:spcBef>
                <a:spcPts val="200"/>
              </a:spcBef>
              <a:spcAft>
                <a:spcPts val="0"/>
              </a:spcAft>
              <a:buClrTx/>
              <a:buSzPct val="100000"/>
              <a:buFontTx/>
              <a:buNone/>
              <a:tabLst/>
              <a:defRPr/>
            </a:pPr>
            <a:r>
              <a:rPr kumimoji="0" lang="en-US" sz="900" b="0" i="0" u="none" strike="noStrike" kern="0" cap="none" spc="0" normalizeH="0" baseline="0" noProof="0">
                <a:ln>
                  <a:noFill/>
                </a:ln>
                <a:solidFill>
                  <a:prstClr val="black"/>
                </a:solidFill>
                <a:effectLst/>
                <a:uLnTx/>
                <a:uFillTx/>
                <a:latin typeface="Open Sans"/>
                <a:cs typeface="Arial"/>
              </a:rPr>
              <a:t>Services</a:t>
            </a:r>
          </a:p>
        </p:txBody>
      </p:sp>
      <p:grpSp>
        <p:nvGrpSpPr>
          <p:cNvPr id="156" name="Group 155">
            <a:extLst>
              <a:ext uri="{FF2B5EF4-FFF2-40B4-BE49-F238E27FC236}">
                <a16:creationId xmlns:a16="http://schemas.microsoft.com/office/drawing/2014/main" id="{82CD1C01-016B-4908-A27C-B3F0974AE96A}"/>
              </a:ext>
            </a:extLst>
          </p:cNvPr>
          <p:cNvGrpSpPr>
            <a:grpSpLocks noChangeAspect="1"/>
          </p:cNvGrpSpPr>
          <p:nvPr/>
        </p:nvGrpSpPr>
        <p:grpSpPr>
          <a:xfrm>
            <a:off x="5878368" y="6489799"/>
            <a:ext cx="257305" cy="243800"/>
            <a:chOff x="1167321" y="5599380"/>
            <a:chExt cx="831948" cy="788284"/>
          </a:xfrm>
        </p:grpSpPr>
        <p:sp>
          <p:nvSpPr>
            <p:cNvPr id="183" name="Rectangle 182">
              <a:extLst>
                <a:ext uri="{FF2B5EF4-FFF2-40B4-BE49-F238E27FC236}">
                  <a16:creationId xmlns:a16="http://schemas.microsoft.com/office/drawing/2014/main" id="{BA7C59DA-527E-4BEF-A40E-6D4A127EC751}"/>
                </a:ext>
              </a:extLst>
            </p:cNvPr>
            <p:cNvSpPr/>
            <p:nvPr/>
          </p:nvSpPr>
          <p:spPr bwMode="gray">
            <a:xfrm>
              <a:off x="1167321" y="5599380"/>
              <a:ext cx="181602" cy="788284"/>
            </a:xfrm>
            <a:prstGeom prst="rect">
              <a:avLst/>
            </a:prstGeom>
            <a:solidFill>
              <a:sysClr val="window" lastClr="FFFFFF">
                <a:lumMod val="95000"/>
              </a:sysClr>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0" cap="none" spc="0" normalizeH="0" baseline="0" noProof="0">
                <a:ln>
                  <a:noFill/>
                </a:ln>
                <a:solidFill>
                  <a:prstClr val="white"/>
                </a:solidFill>
                <a:effectLst/>
                <a:uLnTx/>
                <a:uFillTx/>
                <a:latin typeface="Open Sans"/>
                <a:cs typeface="Arial"/>
              </a:endParaRPr>
            </a:p>
          </p:txBody>
        </p:sp>
        <p:grpSp>
          <p:nvGrpSpPr>
            <p:cNvPr id="184" name="Group 183">
              <a:extLst>
                <a:ext uri="{FF2B5EF4-FFF2-40B4-BE49-F238E27FC236}">
                  <a16:creationId xmlns:a16="http://schemas.microsoft.com/office/drawing/2014/main" id="{0E8574F3-D94E-4DA1-A133-4D304842911E}"/>
                </a:ext>
              </a:extLst>
            </p:cNvPr>
            <p:cNvGrpSpPr/>
            <p:nvPr/>
          </p:nvGrpSpPr>
          <p:grpSpPr>
            <a:xfrm>
              <a:off x="1388640" y="5599380"/>
              <a:ext cx="610629" cy="788284"/>
              <a:chOff x="1388640" y="5599380"/>
              <a:chExt cx="610629" cy="788284"/>
            </a:xfrm>
          </p:grpSpPr>
          <p:sp>
            <p:nvSpPr>
              <p:cNvPr id="185" name="Rectangle 184">
                <a:extLst>
                  <a:ext uri="{FF2B5EF4-FFF2-40B4-BE49-F238E27FC236}">
                    <a16:creationId xmlns:a16="http://schemas.microsoft.com/office/drawing/2014/main" id="{D391D6F9-E718-4F8C-9B97-78C82FA63875}"/>
                  </a:ext>
                </a:extLst>
              </p:cNvPr>
              <p:cNvSpPr/>
              <p:nvPr/>
            </p:nvSpPr>
            <p:spPr bwMode="gray">
              <a:xfrm rot="5400000">
                <a:off x="1612669" y="5375351"/>
                <a:ext cx="162571" cy="610629"/>
              </a:xfrm>
              <a:prstGeom prst="rect">
                <a:avLst/>
              </a:prstGeom>
              <a:solidFill>
                <a:srgbClr val="44A191"/>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0" cap="none" spc="0" normalizeH="0" baseline="0" noProof="0">
                  <a:ln>
                    <a:noFill/>
                  </a:ln>
                  <a:solidFill>
                    <a:prstClr val="white"/>
                  </a:solidFill>
                  <a:effectLst/>
                  <a:uLnTx/>
                  <a:uFillTx/>
                  <a:latin typeface="Open Sans"/>
                  <a:cs typeface="Arial"/>
                </a:endParaRPr>
              </a:p>
            </p:txBody>
          </p:sp>
          <p:sp>
            <p:nvSpPr>
              <p:cNvPr id="186" name="Rectangle 185">
                <a:extLst>
                  <a:ext uri="{FF2B5EF4-FFF2-40B4-BE49-F238E27FC236}">
                    <a16:creationId xmlns:a16="http://schemas.microsoft.com/office/drawing/2014/main" id="{A8D4FCD9-634F-47CF-8E82-CF3BFEE03597}"/>
                  </a:ext>
                </a:extLst>
              </p:cNvPr>
              <p:cNvSpPr/>
              <p:nvPr/>
            </p:nvSpPr>
            <p:spPr bwMode="gray">
              <a:xfrm rot="5400000">
                <a:off x="1612669" y="5583922"/>
                <a:ext cx="162571" cy="610629"/>
              </a:xfrm>
              <a:prstGeom prst="rect">
                <a:avLst/>
              </a:prstGeom>
              <a:solidFill>
                <a:sysClr val="window" lastClr="FFFFFF">
                  <a:lumMod val="95000"/>
                </a:sysClr>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0" cap="none" spc="0" normalizeH="0" baseline="0" noProof="0">
                  <a:ln>
                    <a:noFill/>
                  </a:ln>
                  <a:solidFill>
                    <a:prstClr val="white"/>
                  </a:solidFill>
                  <a:effectLst/>
                  <a:uLnTx/>
                  <a:uFillTx/>
                  <a:latin typeface="Open Sans"/>
                  <a:cs typeface="Arial"/>
                </a:endParaRPr>
              </a:p>
            </p:txBody>
          </p:sp>
          <p:sp>
            <p:nvSpPr>
              <p:cNvPr id="187" name="Rectangle 186">
                <a:extLst>
                  <a:ext uri="{FF2B5EF4-FFF2-40B4-BE49-F238E27FC236}">
                    <a16:creationId xmlns:a16="http://schemas.microsoft.com/office/drawing/2014/main" id="{1F0C0447-9A82-4954-ABB8-89AA99395614}"/>
                  </a:ext>
                </a:extLst>
              </p:cNvPr>
              <p:cNvSpPr/>
              <p:nvPr/>
            </p:nvSpPr>
            <p:spPr bwMode="gray">
              <a:xfrm rot="5400000">
                <a:off x="1612669" y="5792493"/>
                <a:ext cx="162571" cy="610629"/>
              </a:xfrm>
              <a:prstGeom prst="rect">
                <a:avLst/>
              </a:prstGeom>
              <a:solidFill>
                <a:sysClr val="window" lastClr="FFFFFF">
                  <a:lumMod val="95000"/>
                </a:sysClr>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0" cap="none" spc="0" normalizeH="0" baseline="0" noProof="0">
                  <a:ln>
                    <a:noFill/>
                  </a:ln>
                  <a:solidFill>
                    <a:prstClr val="white"/>
                  </a:solidFill>
                  <a:effectLst/>
                  <a:uLnTx/>
                  <a:uFillTx/>
                  <a:latin typeface="Open Sans"/>
                  <a:cs typeface="Arial"/>
                </a:endParaRPr>
              </a:p>
            </p:txBody>
          </p:sp>
          <p:sp>
            <p:nvSpPr>
              <p:cNvPr id="188" name="Rectangle 187">
                <a:extLst>
                  <a:ext uri="{FF2B5EF4-FFF2-40B4-BE49-F238E27FC236}">
                    <a16:creationId xmlns:a16="http://schemas.microsoft.com/office/drawing/2014/main" id="{B21B54EF-C470-4292-9144-3AC1141DA9BA}"/>
                  </a:ext>
                </a:extLst>
              </p:cNvPr>
              <p:cNvSpPr/>
              <p:nvPr/>
            </p:nvSpPr>
            <p:spPr bwMode="gray">
              <a:xfrm rot="5400000">
                <a:off x="1612669" y="6001064"/>
                <a:ext cx="162571" cy="610629"/>
              </a:xfrm>
              <a:prstGeom prst="rect">
                <a:avLst/>
              </a:prstGeom>
              <a:solidFill>
                <a:sysClr val="window" lastClr="FFFFFF">
                  <a:lumMod val="95000"/>
                </a:sysClr>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0" cap="none" spc="0" normalizeH="0" baseline="0" noProof="0">
                  <a:ln>
                    <a:noFill/>
                  </a:ln>
                  <a:solidFill>
                    <a:prstClr val="white"/>
                  </a:solidFill>
                  <a:effectLst/>
                  <a:uLnTx/>
                  <a:uFillTx/>
                  <a:latin typeface="Open Sans"/>
                  <a:cs typeface="Arial"/>
                </a:endParaRPr>
              </a:p>
            </p:txBody>
          </p:sp>
        </p:grpSp>
      </p:grpSp>
      <p:sp>
        <p:nvSpPr>
          <p:cNvPr id="157" name="TextBox 156">
            <a:extLst>
              <a:ext uri="{FF2B5EF4-FFF2-40B4-BE49-F238E27FC236}">
                <a16:creationId xmlns:a16="http://schemas.microsoft.com/office/drawing/2014/main" id="{BF2AA198-7567-44FE-BB3E-E983BCDCEA79}"/>
              </a:ext>
            </a:extLst>
          </p:cNvPr>
          <p:cNvSpPr txBox="1"/>
          <p:nvPr/>
        </p:nvSpPr>
        <p:spPr>
          <a:xfrm>
            <a:off x="6217920" y="6556993"/>
            <a:ext cx="699705" cy="138499"/>
          </a:xfrm>
          <a:prstGeom prst="rect">
            <a:avLst/>
          </a:prstGeom>
          <a:noFill/>
        </p:spPr>
        <p:txBody>
          <a:bodyPr vert="horz" wrap="square" lIns="0" tIns="0" rIns="0" bIns="0" rtlCol="0">
            <a:spAutoFit/>
          </a:bodyPr>
          <a:lstStyle/>
          <a:p>
            <a:pPr marL="0" marR="0" lvl="0" indent="0" algn="l" defTabSz="914400" rtl="0" eaLnBrk="1" fontAlgn="auto" latinLnBrk="0" hangingPunct="1">
              <a:lnSpc>
                <a:spcPct val="100000"/>
              </a:lnSpc>
              <a:spcBef>
                <a:spcPts val="200"/>
              </a:spcBef>
              <a:spcAft>
                <a:spcPts val="0"/>
              </a:spcAft>
              <a:buClrTx/>
              <a:buSzPct val="100000"/>
              <a:buFontTx/>
              <a:buNone/>
              <a:tabLst/>
              <a:defRPr/>
            </a:pPr>
            <a:r>
              <a:rPr kumimoji="0" lang="en-US" sz="900" b="0" i="0" u="none" strike="noStrike" kern="0" cap="none" spc="0" normalizeH="0" baseline="0" noProof="0">
                <a:ln>
                  <a:noFill/>
                </a:ln>
                <a:solidFill>
                  <a:prstClr val="black"/>
                </a:solidFill>
                <a:effectLst/>
                <a:uLnTx/>
                <a:uFillTx/>
                <a:latin typeface="Open Sans"/>
                <a:cs typeface="Arial"/>
              </a:rPr>
              <a:t>Applications</a:t>
            </a:r>
          </a:p>
        </p:txBody>
      </p:sp>
      <p:grpSp>
        <p:nvGrpSpPr>
          <p:cNvPr id="158" name="Group 157">
            <a:extLst>
              <a:ext uri="{FF2B5EF4-FFF2-40B4-BE49-F238E27FC236}">
                <a16:creationId xmlns:a16="http://schemas.microsoft.com/office/drawing/2014/main" id="{11F119A0-280F-4912-9671-34BBB88BD912}"/>
              </a:ext>
            </a:extLst>
          </p:cNvPr>
          <p:cNvGrpSpPr>
            <a:grpSpLocks noChangeAspect="1"/>
          </p:cNvGrpSpPr>
          <p:nvPr/>
        </p:nvGrpSpPr>
        <p:grpSpPr>
          <a:xfrm>
            <a:off x="6929361" y="6489799"/>
            <a:ext cx="257305" cy="243800"/>
            <a:chOff x="1167321" y="5599380"/>
            <a:chExt cx="831948" cy="788284"/>
          </a:xfrm>
        </p:grpSpPr>
        <p:sp>
          <p:nvSpPr>
            <p:cNvPr id="177" name="Rectangle 176">
              <a:extLst>
                <a:ext uri="{FF2B5EF4-FFF2-40B4-BE49-F238E27FC236}">
                  <a16:creationId xmlns:a16="http://schemas.microsoft.com/office/drawing/2014/main" id="{F5CCE5D7-E241-4E11-BC1C-01A843A920B2}"/>
                </a:ext>
              </a:extLst>
            </p:cNvPr>
            <p:cNvSpPr/>
            <p:nvPr/>
          </p:nvSpPr>
          <p:spPr bwMode="gray">
            <a:xfrm>
              <a:off x="1167321" y="5599380"/>
              <a:ext cx="181602" cy="788284"/>
            </a:xfrm>
            <a:prstGeom prst="rect">
              <a:avLst/>
            </a:prstGeom>
            <a:solidFill>
              <a:sysClr val="window" lastClr="FFFFFF">
                <a:lumMod val="95000"/>
              </a:sysClr>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0" cap="none" spc="0" normalizeH="0" baseline="0" noProof="0">
                <a:ln>
                  <a:noFill/>
                </a:ln>
                <a:solidFill>
                  <a:prstClr val="white"/>
                </a:solidFill>
                <a:effectLst/>
                <a:uLnTx/>
                <a:uFillTx/>
                <a:latin typeface="Open Sans"/>
                <a:cs typeface="Arial"/>
              </a:endParaRPr>
            </a:p>
          </p:txBody>
        </p:sp>
        <p:grpSp>
          <p:nvGrpSpPr>
            <p:cNvPr id="178" name="Group 177">
              <a:extLst>
                <a:ext uri="{FF2B5EF4-FFF2-40B4-BE49-F238E27FC236}">
                  <a16:creationId xmlns:a16="http://schemas.microsoft.com/office/drawing/2014/main" id="{2344A3CA-53BC-4758-8A88-258E263FBF16}"/>
                </a:ext>
              </a:extLst>
            </p:cNvPr>
            <p:cNvGrpSpPr/>
            <p:nvPr/>
          </p:nvGrpSpPr>
          <p:grpSpPr>
            <a:xfrm>
              <a:off x="1388640" y="5599380"/>
              <a:ext cx="610629" cy="788284"/>
              <a:chOff x="1388640" y="5599380"/>
              <a:chExt cx="610629" cy="788284"/>
            </a:xfrm>
          </p:grpSpPr>
          <p:sp>
            <p:nvSpPr>
              <p:cNvPr id="179" name="Rectangle 178">
                <a:extLst>
                  <a:ext uri="{FF2B5EF4-FFF2-40B4-BE49-F238E27FC236}">
                    <a16:creationId xmlns:a16="http://schemas.microsoft.com/office/drawing/2014/main" id="{BC6082A1-4FB4-402F-8A35-ED28559C1207}"/>
                  </a:ext>
                </a:extLst>
              </p:cNvPr>
              <p:cNvSpPr/>
              <p:nvPr/>
            </p:nvSpPr>
            <p:spPr bwMode="gray">
              <a:xfrm rot="5400000">
                <a:off x="1612669" y="5375351"/>
                <a:ext cx="162571" cy="610629"/>
              </a:xfrm>
              <a:prstGeom prst="rect">
                <a:avLst/>
              </a:prstGeom>
              <a:solidFill>
                <a:sysClr val="window" lastClr="FFFFFF">
                  <a:lumMod val="95000"/>
                </a:sysClr>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0" cap="none" spc="0" normalizeH="0" baseline="0" noProof="0">
                  <a:ln>
                    <a:noFill/>
                  </a:ln>
                  <a:solidFill>
                    <a:prstClr val="white"/>
                  </a:solidFill>
                  <a:effectLst/>
                  <a:uLnTx/>
                  <a:uFillTx/>
                  <a:latin typeface="Open Sans"/>
                  <a:cs typeface="Arial"/>
                </a:endParaRPr>
              </a:p>
            </p:txBody>
          </p:sp>
          <p:sp>
            <p:nvSpPr>
              <p:cNvPr id="180" name="Rectangle 179">
                <a:extLst>
                  <a:ext uri="{FF2B5EF4-FFF2-40B4-BE49-F238E27FC236}">
                    <a16:creationId xmlns:a16="http://schemas.microsoft.com/office/drawing/2014/main" id="{5327D8DF-4437-4909-A01F-7AF0C833752D}"/>
                  </a:ext>
                </a:extLst>
              </p:cNvPr>
              <p:cNvSpPr/>
              <p:nvPr/>
            </p:nvSpPr>
            <p:spPr bwMode="gray">
              <a:xfrm rot="5400000">
                <a:off x="1612669" y="5583922"/>
                <a:ext cx="162571" cy="610629"/>
              </a:xfrm>
              <a:prstGeom prst="rect">
                <a:avLst/>
              </a:prstGeom>
              <a:solidFill>
                <a:srgbClr val="A6A6A6"/>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0" cap="none" spc="0" normalizeH="0" baseline="0" noProof="0">
                  <a:ln>
                    <a:noFill/>
                  </a:ln>
                  <a:solidFill>
                    <a:prstClr val="white"/>
                  </a:solidFill>
                  <a:effectLst/>
                  <a:uLnTx/>
                  <a:uFillTx/>
                  <a:latin typeface="Open Sans"/>
                  <a:cs typeface="Arial"/>
                </a:endParaRPr>
              </a:p>
            </p:txBody>
          </p:sp>
          <p:sp>
            <p:nvSpPr>
              <p:cNvPr id="181" name="Rectangle 180">
                <a:extLst>
                  <a:ext uri="{FF2B5EF4-FFF2-40B4-BE49-F238E27FC236}">
                    <a16:creationId xmlns:a16="http://schemas.microsoft.com/office/drawing/2014/main" id="{C64E6CC7-62FF-4843-BF79-5FFA31D5A998}"/>
                  </a:ext>
                </a:extLst>
              </p:cNvPr>
              <p:cNvSpPr/>
              <p:nvPr/>
            </p:nvSpPr>
            <p:spPr bwMode="gray">
              <a:xfrm rot="5400000">
                <a:off x="1612669" y="5792493"/>
                <a:ext cx="162571" cy="610629"/>
              </a:xfrm>
              <a:prstGeom prst="rect">
                <a:avLst/>
              </a:prstGeom>
              <a:solidFill>
                <a:sysClr val="window" lastClr="FFFFFF">
                  <a:lumMod val="95000"/>
                </a:sysClr>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0" cap="none" spc="0" normalizeH="0" baseline="0" noProof="0">
                  <a:ln>
                    <a:noFill/>
                  </a:ln>
                  <a:solidFill>
                    <a:prstClr val="white"/>
                  </a:solidFill>
                  <a:effectLst/>
                  <a:uLnTx/>
                  <a:uFillTx/>
                  <a:latin typeface="Open Sans"/>
                  <a:cs typeface="Arial"/>
                </a:endParaRPr>
              </a:p>
            </p:txBody>
          </p:sp>
          <p:sp>
            <p:nvSpPr>
              <p:cNvPr id="182" name="Rectangle 181">
                <a:extLst>
                  <a:ext uri="{FF2B5EF4-FFF2-40B4-BE49-F238E27FC236}">
                    <a16:creationId xmlns:a16="http://schemas.microsoft.com/office/drawing/2014/main" id="{541B5337-FAC8-4FC0-9511-2BA7CB84CCBF}"/>
                  </a:ext>
                </a:extLst>
              </p:cNvPr>
              <p:cNvSpPr/>
              <p:nvPr/>
            </p:nvSpPr>
            <p:spPr bwMode="gray">
              <a:xfrm rot="5400000">
                <a:off x="1612669" y="6001064"/>
                <a:ext cx="162571" cy="610629"/>
              </a:xfrm>
              <a:prstGeom prst="rect">
                <a:avLst/>
              </a:prstGeom>
              <a:solidFill>
                <a:sysClr val="window" lastClr="FFFFFF">
                  <a:lumMod val="95000"/>
                </a:sysClr>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0" cap="none" spc="0" normalizeH="0" baseline="0" noProof="0">
                  <a:ln>
                    <a:noFill/>
                  </a:ln>
                  <a:solidFill>
                    <a:prstClr val="white"/>
                  </a:solidFill>
                  <a:effectLst/>
                  <a:uLnTx/>
                  <a:uFillTx/>
                  <a:latin typeface="Open Sans"/>
                  <a:cs typeface="Arial"/>
                </a:endParaRPr>
              </a:p>
            </p:txBody>
          </p:sp>
        </p:grpSp>
      </p:grpSp>
      <p:sp>
        <p:nvSpPr>
          <p:cNvPr id="159" name="TextBox 158">
            <a:extLst>
              <a:ext uri="{FF2B5EF4-FFF2-40B4-BE49-F238E27FC236}">
                <a16:creationId xmlns:a16="http://schemas.microsoft.com/office/drawing/2014/main" id="{4566E231-A6FA-4A6F-A1F6-66D54C0D2631}"/>
              </a:ext>
            </a:extLst>
          </p:cNvPr>
          <p:cNvSpPr txBox="1"/>
          <p:nvPr/>
        </p:nvSpPr>
        <p:spPr>
          <a:xfrm>
            <a:off x="7303993" y="6556993"/>
            <a:ext cx="699705" cy="138499"/>
          </a:xfrm>
          <a:prstGeom prst="rect">
            <a:avLst/>
          </a:prstGeom>
          <a:noFill/>
        </p:spPr>
        <p:txBody>
          <a:bodyPr vert="horz" wrap="square" lIns="0" tIns="0" rIns="0" bIns="0" rtlCol="0">
            <a:spAutoFit/>
          </a:bodyPr>
          <a:lstStyle/>
          <a:p>
            <a:pPr marL="0" marR="0" lvl="0" indent="0" algn="l" defTabSz="914400" rtl="0" eaLnBrk="1" fontAlgn="auto" latinLnBrk="0" hangingPunct="1">
              <a:lnSpc>
                <a:spcPct val="100000"/>
              </a:lnSpc>
              <a:spcBef>
                <a:spcPts val="200"/>
              </a:spcBef>
              <a:spcAft>
                <a:spcPts val="0"/>
              </a:spcAft>
              <a:buClrTx/>
              <a:buSzPct val="100000"/>
              <a:buFontTx/>
              <a:buNone/>
              <a:tabLst/>
              <a:defRPr/>
            </a:pPr>
            <a:r>
              <a:rPr kumimoji="0" lang="en-US" sz="900" b="0" i="0" u="none" strike="noStrike" kern="0" cap="none" spc="0" normalizeH="0" baseline="0" noProof="0">
                <a:ln>
                  <a:noFill/>
                </a:ln>
                <a:solidFill>
                  <a:prstClr val="black"/>
                </a:solidFill>
                <a:effectLst/>
                <a:uLnTx/>
                <a:uFillTx/>
                <a:latin typeface="Open Sans"/>
                <a:cs typeface="Arial"/>
              </a:rPr>
              <a:t>Models</a:t>
            </a:r>
          </a:p>
        </p:txBody>
      </p:sp>
      <p:grpSp>
        <p:nvGrpSpPr>
          <p:cNvPr id="160" name="Group 159">
            <a:extLst>
              <a:ext uri="{FF2B5EF4-FFF2-40B4-BE49-F238E27FC236}">
                <a16:creationId xmlns:a16="http://schemas.microsoft.com/office/drawing/2014/main" id="{7CB9A687-BAC9-4512-A825-B7450B300808}"/>
              </a:ext>
            </a:extLst>
          </p:cNvPr>
          <p:cNvGrpSpPr>
            <a:grpSpLocks noChangeAspect="1"/>
          </p:cNvGrpSpPr>
          <p:nvPr/>
        </p:nvGrpSpPr>
        <p:grpSpPr>
          <a:xfrm>
            <a:off x="7750325" y="6489799"/>
            <a:ext cx="257305" cy="243800"/>
            <a:chOff x="1167321" y="5599380"/>
            <a:chExt cx="831948" cy="788284"/>
          </a:xfrm>
        </p:grpSpPr>
        <p:sp>
          <p:nvSpPr>
            <p:cNvPr id="171" name="Rectangle 170">
              <a:extLst>
                <a:ext uri="{FF2B5EF4-FFF2-40B4-BE49-F238E27FC236}">
                  <a16:creationId xmlns:a16="http://schemas.microsoft.com/office/drawing/2014/main" id="{54113DF4-F491-42E3-9C76-87E48DC9CA5C}"/>
                </a:ext>
              </a:extLst>
            </p:cNvPr>
            <p:cNvSpPr/>
            <p:nvPr/>
          </p:nvSpPr>
          <p:spPr bwMode="gray">
            <a:xfrm>
              <a:off x="1167321" y="5599380"/>
              <a:ext cx="181602" cy="788284"/>
            </a:xfrm>
            <a:prstGeom prst="rect">
              <a:avLst/>
            </a:prstGeom>
            <a:solidFill>
              <a:sysClr val="window" lastClr="FFFFFF">
                <a:lumMod val="95000"/>
              </a:sysClr>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0" cap="none" spc="0" normalizeH="0" baseline="0" noProof="0">
                <a:ln>
                  <a:noFill/>
                </a:ln>
                <a:solidFill>
                  <a:prstClr val="white"/>
                </a:solidFill>
                <a:effectLst/>
                <a:uLnTx/>
                <a:uFillTx/>
                <a:latin typeface="Open Sans"/>
                <a:cs typeface="Arial"/>
              </a:endParaRPr>
            </a:p>
          </p:txBody>
        </p:sp>
        <p:grpSp>
          <p:nvGrpSpPr>
            <p:cNvPr id="172" name="Group 171">
              <a:extLst>
                <a:ext uri="{FF2B5EF4-FFF2-40B4-BE49-F238E27FC236}">
                  <a16:creationId xmlns:a16="http://schemas.microsoft.com/office/drawing/2014/main" id="{122907CE-D6C0-42D3-9332-51F6C4A2937F}"/>
                </a:ext>
              </a:extLst>
            </p:cNvPr>
            <p:cNvGrpSpPr/>
            <p:nvPr/>
          </p:nvGrpSpPr>
          <p:grpSpPr>
            <a:xfrm>
              <a:off x="1388640" y="5599380"/>
              <a:ext cx="610629" cy="788284"/>
              <a:chOff x="1388640" y="5599380"/>
              <a:chExt cx="610629" cy="788284"/>
            </a:xfrm>
          </p:grpSpPr>
          <p:sp>
            <p:nvSpPr>
              <p:cNvPr id="173" name="Rectangle 172">
                <a:extLst>
                  <a:ext uri="{FF2B5EF4-FFF2-40B4-BE49-F238E27FC236}">
                    <a16:creationId xmlns:a16="http://schemas.microsoft.com/office/drawing/2014/main" id="{70B1742B-9528-4E2C-B5BE-D5B837045FFC}"/>
                  </a:ext>
                </a:extLst>
              </p:cNvPr>
              <p:cNvSpPr/>
              <p:nvPr/>
            </p:nvSpPr>
            <p:spPr bwMode="gray">
              <a:xfrm rot="5400000">
                <a:off x="1612669" y="5375351"/>
                <a:ext cx="162571" cy="610629"/>
              </a:xfrm>
              <a:prstGeom prst="rect">
                <a:avLst/>
              </a:prstGeom>
              <a:solidFill>
                <a:sysClr val="window" lastClr="FFFFFF">
                  <a:lumMod val="95000"/>
                </a:sysClr>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0" cap="none" spc="0" normalizeH="0" baseline="0" noProof="0">
                  <a:ln>
                    <a:noFill/>
                  </a:ln>
                  <a:solidFill>
                    <a:prstClr val="white"/>
                  </a:solidFill>
                  <a:effectLst/>
                  <a:uLnTx/>
                  <a:uFillTx/>
                  <a:latin typeface="Open Sans"/>
                  <a:cs typeface="Arial"/>
                </a:endParaRPr>
              </a:p>
            </p:txBody>
          </p:sp>
          <p:sp>
            <p:nvSpPr>
              <p:cNvPr id="174" name="Rectangle 173">
                <a:extLst>
                  <a:ext uri="{FF2B5EF4-FFF2-40B4-BE49-F238E27FC236}">
                    <a16:creationId xmlns:a16="http://schemas.microsoft.com/office/drawing/2014/main" id="{5B1180E4-CC29-4C64-9376-1EC665CADD88}"/>
                  </a:ext>
                </a:extLst>
              </p:cNvPr>
              <p:cNvSpPr/>
              <p:nvPr/>
            </p:nvSpPr>
            <p:spPr bwMode="gray">
              <a:xfrm rot="5400000">
                <a:off x="1612669" y="5583922"/>
                <a:ext cx="162571" cy="610629"/>
              </a:xfrm>
              <a:prstGeom prst="rect">
                <a:avLst/>
              </a:prstGeom>
              <a:solidFill>
                <a:sysClr val="window" lastClr="FFFFFF">
                  <a:lumMod val="95000"/>
                </a:sysClr>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0" cap="none" spc="0" normalizeH="0" baseline="0" noProof="0">
                  <a:ln>
                    <a:noFill/>
                  </a:ln>
                  <a:solidFill>
                    <a:prstClr val="white"/>
                  </a:solidFill>
                  <a:effectLst/>
                  <a:uLnTx/>
                  <a:uFillTx/>
                  <a:latin typeface="Open Sans"/>
                  <a:cs typeface="Arial"/>
                </a:endParaRPr>
              </a:p>
            </p:txBody>
          </p:sp>
          <p:sp>
            <p:nvSpPr>
              <p:cNvPr id="175" name="Rectangle 174">
                <a:extLst>
                  <a:ext uri="{FF2B5EF4-FFF2-40B4-BE49-F238E27FC236}">
                    <a16:creationId xmlns:a16="http://schemas.microsoft.com/office/drawing/2014/main" id="{0A58A17A-8B0F-44B4-9C52-1B96A983447C}"/>
                  </a:ext>
                </a:extLst>
              </p:cNvPr>
              <p:cNvSpPr/>
              <p:nvPr/>
            </p:nvSpPr>
            <p:spPr bwMode="gray">
              <a:xfrm rot="5400000">
                <a:off x="1612669" y="5792493"/>
                <a:ext cx="162571" cy="610629"/>
              </a:xfrm>
              <a:prstGeom prst="rect">
                <a:avLst/>
              </a:prstGeom>
              <a:solidFill>
                <a:srgbClr val="A6A6A6"/>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0" cap="none" spc="0" normalizeH="0" baseline="0" noProof="0">
                  <a:ln>
                    <a:noFill/>
                  </a:ln>
                  <a:solidFill>
                    <a:prstClr val="white"/>
                  </a:solidFill>
                  <a:effectLst/>
                  <a:uLnTx/>
                  <a:uFillTx/>
                  <a:latin typeface="Open Sans"/>
                  <a:cs typeface="Arial"/>
                </a:endParaRPr>
              </a:p>
            </p:txBody>
          </p:sp>
          <p:sp>
            <p:nvSpPr>
              <p:cNvPr id="176" name="Rectangle 175">
                <a:extLst>
                  <a:ext uri="{FF2B5EF4-FFF2-40B4-BE49-F238E27FC236}">
                    <a16:creationId xmlns:a16="http://schemas.microsoft.com/office/drawing/2014/main" id="{61679643-915C-43E3-B2B5-5EF1C08E559B}"/>
                  </a:ext>
                </a:extLst>
              </p:cNvPr>
              <p:cNvSpPr/>
              <p:nvPr/>
            </p:nvSpPr>
            <p:spPr bwMode="gray">
              <a:xfrm rot="5400000">
                <a:off x="1612669" y="6001064"/>
                <a:ext cx="162571" cy="610629"/>
              </a:xfrm>
              <a:prstGeom prst="rect">
                <a:avLst/>
              </a:prstGeom>
              <a:solidFill>
                <a:sysClr val="window" lastClr="FFFFFF">
                  <a:lumMod val="95000"/>
                </a:sysClr>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0" cap="none" spc="0" normalizeH="0" baseline="0" noProof="0">
                  <a:ln>
                    <a:noFill/>
                  </a:ln>
                  <a:solidFill>
                    <a:prstClr val="white"/>
                  </a:solidFill>
                  <a:effectLst/>
                  <a:uLnTx/>
                  <a:uFillTx/>
                  <a:latin typeface="Open Sans"/>
                  <a:cs typeface="Arial"/>
                </a:endParaRPr>
              </a:p>
            </p:txBody>
          </p:sp>
        </p:grpSp>
      </p:grpSp>
      <p:sp>
        <p:nvSpPr>
          <p:cNvPr id="161" name="TextBox 160">
            <a:extLst>
              <a:ext uri="{FF2B5EF4-FFF2-40B4-BE49-F238E27FC236}">
                <a16:creationId xmlns:a16="http://schemas.microsoft.com/office/drawing/2014/main" id="{355BAD6C-270E-4639-9DE3-56A30A5CD80E}"/>
              </a:ext>
            </a:extLst>
          </p:cNvPr>
          <p:cNvSpPr txBox="1"/>
          <p:nvPr/>
        </p:nvSpPr>
        <p:spPr>
          <a:xfrm>
            <a:off x="8148730" y="6556993"/>
            <a:ext cx="823330" cy="138499"/>
          </a:xfrm>
          <a:prstGeom prst="rect">
            <a:avLst/>
          </a:prstGeom>
          <a:noFill/>
        </p:spPr>
        <p:txBody>
          <a:bodyPr vert="horz" wrap="square" lIns="0" tIns="0" rIns="0" bIns="0" rtlCol="0">
            <a:spAutoFit/>
          </a:bodyPr>
          <a:lstStyle/>
          <a:p>
            <a:pPr marL="0" marR="0" lvl="0" indent="0" algn="l" defTabSz="914400" rtl="0" eaLnBrk="1" fontAlgn="auto" latinLnBrk="0" hangingPunct="1">
              <a:lnSpc>
                <a:spcPct val="100000"/>
              </a:lnSpc>
              <a:spcBef>
                <a:spcPts val="200"/>
              </a:spcBef>
              <a:spcAft>
                <a:spcPts val="0"/>
              </a:spcAft>
              <a:buClrTx/>
              <a:buSzPct val="100000"/>
              <a:buFontTx/>
              <a:buNone/>
              <a:tabLst/>
              <a:defRPr/>
            </a:pPr>
            <a:r>
              <a:rPr kumimoji="0" lang="en-US" sz="900" b="0" i="0" u="none" strike="noStrike" kern="0" cap="none" spc="0" normalizeH="0" baseline="0" noProof="0">
                <a:ln>
                  <a:noFill/>
                </a:ln>
                <a:solidFill>
                  <a:prstClr val="black"/>
                </a:solidFill>
                <a:effectLst/>
                <a:uLnTx/>
                <a:uFillTx/>
                <a:latin typeface="Open Sans"/>
                <a:cs typeface="Arial"/>
              </a:rPr>
              <a:t>Data</a:t>
            </a:r>
          </a:p>
        </p:txBody>
      </p:sp>
      <p:grpSp>
        <p:nvGrpSpPr>
          <p:cNvPr id="162" name="Group 161">
            <a:extLst>
              <a:ext uri="{FF2B5EF4-FFF2-40B4-BE49-F238E27FC236}">
                <a16:creationId xmlns:a16="http://schemas.microsoft.com/office/drawing/2014/main" id="{7A3BA30D-4ECB-4D5A-981D-48AC568F6A74}"/>
              </a:ext>
            </a:extLst>
          </p:cNvPr>
          <p:cNvGrpSpPr>
            <a:grpSpLocks noChangeAspect="1"/>
          </p:cNvGrpSpPr>
          <p:nvPr/>
        </p:nvGrpSpPr>
        <p:grpSpPr>
          <a:xfrm>
            <a:off x="8493272" y="6489799"/>
            <a:ext cx="257305" cy="243800"/>
            <a:chOff x="1167321" y="5599380"/>
            <a:chExt cx="831948" cy="788284"/>
          </a:xfrm>
        </p:grpSpPr>
        <p:sp>
          <p:nvSpPr>
            <p:cNvPr id="165" name="Rectangle 164">
              <a:extLst>
                <a:ext uri="{FF2B5EF4-FFF2-40B4-BE49-F238E27FC236}">
                  <a16:creationId xmlns:a16="http://schemas.microsoft.com/office/drawing/2014/main" id="{ECA5A70A-E1FF-4EF8-8081-126BA9FAB596}"/>
                </a:ext>
              </a:extLst>
            </p:cNvPr>
            <p:cNvSpPr/>
            <p:nvPr/>
          </p:nvSpPr>
          <p:spPr bwMode="gray">
            <a:xfrm>
              <a:off x="1167321" y="5599380"/>
              <a:ext cx="181602" cy="788284"/>
            </a:xfrm>
            <a:prstGeom prst="rect">
              <a:avLst/>
            </a:prstGeom>
            <a:solidFill>
              <a:sysClr val="window" lastClr="FFFFFF">
                <a:lumMod val="95000"/>
              </a:sysClr>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0" cap="none" spc="0" normalizeH="0" baseline="0" noProof="0">
                <a:ln>
                  <a:noFill/>
                </a:ln>
                <a:solidFill>
                  <a:prstClr val="white"/>
                </a:solidFill>
                <a:effectLst/>
                <a:uLnTx/>
                <a:uFillTx/>
                <a:latin typeface="Open Sans"/>
                <a:cs typeface="Arial"/>
              </a:endParaRPr>
            </a:p>
          </p:txBody>
        </p:sp>
        <p:grpSp>
          <p:nvGrpSpPr>
            <p:cNvPr id="166" name="Group 165">
              <a:extLst>
                <a:ext uri="{FF2B5EF4-FFF2-40B4-BE49-F238E27FC236}">
                  <a16:creationId xmlns:a16="http://schemas.microsoft.com/office/drawing/2014/main" id="{427FB812-B85A-41F4-96F8-F5A7B2DC4353}"/>
                </a:ext>
              </a:extLst>
            </p:cNvPr>
            <p:cNvGrpSpPr/>
            <p:nvPr/>
          </p:nvGrpSpPr>
          <p:grpSpPr>
            <a:xfrm>
              <a:off x="1388640" y="5599380"/>
              <a:ext cx="610629" cy="788284"/>
              <a:chOff x="1388640" y="5599380"/>
              <a:chExt cx="610629" cy="788284"/>
            </a:xfrm>
          </p:grpSpPr>
          <p:sp>
            <p:nvSpPr>
              <p:cNvPr id="167" name="Rectangle 166">
                <a:extLst>
                  <a:ext uri="{FF2B5EF4-FFF2-40B4-BE49-F238E27FC236}">
                    <a16:creationId xmlns:a16="http://schemas.microsoft.com/office/drawing/2014/main" id="{18B6FE0B-88B5-4DCB-BFB0-168B13B113F4}"/>
                  </a:ext>
                </a:extLst>
              </p:cNvPr>
              <p:cNvSpPr/>
              <p:nvPr/>
            </p:nvSpPr>
            <p:spPr bwMode="gray">
              <a:xfrm rot="5400000">
                <a:off x="1612669" y="5375351"/>
                <a:ext cx="162571" cy="610629"/>
              </a:xfrm>
              <a:prstGeom prst="rect">
                <a:avLst/>
              </a:prstGeom>
              <a:solidFill>
                <a:sysClr val="window" lastClr="FFFFFF">
                  <a:lumMod val="95000"/>
                </a:sysClr>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0" cap="none" spc="0" normalizeH="0" baseline="0" noProof="0">
                  <a:ln>
                    <a:noFill/>
                  </a:ln>
                  <a:solidFill>
                    <a:prstClr val="white"/>
                  </a:solidFill>
                  <a:effectLst/>
                  <a:uLnTx/>
                  <a:uFillTx/>
                  <a:latin typeface="Open Sans"/>
                  <a:cs typeface="Arial"/>
                </a:endParaRPr>
              </a:p>
            </p:txBody>
          </p:sp>
          <p:sp>
            <p:nvSpPr>
              <p:cNvPr id="168" name="Rectangle 167">
                <a:extLst>
                  <a:ext uri="{FF2B5EF4-FFF2-40B4-BE49-F238E27FC236}">
                    <a16:creationId xmlns:a16="http://schemas.microsoft.com/office/drawing/2014/main" id="{A4284245-81A3-4A6F-9C72-A83692C8F85B}"/>
                  </a:ext>
                </a:extLst>
              </p:cNvPr>
              <p:cNvSpPr/>
              <p:nvPr/>
            </p:nvSpPr>
            <p:spPr bwMode="gray">
              <a:xfrm rot="5400000">
                <a:off x="1612669" y="5583922"/>
                <a:ext cx="162571" cy="610629"/>
              </a:xfrm>
              <a:prstGeom prst="rect">
                <a:avLst/>
              </a:prstGeom>
              <a:solidFill>
                <a:sysClr val="window" lastClr="FFFFFF">
                  <a:lumMod val="95000"/>
                </a:sysClr>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0" cap="none" spc="0" normalizeH="0" baseline="0" noProof="0">
                  <a:ln>
                    <a:noFill/>
                  </a:ln>
                  <a:solidFill>
                    <a:prstClr val="white"/>
                  </a:solidFill>
                  <a:effectLst/>
                  <a:uLnTx/>
                  <a:uFillTx/>
                  <a:latin typeface="Open Sans"/>
                  <a:cs typeface="Arial"/>
                </a:endParaRPr>
              </a:p>
            </p:txBody>
          </p:sp>
          <p:sp>
            <p:nvSpPr>
              <p:cNvPr id="169" name="Rectangle 168">
                <a:extLst>
                  <a:ext uri="{FF2B5EF4-FFF2-40B4-BE49-F238E27FC236}">
                    <a16:creationId xmlns:a16="http://schemas.microsoft.com/office/drawing/2014/main" id="{596EC58E-38C8-453A-9259-AD7A2004F751}"/>
                  </a:ext>
                </a:extLst>
              </p:cNvPr>
              <p:cNvSpPr/>
              <p:nvPr/>
            </p:nvSpPr>
            <p:spPr bwMode="gray">
              <a:xfrm rot="5400000">
                <a:off x="1612669" y="5792493"/>
                <a:ext cx="162571" cy="610629"/>
              </a:xfrm>
              <a:prstGeom prst="rect">
                <a:avLst/>
              </a:prstGeom>
              <a:solidFill>
                <a:sysClr val="window" lastClr="FFFFFF">
                  <a:lumMod val="95000"/>
                </a:sysClr>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0" cap="none" spc="0" normalizeH="0" baseline="0" noProof="0">
                  <a:ln>
                    <a:noFill/>
                  </a:ln>
                  <a:solidFill>
                    <a:prstClr val="white"/>
                  </a:solidFill>
                  <a:effectLst/>
                  <a:uLnTx/>
                  <a:uFillTx/>
                  <a:latin typeface="Open Sans"/>
                  <a:cs typeface="Arial"/>
                </a:endParaRPr>
              </a:p>
            </p:txBody>
          </p:sp>
          <p:sp>
            <p:nvSpPr>
              <p:cNvPr id="170" name="Rectangle 169">
                <a:extLst>
                  <a:ext uri="{FF2B5EF4-FFF2-40B4-BE49-F238E27FC236}">
                    <a16:creationId xmlns:a16="http://schemas.microsoft.com/office/drawing/2014/main" id="{1D7D33ED-56BA-450B-8A09-8327BDC9CBB5}"/>
                  </a:ext>
                </a:extLst>
              </p:cNvPr>
              <p:cNvSpPr/>
              <p:nvPr/>
            </p:nvSpPr>
            <p:spPr bwMode="gray">
              <a:xfrm rot="5400000">
                <a:off x="1612669" y="6001064"/>
                <a:ext cx="162571" cy="610629"/>
              </a:xfrm>
              <a:prstGeom prst="rect">
                <a:avLst/>
              </a:prstGeom>
              <a:solidFill>
                <a:srgbClr val="A6A6A6"/>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0" cap="none" spc="0" normalizeH="0" baseline="0" noProof="0">
                  <a:ln>
                    <a:noFill/>
                  </a:ln>
                  <a:solidFill>
                    <a:prstClr val="white"/>
                  </a:solidFill>
                  <a:effectLst/>
                  <a:uLnTx/>
                  <a:uFillTx/>
                  <a:latin typeface="Open Sans"/>
                  <a:cs typeface="Arial"/>
                </a:endParaRPr>
              </a:p>
            </p:txBody>
          </p:sp>
        </p:grpSp>
      </p:grpSp>
      <p:sp>
        <p:nvSpPr>
          <p:cNvPr id="163" name="Rectangle 162">
            <a:extLst>
              <a:ext uri="{FF2B5EF4-FFF2-40B4-BE49-F238E27FC236}">
                <a16:creationId xmlns:a16="http://schemas.microsoft.com/office/drawing/2014/main" id="{A9EF4343-EE19-489B-B7FB-E0D81FF5F99C}"/>
              </a:ext>
            </a:extLst>
          </p:cNvPr>
          <p:cNvSpPr/>
          <p:nvPr/>
        </p:nvSpPr>
        <p:spPr bwMode="gray">
          <a:xfrm>
            <a:off x="2886448" y="6295630"/>
            <a:ext cx="6783766" cy="357539"/>
          </a:xfrm>
          <a:prstGeom prst="rect">
            <a:avLst/>
          </a:prstGeom>
          <a:noFill/>
          <a:ln w="9525" algn="ctr">
            <a:noFill/>
            <a:prstDash val="solid"/>
            <a:miter lim="800000"/>
            <a:headEnd/>
            <a:tailEnd/>
          </a:ln>
        </p:spPr>
        <p:txBody>
          <a:bodyPr wrap="square" lIns="88900" tIns="88900" rIns="88900" bIns="88900" rtlCol="0" anchor="ctr"/>
          <a:lstStyle/>
          <a:p>
            <a:pPr marL="285750" marR="0" lvl="0" indent="-285750" algn="ctr" defTabSz="914400" rtl="0" eaLnBrk="1" fontAlgn="auto" latinLnBrk="0" hangingPunct="1">
              <a:lnSpc>
                <a:spcPct val="106000"/>
              </a:lnSpc>
              <a:spcBef>
                <a:spcPts val="0"/>
              </a:spcBef>
              <a:spcAft>
                <a:spcPts val="0"/>
              </a:spcAft>
              <a:buClrTx/>
              <a:buSzTx/>
              <a:buFontTx/>
              <a:buChar char="-"/>
              <a:tabLst/>
              <a:defRPr/>
            </a:pPr>
            <a:endParaRPr kumimoji="0" lang="en-US" sz="1600" b="1" i="0" u="none" strike="noStrike" kern="0" cap="none" spc="0" normalizeH="0" baseline="0" noProof="0">
              <a:ln>
                <a:noFill/>
              </a:ln>
              <a:solidFill>
                <a:prstClr val="white"/>
              </a:solidFill>
              <a:effectLst/>
              <a:uLnTx/>
              <a:uFillTx/>
              <a:latin typeface="Open Sans"/>
              <a:cs typeface="Arial"/>
            </a:endParaRPr>
          </a:p>
        </p:txBody>
      </p:sp>
      <p:cxnSp>
        <p:nvCxnSpPr>
          <p:cNvPr id="164" name="Straight Connector 163">
            <a:extLst>
              <a:ext uri="{FF2B5EF4-FFF2-40B4-BE49-F238E27FC236}">
                <a16:creationId xmlns:a16="http://schemas.microsoft.com/office/drawing/2014/main" id="{939AC4AC-6864-4B78-8DB6-630D2461EED3}"/>
              </a:ext>
            </a:extLst>
          </p:cNvPr>
          <p:cNvCxnSpPr/>
          <p:nvPr/>
        </p:nvCxnSpPr>
        <p:spPr>
          <a:xfrm>
            <a:off x="4860536" y="6515230"/>
            <a:ext cx="0" cy="274320"/>
          </a:xfrm>
          <a:prstGeom prst="line">
            <a:avLst/>
          </a:prstGeom>
          <a:noFill/>
          <a:ln w="19050" cap="flat" cmpd="sng" algn="ctr">
            <a:solidFill>
              <a:srgbClr val="D0D0CE"/>
            </a:solidFill>
            <a:prstDash val="solid"/>
          </a:ln>
          <a:effectLst/>
        </p:spPr>
      </p:cxnSp>
      <p:graphicFrame>
        <p:nvGraphicFramePr>
          <p:cNvPr id="236" name="Table 236">
            <a:extLst>
              <a:ext uri="{FF2B5EF4-FFF2-40B4-BE49-F238E27FC236}">
                <a16:creationId xmlns:a16="http://schemas.microsoft.com/office/drawing/2014/main" id="{4DEBECA0-7BFF-4591-8FF6-575F4A4ECAC2}"/>
              </a:ext>
            </a:extLst>
          </p:cNvPr>
          <p:cNvGraphicFramePr>
            <a:graphicFrameLocks noGrp="1"/>
          </p:cNvGraphicFramePr>
          <p:nvPr/>
        </p:nvGraphicFramePr>
        <p:xfrm>
          <a:off x="549872" y="1148570"/>
          <a:ext cx="2297546" cy="5212080"/>
        </p:xfrm>
        <a:graphic>
          <a:graphicData uri="http://schemas.openxmlformats.org/drawingml/2006/table">
            <a:tbl>
              <a:tblPr firstRow="1" bandRow="1">
                <a:tableStyleId>{5C22544A-7EE6-4342-B048-85BDC9FD1C3A}</a:tableStyleId>
              </a:tblPr>
              <a:tblGrid>
                <a:gridCol w="2297546">
                  <a:extLst>
                    <a:ext uri="{9D8B030D-6E8A-4147-A177-3AD203B41FA5}">
                      <a16:colId xmlns:a16="http://schemas.microsoft.com/office/drawing/2014/main" val="2180179306"/>
                    </a:ext>
                  </a:extLst>
                </a:gridCol>
              </a:tblGrid>
              <a:tr h="108367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a:ln>
                            <a:noFill/>
                          </a:ln>
                          <a:solidFill>
                            <a:srgbClr val="000000"/>
                          </a:solidFill>
                          <a:effectLst/>
                          <a:uFillTx/>
                          <a:latin typeface="Open Sans" panose="020B0606030504020204" pitchFamily="34" charset="0"/>
                          <a:ea typeface="Open Sans" panose="020B0606030504020204" pitchFamily="34" charset="0"/>
                          <a:cs typeface="Open Sans" panose="020B0606030504020204" pitchFamily="34" charset="0"/>
                        </a:rPr>
                        <a:t>What is it?</a:t>
                      </a:r>
                      <a:br>
                        <a:rPr kumimoji="0" lang="en-US" sz="1400" b="1" i="0" u="none" strike="noStrike" kern="1200" cap="none" spc="0" normalizeH="0" baseline="0">
                          <a:ln>
                            <a:noFill/>
                          </a:ln>
                          <a:solidFill>
                            <a:srgbClr val="000000"/>
                          </a:solidFill>
                          <a:effectLst/>
                          <a:uFillTx/>
                          <a:latin typeface="Open Sans" panose="020B0606030504020204" pitchFamily="34" charset="0"/>
                          <a:ea typeface="Open Sans" panose="020B0606030504020204" pitchFamily="34" charset="0"/>
                          <a:cs typeface="Open Sans" panose="020B0606030504020204" pitchFamily="34" charset="0"/>
                        </a:rPr>
                      </a:br>
                      <a:r>
                        <a:rPr kumimoji="0" lang="en-US" sz="1000" b="0" i="0" u="none" strike="noStrike" kern="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Represents a range of possible solutions that leverage the power of artificial intelligence to autonomously generate content, enhance human reasoning and accelerate productivity across various domains </a:t>
                      </a:r>
                      <a:endParaRPr kumimoji="0" lang="en-US" sz="1400" b="0" i="0" u="none" strike="noStrike" kern="1200" cap="none" spc="0" normalizeH="0" baseline="0">
                        <a:ln>
                          <a:noFill/>
                        </a:ln>
                        <a:solidFill>
                          <a:srgbClr val="000000"/>
                        </a:solidFill>
                        <a:effectLst/>
                        <a:uFillTx/>
                        <a:latin typeface="Open Sans" panose="020B0606030504020204" pitchFamily="34" charset="0"/>
                        <a:ea typeface="Open Sans" panose="020B0606030504020204" pitchFamily="34" charset="0"/>
                        <a:cs typeface="Open Sans" panose="020B0606030504020204" pitchFamily="34" charset="0"/>
                      </a:endParaRPr>
                    </a:p>
                  </a:txBody>
                  <a:tcPr>
                    <a:lnL w="28575" cap="flat" cmpd="sng" algn="ctr">
                      <a:solidFill>
                        <a:srgbClr val="44A191"/>
                      </a:solidFill>
                      <a:prstDash val="solid"/>
                      <a:round/>
                      <a:headEnd type="none" w="med" len="med"/>
                      <a:tailEnd type="none" w="med" len="med"/>
                    </a:lnL>
                    <a:lnR w="28575" cap="flat" cmpd="sng" algn="ctr">
                      <a:solidFill>
                        <a:srgbClr val="44A191"/>
                      </a:solidFill>
                      <a:prstDash val="solid"/>
                      <a:round/>
                      <a:headEnd type="none" w="med" len="med"/>
                      <a:tailEnd type="none" w="med" len="med"/>
                    </a:lnR>
                    <a:lnT w="28575" cap="flat" cmpd="sng" algn="ctr">
                      <a:solidFill>
                        <a:srgbClr val="44A191"/>
                      </a:solidFill>
                      <a:prstDash val="solid"/>
                      <a:round/>
                      <a:headEnd type="none" w="med" len="med"/>
                      <a:tailEnd type="none" w="med" len="med"/>
                    </a:lnT>
                    <a:lnB w="381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920378206"/>
                  </a:ext>
                </a:extLst>
              </a:tr>
              <a:tr h="1131842">
                <a:tc>
                  <a:txBody>
                    <a:bodyPr/>
                    <a:lstStyle/>
                    <a:p>
                      <a:pPr algn="l"/>
                      <a:endParaRPr kumimoji="0" lang="en-US" sz="1400" b="0" i="0" u="none" strike="noStrike" kern="1200" cap="none" spc="0" normalizeH="0" baseline="0">
                        <a:ln>
                          <a:noFill/>
                        </a:ln>
                        <a:solidFill>
                          <a:srgbClr val="000000"/>
                        </a:solidFill>
                        <a:effectLst/>
                        <a:uFillTx/>
                        <a:latin typeface="Open Sans" panose="020B0606030504020204" pitchFamily="34" charset="0"/>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a:ln>
                            <a:noFill/>
                          </a:ln>
                          <a:solidFill>
                            <a:srgbClr val="000000"/>
                          </a:solidFill>
                          <a:effectLst/>
                          <a:uFillTx/>
                          <a:latin typeface="Open Sans" panose="020B0606030504020204" pitchFamily="34" charset="0"/>
                          <a:ea typeface="Open Sans" panose="020B0606030504020204" pitchFamily="34" charset="0"/>
                          <a:cs typeface="Open Sans" panose="020B0606030504020204" pitchFamily="34" charset="0"/>
                        </a:rPr>
                        <a:t>Why is it important?</a:t>
                      </a:r>
                      <a:br>
                        <a:rPr kumimoji="0" lang="en-US" sz="1400" b="1" i="0" u="none" strike="noStrike" kern="1200" cap="none" spc="0" normalizeH="0" baseline="0">
                          <a:ln>
                            <a:noFill/>
                          </a:ln>
                          <a:solidFill>
                            <a:srgbClr val="000000"/>
                          </a:solidFill>
                          <a:effectLst/>
                          <a:uFillTx/>
                          <a:latin typeface="Open Sans" panose="020B0606030504020204" pitchFamily="34" charset="0"/>
                          <a:ea typeface="Open Sans" panose="020B0606030504020204" pitchFamily="34" charset="0"/>
                          <a:cs typeface="Open Sans" panose="020B0606030504020204" pitchFamily="34" charset="0"/>
                        </a:rPr>
                      </a:br>
                      <a:r>
                        <a:rPr kumimoji="0" lang="en-US" sz="1000" b="0" i="0" u="none" strike="noStrike" kern="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Combines Generative AI and other forms of AI to offer significant efficiency, new strategy identification, and data-driven decision-making in businesses</a:t>
                      </a:r>
                      <a:endParaRPr kumimoji="0" lang="en-US" sz="1400" b="0" i="0" u="none" strike="noStrike" kern="1200" cap="none" spc="0" normalizeH="0" baseline="0">
                        <a:ln>
                          <a:noFill/>
                        </a:ln>
                        <a:solidFill>
                          <a:srgbClr val="000000"/>
                        </a:solidFill>
                        <a:effectLst/>
                        <a:uFillTx/>
                        <a:latin typeface="Open Sans" panose="020B0606030504020204" pitchFamily="34" charset="0"/>
                        <a:ea typeface="Open Sans" panose="020B0606030504020204" pitchFamily="34" charset="0"/>
                        <a:cs typeface="Open Sans" panose="020B0606030504020204" pitchFamily="34" charset="0"/>
                      </a:endParaRPr>
                    </a:p>
                  </a:txBody>
                  <a:tcPr>
                    <a:lnL w="28575" cap="flat" cmpd="sng" algn="ctr">
                      <a:solidFill>
                        <a:srgbClr val="44A191"/>
                      </a:solidFill>
                      <a:prstDash val="solid"/>
                      <a:round/>
                      <a:headEnd type="none" w="med" len="med"/>
                      <a:tailEnd type="none" w="med" len="med"/>
                    </a:lnL>
                    <a:lnR w="28575" cap="flat" cmpd="sng" algn="ctr">
                      <a:solidFill>
                        <a:srgbClr val="44A19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329300702"/>
                  </a:ext>
                </a:extLst>
              </a:tr>
              <a:tr h="1252250">
                <a:tc>
                  <a:txBody>
                    <a:bodyPr/>
                    <a:lstStyle/>
                    <a:p>
                      <a:pPr algn="l"/>
                      <a:endParaRPr kumimoji="0" lang="en-US" sz="1400" b="0" i="0" u="none" strike="noStrike" kern="1200" cap="none" spc="0" normalizeH="0" baseline="0">
                        <a:ln>
                          <a:noFill/>
                        </a:ln>
                        <a:solidFill>
                          <a:srgbClr val="000000"/>
                        </a:solidFill>
                        <a:effectLst/>
                        <a:uFillTx/>
                        <a:latin typeface="Open Sans" panose="020B0606030504020204" pitchFamily="34" charset="0"/>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a:ln>
                            <a:noFill/>
                          </a:ln>
                          <a:solidFill>
                            <a:srgbClr val="000000"/>
                          </a:solidFill>
                          <a:effectLst/>
                          <a:uFillTx/>
                          <a:latin typeface="Open Sans" panose="020B0606030504020204" pitchFamily="34" charset="0"/>
                          <a:ea typeface="Open Sans" panose="020B0606030504020204" pitchFamily="34" charset="0"/>
                          <a:cs typeface="Open Sans" panose="020B0606030504020204" pitchFamily="34" charset="0"/>
                        </a:rPr>
                        <a:t>Why is it disruptive?</a:t>
                      </a:r>
                      <a:br>
                        <a:rPr kumimoji="0" lang="en-US" sz="1400" b="1" i="0" u="none" strike="noStrike" kern="1200" cap="none" spc="0" normalizeH="0" baseline="0">
                          <a:ln>
                            <a:noFill/>
                          </a:ln>
                          <a:solidFill>
                            <a:srgbClr val="000000"/>
                          </a:solidFill>
                          <a:effectLst/>
                          <a:uFillTx/>
                          <a:latin typeface="Open Sans" panose="020B0606030504020204" pitchFamily="34" charset="0"/>
                          <a:ea typeface="Open Sans" panose="020B0606030504020204" pitchFamily="34" charset="0"/>
                          <a:cs typeface="Open Sans" panose="020B0606030504020204" pitchFamily="34" charset="0"/>
                        </a:rPr>
                      </a:br>
                      <a:r>
                        <a:rPr kumimoji="0" lang="en-US" sz="1000" b="0" i="0" u="none" strike="noStrike" kern="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Enhances processes previously reliant on human expertise, accelerates innovation cycles, enables scalable personalization, and creates new value propositions, ultimately challenging established market positions</a:t>
                      </a:r>
                      <a:endParaRPr kumimoji="0" lang="en-US" sz="1000" b="0" i="0" u="none" strike="noStrike" kern="1200" cap="none" spc="0" normalizeH="0" baseline="0">
                        <a:ln>
                          <a:noFill/>
                        </a:ln>
                        <a:solidFill>
                          <a:srgbClr val="000000"/>
                        </a:solidFill>
                        <a:effectLst/>
                        <a:uFillTx/>
                        <a:latin typeface="Open Sans" panose="020B0606030504020204" pitchFamily="34" charset="0"/>
                        <a:ea typeface="Open Sans" panose="020B0606030504020204" pitchFamily="34" charset="0"/>
                        <a:cs typeface="Open Sans" panose="020B0606030504020204" pitchFamily="34" charset="0"/>
                      </a:endParaRPr>
                    </a:p>
                  </a:txBody>
                  <a:tcPr>
                    <a:lnL w="28575" cap="flat" cmpd="sng" algn="ctr">
                      <a:solidFill>
                        <a:srgbClr val="44A191"/>
                      </a:solidFill>
                      <a:prstDash val="solid"/>
                      <a:round/>
                      <a:headEnd type="none" w="med" len="med"/>
                      <a:tailEnd type="none" w="med" len="med"/>
                    </a:lnL>
                    <a:lnR w="28575" cap="flat" cmpd="sng" algn="ctr">
                      <a:solidFill>
                        <a:srgbClr val="44A19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743440859"/>
                  </a:ext>
                </a:extLst>
              </a:tr>
              <a:tr h="903641">
                <a:tc>
                  <a:txBody>
                    <a:bodyPr/>
                    <a:lstStyle/>
                    <a:p>
                      <a:pPr algn="l"/>
                      <a:endParaRPr kumimoji="0" lang="en-US" sz="1400" b="0" i="0" u="none" strike="noStrike" kern="1200" cap="none" spc="0" normalizeH="0" baseline="0" dirty="0">
                        <a:ln>
                          <a:noFill/>
                        </a:ln>
                        <a:solidFill>
                          <a:srgbClr val="000000"/>
                        </a:solidFill>
                        <a:effectLst/>
                        <a:uFillTx/>
                        <a:latin typeface="Open Sans" panose="020B0606030504020204" pitchFamily="34" charset="0"/>
                        <a:ea typeface="Open Sans" panose="020B0606030504020204" pitchFamily="34" charset="0"/>
                        <a:cs typeface="Open Sans" panose="020B0606030504020204" pitchFamily="34" charset="0"/>
                      </a:endParaRPr>
                    </a:p>
                    <a:p>
                      <a:pPr algn="l"/>
                      <a:r>
                        <a:rPr kumimoji="0" lang="en-US" sz="1400" b="1" i="0" u="none" strike="noStrike" kern="1200" cap="none" spc="0" normalizeH="0" baseline="0" dirty="0">
                          <a:ln>
                            <a:noFill/>
                          </a:ln>
                          <a:solidFill>
                            <a:srgbClr val="000000"/>
                          </a:solidFill>
                          <a:effectLst/>
                          <a:uFillTx/>
                          <a:latin typeface="Open Sans" panose="020B0606030504020204" pitchFamily="34" charset="0"/>
                          <a:ea typeface="Open Sans" panose="020B0606030504020204" pitchFamily="34" charset="0"/>
                          <a:cs typeface="Open Sans" panose="020B0606030504020204" pitchFamily="34" charset="0"/>
                        </a:rPr>
                        <a:t>Examples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000" dirty="0" err="1">
                          <a:solidFill>
                            <a:srgbClr val="000000"/>
                          </a:solidFill>
                          <a:latin typeface="Open Sans" panose="020B0606030504020204" pitchFamily="34" charset="0"/>
                          <a:ea typeface="Open Sans" panose="020B0606030504020204" pitchFamily="34" charset="0"/>
                          <a:cs typeface="Open Sans" panose="020B0606030504020204" pitchFamily="34" charset="0"/>
                          <a:sym typeface="Calibri"/>
                        </a:rPr>
                        <a:t>TurboCode</a:t>
                      </a:r>
                      <a:endParaRPr lang="en-US" sz="1000" dirty="0">
                        <a:solidFill>
                          <a:srgbClr val="000000"/>
                        </a:solidFill>
                        <a:latin typeface="Open Sans" panose="020B0606030504020204" pitchFamily="34" charset="0"/>
                        <a:ea typeface="Open Sans" panose="020B0606030504020204" pitchFamily="34" charset="0"/>
                        <a:cs typeface="Open Sans" panose="020B0606030504020204" pitchFamily="34" charset="0"/>
                        <a:sym typeface="Calibri"/>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000" dirty="0">
                          <a:solidFill>
                            <a:srgbClr val="000000"/>
                          </a:solidFill>
                          <a:latin typeface="Open Sans" panose="020B0606030504020204" pitchFamily="34" charset="0"/>
                          <a:ea typeface="Open Sans" panose="020B0606030504020204" pitchFamily="34" charset="0"/>
                          <a:cs typeface="Open Sans" panose="020B0606030504020204" pitchFamily="34" charset="0"/>
                          <a:sym typeface="Calibri"/>
                        </a:rPr>
                        <a:t>Bing Chat</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000" dirty="0">
                          <a:solidFill>
                            <a:srgbClr val="000000"/>
                          </a:solidFill>
                          <a:latin typeface="Open Sans" panose="020B0606030504020204" pitchFamily="34" charset="0"/>
                          <a:ea typeface="Open Sans" panose="020B0606030504020204" pitchFamily="34" charset="0"/>
                          <a:cs typeface="Open Sans" panose="020B0606030504020204" pitchFamily="34" charset="0"/>
                          <a:sym typeface="Calibri"/>
                        </a:rPr>
                        <a:t>Jasper </a:t>
                      </a:r>
                    </a:p>
                  </a:txBody>
                  <a:tcPr>
                    <a:lnL w="28575" cap="flat" cmpd="sng" algn="ctr">
                      <a:solidFill>
                        <a:srgbClr val="44A191"/>
                      </a:solidFill>
                      <a:prstDash val="solid"/>
                      <a:round/>
                      <a:headEnd type="none" w="med" len="med"/>
                      <a:tailEnd type="none" w="med" len="med"/>
                    </a:lnL>
                    <a:lnR w="28575" cap="flat" cmpd="sng" algn="ctr">
                      <a:solidFill>
                        <a:srgbClr val="44A191"/>
                      </a:solidFill>
                      <a:prstDash val="solid"/>
                      <a:round/>
                      <a:headEnd type="none" w="med" len="med"/>
                      <a:tailEnd type="none" w="med" len="med"/>
                    </a:lnR>
                    <a:lnT w="12700" cmpd="sng">
                      <a:noFill/>
                    </a:lnT>
                    <a:lnB w="28575" cap="flat" cmpd="sng" algn="ctr">
                      <a:solidFill>
                        <a:srgbClr val="44A19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178151201"/>
                  </a:ext>
                </a:extLst>
              </a:tr>
            </a:tbl>
          </a:graphicData>
        </a:graphic>
      </p:graphicFrame>
      <p:sp>
        <p:nvSpPr>
          <p:cNvPr id="237" name="Rectangle 236">
            <a:extLst>
              <a:ext uri="{FF2B5EF4-FFF2-40B4-BE49-F238E27FC236}">
                <a16:creationId xmlns:a16="http://schemas.microsoft.com/office/drawing/2014/main" id="{2E2E6103-A3C8-49E5-B4EE-043695B6AEF4}"/>
              </a:ext>
            </a:extLst>
          </p:cNvPr>
          <p:cNvSpPr/>
          <p:nvPr/>
        </p:nvSpPr>
        <p:spPr>
          <a:xfrm>
            <a:off x="5843565" y="6431231"/>
            <a:ext cx="1051047" cy="365760"/>
          </a:xfrm>
          <a:prstGeom prst="rect">
            <a:avLst/>
          </a:prstGeom>
          <a:noFill/>
          <a:ln w="12700" cap="flat">
            <a:solidFill>
              <a:schemeClr val="tx1"/>
            </a:solidFill>
            <a:prstDash val="dash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8288" tIns="18288" rIns="18288" bIns="18288"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endParaRPr>
          </a:p>
        </p:txBody>
      </p:sp>
      <p:sp>
        <p:nvSpPr>
          <p:cNvPr id="246" name="TextBox 245">
            <a:extLst>
              <a:ext uri="{FF2B5EF4-FFF2-40B4-BE49-F238E27FC236}">
                <a16:creationId xmlns:a16="http://schemas.microsoft.com/office/drawing/2014/main" id="{12129F0C-2AB7-44D0-A1FE-3A38B7FC3D90}"/>
              </a:ext>
            </a:extLst>
          </p:cNvPr>
          <p:cNvSpPr txBox="1"/>
          <p:nvPr/>
        </p:nvSpPr>
        <p:spPr>
          <a:xfrm>
            <a:off x="915143" y="858746"/>
            <a:ext cx="1149398" cy="215444"/>
          </a:xfrm>
          <a:prstGeom prst="rect">
            <a:avLst/>
          </a:prstGeom>
          <a:noFill/>
        </p:spPr>
        <p:txBody>
          <a:bodyPr vert="horz" wrap="square" lIns="0" tIns="0" rIns="0" bIns="0" rtlCol="0">
            <a:spAutoFit/>
          </a:bodyPr>
          <a:lstStyle/>
          <a:p>
            <a:pPr marL="0" marR="0" lvl="0" indent="0" algn="l" defTabSz="914400" rtl="0" eaLnBrk="1" fontAlgn="auto" latinLnBrk="0" hangingPunct="1">
              <a:lnSpc>
                <a:spcPct val="100000"/>
              </a:lnSpc>
              <a:spcBef>
                <a:spcPts val="200"/>
              </a:spcBef>
              <a:spcAft>
                <a:spcPts val="0"/>
              </a:spcAft>
              <a:buClrTx/>
              <a:buSzPct val="100000"/>
              <a:buFontTx/>
              <a:buNone/>
              <a:tabLst/>
              <a:defRPr/>
            </a:pPr>
            <a:r>
              <a:rPr kumimoji="0" lang="en-US" sz="1400" b="1" i="0" u="none" strike="noStrike" kern="0" cap="none" spc="0" normalizeH="0" baseline="0" noProof="0">
                <a:ln>
                  <a:noFill/>
                </a:ln>
                <a:solidFill>
                  <a:prstClr val="black"/>
                </a:solidFill>
                <a:effectLst/>
                <a:uLnTx/>
                <a:uFillTx/>
                <a:latin typeface="Open Sans"/>
                <a:cs typeface="Arial"/>
              </a:rPr>
              <a:t>Applications</a:t>
            </a:r>
            <a:endParaRPr kumimoji="0" lang="en-US" sz="1100" b="1" i="0" u="none" strike="noStrike" kern="0" cap="none" spc="0" normalizeH="0" baseline="0" noProof="0">
              <a:ln>
                <a:noFill/>
              </a:ln>
              <a:solidFill>
                <a:prstClr val="black"/>
              </a:solidFill>
              <a:effectLst/>
              <a:uLnTx/>
              <a:uFillTx/>
              <a:latin typeface="Open Sans"/>
              <a:cs typeface="Arial"/>
            </a:endParaRPr>
          </a:p>
        </p:txBody>
      </p:sp>
      <p:grpSp>
        <p:nvGrpSpPr>
          <p:cNvPr id="249" name="Group 248">
            <a:extLst>
              <a:ext uri="{FF2B5EF4-FFF2-40B4-BE49-F238E27FC236}">
                <a16:creationId xmlns:a16="http://schemas.microsoft.com/office/drawing/2014/main" id="{970CF17D-73CB-464A-A6AD-2EE183BFBE6D}"/>
              </a:ext>
            </a:extLst>
          </p:cNvPr>
          <p:cNvGrpSpPr>
            <a:grpSpLocks noChangeAspect="1"/>
          </p:cNvGrpSpPr>
          <p:nvPr/>
        </p:nvGrpSpPr>
        <p:grpSpPr>
          <a:xfrm>
            <a:off x="548878" y="800216"/>
            <a:ext cx="289149" cy="273974"/>
            <a:chOff x="1167321" y="5599380"/>
            <a:chExt cx="831948" cy="788284"/>
          </a:xfrm>
        </p:grpSpPr>
        <p:sp>
          <p:nvSpPr>
            <p:cNvPr id="250" name="Rectangle 249">
              <a:extLst>
                <a:ext uri="{FF2B5EF4-FFF2-40B4-BE49-F238E27FC236}">
                  <a16:creationId xmlns:a16="http://schemas.microsoft.com/office/drawing/2014/main" id="{094FD4E5-F03F-4809-A280-FD9AA74E6282}"/>
                </a:ext>
              </a:extLst>
            </p:cNvPr>
            <p:cNvSpPr/>
            <p:nvPr/>
          </p:nvSpPr>
          <p:spPr bwMode="gray">
            <a:xfrm>
              <a:off x="1167321" y="5599380"/>
              <a:ext cx="181602" cy="788284"/>
            </a:xfrm>
            <a:prstGeom prst="rect">
              <a:avLst/>
            </a:prstGeom>
            <a:solidFill>
              <a:srgbClr val="A6A6A6"/>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0" cap="none" spc="0" normalizeH="0" baseline="0" noProof="0">
                <a:ln>
                  <a:noFill/>
                </a:ln>
                <a:solidFill>
                  <a:prstClr val="white"/>
                </a:solidFill>
                <a:effectLst/>
                <a:uLnTx/>
                <a:uFillTx/>
                <a:latin typeface="Open Sans"/>
                <a:cs typeface="Arial"/>
              </a:endParaRPr>
            </a:p>
          </p:txBody>
        </p:sp>
        <p:grpSp>
          <p:nvGrpSpPr>
            <p:cNvPr id="251" name="Group 250">
              <a:extLst>
                <a:ext uri="{FF2B5EF4-FFF2-40B4-BE49-F238E27FC236}">
                  <a16:creationId xmlns:a16="http://schemas.microsoft.com/office/drawing/2014/main" id="{CAED5F89-9DCD-4E0C-80A2-FE9BE10EC1F7}"/>
                </a:ext>
              </a:extLst>
            </p:cNvPr>
            <p:cNvGrpSpPr/>
            <p:nvPr/>
          </p:nvGrpSpPr>
          <p:grpSpPr>
            <a:xfrm>
              <a:off x="1388640" y="5599380"/>
              <a:ext cx="610629" cy="788284"/>
              <a:chOff x="1388640" y="5599380"/>
              <a:chExt cx="610629" cy="788284"/>
            </a:xfrm>
          </p:grpSpPr>
          <p:sp>
            <p:nvSpPr>
              <p:cNvPr id="252" name="Rectangle 251">
                <a:extLst>
                  <a:ext uri="{FF2B5EF4-FFF2-40B4-BE49-F238E27FC236}">
                    <a16:creationId xmlns:a16="http://schemas.microsoft.com/office/drawing/2014/main" id="{CF075B68-70D9-47F8-ACDE-F8188C8CFF4B}"/>
                  </a:ext>
                </a:extLst>
              </p:cNvPr>
              <p:cNvSpPr/>
              <p:nvPr/>
            </p:nvSpPr>
            <p:spPr bwMode="gray">
              <a:xfrm rot="5400000">
                <a:off x="1612669" y="5375351"/>
                <a:ext cx="162571" cy="610629"/>
              </a:xfrm>
              <a:prstGeom prst="rect">
                <a:avLst/>
              </a:prstGeom>
              <a:solidFill>
                <a:srgbClr val="44A191"/>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0" cap="none" spc="0" normalizeH="0" baseline="0" noProof="0">
                  <a:ln>
                    <a:noFill/>
                  </a:ln>
                  <a:solidFill>
                    <a:prstClr val="white"/>
                  </a:solidFill>
                  <a:effectLst/>
                  <a:uLnTx/>
                  <a:uFillTx/>
                  <a:latin typeface="Open Sans"/>
                  <a:cs typeface="Arial"/>
                </a:endParaRPr>
              </a:p>
            </p:txBody>
          </p:sp>
          <p:sp>
            <p:nvSpPr>
              <p:cNvPr id="253" name="Rectangle 252">
                <a:extLst>
                  <a:ext uri="{FF2B5EF4-FFF2-40B4-BE49-F238E27FC236}">
                    <a16:creationId xmlns:a16="http://schemas.microsoft.com/office/drawing/2014/main" id="{FC53B510-1C15-4589-86F2-F6C5884A8E76}"/>
                  </a:ext>
                </a:extLst>
              </p:cNvPr>
              <p:cNvSpPr/>
              <p:nvPr/>
            </p:nvSpPr>
            <p:spPr bwMode="gray">
              <a:xfrm rot="5400000">
                <a:off x="1612669" y="5583922"/>
                <a:ext cx="162571" cy="610629"/>
              </a:xfrm>
              <a:prstGeom prst="rect">
                <a:avLst/>
              </a:prstGeom>
              <a:solidFill>
                <a:srgbClr val="A6A6A6"/>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0" cap="none" spc="0" normalizeH="0" baseline="0" noProof="0">
                  <a:ln>
                    <a:noFill/>
                  </a:ln>
                  <a:solidFill>
                    <a:prstClr val="white"/>
                  </a:solidFill>
                  <a:effectLst/>
                  <a:uLnTx/>
                  <a:uFillTx/>
                  <a:latin typeface="Open Sans"/>
                  <a:cs typeface="Arial"/>
                </a:endParaRPr>
              </a:p>
            </p:txBody>
          </p:sp>
          <p:sp>
            <p:nvSpPr>
              <p:cNvPr id="254" name="Rectangle 253">
                <a:extLst>
                  <a:ext uri="{FF2B5EF4-FFF2-40B4-BE49-F238E27FC236}">
                    <a16:creationId xmlns:a16="http://schemas.microsoft.com/office/drawing/2014/main" id="{32101EA8-F345-45FC-86FC-617F2D24CCE2}"/>
                  </a:ext>
                </a:extLst>
              </p:cNvPr>
              <p:cNvSpPr/>
              <p:nvPr/>
            </p:nvSpPr>
            <p:spPr bwMode="gray">
              <a:xfrm rot="5400000">
                <a:off x="1612669" y="5792493"/>
                <a:ext cx="162571" cy="610629"/>
              </a:xfrm>
              <a:prstGeom prst="rect">
                <a:avLst/>
              </a:prstGeom>
              <a:solidFill>
                <a:srgbClr val="97999B"/>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0" cap="none" spc="0" normalizeH="0" baseline="0" noProof="0">
                  <a:ln>
                    <a:noFill/>
                  </a:ln>
                  <a:solidFill>
                    <a:prstClr val="white"/>
                  </a:solidFill>
                  <a:effectLst/>
                  <a:uLnTx/>
                  <a:uFillTx/>
                  <a:latin typeface="Open Sans"/>
                  <a:cs typeface="Arial"/>
                </a:endParaRPr>
              </a:p>
            </p:txBody>
          </p:sp>
          <p:sp>
            <p:nvSpPr>
              <p:cNvPr id="255" name="Rectangle 254">
                <a:extLst>
                  <a:ext uri="{FF2B5EF4-FFF2-40B4-BE49-F238E27FC236}">
                    <a16:creationId xmlns:a16="http://schemas.microsoft.com/office/drawing/2014/main" id="{AED8571C-1FBB-442B-B474-5EFC0ABB7DB9}"/>
                  </a:ext>
                </a:extLst>
              </p:cNvPr>
              <p:cNvSpPr/>
              <p:nvPr/>
            </p:nvSpPr>
            <p:spPr bwMode="gray">
              <a:xfrm rot="5400000">
                <a:off x="1612669" y="6001064"/>
                <a:ext cx="162571" cy="610629"/>
              </a:xfrm>
              <a:prstGeom prst="rect">
                <a:avLst/>
              </a:prstGeom>
              <a:solidFill>
                <a:srgbClr val="A6A6A6"/>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0" cap="none" spc="0" normalizeH="0" baseline="0" noProof="0">
                  <a:ln>
                    <a:noFill/>
                  </a:ln>
                  <a:solidFill>
                    <a:prstClr val="white"/>
                  </a:solidFill>
                  <a:effectLst/>
                  <a:uLnTx/>
                  <a:uFillTx/>
                  <a:latin typeface="Open Sans"/>
                  <a:cs typeface="Arial"/>
                </a:endParaRPr>
              </a:p>
            </p:txBody>
          </p:sp>
        </p:grpSp>
      </p:grpSp>
      <p:graphicFrame>
        <p:nvGraphicFramePr>
          <p:cNvPr id="81" name="Table 236">
            <a:extLst>
              <a:ext uri="{FF2B5EF4-FFF2-40B4-BE49-F238E27FC236}">
                <a16:creationId xmlns:a16="http://schemas.microsoft.com/office/drawing/2014/main" id="{14DF7857-15F2-4B12-A65E-E99F9120BC58}"/>
              </a:ext>
            </a:extLst>
          </p:cNvPr>
          <p:cNvGraphicFramePr>
            <a:graphicFrameLocks noGrp="1"/>
          </p:cNvGraphicFramePr>
          <p:nvPr/>
        </p:nvGraphicFramePr>
        <p:xfrm>
          <a:off x="9727706" y="1149308"/>
          <a:ext cx="2174530" cy="1493521"/>
        </p:xfrm>
        <a:graphic>
          <a:graphicData uri="http://schemas.openxmlformats.org/drawingml/2006/table">
            <a:tbl>
              <a:tblPr firstRow="1" bandRow="1">
                <a:tableStyleId>{5C22544A-7EE6-4342-B048-85BDC9FD1C3A}</a:tableStyleId>
              </a:tblPr>
              <a:tblGrid>
                <a:gridCol w="2174530">
                  <a:extLst>
                    <a:ext uri="{9D8B030D-6E8A-4147-A177-3AD203B41FA5}">
                      <a16:colId xmlns:a16="http://schemas.microsoft.com/office/drawing/2014/main" val="2180179306"/>
                    </a:ext>
                  </a:extLst>
                </a:gridCol>
              </a:tblGrid>
              <a:tr h="1493521">
                <a:tc>
                  <a:txBody>
                    <a:bodyPr/>
                    <a:lstStyle/>
                    <a:p>
                      <a:pPr marL="285750" marR="0" lvl="0" indent="-285750" algn="l" defTabSz="1219170" rtl="0" eaLnBrk="1" fontAlgn="auto" latinLnBrk="0" hangingPunct="1">
                        <a:lnSpc>
                          <a:spcPct val="100000"/>
                        </a:lnSpc>
                        <a:spcBef>
                          <a:spcPts val="500"/>
                        </a:spcBef>
                        <a:spcAft>
                          <a:spcPts val="0"/>
                        </a:spcAft>
                        <a:buClrTx/>
                        <a:buSzTx/>
                        <a:buFont typeface="Arial" panose="020B0604020202020204" pitchFamily="34" charset="0"/>
                        <a:buChar char="•"/>
                        <a:tabLst/>
                        <a:defRPr/>
                      </a:pPr>
                      <a:r>
                        <a:rPr kumimoji="0" lang="en-US" sz="1300" b="0" i="0" u="none" strike="noStrike" kern="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Build capabilities in product development which encompasses </a:t>
                      </a:r>
                      <a:r>
                        <a:rPr kumimoji="0" lang="en-US" sz="1300" b="1" i="0" u="none" strike="noStrike" kern="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all three forms of AI </a:t>
                      </a:r>
                      <a:r>
                        <a:rPr kumimoji="0" lang="en-US" sz="1300" b="0" i="0" u="none" strike="noStrike" kern="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for interpretability, efficiency and precision.</a:t>
                      </a:r>
                    </a:p>
                  </a:txBody>
                  <a:tcPr marL="100584" marR="100584" anchor="ctr">
                    <a:lnL w="28575" cap="flat" cmpd="sng" algn="ctr">
                      <a:solidFill>
                        <a:srgbClr val="44A191"/>
                      </a:solidFill>
                      <a:prstDash val="solid"/>
                      <a:round/>
                      <a:headEnd type="none" w="med" len="med"/>
                      <a:tailEnd type="none" w="med" len="med"/>
                    </a:lnL>
                    <a:lnR w="28575" cap="flat" cmpd="sng" algn="ctr">
                      <a:solidFill>
                        <a:srgbClr val="44A191"/>
                      </a:solidFill>
                      <a:prstDash val="solid"/>
                      <a:round/>
                      <a:headEnd type="none" w="med" len="med"/>
                      <a:tailEnd type="none" w="med" len="med"/>
                    </a:lnR>
                    <a:lnT w="28575" cap="flat" cmpd="sng" algn="ctr">
                      <a:solidFill>
                        <a:srgbClr val="44A191"/>
                      </a:solidFill>
                      <a:prstDash val="solid"/>
                      <a:round/>
                      <a:headEnd type="none" w="med" len="med"/>
                      <a:tailEnd type="none" w="med" len="med"/>
                    </a:lnT>
                    <a:lnB w="28575" cap="flat" cmpd="sng" algn="ctr">
                      <a:solidFill>
                        <a:srgbClr val="44A19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920378206"/>
                  </a:ext>
                </a:extLst>
              </a:tr>
            </a:tbl>
          </a:graphicData>
        </a:graphic>
      </p:graphicFrame>
      <p:grpSp>
        <p:nvGrpSpPr>
          <p:cNvPr id="120" name="Group 119">
            <a:extLst>
              <a:ext uri="{FF2B5EF4-FFF2-40B4-BE49-F238E27FC236}">
                <a16:creationId xmlns:a16="http://schemas.microsoft.com/office/drawing/2014/main" id="{E39770A3-5BB4-4264-9E04-A59376916845}"/>
              </a:ext>
            </a:extLst>
          </p:cNvPr>
          <p:cNvGrpSpPr/>
          <p:nvPr/>
        </p:nvGrpSpPr>
        <p:grpSpPr>
          <a:xfrm>
            <a:off x="2977101" y="2879812"/>
            <a:ext cx="8846211" cy="4081545"/>
            <a:chOff x="2143717" y="1507831"/>
            <a:chExt cx="8495805" cy="4508507"/>
          </a:xfrm>
        </p:grpSpPr>
        <p:sp>
          <p:nvSpPr>
            <p:cNvPr id="123" name="Rectangle 122">
              <a:extLst>
                <a:ext uri="{FF2B5EF4-FFF2-40B4-BE49-F238E27FC236}">
                  <a16:creationId xmlns:a16="http://schemas.microsoft.com/office/drawing/2014/main" id="{EB21197F-4906-435F-8EC2-1D3413B7318B}"/>
                </a:ext>
              </a:extLst>
            </p:cNvPr>
            <p:cNvSpPr/>
            <p:nvPr/>
          </p:nvSpPr>
          <p:spPr bwMode="gray">
            <a:xfrm>
              <a:off x="2143717" y="1507831"/>
              <a:ext cx="8443065" cy="4508507"/>
            </a:xfrm>
            <a:prstGeom prst="rect">
              <a:avLst/>
            </a:prstGeom>
            <a:no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200" b="1" i="0" u="none" strike="noStrike" kern="1200" cap="none" spc="0" normalizeH="0" baseline="0" noProof="0">
                <a:ln>
                  <a:noFill/>
                </a:ln>
                <a:solidFill>
                  <a:prstClr val="white"/>
                </a:solidFill>
                <a:effectLst/>
                <a:uLnTx/>
                <a:uFillTx/>
                <a:latin typeface="Open Sans"/>
                <a:ea typeface="+mn-ea"/>
                <a:cs typeface="Arial"/>
              </a:endParaRPr>
            </a:p>
          </p:txBody>
        </p:sp>
        <p:sp>
          <p:nvSpPr>
            <p:cNvPr id="125" name="Rectangle 124">
              <a:extLst>
                <a:ext uri="{FF2B5EF4-FFF2-40B4-BE49-F238E27FC236}">
                  <a16:creationId xmlns:a16="http://schemas.microsoft.com/office/drawing/2014/main" id="{D4B18422-3AB9-4799-A65C-DC13F1583B42}"/>
                </a:ext>
              </a:extLst>
            </p:cNvPr>
            <p:cNvSpPr/>
            <p:nvPr/>
          </p:nvSpPr>
          <p:spPr bwMode="gray">
            <a:xfrm>
              <a:off x="2322035" y="2415991"/>
              <a:ext cx="777240" cy="1006769"/>
            </a:xfrm>
            <a:prstGeom prst="rect">
              <a:avLst/>
            </a:prstGeom>
            <a:solidFill>
              <a:schemeClr val="bg1"/>
            </a:solidFill>
            <a:ln w="19050" algn="ctr">
              <a:solidFill>
                <a:schemeClr val="accent5">
                  <a:lumMod val="40000"/>
                  <a:lumOff val="60000"/>
                </a:schemeClr>
              </a:solidFill>
              <a:miter lim="800000"/>
              <a:headEnd/>
              <a:tailEnd/>
            </a:ln>
          </p:spPr>
          <p:txBody>
            <a:bodyPr wrap="square" lIns="88900" tIns="88900" rIns="88900" bIns="88900" rtlCol="0" anchor="t"/>
            <a:lstStyle/>
            <a:p>
              <a:pPr marL="0" marR="0" lvl="0" indent="0" algn="l" defTabSz="914400" rtl="0" eaLnBrk="1" fontAlgn="auto" latinLnBrk="0" hangingPunct="1">
                <a:lnSpc>
                  <a:spcPct val="106000"/>
                </a:lnSpc>
                <a:spcBef>
                  <a:spcPts val="0"/>
                </a:spcBef>
                <a:spcAft>
                  <a:spcPts val="0"/>
                </a:spcAft>
                <a:buClrTx/>
                <a:buSzTx/>
                <a:buFont typeface="Wingdings 2" pitchFamily="18" charset="2"/>
                <a:buNone/>
                <a:tabLst/>
                <a:defRPr/>
              </a:pPr>
              <a:r>
                <a:rPr kumimoji="0" lang="en-US" sz="800" b="1" i="0" u="none" strike="noStrike" kern="1200" cap="none" spc="0" normalizeH="0" baseline="0" noProof="0">
                  <a:ln>
                    <a:noFill/>
                  </a:ln>
                  <a:solidFill>
                    <a:prstClr val="black"/>
                  </a:solidFill>
                  <a:effectLst/>
                  <a:uLnTx/>
                  <a:uFillTx/>
                  <a:latin typeface="Open Sans SemiBold" panose="020B0606030504020204" pitchFamily="34" charset="0"/>
                  <a:ea typeface="Open Sans SemiBold" panose="020B0606030504020204" pitchFamily="34" charset="0"/>
                  <a:cs typeface="Open Sans SemiBold" panose="020B0606030504020204" pitchFamily="34" charset="0"/>
                </a:rPr>
                <a:t>Input</a:t>
              </a:r>
            </a:p>
            <a:p>
              <a:pPr marL="0" marR="0" lvl="0" indent="0" algn="l" defTabSz="914400" rtl="0" eaLnBrk="1" fontAlgn="auto" latinLnBrk="0" hangingPunct="1">
                <a:lnSpc>
                  <a:spcPct val="106000"/>
                </a:lnSpc>
                <a:spcBef>
                  <a:spcPts val="0"/>
                </a:spcBef>
                <a:spcAft>
                  <a:spcPts val="0"/>
                </a:spcAft>
                <a:buClrTx/>
                <a:buSzTx/>
                <a:buFont typeface="Wingdings 2" pitchFamily="18" charset="2"/>
                <a:buNone/>
                <a:tabLst/>
                <a:defRPr/>
              </a:pPr>
              <a:r>
                <a:rPr kumimoji="0" lang="en-US" sz="800" b="0" i="1" u="none" strike="noStrike" kern="1200" cap="none" spc="0" normalizeH="0" baseline="0" noProof="0">
                  <a:ln>
                    <a:noFill/>
                  </a:ln>
                  <a:solidFill>
                    <a:prstClr val="black"/>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t>Use case and application specific inputs to trigger output</a:t>
              </a:r>
            </a:p>
          </p:txBody>
        </p:sp>
        <p:sp>
          <p:nvSpPr>
            <p:cNvPr id="126" name="Rectangle 125">
              <a:extLst>
                <a:ext uri="{FF2B5EF4-FFF2-40B4-BE49-F238E27FC236}">
                  <a16:creationId xmlns:a16="http://schemas.microsoft.com/office/drawing/2014/main" id="{9A1FAA73-A383-4104-B37D-BA95F6788E12}"/>
                </a:ext>
              </a:extLst>
            </p:cNvPr>
            <p:cNvSpPr/>
            <p:nvPr/>
          </p:nvSpPr>
          <p:spPr bwMode="gray">
            <a:xfrm>
              <a:off x="3146011" y="2415991"/>
              <a:ext cx="777240" cy="1006771"/>
            </a:xfrm>
            <a:prstGeom prst="rect">
              <a:avLst/>
            </a:prstGeom>
            <a:solidFill>
              <a:schemeClr val="bg1"/>
            </a:solidFill>
            <a:ln w="19050" algn="ctr">
              <a:solidFill>
                <a:schemeClr val="accent5">
                  <a:lumMod val="40000"/>
                  <a:lumOff val="60000"/>
                </a:schemeClr>
              </a:solidFill>
              <a:miter lim="800000"/>
              <a:headEnd/>
              <a:tailEnd/>
            </a:ln>
          </p:spPr>
          <p:txBody>
            <a:bodyPr wrap="square" lIns="88900" tIns="88900" rIns="88900" bIns="88900" rtlCol="0" anchor="t"/>
            <a:lstStyle/>
            <a:p>
              <a:pPr marL="0" marR="0" lvl="0" indent="0" algn="l" defTabSz="914400" rtl="0" eaLnBrk="1" fontAlgn="auto" latinLnBrk="0" hangingPunct="1">
                <a:lnSpc>
                  <a:spcPct val="106000"/>
                </a:lnSpc>
                <a:spcBef>
                  <a:spcPts val="0"/>
                </a:spcBef>
                <a:spcAft>
                  <a:spcPts val="0"/>
                </a:spcAft>
                <a:buClrTx/>
                <a:buSzTx/>
                <a:buFont typeface="Wingdings 2" pitchFamily="18" charset="2"/>
                <a:buNone/>
                <a:tabLst/>
                <a:defRPr/>
              </a:pPr>
              <a:r>
                <a:rPr kumimoji="0" lang="en-US" sz="800" b="1" i="0" u="none" strike="noStrike" kern="1200" cap="none" spc="0" normalizeH="0" baseline="0" noProof="0">
                  <a:ln>
                    <a:noFill/>
                  </a:ln>
                  <a:solidFill>
                    <a:prstClr val="black"/>
                  </a:solidFill>
                  <a:effectLst/>
                  <a:uLnTx/>
                  <a:uFillTx/>
                  <a:latin typeface="Open Sans SemiBold" panose="020B0606030504020204" pitchFamily="34" charset="0"/>
                  <a:ea typeface="Open Sans SemiBold" panose="020B0606030504020204" pitchFamily="34" charset="0"/>
                  <a:cs typeface="Open Sans SemiBold" panose="020B0606030504020204" pitchFamily="34" charset="0"/>
                </a:rPr>
                <a:t>Preparation</a:t>
              </a:r>
            </a:p>
            <a:p>
              <a:pPr marL="0" marR="0" lvl="0" indent="0" algn="l" defTabSz="914400" rtl="0" eaLnBrk="1" fontAlgn="auto" latinLnBrk="0" hangingPunct="1">
                <a:lnSpc>
                  <a:spcPct val="106000"/>
                </a:lnSpc>
                <a:spcBef>
                  <a:spcPts val="0"/>
                </a:spcBef>
                <a:spcAft>
                  <a:spcPts val="0"/>
                </a:spcAft>
                <a:buClrTx/>
                <a:buSzTx/>
                <a:buFontTx/>
                <a:buNone/>
                <a:tabLst/>
                <a:defRPr/>
              </a:pPr>
              <a:r>
                <a:rPr kumimoji="0" lang="en-US" sz="800" b="0" i="1" u="none" strike="noStrike" kern="1200" cap="none" spc="0" normalizeH="0" baseline="0" noProof="0">
                  <a:ln>
                    <a:noFill/>
                  </a:ln>
                  <a:solidFill>
                    <a:prstClr val="black"/>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t>Assess moderation policies and define context</a:t>
              </a:r>
            </a:p>
            <a:p>
              <a:pPr marL="0" marR="0" lvl="0" indent="0" algn="l"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800" b="1" i="0" u="none" strike="noStrike" kern="1200" cap="none" spc="0" normalizeH="0" baseline="0" noProof="0">
                <a:ln>
                  <a:noFill/>
                </a:ln>
                <a:solidFill>
                  <a:prstClr val="black"/>
                </a:solidFill>
                <a:effectLst/>
                <a:uLnTx/>
                <a:uFillTx/>
                <a:latin typeface="Open Sans SemiBold" panose="020B0606030504020204" pitchFamily="34" charset="0"/>
                <a:ea typeface="Open Sans SemiBold" panose="020B0606030504020204" pitchFamily="34" charset="0"/>
                <a:cs typeface="Open Sans SemiBold" panose="020B0606030504020204" pitchFamily="34" charset="0"/>
              </a:endParaRPr>
            </a:p>
          </p:txBody>
        </p:sp>
        <p:sp>
          <p:nvSpPr>
            <p:cNvPr id="127" name="Rectangle 126">
              <a:extLst>
                <a:ext uri="{FF2B5EF4-FFF2-40B4-BE49-F238E27FC236}">
                  <a16:creationId xmlns:a16="http://schemas.microsoft.com/office/drawing/2014/main" id="{DA9D2696-380F-4520-8F56-AAFF34A345D0}"/>
                </a:ext>
              </a:extLst>
            </p:cNvPr>
            <p:cNvSpPr/>
            <p:nvPr/>
          </p:nvSpPr>
          <p:spPr bwMode="gray">
            <a:xfrm>
              <a:off x="3969986" y="2415990"/>
              <a:ext cx="777240" cy="1006771"/>
            </a:xfrm>
            <a:prstGeom prst="rect">
              <a:avLst/>
            </a:prstGeom>
            <a:solidFill>
              <a:schemeClr val="bg1"/>
            </a:solidFill>
            <a:ln w="19050" algn="ctr">
              <a:solidFill>
                <a:schemeClr val="accent5">
                  <a:lumMod val="40000"/>
                  <a:lumOff val="60000"/>
                </a:schemeClr>
              </a:solidFill>
              <a:miter lim="800000"/>
              <a:headEnd/>
              <a:tailEnd/>
            </a:ln>
          </p:spPr>
          <p:txBody>
            <a:bodyPr wrap="square" lIns="88900" tIns="88900" rIns="88900" bIns="88900" rtlCol="0" anchor="t"/>
            <a:lstStyle/>
            <a:p>
              <a:pPr marL="0" marR="0" lvl="0" indent="0" algn="l" defTabSz="914400" rtl="0" eaLnBrk="1" fontAlgn="auto" latinLnBrk="0" hangingPunct="1">
                <a:lnSpc>
                  <a:spcPct val="106000"/>
                </a:lnSpc>
                <a:spcBef>
                  <a:spcPts val="0"/>
                </a:spcBef>
                <a:spcAft>
                  <a:spcPts val="0"/>
                </a:spcAft>
                <a:buClrTx/>
                <a:buSzTx/>
                <a:buFont typeface="Wingdings 2" pitchFamily="18" charset="2"/>
                <a:buNone/>
                <a:tabLst/>
                <a:defRPr/>
              </a:pPr>
              <a:r>
                <a:rPr kumimoji="0" lang="en-US" sz="800" b="1" i="0" u="none" strike="noStrike" kern="1200" cap="none" spc="0" normalizeH="0" baseline="0" noProof="0">
                  <a:ln>
                    <a:noFill/>
                  </a:ln>
                  <a:solidFill>
                    <a:prstClr val="black"/>
                  </a:solidFill>
                  <a:effectLst/>
                  <a:uLnTx/>
                  <a:uFillTx/>
                  <a:latin typeface="Open Sans SemiBold" panose="020B0606030504020204" pitchFamily="34" charset="0"/>
                  <a:ea typeface="Open Sans SemiBold" panose="020B0606030504020204" pitchFamily="34" charset="0"/>
                  <a:cs typeface="Open Sans SemiBold" panose="020B0606030504020204" pitchFamily="34" charset="0"/>
                </a:rPr>
                <a:t>Precision</a:t>
              </a:r>
            </a:p>
            <a:p>
              <a:pPr marL="0" marR="0" lvl="0" indent="0" algn="l" defTabSz="914400" rtl="0" eaLnBrk="1" fontAlgn="auto" latinLnBrk="0" hangingPunct="1">
                <a:lnSpc>
                  <a:spcPct val="106000"/>
                </a:lnSpc>
                <a:spcBef>
                  <a:spcPts val="0"/>
                </a:spcBef>
                <a:spcAft>
                  <a:spcPts val="0"/>
                </a:spcAft>
                <a:buClrTx/>
                <a:buSzTx/>
                <a:buFontTx/>
                <a:buNone/>
                <a:tabLst/>
                <a:defRPr/>
              </a:pPr>
              <a:r>
                <a:rPr kumimoji="0" lang="en-US" sz="800" b="0" i="1" u="none" strike="noStrike" kern="1200" cap="none" spc="0" normalizeH="0" baseline="0" noProof="0">
                  <a:ln>
                    <a:noFill/>
                  </a:ln>
                  <a:solidFill>
                    <a:prstClr val="black"/>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t>What type of inputs are needed to generate outputs?</a:t>
              </a:r>
            </a:p>
            <a:p>
              <a:pPr marL="0" marR="0" lvl="0" indent="0" algn="l"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800" b="1" i="0" u="none" strike="noStrike" kern="1200" cap="none" spc="0" normalizeH="0" baseline="0" noProof="0">
                <a:ln>
                  <a:noFill/>
                </a:ln>
                <a:solidFill>
                  <a:prstClr val="black"/>
                </a:solidFill>
                <a:effectLst/>
                <a:uLnTx/>
                <a:uFillTx/>
                <a:latin typeface="Open Sans SemiBold" panose="020B0606030504020204" pitchFamily="34" charset="0"/>
                <a:ea typeface="Open Sans SemiBold" panose="020B0606030504020204" pitchFamily="34" charset="0"/>
                <a:cs typeface="Open Sans SemiBold" panose="020B0606030504020204" pitchFamily="34" charset="0"/>
              </a:endParaRPr>
            </a:p>
          </p:txBody>
        </p:sp>
        <p:sp>
          <p:nvSpPr>
            <p:cNvPr id="128" name="Rectangle 127">
              <a:extLst>
                <a:ext uri="{FF2B5EF4-FFF2-40B4-BE49-F238E27FC236}">
                  <a16:creationId xmlns:a16="http://schemas.microsoft.com/office/drawing/2014/main" id="{0EA9538E-1DE3-4644-93B2-A7F9C3C4AAA9}"/>
                </a:ext>
              </a:extLst>
            </p:cNvPr>
            <p:cNvSpPr/>
            <p:nvPr/>
          </p:nvSpPr>
          <p:spPr bwMode="gray">
            <a:xfrm>
              <a:off x="4791791" y="2415992"/>
              <a:ext cx="964766" cy="991417"/>
            </a:xfrm>
            <a:prstGeom prst="rect">
              <a:avLst/>
            </a:prstGeom>
            <a:solidFill>
              <a:schemeClr val="bg1"/>
            </a:solidFill>
            <a:ln w="19050" algn="ctr">
              <a:solidFill>
                <a:schemeClr val="accent5">
                  <a:lumMod val="40000"/>
                  <a:lumOff val="60000"/>
                </a:schemeClr>
              </a:solidFill>
              <a:miter lim="800000"/>
              <a:headEnd/>
              <a:tailEnd/>
            </a:ln>
          </p:spPr>
          <p:txBody>
            <a:bodyPr wrap="square" lIns="88900" tIns="88900" rIns="88900" bIns="88900" rtlCol="0" anchor="t"/>
            <a:lstStyle/>
            <a:p>
              <a:pPr marL="0" marR="0" lvl="0" indent="0" algn="l" defTabSz="914400" rtl="0" eaLnBrk="1" fontAlgn="auto" latinLnBrk="0" hangingPunct="1">
                <a:lnSpc>
                  <a:spcPct val="106000"/>
                </a:lnSpc>
                <a:spcBef>
                  <a:spcPts val="0"/>
                </a:spcBef>
                <a:spcAft>
                  <a:spcPts val="0"/>
                </a:spcAft>
                <a:buClrTx/>
                <a:buSzTx/>
                <a:buFont typeface="Wingdings 2" pitchFamily="18" charset="2"/>
                <a:buNone/>
                <a:tabLst/>
                <a:defRPr/>
              </a:pPr>
              <a:r>
                <a:rPr kumimoji="0" lang="en-US" sz="800" b="1" i="0" u="none" strike="noStrike" kern="1200" cap="none" spc="0" normalizeH="0" baseline="0" noProof="0">
                  <a:ln>
                    <a:noFill/>
                  </a:ln>
                  <a:solidFill>
                    <a:prstClr val="black"/>
                  </a:solidFill>
                  <a:effectLst/>
                  <a:uLnTx/>
                  <a:uFillTx/>
                  <a:latin typeface="Open Sans SemiBold" panose="020B0606030504020204" pitchFamily="34" charset="0"/>
                  <a:ea typeface="Open Sans SemiBold" panose="020B0606030504020204" pitchFamily="34" charset="0"/>
                  <a:cs typeface="Open Sans SemiBold" panose="020B0606030504020204" pitchFamily="34" charset="0"/>
                </a:rPr>
                <a:t>FM Prompting</a:t>
              </a:r>
            </a:p>
            <a:p>
              <a:pPr marL="171450" marR="0" lvl="0" indent="-171450" algn="l" defTabSz="914400" rtl="0" eaLnBrk="1" fontAlgn="auto" latinLnBrk="0" hangingPunct="1">
                <a:lnSpc>
                  <a:spcPct val="106000"/>
                </a:lnSpc>
                <a:spcBef>
                  <a:spcPts val="0"/>
                </a:spcBef>
                <a:spcAft>
                  <a:spcPts val="0"/>
                </a:spcAft>
                <a:buClrTx/>
                <a:buSzTx/>
                <a:buFont typeface="Arial" panose="020B0604020202020204" pitchFamily="34" charset="0"/>
                <a:buChar char="•"/>
                <a:tabLst/>
                <a:defRPr/>
              </a:pPr>
              <a:r>
                <a:rPr kumimoji="0" lang="en-US" sz="800" b="0" i="1" u="none" strike="noStrike" kern="1200" cap="none" spc="0" normalizeH="0" baseline="0" noProof="0">
                  <a:ln>
                    <a:noFill/>
                  </a:ln>
                  <a:solidFill>
                    <a:prstClr val="black"/>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t>Translated user intent</a:t>
              </a:r>
            </a:p>
            <a:p>
              <a:pPr marL="171450" marR="0" lvl="0" indent="-171450" algn="l" defTabSz="914400" rtl="0" eaLnBrk="1" fontAlgn="auto" latinLnBrk="0" hangingPunct="1">
                <a:lnSpc>
                  <a:spcPct val="106000"/>
                </a:lnSpc>
                <a:spcBef>
                  <a:spcPts val="0"/>
                </a:spcBef>
                <a:spcAft>
                  <a:spcPts val="0"/>
                </a:spcAft>
                <a:buClrTx/>
                <a:buSzTx/>
                <a:buFont typeface="Arial" panose="020B0604020202020204" pitchFamily="34" charset="0"/>
                <a:buChar char="•"/>
                <a:tabLst/>
                <a:defRPr/>
              </a:pPr>
              <a:r>
                <a:rPr kumimoji="0" lang="en-US" sz="800" b="0" i="1" u="none" strike="noStrike" kern="1200" cap="none" spc="0" normalizeH="0" baseline="0" noProof="0">
                  <a:ln>
                    <a:noFill/>
                  </a:ln>
                  <a:solidFill>
                    <a:prstClr val="black"/>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t>Model instructions</a:t>
              </a:r>
            </a:p>
            <a:p>
              <a:pPr marL="0" marR="0" lvl="0" indent="0" algn="l"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800" b="1" i="0" u="none" strike="noStrike" kern="1200" cap="none" spc="0" normalizeH="0" baseline="0" noProof="0">
                <a:ln>
                  <a:noFill/>
                </a:ln>
                <a:solidFill>
                  <a:prstClr val="black"/>
                </a:solidFill>
                <a:effectLst/>
                <a:uLnTx/>
                <a:uFillTx/>
                <a:latin typeface="Open Sans SemiBold" panose="020B0606030504020204" pitchFamily="34" charset="0"/>
                <a:ea typeface="Open Sans SemiBold" panose="020B0606030504020204" pitchFamily="34" charset="0"/>
                <a:cs typeface="Open Sans SemiBold" panose="020B0606030504020204" pitchFamily="34" charset="0"/>
              </a:endParaRPr>
            </a:p>
          </p:txBody>
        </p:sp>
        <p:sp>
          <p:nvSpPr>
            <p:cNvPr id="129" name="Rectangle 128">
              <a:extLst>
                <a:ext uri="{FF2B5EF4-FFF2-40B4-BE49-F238E27FC236}">
                  <a16:creationId xmlns:a16="http://schemas.microsoft.com/office/drawing/2014/main" id="{52CAE9C5-3EEE-4514-AEC9-351A3471BDEB}"/>
                </a:ext>
              </a:extLst>
            </p:cNvPr>
            <p:cNvSpPr/>
            <p:nvPr/>
          </p:nvSpPr>
          <p:spPr bwMode="gray">
            <a:xfrm>
              <a:off x="5816527" y="2415993"/>
              <a:ext cx="1684823" cy="1455416"/>
            </a:xfrm>
            <a:prstGeom prst="rect">
              <a:avLst/>
            </a:prstGeom>
            <a:solidFill>
              <a:schemeClr val="bg1"/>
            </a:solidFill>
            <a:ln w="19050" algn="ctr">
              <a:solidFill>
                <a:schemeClr val="accent2"/>
              </a:solidFill>
              <a:miter lim="800000"/>
              <a:headEnd/>
              <a:tailEnd/>
            </a:ln>
          </p:spPr>
          <p:txBody>
            <a:bodyPr wrap="square" lIns="88900" tIns="88900" rIns="88900" bIns="88900" rtlCol="0" anchor="t"/>
            <a:lstStyle/>
            <a:p>
              <a:pPr marL="0" marR="0" lvl="0" indent="0" algn="l" defTabSz="914400" rtl="0" eaLnBrk="1" fontAlgn="auto" latinLnBrk="0" hangingPunct="1">
                <a:lnSpc>
                  <a:spcPct val="106000"/>
                </a:lnSpc>
                <a:spcBef>
                  <a:spcPts val="0"/>
                </a:spcBef>
                <a:spcAft>
                  <a:spcPts val="0"/>
                </a:spcAft>
                <a:buClrTx/>
                <a:buSzTx/>
                <a:buFont typeface="Wingdings 2" pitchFamily="18" charset="2"/>
                <a:buNone/>
                <a:tabLst/>
                <a:defRPr/>
              </a:pPr>
              <a:r>
                <a:rPr kumimoji="0" lang="en-US" sz="900" b="1" i="0" u="none" strike="noStrike" kern="1200" cap="none" spc="0" normalizeH="0" baseline="0" noProof="0">
                  <a:ln>
                    <a:noFill/>
                  </a:ln>
                  <a:solidFill>
                    <a:prstClr val="black"/>
                  </a:solidFill>
                  <a:effectLst/>
                  <a:uLnTx/>
                  <a:uFillTx/>
                  <a:latin typeface="Open Sans SemiBold" panose="020B0606030504020204" pitchFamily="34" charset="0"/>
                  <a:ea typeface="Open Sans SemiBold" panose="020B0606030504020204" pitchFamily="34" charset="0"/>
                  <a:cs typeface="Open Sans SemiBold" panose="020B0606030504020204" pitchFamily="34" charset="0"/>
                </a:rPr>
                <a:t>Processing &amp; Response Generation</a:t>
              </a:r>
            </a:p>
            <a:p>
              <a:pPr marL="171450" marR="0" lvl="0" indent="-171450" algn="l" defTabSz="914400" rtl="0" eaLnBrk="1" fontAlgn="auto" latinLnBrk="0" hangingPunct="1">
                <a:lnSpc>
                  <a:spcPct val="106000"/>
                </a:lnSpc>
                <a:spcBef>
                  <a:spcPts val="0"/>
                </a:spcBef>
                <a:spcAft>
                  <a:spcPts val="0"/>
                </a:spcAft>
                <a:buClrTx/>
                <a:buSzTx/>
                <a:buFont typeface="Arial" panose="020B0604020202020204" pitchFamily="34" charset="0"/>
                <a:buChar char="•"/>
                <a:tabLst/>
                <a:defRPr/>
              </a:pPr>
              <a:r>
                <a:rPr kumimoji="0" lang="en-US" sz="900" b="0" i="1" u="none" strike="noStrike" kern="1200" cap="none" spc="0" normalizeH="0" baseline="0" noProof="0">
                  <a:ln>
                    <a:noFill/>
                  </a:ln>
                  <a:solidFill>
                    <a:prstClr val="black"/>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t>Design application / foundation model interactions</a:t>
              </a:r>
            </a:p>
            <a:p>
              <a:pPr marL="171450" marR="0" lvl="0" indent="-171450" algn="l" defTabSz="914400" rtl="0" eaLnBrk="1" fontAlgn="auto" latinLnBrk="0" hangingPunct="1">
                <a:lnSpc>
                  <a:spcPct val="106000"/>
                </a:lnSpc>
                <a:spcBef>
                  <a:spcPts val="0"/>
                </a:spcBef>
                <a:spcAft>
                  <a:spcPts val="0"/>
                </a:spcAft>
                <a:buClrTx/>
                <a:buSzTx/>
                <a:buFont typeface="Arial" panose="020B0604020202020204" pitchFamily="34" charset="0"/>
                <a:buChar char="•"/>
                <a:tabLst/>
                <a:defRPr/>
              </a:pPr>
              <a:r>
                <a:rPr kumimoji="0" lang="en-US" sz="900" b="0" i="1" u="none" strike="noStrike" kern="1200" cap="none" spc="0" normalizeH="0" baseline="0" noProof="0">
                  <a:ln>
                    <a:noFill/>
                  </a:ln>
                  <a:solidFill>
                    <a:prstClr val="black"/>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t>Generates a series of outputs based on tailored prompts from application</a:t>
              </a:r>
            </a:p>
          </p:txBody>
        </p:sp>
        <p:sp>
          <p:nvSpPr>
            <p:cNvPr id="130" name="Rectangle 129">
              <a:extLst>
                <a:ext uri="{FF2B5EF4-FFF2-40B4-BE49-F238E27FC236}">
                  <a16:creationId xmlns:a16="http://schemas.microsoft.com/office/drawing/2014/main" id="{5C3106EA-E002-4772-BD70-1FF576FFADFE}"/>
                </a:ext>
              </a:extLst>
            </p:cNvPr>
            <p:cNvSpPr/>
            <p:nvPr/>
          </p:nvSpPr>
          <p:spPr bwMode="gray">
            <a:xfrm>
              <a:off x="8602385" y="2421710"/>
              <a:ext cx="988074" cy="2278521"/>
            </a:xfrm>
            <a:prstGeom prst="rect">
              <a:avLst/>
            </a:prstGeom>
            <a:solidFill>
              <a:schemeClr val="bg1"/>
            </a:solidFill>
            <a:ln w="19050" algn="ctr">
              <a:solidFill>
                <a:schemeClr val="accent5"/>
              </a:solidFill>
              <a:miter lim="800000"/>
              <a:headEnd/>
              <a:tailEnd/>
            </a:ln>
          </p:spPr>
          <p:txBody>
            <a:bodyPr wrap="square" lIns="88900" tIns="88900" rIns="88900" bIns="88900" rtlCol="0" anchor="t"/>
            <a:lstStyle/>
            <a:p>
              <a:pPr marL="0" marR="0" lvl="0" indent="0" algn="l" defTabSz="914400" rtl="0" eaLnBrk="1" fontAlgn="auto" latinLnBrk="0" hangingPunct="1">
                <a:lnSpc>
                  <a:spcPct val="106000"/>
                </a:lnSpc>
                <a:spcBef>
                  <a:spcPts val="0"/>
                </a:spcBef>
                <a:spcAft>
                  <a:spcPts val="0"/>
                </a:spcAft>
                <a:buClrTx/>
                <a:buSzTx/>
                <a:buFont typeface="Wingdings 2" pitchFamily="18" charset="2"/>
                <a:buNone/>
                <a:tabLst/>
                <a:defRPr/>
              </a:pPr>
              <a:r>
                <a:rPr kumimoji="0" lang="en-US" sz="900" b="1" i="0" u="none" strike="noStrike" kern="1200" cap="none" spc="0" normalizeH="0" baseline="0" noProof="0">
                  <a:ln>
                    <a:noFill/>
                  </a:ln>
                  <a:solidFill>
                    <a:prstClr val="black"/>
                  </a:solidFill>
                  <a:effectLst/>
                  <a:uLnTx/>
                  <a:uFillTx/>
                  <a:latin typeface="Open Sans SemiBold" panose="020B0606030504020204" pitchFamily="34" charset="0"/>
                  <a:ea typeface="Open Sans SemiBold" panose="020B0606030504020204" pitchFamily="34" charset="0"/>
                  <a:cs typeface="Open Sans SemiBold" panose="020B0606030504020204" pitchFamily="34" charset="0"/>
                </a:rPr>
                <a:t>Alignment with Rules &amp; Expectations</a:t>
              </a:r>
            </a:p>
            <a:p>
              <a:pPr marL="171450" marR="0" lvl="0" indent="-171450" algn="l" defTabSz="914400" rtl="0" eaLnBrk="1" fontAlgn="auto" latinLnBrk="0" hangingPunct="1">
                <a:lnSpc>
                  <a:spcPct val="106000"/>
                </a:lnSpc>
                <a:spcBef>
                  <a:spcPts val="0"/>
                </a:spcBef>
                <a:spcAft>
                  <a:spcPts val="0"/>
                </a:spcAft>
                <a:buClrTx/>
                <a:buSzTx/>
                <a:buFont typeface="Arial" panose="020B0604020202020204" pitchFamily="34" charset="0"/>
                <a:buChar char="•"/>
                <a:tabLst/>
                <a:defRPr/>
              </a:pPr>
              <a:r>
                <a:rPr kumimoji="0" lang="en-US" sz="900" b="0" i="1" u="none" strike="noStrike" kern="1200" cap="none" spc="0" normalizeH="0" baseline="0" noProof="0">
                  <a:ln>
                    <a:noFill/>
                  </a:ln>
                  <a:solidFill>
                    <a:prstClr val="black"/>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t>Is response appropriate?</a:t>
              </a:r>
            </a:p>
            <a:p>
              <a:pPr marL="171450" marR="0" lvl="0" indent="-171450" algn="l" defTabSz="914400" rtl="0" eaLnBrk="1" fontAlgn="auto" latinLnBrk="0" hangingPunct="1">
                <a:lnSpc>
                  <a:spcPct val="106000"/>
                </a:lnSpc>
                <a:spcBef>
                  <a:spcPts val="0"/>
                </a:spcBef>
                <a:spcAft>
                  <a:spcPts val="0"/>
                </a:spcAft>
                <a:buClrTx/>
                <a:buSzTx/>
                <a:buFont typeface="Arial" panose="020B0604020202020204" pitchFamily="34" charset="0"/>
                <a:buChar char="•"/>
                <a:tabLst/>
                <a:defRPr/>
              </a:pPr>
              <a:r>
                <a:rPr kumimoji="0" lang="en-US" sz="900" b="0" i="1" u="none" strike="noStrike" kern="1200" cap="none" spc="0" normalizeH="0" baseline="0" noProof="0">
                  <a:ln>
                    <a:noFill/>
                  </a:ln>
                  <a:solidFill>
                    <a:prstClr val="black"/>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t>Is each scenario explainable?</a:t>
              </a:r>
            </a:p>
            <a:p>
              <a:pPr marL="171450" marR="0" lvl="0" indent="-171450" algn="l" defTabSz="914400" rtl="0" eaLnBrk="1" fontAlgn="auto" latinLnBrk="0" hangingPunct="1">
                <a:lnSpc>
                  <a:spcPct val="106000"/>
                </a:lnSpc>
                <a:spcBef>
                  <a:spcPts val="0"/>
                </a:spcBef>
                <a:spcAft>
                  <a:spcPts val="0"/>
                </a:spcAft>
                <a:buClrTx/>
                <a:buSzTx/>
                <a:buFont typeface="Arial" panose="020B0604020202020204" pitchFamily="34" charset="0"/>
                <a:buChar char="•"/>
                <a:tabLst/>
                <a:defRPr/>
              </a:pPr>
              <a:r>
                <a:rPr kumimoji="0" lang="en-US" sz="900" b="0" i="1" u="none" strike="noStrike" kern="1200" cap="none" spc="0" normalizeH="0" baseline="0" noProof="0">
                  <a:ln>
                    <a:noFill/>
                  </a:ln>
                  <a:solidFill>
                    <a:prstClr val="black"/>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t>What are the key features driving each output / ranking?</a:t>
              </a:r>
            </a:p>
            <a:p>
              <a:pPr marL="0" marR="0" lvl="0" indent="0" algn="l"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900" b="1" i="0" u="none" strike="noStrike" kern="1200" cap="none" spc="0" normalizeH="0" baseline="0" noProof="0">
                <a:ln>
                  <a:noFill/>
                </a:ln>
                <a:solidFill>
                  <a:prstClr val="black"/>
                </a:solidFill>
                <a:effectLst/>
                <a:uLnTx/>
                <a:uFillTx/>
                <a:latin typeface="Open Sans SemiBold" panose="020B0606030504020204" pitchFamily="34" charset="0"/>
                <a:ea typeface="Open Sans SemiBold" panose="020B0606030504020204" pitchFamily="34" charset="0"/>
                <a:cs typeface="Open Sans SemiBold" panose="020B0606030504020204" pitchFamily="34" charset="0"/>
              </a:endParaRPr>
            </a:p>
          </p:txBody>
        </p:sp>
        <p:sp>
          <p:nvSpPr>
            <p:cNvPr id="131" name="Rectangle 130">
              <a:extLst>
                <a:ext uri="{FF2B5EF4-FFF2-40B4-BE49-F238E27FC236}">
                  <a16:creationId xmlns:a16="http://schemas.microsoft.com/office/drawing/2014/main" id="{C5B49782-EDB2-4F74-A910-79EAF6F867C1}"/>
                </a:ext>
              </a:extLst>
            </p:cNvPr>
            <p:cNvSpPr/>
            <p:nvPr/>
          </p:nvSpPr>
          <p:spPr bwMode="gray">
            <a:xfrm>
              <a:off x="9651449" y="2421374"/>
              <a:ext cx="988073" cy="2275730"/>
            </a:xfrm>
            <a:prstGeom prst="rect">
              <a:avLst/>
            </a:prstGeom>
            <a:solidFill>
              <a:schemeClr val="bg1"/>
            </a:solidFill>
            <a:ln w="19050" algn="ctr">
              <a:solidFill>
                <a:schemeClr val="accent5"/>
              </a:solidFill>
              <a:miter lim="800000"/>
              <a:headEnd/>
              <a:tailEnd/>
            </a:ln>
          </p:spPr>
          <p:txBody>
            <a:bodyPr wrap="square" lIns="88900" tIns="88900" rIns="88900" bIns="88900" rtlCol="0" anchor="t"/>
            <a:lstStyle/>
            <a:p>
              <a:pPr marL="0" marR="0" lvl="0" indent="0" algn="l" defTabSz="914400" rtl="0" eaLnBrk="1" fontAlgn="auto" latinLnBrk="0" hangingPunct="1">
                <a:lnSpc>
                  <a:spcPct val="106000"/>
                </a:lnSpc>
                <a:spcBef>
                  <a:spcPts val="0"/>
                </a:spcBef>
                <a:spcAft>
                  <a:spcPts val="0"/>
                </a:spcAft>
                <a:buClrTx/>
                <a:buSzTx/>
                <a:buFont typeface="Wingdings 2" pitchFamily="18" charset="2"/>
                <a:buNone/>
                <a:tabLst/>
                <a:defRPr/>
              </a:pPr>
              <a:r>
                <a:rPr kumimoji="0" lang="en-US" sz="900" b="1" i="0" u="none" strike="noStrike" kern="1200" cap="none" spc="0" normalizeH="0" baseline="0" noProof="0">
                  <a:ln>
                    <a:noFill/>
                  </a:ln>
                  <a:solidFill>
                    <a:prstClr val="black"/>
                  </a:solidFill>
                  <a:effectLst/>
                  <a:uLnTx/>
                  <a:uFillTx/>
                  <a:latin typeface="Open Sans SemiBold" panose="020B0606030504020204" pitchFamily="34" charset="0"/>
                  <a:ea typeface="Open Sans SemiBold" panose="020B0606030504020204" pitchFamily="34" charset="0"/>
                  <a:cs typeface="Open Sans SemiBold" panose="020B0606030504020204" pitchFamily="34" charset="0"/>
                </a:rPr>
                <a:t>Outputs</a:t>
              </a:r>
            </a:p>
            <a:p>
              <a:pPr marL="0" marR="0" lvl="0" indent="0" algn="l" defTabSz="914400" rtl="0" eaLnBrk="1" fontAlgn="auto" latinLnBrk="0" hangingPunct="1">
                <a:lnSpc>
                  <a:spcPct val="106000"/>
                </a:lnSpc>
                <a:spcBef>
                  <a:spcPts val="0"/>
                </a:spcBef>
                <a:spcAft>
                  <a:spcPts val="0"/>
                </a:spcAft>
                <a:buClrTx/>
                <a:buSzTx/>
                <a:buFontTx/>
                <a:buNone/>
                <a:tabLst/>
                <a:defRPr/>
              </a:pPr>
              <a:r>
                <a:rPr kumimoji="0" lang="en-US" sz="900" b="0" i="1" u="none" strike="noStrike" kern="1200" cap="none" spc="0" normalizeH="0" baseline="0" noProof="0">
                  <a:ln>
                    <a:noFill/>
                  </a:ln>
                  <a:solidFill>
                    <a:prstClr val="black"/>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t>Show decision rationale, show level of confidence for each decision, show primary drivers for what is driving outputs </a:t>
              </a:r>
            </a:p>
            <a:p>
              <a:pPr marL="0" marR="0" lvl="0" indent="0" algn="l"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900" b="1" i="0" u="none" strike="noStrike" kern="1200" cap="none" spc="0" normalizeH="0" baseline="0" noProof="0">
                <a:ln>
                  <a:noFill/>
                </a:ln>
                <a:solidFill>
                  <a:prstClr val="black"/>
                </a:solidFill>
                <a:effectLst/>
                <a:uLnTx/>
                <a:uFillTx/>
                <a:latin typeface="Open Sans SemiBold" panose="020B0606030504020204" pitchFamily="34" charset="0"/>
                <a:ea typeface="Open Sans SemiBold" panose="020B0606030504020204" pitchFamily="34" charset="0"/>
                <a:cs typeface="Open Sans SemiBold" panose="020B0606030504020204" pitchFamily="34" charset="0"/>
              </a:endParaRPr>
            </a:p>
          </p:txBody>
        </p:sp>
        <p:sp>
          <p:nvSpPr>
            <p:cNvPr id="132" name="Rectangle 131">
              <a:extLst>
                <a:ext uri="{FF2B5EF4-FFF2-40B4-BE49-F238E27FC236}">
                  <a16:creationId xmlns:a16="http://schemas.microsoft.com/office/drawing/2014/main" id="{661EF476-128B-48CC-A396-F4A11FA5B744}"/>
                </a:ext>
              </a:extLst>
            </p:cNvPr>
            <p:cNvSpPr/>
            <p:nvPr/>
          </p:nvSpPr>
          <p:spPr bwMode="gray">
            <a:xfrm>
              <a:off x="3099275" y="4389803"/>
              <a:ext cx="4030574" cy="1063887"/>
            </a:xfrm>
            <a:prstGeom prst="rect">
              <a:avLst/>
            </a:prstGeom>
            <a:solidFill>
              <a:schemeClr val="accent3">
                <a:lumMod val="20000"/>
                <a:lumOff val="80000"/>
              </a:schemeClr>
            </a:solidFill>
            <a:ln w="19050" algn="ctr">
              <a:solidFill>
                <a:schemeClr val="accent5"/>
              </a:solidFill>
              <a:miter lim="800000"/>
              <a:headEnd/>
              <a:tailEnd/>
            </a:ln>
          </p:spPr>
          <p:txBody>
            <a:bodyPr wrap="square" lIns="88900" tIns="88900" rIns="88900" bIns="88900" rtlCol="0" anchor="t"/>
            <a:lstStyle/>
            <a:p>
              <a:pPr marL="0" marR="0" lvl="0" indent="0" algn="l"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900" b="1" i="0" u="none" strike="noStrike" kern="1200" cap="none" spc="0" normalizeH="0" baseline="0" noProof="0">
                <a:ln>
                  <a:noFill/>
                </a:ln>
                <a:solidFill>
                  <a:prstClr val="black"/>
                </a:solidFill>
                <a:effectLst/>
                <a:uLnTx/>
                <a:uFillTx/>
                <a:latin typeface="Open Sans SemiBold" panose="020B0606030504020204" pitchFamily="34" charset="0"/>
                <a:ea typeface="Open Sans SemiBold" panose="020B0606030504020204" pitchFamily="34" charset="0"/>
                <a:cs typeface="Open Sans SemiBold" panose="020B0606030504020204" pitchFamily="34" charset="0"/>
              </a:endParaRPr>
            </a:p>
          </p:txBody>
        </p:sp>
        <p:sp>
          <p:nvSpPr>
            <p:cNvPr id="133" name="Rectangle 132">
              <a:extLst>
                <a:ext uri="{FF2B5EF4-FFF2-40B4-BE49-F238E27FC236}">
                  <a16:creationId xmlns:a16="http://schemas.microsoft.com/office/drawing/2014/main" id="{2C899525-2AFA-4625-B540-E664DF2CFA25}"/>
                </a:ext>
              </a:extLst>
            </p:cNvPr>
            <p:cNvSpPr/>
            <p:nvPr/>
          </p:nvSpPr>
          <p:spPr bwMode="gray">
            <a:xfrm>
              <a:off x="3263535" y="4450482"/>
              <a:ext cx="3698171" cy="213766"/>
            </a:xfrm>
            <a:prstGeom prst="rect">
              <a:avLst/>
            </a:prstGeom>
            <a:solidFill>
              <a:schemeClr val="bg1"/>
            </a:solidFill>
            <a:ln w="19050" algn="ctr">
              <a:solidFill>
                <a:schemeClr val="accent5"/>
              </a:solid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n-US" sz="900" b="1" i="0" u="none" strike="noStrike" kern="1200" cap="none" spc="0" normalizeH="0" baseline="0" noProof="0">
                  <a:ln>
                    <a:noFill/>
                  </a:ln>
                  <a:solidFill>
                    <a:prstClr val="black"/>
                  </a:solidFill>
                  <a:effectLst/>
                  <a:uLnTx/>
                  <a:uFillTx/>
                  <a:latin typeface="Open Sans SemiBold" panose="020B0606030504020204" pitchFamily="34" charset="0"/>
                  <a:ea typeface="Open Sans SemiBold" panose="020B0606030504020204" pitchFamily="34" charset="0"/>
                  <a:cs typeface="Open Sans SemiBold" panose="020B0606030504020204" pitchFamily="34" charset="0"/>
                </a:rPr>
                <a:t>Knowledge Graph &amp; Graph Neural Network </a:t>
              </a:r>
            </a:p>
          </p:txBody>
        </p:sp>
        <p:sp>
          <p:nvSpPr>
            <p:cNvPr id="134" name="TextBox 133">
              <a:extLst>
                <a:ext uri="{FF2B5EF4-FFF2-40B4-BE49-F238E27FC236}">
                  <a16:creationId xmlns:a16="http://schemas.microsoft.com/office/drawing/2014/main" id="{A978311F-BD1B-4604-85C0-F485E712BE88}"/>
                </a:ext>
              </a:extLst>
            </p:cNvPr>
            <p:cNvSpPr txBox="1"/>
            <p:nvPr/>
          </p:nvSpPr>
          <p:spPr>
            <a:xfrm>
              <a:off x="3099275" y="4100907"/>
              <a:ext cx="4030574" cy="290890"/>
            </a:xfrm>
            <a:prstGeom prst="rect">
              <a:avLst/>
            </a:prstGeom>
            <a:solidFill>
              <a:schemeClr val="accent5"/>
            </a:solidFill>
            <a:ln>
              <a:solidFill>
                <a:schemeClr val="accent5"/>
              </a:solidFill>
            </a:ln>
          </p:spPr>
          <p:txBody>
            <a:bodyPr wrap="square">
              <a:spAutoFit/>
            </a:bodyP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n-US" sz="1100" b="1" i="0" u="none" strike="noStrike" kern="1200" cap="none" spc="0" normalizeH="0" baseline="0" noProof="0">
                  <a:ln>
                    <a:noFill/>
                  </a:ln>
                  <a:solidFill>
                    <a:prstClr val="white"/>
                  </a:solidFill>
                  <a:effectLst/>
                  <a:uLnTx/>
                  <a:uFillTx/>
                  <a:latin typeface="Open Sans SemiBold" panose="020B0606030504020204" pitchFamily="34" charset="0"/>
                  <a:ea typeface="Open Sans SemiBold" panose="020B0606030504020204" pitchFamily="34" charset="0"/>
                  <a:cs typeface="Open Sans SemiBold" panose="020B0606030504020204" pitchFamily="34" charset="0"/>
                </a:rPr>
                <a:t>KNOWLEDGE BASE</a:t>
              </a:r>
            </a:p>
          </p:txBody>
        </p:sp>
        <p:sp>
          <p:nvSpPr>
            <p:cNvPr id="135" name="Rectangle 134">
              <a:extLst>
                <a:ext uri="{FF2B5EF4-FFF2-40B4-BE49-F238E27FC236}">
                  <a16:creationId xmlns:a16="http://schemas.microsoft.com/office/drawing/2014/main" id="{5DE20316-D3CC-42B4-B130-4A07BA03359E}"/>
                </a:ext>
              </a:extLst>
            </p:cNvPr>
            <p:cNvSpPr/>
            <p:nvPr/>
          </p:nvSpPr>
          <p:spPr bwMode="gray">
            <a:xfrm>
              <a:off x="3263535" y="4800239"/>
              <a:ext cx="3698171" cy="213766"/>
            </a:xfrm>
            <a:prstGeom prst="rect">
              <a:avLst/>
            </a:prstGeom>
            <a:solidFill>
              <a:schemeClr val="bg1"/>
            </a:solidFill>
            <a:ln w="19050" algn="ctr">
              <a:solidFill>
                <a:schemeClr val="accent5"/>
              </a:solid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n-US" sz="900" b="1" i="0" u="none" strike="noStrike" kern="1200" cap="none" spc="0" normalizeH="0" baseline="0" noProof="0">
                  <a:ln>
                    <a:noFill/>
                  </a:ln>
                  <a:solidFill>
                    <a:prstClr val="black"/>
                  </a:solidFill>
                  <a:effectLst/>
                  <a:uLnTx/>
                  <a:uFillTx/>
                  <a:latin typeface="Open Sans SemiBold" panose="020B0606030504020204" pitchFamily="34" charset="0"/>
                  <a:ea typeface="Open Sans SemiBold" panose="020B0606030504020204" pitchFamily="34" charset="0"/>
                  <a:cs typeface="Open Sans SemiBold" panose="020B0606030504020204" pitchFamily="34" charset="0"/>
                </a:rPr>
                <a:t>Data Warehouse: </a:t>
              </a:r>
              <a:r>
                <a:rPr kumimoji="0" lang="en-US" sz="900" b="0" i="1" u="none" strike="noStrike" kern="1200" cap="none" spc="0" normalizeH="0" baseline="0" noProof="0">
                  <a:ln>
                    <a:noFill/>
                  </a:ln>
                  <a:solidFill>
                    <a:prstClr val="black"/>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t>Data domain, customer data platform</a:t>
              </a:r>
            </a:p>
          </p:txBody>
        </p:sp>
        <p:sp>
          <p:nvSpPr>
            <p:cNvPr id="136" name="Rectangle 135">
              <a:extLst>
                <a:ext uri="{FF2B5EF4-FFF2-40B4-BE49-F238E27FC236}">
                  <a16:creationId xmlns:a16="http://schemas.microsoft.com/office/drawing/2014/main" id="{A80A9FA8-AEC9-45D8-8732-3ED75D9F67CF}"/>
                </a:ext>
              </a:extLst>
            </p:cNvPr>
            <p:cNvSpPr/>
            <p:nvPr/>
          </p:nvSpPr>
          <p:spPr bwMode="gray">
            <a:xfrm>
              <a:off x="3263535" y="5149995"/>
              <a:ext cx="3698171" cy="213766"/>
            </a:xfrm>
            <a:prstGeom prst="rect">
              <a:avLst/>
            </a:prstGeom>
            <a:solidFill>
              <a:schemeClr val="bg1"/>
            </a:solidFill>
            <a:ln w="19050" algn="ctr">
              <a:solidFill>
                <a:schemeClr val="accent5"/>
              </a:solid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n-US" sz="900" b="1" i="0" u="none" strike="noStrike" kern="1200" cap="none" spc="0" normalizeH="0" baseline="0" noProof="0">
                  <a:ln>
                    <a:noFill/>
                  </a:ln>
                  <a:solidFill>
                    <a:prstClr val="black"/>
                  </a:solidFill>
                  <a:effectLst/>
                  <a:uLnTx/>
                  <a:uFillTx/>
                  <a:latin typeface="Open Sans SemiBold" panose="020B0606030504020204" pitchFamily="34" charset="0"/>
                  <a:ea typeface="Open Sans SemiBold" panose="020B0606030504020204" pitchFamily="34" charset="0"/>
                  <a:cs typeface="Open Sans SemiBold" panose="020B0606030504020204" pitchFamily="34" charset="0"/>
                </a:rPr>
                <a:t>Data Stores</a:t>
              </a:r>
            </a:p>
          </p:txBody>
        </p:sp>
        <p:sp>
          <p:nvSpPr>
            <p:cNvPr id="137" name="Up-Down Arrow 184">
              <a:extLst>
                <a:ext uri="{FF2B5EF4-FFF2-40B4-BE49-F238E27FC236}">
                  <a16:creationId xmlns:a16="http://schemas.microsoft.com/office/drawing/2014/main" id="{34656CF4-8300-4792-B27B-89F32F565611}"/>
                </a:ext>
              </a:extLst>
            </p:cNvPr>
            <p:cNvSpPr/>
            <p:nvPr/>
          </p:nvSpPr>
          <p:spPr bwMode="gray">
            <a:xfrm>
              <a:off x="4249513" y="3500916"/>
              <a:ext cx="202542" cy="606032"/>
            </a:xfrm>
            <a:prstGeom prst="upDownArrow">
              <a:avLst/>
            </a:prstGeom>
            <a:solidFill>
              <a:srgbClr val="012169"/>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200" b="1" i="0" u="none" strike="noStrike" kern="1200" cap="none" spc="0" normalizeH="0" baseline="0" noProof="0">
                <a:ln>
                  <a:noFill/>
                </a:ln>
                <a:solidFill>
                  <a:prstClr val="white"/>
                </a:solidFill>
                <a:effectLst/>
                <a:uLnTx/>
                <a:uFillTx/>
                <a:latin typeface="Open Sans"/>
                <a:ea typeface="+mn-ea"/>
                <a:cs typeface="Arial"/>
              </a:endParaRPr>
            </a:p>
          </p:txBody>
        </p:sp>
        <p:sp>
          <p:nvSpPr>
            <p:cNvPr id="138" name="TextBox 137">
              <a:extLst>
                <a:ext uri="{FF2B5EF4-FFF2-40B4-BE49-F238E27FC236}">
                  <a16:creationId xmlns:a16="http://schemas.microsoft.com/office/drawing/2014/main" id="{A4CDCADC-6354-45EC-AEC9-A8E44BDF104D}"/>
                </a:ext>
              </a:extLst>
            </p:cNvPr>
            <p:cNvSpPr txBox="1"/>
            <p:nvPr/>
          </p:nvSpPr>
          <p:spPr>
            <a:xfrm>
              <a:off x="3969986" y="3685335"/>
              <a:ext cx="766714" cy="367171"/>
            </a:xfrm>
            <a:prstGeom prst="rect">
              <a:avLst/>
            </a:prstGeom>
            <a:solidFill>
              <a:srgbClr val="FFFFFF">
                <a:alpha val="78039"/>
              </a:srgbClr>
            </a:solidFill>
            <a:ln w="12700">
              <a:solidFill>
                <a:schemeClr val="tx2"/>
              </a:solidFill>
            </a:ln>
          </p:spPr>
          <p:txBody>
            <a:bodyPr vert="horz" wrap="square" lIns="27432" tIns="27432" rIns="27432" bIns="27432" rtlCol="0">
              <a:spAutoFit/>
            </a:bodyPr>
            <a:lstStyle/>
            <a:p>
              <a:pPr marL="0" marR="0" lvl="0" indent="0" algn="ctr" defTabSz="914400" rtl="0" eaLnBrk="1" fontAlgn="auto" latinLnBrk="0" hangingPunct="1">
                <a:lnSpc>
                  <a:spcPct val="100000"/>
                </a:lnSpc>
                <a:spcBef>
                  <a:spcPts val="200"/>
                </a:spcBef>
                <a:spcAft>
                  <a:spcPts val="0"/>
                </a:spcAft>
                <a:buClrTx/>
                <a:buSzPct val="100000"/>
                <a:buFontTx/>
                <a:buNone/>
                <a:tabLst/>
                <a:defRPr/>
              </a:pPr>
              <a:r>
                <a:rPr kumimoji="0" lang="en-US" sz="600" b="0" i="1" u="none" strike="noStrike" kern="1200" cap="none" spc="0" normalizeH="0" baseline="0" noProof="0">
                  <a:ln>
                    <a:noFill/>
                  </a:ln>
                  <a:solidFill>
                    <a:prstClr val="black"/>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t>User profile, context, other relevant facts</a:t>
              </a:r>
            </a:p>
          </p:txBody>
        </p:sp>
        <p:grpSp>
          <p:nvGrpSpPr>
            <p:cNvPr id="139" name="Group 138">
              <a:extLst>
                <a:ext uri="{FF2B5EF4-FFF2-40B4-BE49-F238E27FC236}">
                  <a16:creationId xmlns:a16="http://schemas.microsoft.com/office/drawing/2014/main" id="{FF106937-4F29-4314-9E1B-96D668890FCC}"/>
                </a:ext>
              </a:extLst>
            </p:cNvPr>
            <p:cNvGrpSpPr/>
            <p:nvPr/>
          </p:nvGrpSpPr>
          <p:grpSpPr>
            <a:xfrm>
              <a:off x="2322033" y="2114604"/>
              <a:ext cx="7818186" cy="216428"/>
              <a:chOff x="1468288" y="1022710"/>
              <a:chExt cx="10021055" cy="229829"/>
            </a:xfrm>
          </p:grpSpPr>
          <p:sp>
            <p:nvSpPr>
              <p:cNvPr id="142" name="Arrow: Chevron 3">
                <a:extLst>
                  <a:ext uri="{FF2B5EF4-FFF2-40B4-BE49-F238E27FC236}">
                    <a16:creationId xmlns:a16="http://schemas.microsoft.com/office/drawing/2014/main" id="{063A96A3-0DD7-4312-A4DC-CBD296F64616}"/>
                  </a:ext>
                </a:extLst>
              </p:cNvPr>
              <p:cNvSpPr/>
              <p:nvPr/>
            </p:nvSpPr>
            <p:spPr bwMode="gray">
              <a:xfrm>
                <a:off x="1468288" y="1022710"/>
                <a:ext cx="4627712" cy="229828"/>
              </a:xfrm>
              <a:prstGeom prst="homePlate">
                <a:avLst/>
              </a:prstGeom>
              <a:solidFill>
                <a:schemeClr val="accent5">
                  <a:lumMod val="40000"/>
                  <a:lumOff val="60000"/>
                </a:schemeClr>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n-US" sz="900" b="1" i="0" u="none" strike="noStrike" kern="1200" cap="none" spc="0" normalizeH="0" baseline="0" noProof="0">
                    <a:ln>
                      <a:noFill/>
                    </a:ln>
                    <a:solidFill>
                      <a:srgbClr val="000000"/>
                    </a:solidFill>
                    <a:effectLst/>
                    <a:uLnTx/>
                    <a:uFillTx/>
                    <a:latin typeface="Open Sans"/>
                    <a:ea typeface="+mn-ea"/>
                    <a:cs typeface="Arial"/>
                  </a:rPr>
                  <a:t>PRE-PROCESSING</a:t>
                </a:r>
              </a:p>
            </p:txBody>
          </p:sp>
          <p:sp>
            <p:nvSpPr>
              <p:cNvPr id="143" name="Arrow: Chevron 6">
                <a:extLst>
                  <a:ext uri="{FF2B5EF4-FFF2-40B4-BE49-F238E27FC236}">
                    <a16:creationId xmlns:a16="http://schemas.microsoft.com/office/drawing/2014/main" id="{AE9BD46C-8886-4983-93C1-26BC3D26C769}"/>
                  </a:ext>
                </a:extLst>
              </p:cNvPr>
              <p:cNvSpPr/>
              <p:nvPr/>
            </p:nvSpPr>
            <p:spPr bwMode="gray">
              <a:xfrm>
                <a:off x="5870533" y="1022710"/>
                <a:ext cx="2548419" cy="229828"/>
              </a:xfrm>
              <a:prstGeom prst="chevron">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n-US" sz="900" b="1" i="0" u="none" strike="noStrike" kern="1200" cap="none" spc="0" normalizeH="0" baseline="0" noProof="0">
                    <a:ln>
                      <a:noFill/>
                    </a:ln>
                    <a:solidFill>
                      <a:srgbClr val="000000"/>
                    </a:solidFill>
                    <a:effectLst/>
                    <a:uLnTx/>
                    <a:uFillTx/>
                    <a:latin typeface="Open Sans"/>
                    <a:ea typeface="+mn-ea"/>
                    <a:cs typeface="Arial"/>
                  </a:rPr>
                  <a:t>FOUNDATION MODEL</a:t>
                </a:r>
              </a:p>
            </p:txBody>
          </p:sp>
          <p:sp>
            <p:nvSpPr>
              <p:cNvPr id="144" name="Arrow: Chevron 7">
                <a:extLst>
                  <a:ext uri="{FF2B5EF4-FFF2-40B4-BE49-F238E27FC236}">
                    <a16:creationId xmlns:a16="http://schemas.microsoft.com/office/drawing/2014/main" id="{7E70FA60-F25B-4102-A779-766620661495}"/>
                  </a:ext>
                </a:extLst>
              </p:cNvPr>
              <p:cNvSpPr/>
              <p:nvPr/>
            </p:nvSpPr>
            <p:spPr bwMode="gray">
              <a:xfrm>
                <a:off x="8215112" y="1022710"/>
                <a:ext cx="3274231" cy="229829"/>
              </a:xfrm>
              <a:prstGeom prst="chevron">
                <a:avLst/>
              </a:prstGeom>
              <a:solidFill>
                <a:schemeClr val="accent5"/>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n-US" sz="900" b="1" i="0" u="none" strike="noStrike" kern="1200" cap="none" spc="0" normalizeH="0" baseline="0" noProof="0">
                    <a:ln>
                      <a:noFill/>
                    </a:ln>
                    <a:solidFill>
                      <a:srgbClr val="000000"/>
                    </a:solidFill>
                    <a:effectLst/>
                    <a:uLnTx/>
                    <a:uFillTx/>
                    <a:latin typeface="Open Sans"/>
                    <a:ea typeface="+mn-ea"/>
                    <a:cs typeface="Arial"/>
                  </a:rPr>
                  <a:t>POST-PROCESSING</a:t>
                </a:r>
              </a:p>
            </p:txBody>
          </p:sp>
        </p:grpSp>
        <p:sp>
          <p:nvSpPr>
            <p:cNvPr id="140" name="Up-Down Arrow 184">
              <a:extLst>
                <a:ext uri="{FF2B5EF4-FFF2-40B4-BE49-F238E27FC236}">
                  <a16:creationId xmlns:a16="http://schemas.microsoft.com/office/drawing/2014/main" id="{BEB7CAC5-F86C-49C7-99E0-F44D7A190C03}"/>
                </a:ext>
              </a:extLst>
            </p:cNvPr>
            <p:cNvSpPr/>
            <p:nvPr/>
          </p:nvSpPr>
          <p:spPr bwMode="gray">
            <a:xfrm>
              <a:off x="5198762" y="3500916"/>
              <a:ext cx="202542" cy="606032"/>
            </a:xfrm>
            <a:prstGeom prst="upDownArrow">
              <a:avLst/>
            </a:prstGeom>
            <a:solidFill>
              <a:srgbClr val="012169"/>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200" b="1" i="0" u="none" strike="noStrike" kern="1200" cap="none" spc="0" normalizeH="0" baseline="0" noProof="0">
                <a:ln>
                  <a:noFill/>
                </a:ln>
                <a:solidFill>
                  <a:prstClr val="white"/>
                </a:solidFill>
                <a:effectLst/>
                <a:uLnTx/>
                <a:uFillTx/>
                <a:latin typeface="Open Sans"/>
                <a:ea typeface="+mn-ea"/>
                <a:cs typeface="Arial"/>
              </a:endParaRPr>
            </a:p>
          </p:txBody>
        </p:sp>
        <p:sp>
          <p:nvSpPr>
            <p:cNvPr id="141" name="TextBox 140">
              <a:extLst>
                <a:ext uri="{FF2B5EF4-FFF2-40B4-BE49-F238E27FC236}">
                  <a16:creationId xmlns:a16="http://schemas.microsoft.com/office/drawing/2014/main" id="{4B437BC3-3F8F-4279-B2FD-0DA84736DD12}"/>
                </a:ext>
              </a:extLst>
            </p:cNvPr>
            <p:cNvSpPr txBox="1"/>
            <p:nvPr/>
          </p:nvSpPr>
          <p:spPr>
            <a:xfrm>
              <a:off x="4792370" y="3685335"/>
              <a:ext cx="971417" cy="367171"/>
            </a:xfrm>
            <a:prstGeom prst="rect">
              <a:avLst/>
            </a:prstGeom>
            <a:solidFill>
              <a:srgbClr val="FFFFFF">
                <a:alpha val="78039"/>
              </a:srgbClr>
            </a:solidFill>
            <a:ln w="12700">
              <a:solidFill>
                <a:schemeClr val="tx2"/>
              </a:solidFill>
            </a:ln>
          </p:spPr>
          <p:txBody>
            <a:bodyPr vert="horz" wrap="square" lIns="27432" tIns="27432" rIns="27432" bIns="27432" rtlCol="0">
              <a:spAutoFit/>
            </a:bodyPr>
            <a:lstStyle/>
            <a:p>
              <a:pPr marL="0" marR="0" lvl="0" indent="0" algn="ctr" defTabSz="914400" rtl="0" eaLnBrk="1" fontAlgn="auto" latinLnBrk="0" hangingPunct="1">
                <a:lnSpc>
                  <a:spcPct val="100000"/>
                </a:lnSpc>
                <a:spcBef>
                  <a:spcPts val="200"/>
                </a:spcBef>
                <a:spcAft>
                  <a:spcPts val="0"/>
                </a:spcAft>
                <a:buClrTx/>
                <a:buSzPct val="100000"/>
                <a:buFontTx/>
                <a:buNone/>
                <a:tabLst/>
                <a:defRPr/>
              </a:pPr>
              <a:r>
                <a:rPr kumimoji="0" lang="en-US" sz="600" b="0" i="1" u="none" strike="noStrike" kern="1200" cap="none" spc="0" normalizeH="0" baseline="0" noProof="0">
                  <a:ln>
                    <a:noFill/>
                  </a:ln>
                  <a:solidFill>
                    <a:prstClr val="black"/>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t>Company history, public IP, brand and style, other bias parameters</a:t>
              </a:r>
            </a:p>
          </p:txBody>
        </p:sp>
      </p:grpSp>
      <p:sp>
        <p:nvSpPr>
          <p:cNvPr id="145" name="Triangle 4">
            <a:extLst>
              <a:ext uri="{FF2B5EF4-FFF2-40B4-BE49-F238E27FC236}">
                <a16:creationId xmlns:a16="http://schemas.microsoft.com/office/drawing/2014/main" id="{5BB1CE77-64E4-4109-95E1-2AED9EC7A744}"/>
              </a:ext>
            </a:extLst>
          </p:cNvPr>
          <p:cNvSpPr/>
          <p:nvPr/>
        </p:nvSpPr>
        <p:spPr bwMode="gray">
          <a:xfrm rot="5400000">
            <a:off x="3906975" y="3714772"/>
            <a:ext cx="208150" cy="155017"/>
          </a:xfrm>
          <a:prstGeom prst="triangle">
            <a:avLst/>
          </a:prstGeom>
          <a:solidFill>
            <a:schemeClr val="accent5">
              <a:lumMod val="40000"/>
              <a:lumOff val="60000"/>
            </a:schemeClr>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200" b="1" i="0" u="none" strike="noStrike" kern="1200" cap="none" spc="0" normalizeH="0" baseline="0" noProof="0">
              <a:ln>
                <a:noFill/>
              </a:ln>
              <a:solidFill>
                <a:prstClr val="white"/>
              </a:solidFill>
              <a:effectLst/>
              <a:uLnTx/>
              <a:uFillTx/>
              <a:latin typeface="Open Sans"/>
              <a:ea typeface="+mn-ea"/>
              <a:cs typeface="Arial"/>
            </a:endParaRPr>
          </a:p>
        </p:txBody>
      </p:sp>
      <p:sp>
        <p:nvSpPr>
          <p:cNvPr id="146" name="Triangle 5">
            <a:extLst>
              <a:ext uri="{FF2B5EF4-FFF2-40B4-BE49-F238E27FC236}">
                <a16:creationId xmlns:a16="http://schemas.microsoft.com/office/drawing/2014/main" id="{A2FAFAF6-8356-4B59-82DC-DAF6A6DB0BDA}"/>
              </a:ext>
            </a:extLst>
          </p:cNvPr>
          <p:cNvSpPr/>
          <p:nvPr/>
        </p:nvSpPr>
        <p:spPr bwMode="gray">
          <a:xfrm rot="5400000">
            <a:off x="4774952" y="3713609"/>
            <a:ext cx="208150" cy="155017"/>
          </a:xfrm>
          <a:prstGeom prst="triangle">
            <a:avLst/>
          </a:prstGeom>
          <a:solidFill>
            <a:schemeClr val="accent5">
              <a:lumMod val="40000"/>
              <a:lumOff val="60000"/>
            </a:schemeClr>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200" b="1" i="0" u="none" strike="noStrike" kern="1200" cap="none" spc="0" normalizeH="0" baseline="0" noProof="0">
              <a:ln>
                <a:noFill/>
              </a:ln>
              <a:solidFill>
                <a:prstClr val="white"/>
              </a:solidFill>
              <a:effectLst/>
              <a:uLnTx/>
              <a:uFillTx/>
              <a:latin typeface="Open Sans"/>
              <a:ea typeface="+mn-ea"/>
              <a:cs typeface="Arial"/>
            </a:endParaRPr>
          </a:p>
        </p:txBody>
      </p:sp>
      <p:sp>
        <p:nvSpPr>
          <p:cNvPr id="147" name="Triangle 6">
            <a:extLst>
              <a:ext uri="{FF2B5EF4-FFF2-40B4-BE49-F238E27FC236}">
                <a16:creationId xmlns:a16="http://schemas.microsoft.com/office/drawing/2014/main" id="{916E1202-3F6D-4E14-A69F-96D4A1AD1E99}"/>
              </a:ext>
            </a:extLst>
          </p:cNvPr>
          <p:cNvSpPr/>
          <p:nvPr/>
        </p:nvSpPr>
        <p:spPr bwMode="gray">
          <a:xfrm rot="5400000">
            <a:off x="5638252" y="3721295"/>
            <a:ext cx="208150" cy="155017"/>
          </a:xfrm>
          <a:prstGeom prst="triangle">
            <a:avLst/>
          </a:prstGeom>
          <a:solidFill>
            <a:schemeClr val="accent5">
              <a:lumMod val="40000"/>
              <a:lumOff val="60000"/>
            </a:schemeClr>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200" b="1" i="0" u="none" strike="noStrike" kern="1200" cap="none" spc="0" normalizeH="0" baseline="0" noProof="0">
              <a:ln>
                <a:noFill/>
              </a:ln>
              <a:solidFill>
                <a:prstClr val="white"/>
              </a:solidFill>
              <a:effectLst/>
              <a:uLnTx/>
              <a:uFillTx/>
              <a:latin typeface="Open Sans"/>
              <a:ea typeface="+mn-ea"/>
              <a:cs typeface="Arial"/>
            </a:endParaRPr>
          </a:p>
        </p:txBody>
      </p:sp>
      <p:sp>
        <p:nvSpPr>
          <p:cNvPr id="150" name="Triangle 28">
            <a:extLst>
              <a:ext uri="{FF2B5EF4-FFF2-40B4-BE49-F238E27FC236}">
                <a16:creationId xmlns:a16="http://schemas.microsoft.com/office/drawing/2014/main" id="{C1969302-C3C2-4B07-9C65-553774632A97}"/>
              </a:ext>
            </a:extLst>
          </p:cNvPr>
          <p:cNvSpPr/>
          <p:nvPr/>
        </p:nvSpPr>
        <p:spPr bwMode="gray">
          <a:xfrm rot="5400000">
            <a:off x="9551407" y="3727880"/>
            <a:ext cx="208150" cy="155017"/>
          </a:xfrm>
          <a:prstGeom prst="triangle">
            <a:avLst/>
          </a:prstGeom>
          <a:solidFill>
            <a:schemeClr val="accent5"/>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200" b="1" i="0" u="none" strike="noStrike" kern="1200" cap="none" spc="0" normalizeH="0" baseline="0" noProof="0">
              <a:ln>
                <a:noFill/>
              </a:ln>
              <a:solidFill>
                <a:prstClr val="white"/>
              </a:solidFill>
              <a:effectLst/>
              <a:uLnTx/>
              <a:uFillTx/>
              <a:latin typeface="Open Sans"/>
              <a:ea typeface="+mn-ea"/>
              <a:cs typeface="Arial"/>
            </a:endParaRPr>
          </a:p>
        </p:txBody>
      </p:sp>
      <p:sp>
        <p:nvSpPr>
          <p:cNvPr id="201" name="Rectangle 200">
            <a:extLst>
              <a:ext uri="{FF2B5EF4-FFF2-40B4-BE49-F238E27FC236}">
                <a16:creationId xmlns:a16="http://schemas.microsoft.com/office/drawing/2014/main" id="{9C234673-C5AB-4353-A5D9-B9CE1FC534D9}"/>
              </a:ext>
            </a:extLst>
          </p:cNvPr>
          <p:cNvSpPr/>
          <p:nvPr/>
        </p:nvSpPr>
        <p:spPr bwMode="gray">
          <a:xfrm>
            <a:off x="8633001" y="3627090"/>
            <a:ext cx="1028826" cy="2139966"/>
          </a:xfrm>
          <a:prstGeom prst="rect">
            <a:avLst/>
          </a:prstGeom>
          <a:solidFill>
            <a:schemeClr val="bg1"/>
          </a:solidFill>
          <a:ln w="19050" algn="ctr">
            <a:solidFill>
              <a:schemeClr val="accent5"/>
            </a:solidFill>
            <a:miter lim="800000"/>
            <a:headEnd/>
            <a:tailEnd/>
          </a:ln>
        </p:spPr>
        <p:txBody>
          <a:bodyPr wrap="square" lIns="88900" tIns="88900" rIns="88900" bIns="88900" rtlCol="0" anchor="t"/>
          <a:lstStyle/>
          <a:p>
            <a:pPr marL="0" marR="0" lvl="0" indent="0" algn="l" defTabSz="914400" rtl="0" eaLnBrk="1" fontAlgn="auto" latinLnBrk="0" hangingPunct="1">
              <a:lnSpc>
                <a:spcPct val="106000"/>
              </a:lnSpc>
              <a:spcBef>
                <a:spcPts val="0"/>
              </a:spcBef>
              <a:spcAft>
                <a:spcPts val="0"/>
              </a:spcAft>
              <a:buClrTx/>
              <a:buSzTx/>
              <a:buFont typeface="Wingdings 2" pitchFamily="18" charset="2"/>
              <a:buNone/>
              <a:tabLst/>
              <a:defRPr/>
            </a:pPr>
            <a:r>
              <a:rPr kumimoji="0" lang="en-US" sz="900" b="1" i="0" u="none" strike="noStrike" kern="1200" cap="none" spc="0" normalizeH="0" baseline="0" noProof="0">
                <a:ln>
                  <a:noFill/>
                </a:ln>
                <a:solidFill>
                  <a:prstClr val="black"/>
                </a:solidFill>
                <a:effectLst/>
                <a:uLnTx/>
                <a:uFillTx/>
                <a:latin typeface="Open Sans SemiBold" panose="020B0606030504020204" pitchFamily="34" charset="0"/>
                <a:ea typeface="Open Sans SemiBold" panose="020B0606030504020204" pitchFamily="34" charset="0"/>
                <a:cs typeface="Open Sans SemiBold" panose="020B0606030504020204" pitchFamily="34" charset="0"/>
              </a:rPr>
              <a:t>Filtering and Ranking of Outputs </a:t>
            </a:r>
          </a:p>
          <a:p>
            <a:pPr marL="171450" marR="0" lvl="0" indent="-171450" algn="l" defTabSz="914400" rtl="0" eaLnBrk="1" fontAlgn="auto" latinLnBrk="0" hangingPunct="1">
              <a:lnSpc>
                <a:spcPct val="106000"/>
              </a:lnSpc>
              <a:spcBef>
                <a:spcPts val="0"/>
              </a:spcBef>
              <a:spcAft>
                <a:spcPts val="0"/>
              </a:spcAft>
              <a:buClrTx/>
              <a:buSzTx/>
              <a:buFont typeface="Arial" panose="020B0604020202020204" pitchFamily="34" charset="0"/>
              <a:buChar char="•"/>
              <a:tabLst/>
              <a:defRPr/>
            </a:pPr>
            <a:r>
              <a:rPr kumimoji="0" lang="en-US" sz="900" b="0" i="1" u="none" strike="noStrike" kern="1200" cap="none" spc="0" normalizeH="0" baseline="0" noProof="0">
                <a:ln>
                  <a:noFill/>
                </a:ln>
                <a:solidFill>
                  <a:prstClr val="black"/>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t>AI ranks accuracy / relevance of outputs</a:t>
            </a:r>
          </a:p>
          <a:p>
            <a:pPr marL="171450" marR="0" lvl="0" indent="-171450" algn="l" defTabSz="914400" rtl="0" eaLnBrk="1" fontAlgn="auto" latinLnBrk="0" hangingPunct="1">
              <a:lnSpc>
                <a:spcPct val="106000"/>
              </a:lnSpc>
              <a:spcBef>
                <a:spcPts val="0"/>
              </a:spcBef>
              <a:spcAft>
                <a:spcPts val="0"/>
              </a:spcAft>
              <a:buClrTx/>
              <a:buSzTx/>
              <a:buFont typeface="Arial" panose="020B0604020202020204" pitchFamily="34" charset="0"/>
              <a:buChar char="•"/>
              <a:tabLst/>
              <a:defRPr/>
            </a:pPr>
            <a:r>
              <a:rPr kumimoji="0" lang="en-US" sz="900" b="0" i="1" u="none" strike="noStrike" kern="1200" cap="none" spc="0" normalizeH="0" baseline="0" noProof="0">
                <a:ln>
                  <a:noFill/>
                </a:ln>
                <a:solidFill>
                  <a:prstClr val="black"/>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t>(e.g. Out of 1000 strategy scenarios, output 5-10) </a:t>
            </a:r>
          </a:p>
          <a:p>
            <a:pPr marL="0" marR="0" lvl="0" indent="0" algn="l"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900" b="1" i="0" u="none" strike="noStrike" kern="1200" cap="none" spc="0" normalizeH="0" baseline="0" noProof="0">
              <a:ln>
                <a:noFill/>
              </a:ln>
              <a:solidFill>
                <a:prstClr val="black"/>
              </a:solidFill>
              <a:effectLst/>
              <a:uLnTx/>
              <a:uFillTx/>
              <a:latin typeface="Open Sans SemiBold" panose="020B0606030504020204" pitchFamily="34" charset="0"/>
              <a:ea typeface="Open Sans SemiBold" panose="020B0606030504020204" pitchFamily="34" charset="0"/>
              <a:cs typeface="Open Sans SemiBold" panose="020B0606030504020204" pitchFamily="34" charset="0"/>
            </a:endParaRPr>
          </a:p>
        </p:txBody>
      </p:sp>
      <p:sp>
        <p:nvSpPr>
          <p:cNvPr id="202" name="Triangle 28">
            <a:extLst>
              <a:ext uri="{FF2B5EF4-FFF2-40B4-BE49-F238E27FC236}">
                <a16:creationId xmlns:a16="http://schemas.microsoft.com/office/drawing/2014/main" id="{DC14D4A4-C8AF-424F-B59D-3F7F2D2E9C5C}"/>
              </a:ext>
            </a:extLst>
          </p:cNvPr>
          <p:cNvSpPr/>
          <p:nvPr/>
        </p:nvSpPr>
        <p:spPr bwMode="gray">
          <a:xfrm rot="5400000">
            <a:off x="9608382" y="3728957"/>
            <a:ext cx="208150" cy="155017"/>
          </a:xfrm>
          <a:prstGeom prst="triangle">
            <a:avLst/>
          </a:prstGeom>
          <a:solidFill>
            <a:schemeClr val="accent5"/>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200" b="1" i="0" u="none" strike="noStrike" kern="1200" cap="none" spc="0" normalizeH="0" baseline="0" noProof="0">
              <a:ln>
                <a:noFill/>
              </a:ln>
              <a:solidFill>
                <a:prstClr val="white"/>
              </a:solidFill>
              <a:effectLst/>
              <a:uLnTx/>
              <a:uFillTx/>
              <a:latin typeface="Open Sans"/>
              <a:ea typeface="+mn-ea"/>
              <a:cs typeface="Arial"/>
            </a:endParaRPr>
          </a:p>
        </p:txBody>
      </p:sp>
      <p:sp>
        <p:nvSpPr>
          <p:cNvPr id="149" name="Triangle 27">
            <a:extLst>
              <a:ext uri="{FF2B5EF4-FFF2-40B4-BE49-F238E27FC236}">
                <a16:creationId xmlns:a16="http://schemas.microsoft.com/office/drawing/2014/main" id="{08EED404-C6AF-4174-A8D9-A180CC96F5DE}"/>
              </a:ext>
            </a:extLst>
          </p:cNvPr>
          <p:cNvSpPr/>
          <p:nvPr/>
        </p:nvSpPr>
        <p:spPr bwMode="gray">
          <a:xfrm rot="5400000">
            <a:off x="8517247" y="3728963"/>
            <a:ext cx="208150" cy="155017"/>
          </a:xfrm>
          <a:prstGeom prst="triangle">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200" b="1" i="0" u="none" strike="noStrike" kern="1200" cap="none" spc="0" normalizeH="0" baseline="0" noProof="0">
              <a:ln>
                <a:noFill/>
              </a:ln>
              <a:solidFill>
                <a:prstClr val="white"/>
              </a:solidFill>
              <a:effectLst/>
              <a:uLnTx/>
              <a:uFillTx/>
              <a:latin typeface="Open Sans"/>
              <a:ea typeface="+mn-ea"/>
              <a:cs typeface="Arial"/>
            </a:endParaRPr>
          </a:p>
        </p:txBody>
      </p:sp>
      <p:sp>
        <p:nvSpPr>
          <p:cNvPr id="148" name="Triangle 7">
            <a:extLst>
              <a:ext uri="{FF2B5EF4-FFF2-40B4-BE49-F238E27FC236}">
                <a16:creationId xmlns:a16="http://schemas.microsoft.com/office/drawing/2014/main" id="{4BDC686A-2F28-4A58-94BC-A3C47C1153FA}"/>
              </a:ext>
            </a:extLst>
          </p:cNvPr>
          <p:cNvSpPr/>
          <p:nvPr/>
        </p:nvSpPr>
        <p:spPr bwMode="gray">
          <a:xfrm rot="5400000">
            <a:off x="6680225" y="3728962"/>
            <a:ext cx="208150" cy="155017"/>
          </a:xfrm>
          <a:prstGeom prst="triangle">
            <a:avLst/>
          </a:prstGeom>
          <a:solidFill>
            <a:schemeClr val="accent5">
              <a:lumMod val="40000"/>
              <a:lumOff val="60000"/>
            </a:schemeClr>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200" b="1" i="0" u="none" strike="noStrike" kern="1200" cap="none" spc="0" normalizeH="0" baseline="0" noProof="0">
              <a:ln>
                <a:noFill/>
              </a:ln>
              <a:solidFill>
                <a:prstClr val="white"/>
              </a:solidFill>
              <a:effectLst/>
              <a:uLnTx/>
              <a:uFillTx/>
              <a:latin typeface="Open Sans"/>
              <a:ea typeface="+mn-ea"/>
              <a:cs typeface="Arial"/>
            </a:endParaRPr>
          </a:p>
        </p:txBody>
      </p:sp>
      <p:sp>
        <p:nvSpPr>
          <p:cNvPr id="203" name="Triangle 28">
            <a:extLst>
              <a:ext uri="{FF2B5EF4-FFF2-40B4-BE49-F238E27FC236}">
                <a16:creationId xmlns:a16="http://schemas.microsoft.com/office/drawing/2014/main" id="{2ED8FC6A-0393-4603-9F78-0E891D1BD495}"/>
              </a:ext>
            </a:extLst>
          </p:cNvPr>
          <p:cNvSpPr/>
          <p:nvPr/>
        </p:nvSpPr>
        <p:spPr bwMode="gray">
          <a:xfrm rot="5400000">
            <a:off x="10682537" y="3735728"/>
            <a:ext cx="208150" cy="155017"/>
          </a:xfrm>
          <a:prstGeom prst="triangle">
            <a:avLst/>
          </a:prstGeom>
          <a:solidFill>
            <a:schemeClr val="accent5"/>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200" b="1" i="0" u="none" strike="noStrike" kern="1200" cap="none" spc="0" normalizeH="0" baseline="0" noProof="0">
              <a:ln>
                <a:noFill/>
              </a:ln>
              <a:solidFill>
                <a:prstClr val="white"/>
              </a:solidFill>
              <a:effectLst/>
              <a:uLnTx/>
              <a:uFillTx/>
              <a:latin typeface="Open Sans"/>
              <a:ea typeface="+mn-ea"/>
              <a:cs typeface="Arial"/>
            </a:endParaRPr>
          </a:p>
        </p:txBody>
      </p:sp>
      <p:grpSp>
        <p:nvGrpSpPr>
          <p:cNvPr id="6" name="Group 5">
            <a:extLst>
              <a:ext uri="{FF2B5EF4-FFF2-40B4-BE49-F238E27FC236}">
                <a16:creationId xmlns:a16="http://schemas.microsoft.com/office/drawing/2014/main" id="{A4154BFD-7801-40AC-9194-E3DCDA3DE5D1}"/>
              </a:ext>
            </a:extLst>
          </p:cNvPr>
          <p:cNvGrpSpPr/>
          <p:nvPr/>
        </p:nvGrpSpPr>
        <p:grpSpPr>
          <a:xfrm>
            <a:off x="3955670" y="2731355"/>
            <a:ext cx="6512560" cy="350755"/>
            <a:chOff x="3793462" y="2958401"/>
            <a:chExt cx="6512560" cy="424414"/>
          </a:xfrm>
        </p:grpSpPr>
        <p:sp>
          <p:nvSpPr>
            <p:cNvPr id="204" name="Rectangle 203">
              <a:extLst>
                <a:ext uri="{FF2B5EF4-FFF2-40B4-BE49-F238E27FC236}">
                  <a16:creationId xmlns:a16="http://schemas.microsoft.com/office/drawing/2014/main" id="{89B02DFC-4A92-4BE6-A62E-3909594F8B88}"/>
                </a:ext>
              </a:extLst>
            </p:cNvPr>
            <p:cNvSpPr>
              <a:spLocks noChangeArrowheads="1"/>
            </p:cNvSpPr>
            <p:nvPr/>
          </p:nvSpPr>
          <p:spPr bwMode="auto">
            <a:xfrm>
              <a:off x="3793462" y="2958401"/>
              <a:ext cx="1921012" cy="424414"/>
            </a:xfrm>
            <a:prstGeom prst="rect">
              <a:avLst/>
            </a:prstGeom>
            <a:solidFill>
              <a:srgbClr val="7030A0">
                <a:alpha val="30000"/>
              </a:srgbClr>
            </a:solidFill>
            <a:ln>
              <a:solidFill>
                <a:sysClr val="window" lastClr="FFFFFF">
                  <a:lumMod val="85000"/>
                </a:sysClr>
              </a:solidFill>
            </a:ln>
          </p:spPr>
          <p:txBody>
            <a:bodyPr wrap="square" lIns="0" tIns="182880" rIns="0" bIns="182880" anchor="ctr" anchorCtr="0">
              <a:noAutofit/>
            </a:bodyPr>
            <a:lstStyle/>
            <a:p>
              <a:pPr marL="0" marR="0" lvl="0" indent="0" algn="ctr" defTabSz="1219170" rtl="0" eaLnBrk="1" fontAlgn="auto" latinLnBrk="0" hangingPunct="1">
                <a:lnSpc>
                  <a:spcPct val="100000"/>
                </a:lnSpc>
                <a:spcBef>
                  <a:spcPts val="500"/>
                </a:spcBef>
                <a:spcAft>
                  <a:spcPts val="0"/>
                </a:spcAft>
                <a:buClrTx/>
                <a:buSzTx/>
                <a:buFontTx/>
                <a:buNone/>
                <a:tabLst/>
                <a:defRPr/>
              </a:pPr>
              <a:r>
                <a:rPr kumimoji="0" lang="en-US" sz="1170" b="1" i="0" u="none" strike="noStrike" kern="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Discriminative AI </a:t>
              </a:r>
              <a:br>
                <a:rPr kumimoji="0" lang="en-US" sz="1100" b="1" i="0" u="none" strike="noStrike" kern="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br>
              <a:r>
                <a:rPr kumimoji="0" lang="en-US" sz="1170" b="0" i="0" u="none" strike="noStrike" kern="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Precision &amp; Forecasting</a:t>
              </a:r>
            </a:p>
          </p:txBody>
        </p:sp>
        <p:sp>
          <p:nvSpPr>
            <p:cNvPr id="205" name="Rectangle 204">
              <a:extLst>
                <a:ext uri="{FF2B5EF4-FFF2-40B4-BE49-F238E27FC236}">
                  <a16:creationId xmlns:a16="http://schemas.microsoft.com/office/drawing/2014/main" id="{0EC0D62F-AD6C-4B66-9092-657C49645D5D}"/>
                </a:ext>
              </a:extLst>
            </p:cNvPr>
            <p:cNvSpPr>
              <a:spLocks noChangeArrowheads="1"/>
            </p:cNvSpPr>
            <p:nvPr/>
          </p:nvSpPr>
          <p:spPr bwMode="auto">
            <a:xfrm>
              <a:off x="5987625" y="2958401"/>
              <a:ext cx="2019977" cy="424414"/>
            </a:xfrm>
            <a:prstGeom prst="rect">
              <a:avLst/>
            </a:prstGeom>
            <a:solidFill>
              <a:srgbClr val="7030A0">
                <a:alpha val="30000"/>
              </a:srgbClr>
            </a:solidFill>
            <a:ln>
              <a:solidFill>
                <a:sysClr val="window" lastClr="FFFFFF">
                  <a:lumMod val="85000"/>
                </a:sysClr>
              </a:solidFill>
            </a:ln>
          </p:spPr>
          <p:txBody>
            <a:bodyPr wrap="square" lIns="0" tIns="182880" rIns="0" bIns="182880" anchor="ctr" anchorCtr="0">
              <a:noAutofit/>
            </a:bodyPr>
            <a:lstStyle/>
            <a:p>
              <a:pPr marL="0" marR="0" lvl="0" indent="0" algn="ctr" defTabSz="1219170" rtl="0" eaLnBrk="1" fontAlgn="auto" latinLnBrk="0" hangingPunct="1">
                <a:lnSpc>
                  <a:spcPct val="100000"/>
                </a:lnSpc>
                <a:spcBef>
                  <a:spcPts val="500"/>
                </a:spcBef>
                <a:spcAft>
                  <a:spcPts val="0"/>
                </a:spcAft>
                <a:buClrTx/>
                <a:buSzTx/>
                <a:buFontTx/>
                <a:buNone/>
                <a:tabLst/>
                <a:defRPr/>
              </a:pPr>
              <a:r>
                <a:rPr kumimoji="0" lang="en-US" sz="1167" b="1" i="0" u="none" strike="noStrike" kern="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Explainable AI </a:t>
              </a:r>
              <a:r>
                <a:rPr kumimoji="0" lang="en-US" sz="1167" b="0" i="0" u="none" strike="noStrike" kern="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Interpretability </a:t>
              </a:r>
              <a:r>
                <a:rPr lang="en-US" sz="1167" kern="0">
                  <a:solidFill>
                    <a:srgbClr val="000000"/>
                  </a:solidFill>
                  <a:latin typeface="Open Sans" panose="020B0606030504020204" pitchFamily="34" charset="0"/>
                  <a:ea typeface="Open Sans" panose="020B0606030504020204" pitchFamily="34" charset="0"/>
                  <a:cs typeface="Open Sans" panose="020B0606030504020204" pitchFamily="34" charset="0"/>
                </a:rPr>
                <a:t>&amp; </a:t>
              </a:r>
              <a:r>
                <a:rPr kumimoji="0" lang="en-US" sz="1167" b="0" i="0" u="none" strike="noStrike" kern="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Trust</a:t>
              </a:r>
            </a:p>
          </p:txBody>
        </p:sp>
        <p:sp>
          <p:nvSpPr>
            <p:cNvPr id="206" name="Rectangle 205">
              <a:extLst>
                <a:ext uri="{FF2B5EF4-FFF2-40B4-BE49-F238E27FC236}">
                  <a16:creationId xmlns:a16="http://schemas.microsoft.com/office/drawing/2014/main" id="{949D05AB-82AA-4821-8AF5-084F60634212}"/>
                </a:ext>
              </a:extLst>
            </p:cNvPr>
            <p:cNvSpPr>
              <a:spLocks noChangeArrowheads="1"/>
            </p:cNvSpPr>
            <p:nvPr/>
          </p:nvSpPr>
          <p:spPr bwMode="auto">
            <a:xfrm>
              <a:off x="8286045" y="2958401"/>
              <a:ext cx="2019977" cy="424414"/>
            </a:xfrm>
            <a:prstGeom prst="rect">
              <a:avLst/>
            </a:prstGeom>
            <a:solidFill>
              <a:srgbClr val="7030A0">
                <a:alpha val="30000"/>
              </a:srgbClr>
            </a:solidFill>
            <a:ln>
              <a:solidFill>
                <a:sysClr val="window" lastClr="FFFFFF">
                  <a:lumMod val="85000"/>
                </a:sysClr>
              </a:solidFill>
            </a:ln>
          </p:spPr>
          <p:txBody>
            <a:bodyPr wrap="square" lIns="0" tIns="182880" rIns="0" bIns="182880" anchor="ctr" anchorCtr="0">
              <a:noAutofit/>
            </a:bodyPr>
            <a:lstStyle/>
            <a:p>
              <a:pPr marL="0" marR="0" lvl="0" indent="0" algn="ctr" defTabSz="1219170" rtl="0" eaLnBrk="1" fontAlgn="auto" latinLnBrk="0" hangingPunct="1">
                <a:lnSpc>
                  <a:spcPct val="100000"/>
                </a:lnSpc>
                <a:spcBef>
                  <a:spcPts val="500"/>
                </a:spcBef>
                <a:spcAft>
                  <a:spcPts val="0"/>
                </a:spcAft>
                <a:buClrTx/>
                <a:buSzTx/>
                <a:buFontTx/>
                <a:buNone/>
                <a:tabLst/>
                <a:defRPr/>
              </a:pPr>
              <a:r>
                <a:rPr kumimoji="0" lang="en-US" sz="1167" b="1" i="0" u="none" strike="noStrike" kern="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Generative AI </a:t>
              </a:r>
              <a:br>
                <a:rPr kumimoji="0" lang="en-US" sz="1167" b="1" i="0" u="none" strike="noStrike" kern="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br>
              <a:r>
                <a:rPr kumimoji="0" lang="en-US" sz="1167" b="0" i="0" u="none" strike="noStrike" kern="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Execution &amp; Exploration</a:t>
              </a:r>
            </a:p>
          </p:txBody>
        </p:sp>
        <p:sp>
          <p:nvSpPr>
            <p:cNvPr id="207" name="Plus Sign 206">
              <a:extLst>
                <a:ext uri="{FF2B5EF4-FFF2-40B4-BE49-F238E27FC236}">
                  <a16:creationId xmlns:a16="http://schemas.microsoft.com/office/drawing/2014/main" id="{4D99CC3A-7059-4401-B142-183ED556FB1D}"/>
                </a:ext>
              </a:extLst>
            </p:cNvPr>
            <p:cNvSpPr/>
            <p:nvPr/>
          </p:nvSpPr>
          <p:spPr>
            <a:xfrm>
              <a:off x="5707503" y="3030279"/>
              <a:ext cx="278627" cy="317341"/>
            </a:xfrm>
            <a:prstGeom prst="mathPlus">
              <a:avLst/>
            </a:prstGeom>
            <a:solidFill>
              <a:schemeClr val="tx1"/>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8288" tIns="18288" rIns="18288" bIns="18288"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endParaRPr>
            </a:p>
          </p:txBody>
        </p:sp>
        <p:sp>
          <p:nvSpPr>
            <p:cNvPr id="208" name="Plus Sign 207">
              <a:extLst>
                <a:ext uri="{FF2B5EF4-FFF2-40B4-BE49-F238E27FC236}">
                  <a16:creationId xmlns:a16="http://schemas.microsoft.com/office/drawing/2014/main" id="{37A9998D-B1EF-4756-8158-1958222565F7}"/>
                </a:ext>
              </a:extLst>
            </p:cNvPr>
            <p:cNvSpPr/>
            <p:nvPr/>
          </p:nvSpPr>
          <p:spPr>
            <a:xfrm>
              <a:off x="7999856" y="3018511"/>
              <a:ext cx="278627" cy="317341"/>
            </a:xfrm>
            <a:prstGeom prst="mathPlus">
              <a:avLst/>
            </a:prstGeom>
            <a:solidFill>
              <a:schemeClr val="tx1"/>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8288" tIns="18288" rIns="18288" bIns="18288"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endParaRPr>
            </a:p>
          </p:txBody>
        </p:sp>
      </p:grpSp>
      <p:sp>
        <p:nvSpPr>
          <p:cNvPr id="115" name="TextBox 114">
            <a:extLst>
              <a:ext uri="{FF2B5EF4-FFF2-40B4-BE49-F238E27FC236}">
                <a16:creationId xmlns:a16="http://schemas.microsoft.com/office/drawing/2014/main" id="{3FADF76F-C6A9-4744-B71F-A8E801D5DB26}"/>
              </a:ext>
            </a:extLst>
          </p:cNvPr>
          <p:cNvSpPr txBox="1"/>
          <p:nvPr/>
        </p:nvSpPr>
        <p:spPr>
          <a:xfrm>
            <a:off x="2560057" y="823610"/>
            <a:ext cx="2139426" cy="30777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rPr>
              <a:t>How is it Used?</a:t>
            </a:r>
          </a:p>
        </p:txBody>
      </p:sp>
      <p:sp>
        <p:nvSpPr>
          <p:cNvPr id="116" name="Rectangle 115">
            <a:extLst>
              <a:ext uri="{FF2B5EF4-FFF2-40B4-BE49-F238E27FC236}">
                <a16:creationId xmlns:a16="http://schemas.microsoft.com/office/drawing/2014/main" id="{3AE083ED-0BFD-4550-BA3B-5313A8AE6050}"/>
              </a:ext>
            </a:extLst>
          </p:cNvPr>
          <p:cNvSpPr>
            <a:spLocks noChangeArrowheads="1"/>
          </p:cNvSpPr>
          <p:nvPr/>
        </p:nvSpPr>
        <p:spPr bwMode="auto">
          <a:xfrm>
            <a:off x="8633002" y="5904083"/>
            <a:ext cx="3202290" cy="779235"/>
          </a:xfrm>
          <a:prstGeom prst="rect">
            <a:avLst/>
          </a:prstGeom>
          <a:solidFill>
            <a:srgbClr val="012169"/>
          </a:solidFill>
          <a:ln>
            <a:solidFill>
              <a:sysClr val="window" lastClr="FFFFFF">
                <a:lumMod val="85000"/>
              </a:sysClr>
            </a:solidFill>
          </a:ln>
        </p:spPr>
        <p:txBody>
          <a:bodyPr wrap="square" lIns="0" tIns="182880" rIns="0" bIns="182880" anchor="ctr" anchorCtr="0">
            <a:noAutofit/>
          </a:bodyPr>
          <a:lstStyle/>
          <a:p>
            <a:pPr marL="0" marR="0" lvl="0" indent="0" algn="ctr" defTabSz="1219170" rtl="0" eaLnBrk="1" fontAlgn="auto" latinLnBrk="0" hangingPunct="1">
              <a:lnSpc>
                <a:spcPct val="100000"/>
              </a:lnSpc>
              <a:spcBef>
                <a:spcPts val="500"/>
              </a:spcBef>
              <a:spcAft>
                <a:spcPts val="0"/>
              </a:spcAft>
              <a:buClrTx/>
              <a:buSzTx/>
              <a:buFontTx/>
              <a:buNone/>
              <a:tabLst/>
              <a:defRPr/>
            </a:pPr>
            <a:r>
              <a:rPr kumimoji="0" lang="en-US" sz="1167" b="1" i="0" u="sng" strike="noStrike" kern="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Opens the door to solve for use cases as complex as Corporate Strategy</a:t>
            </a:r>
            <a:r>
              <a:rPr kumimoji="0" lang="en-US" sz="1167" b="1" i="0" strike="noStrike" kern="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 – we can also </a:t>
            </a:r>
            <a:r>
              <a:rPr kumimoji="0" lang="en-US" sz="1167" b="1" i="0" strike="noStrike" kern="0" cap="none" spc="0" normalizeH="0" baseline="0" noProof="0" err="1">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backtest</a:t>
            </a:r>
            <a:r>
              <a:rPr kumimoji="0" lang="en-US" sz="1167" b="1" i="0" strike="noStrike" kern="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 t</a:t>
            </a:r>
            <a:r>
              <a:rPr lang="en-US" sz="1167" b="1" kern="0">
                <a:solidFill>
                  <a:srgbClr val="FFFFFF"/>
                </a:solidFill>
                <a:latin typeface="Open Sans" panose="020B0606030504020204" pitchFamily="34" charset="0"/>
                <a:ea typeface="Open Sans" panose="020B0606030504020204" pitchFamily="34" charset="0"/>
                <a:cs typeface="Open Sans" panose="020B0606030504020204" pitchFamily="34" charset="0"/>
              </a:rPr>
              <a:t>he application to refine over 100 years worth of data</a:t>
            </a:r>
            <a:endParaRPr kumimoji="0" lang="en-US" sz="1167" b="1" i="0" u="sng" strike="noStrike" kern="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17" name="TextBox 116">
            <a:extLst>
              <a:ext uri="{FF2B5EF4-FFF2-40B4-BE49-F238E27FC236}">
                <a16:creationId xmlns:a16="http://schemas.microsoft.com/office/drawing/2014/main" id="{D6E50BCB-9A72-4D20-A7DF-1F729B1D8A18}"/>
              </a:ext>
            </a:extLst>
          </p:cNvPr>
          <p:cNvSpPr txBox="1"/>
          <p:nvPr/>
        </p:nvSpPr>
        <p:spPr>
          <a:xfrm>
            <a:off x="4978275" y="3118186"/>
            <a:ext cx="4169139" cy="30777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lang="en-US" sz="1400" b="1" kern="0">
                <a:solidFill>
                  <a:srgbClr val="000000"/>
                </a:solidFill>
                <a:latin typeface="Open Sans" panose="020B0606030504020204" pitchFamily="34" charset="0"/>
                <a:ea typeface="Open Sans" panose="020B0606030504020204" pitchFamily="34" charset="0"/>
                <a:cs typeface="Open Sans" panose="020B0606030504020204" pitchFamily="34" charset="0"/>
                <a:sym typeface="Calibri"/>
              </a:rPr>
              <a:t>Example Flow</a:t>
            </a:r>
            <a:endParaRPr kumimoji="0" lang="en-US" sz="1400" b="1" i="0" u="none" strike="noStrike" kern="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endParaRPr>
          </a:p>
        </p:txBody>
      </p:sp>
      <p:sp>
        <p:nvSpPr>
          <p:cNvPr id="8" name="Title 4">
            <a:extLst>
              <a:ext uri="{FF2B5EF4-FFF2-40B4-BE49-F238E27FC236}">
                <a16:creationId xmlns:a16="http://schemas.microsoft.com/office/drawing/2014/main" id="{D2C63F8E-303E-81AB-1F1A-10583C6E32E3}"/>
              </a:ext>
            </a:extLst>
          </p:cNvPr>
          <p:cNvSpPr txBox="1">
            <a:spLocks/>
          </p:cNvSpPr>
          <p:nvPr/>
        </p:nvSpPr>
        <p:spPr bwMode="gray">
          <a:xfrm>
            <a:off x="440404" y="410867"/>
            <a:ext cx="11252200" cy="451866"/>
          </a:xfrm>
          <a:prstGeom prst="rect">
            <a:avLst/>
          </a:prstGeom>
        </p:spPr>
        <p:txBody>
          <a:bodyPr vert="horz" lIns="0" tIns="0" rIns="0" bIns="0" rtlCol="0" anchor="t" anchorCtr="0">
            <a:noAutofit/>
          </a:bodyPr>
          <a:lstStyle>
            <a:lvl1pPr algn="l" defTabSz="685800" rtl="0" eaLnBrk="1" latinLnBrk="0" hangingPunct="1">
              <a:spcBef>
                <a:spcPct val="0"/>
              </a:spcBef>
              <a:buNone/>
              <a:defRPr sz="2000" kern="1200">
                <a:solidFill>
                  <a:schemeClr val="tx1"/>
                </a:solidFill>
                <a:latin typeface="+mn-lt"/>
                <a:ea typeface="+mj-ea"/>
                <a:cs typeface="Calibri Light" panose="020F0302020204030204" pitchFamily="34" charset="0"/>
              </a:defRPr>
            </a:lvl1pPr>
          </a:lstStyle>
          <a:p>
            <a:r>
              <a:rPr lang="en-US">
                <a:latin typeface="Open Sans Semibold"/>
                <a:ea typeface="Open Sans Semibold"/>
                <a:cs typeface="Open Sans Semibold"/>
              </a:rPr>
              <a:t>Tech Stack Deep Dive: Applications / Products</a:t>
            </a:r>
          </a:p>
        </p:txBody>
      </p:sp>
      <p:pic>
        <p:nvPicPr>
          <p:cNvPr id="32" name="Picture 31">
            <a:extLst>
              <a:ext uri="{FF2B5EF4-FFF2-40B4-BE49-F238E27FC236}">
                <a16:creationId xmlns:a16="http://schemas.microsoft.com/office/drawing/2014/main" id="{298A05EF-1C27-FBDD-6C3B-708B6B12CB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21355" y="63854"/>
            <a:ext cx="1022734" cy="749417"/>
          </a:xfrm>
          <a:prstGeom prst="rect">
            <a:avLst/>
          </a:prstGeom>
        </p:spPr>
      </p:pic>
      <p:sp>
        <p:nvSpPr>
          <p:cNvPr id="33" name="Rectangle 32">
            <a:extLst>
              <a:ext uri="{FF2B5EF4-FFF2-40B4-BE49-F238E27FC236}">
                <a16:creationId xmlns:a16="http://schemas.microsoft.com/office/drawing/2014/main" id="{98AB1B53-FD2A-5556-007B-DF2E4C412703}"/>
              </a:ext>
            </a:extLst>
          </p:cNvPr>
          <p:cNvSpPr/>
          <p:nvPr/>
        </p:nvSpPr>
        <p:spPr bwMode="gray">
          <a:xfrm>
            <a:off x="9036676" y="198290"/>
            <a:ext cx="607780" cy="724379"/>
          </a:xfrm>
          <a:prstGeom prst="rect">
            <a:avLst/>
          </a:prstGeom>
          <a:solidFill>
            <a:schemeClr val="bg1">
              <a:alpha val="61523"/>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34" name="Rectangle 33">
            <a:extLst>
              <a:ext uri="{FF2B5EF4-FFF2-40B4-BE49-F238E27FC236}">
                <a16:creationId xmlns:a16="http://schemas.microsoft.com/office/drawing/2014/main" id="{C00E77E1-92C0-5840-C33C-8B2AE05BBCC8}"/>
              </a:ext>
            </a:extLst>
          </p:cNvPr>
          <p:cNvSpPr/>
          <p:nvPr/>
        </p:nvSpPr>
        <p:spPr bwMode="gray">
          <a:xfrm>
            <a:off x="8728831" y="549861"/>
            <a:ext cx="307845" cy="273750"/>
          </a:xfrm>
          <a:prstGeom prst="rect">
            <a:avLst/>
          </a:prstGeom>
          <a:solidFill>
            <a:schemeClr val="bg1">
              <a:alpha val="61523"/>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Tree>
    <p:extLst>
      <p:ext uri="{BB962C8B-B14F-4D97-AF65-F5344CB8AC3E}">
        <p14:creationId xmlns:p14="http://schemas.microsoft.com/office/powerpoint/2010/main" val="3370114271"/>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401F722-1930-7D9F-29F6-CC9B837C4C96}"/>
              </a:ext>
            </a:extLst>
          </p:cNvPr>
          <p:cNvSpPr/>
          <p:nvPr/>
        </p:nvSpPr>
        <p:spPr bwMode="gray">
          <a:xfrm>
            <a:off x="440404" y="6466357"/>
            <a:ext cx="3353288" cy="268980"/>
          </a:xfrm>
          <a:prstGeom prst="rect">
            <a:avLst/>
          </a:prstGeom>
          <a:solidFill>
            <a:schemeClr val="bg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5" name="Rectangle 4">
            <a:extLst>
              <a:ext uri="{FF2B5EF4-FFF2-40B4-BE49-F238E27FC236}">
                <a16:creationId xmlns:a16="http://schemas.microsoft.com/office/drawing/2014/main" id="{1D88C988-1944-498D-A339-B1E4231919CD}"/>
              </a:ext>
            </a:extLst>
          </p:cNvPr>
          <p:cNvSpPr/>
          <p:nvPr/>
        </p:nvSpPr>
        <p:spPr>
          <a:xfrm>
            <a:off x="455935" y="6274340"/>
            <a:ext cx="4754880" cy="182880"/>
          </a:xfrm>
          <a:prstGeom prst="rect">
            <a:avLst/>
          </a:prstGeom>
          <a:solidFill>
            <a:schemeClr val="bg1"/>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8288" tIns="18288" rIns="18288" bIns="18288"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endParaRPr>
          </a:p>
        </p:txBody>
      </p:sp>
      <p:sp>
        <p:nvSpPr>
          <p:cNvPr id="2" name="Slide Number Placeholder 1">
            <a:extLst>
              <a:ext uri="{FF2B5EF4-FFF2-40B4-BE49-F238E27FC236}">
                <a16:creationId xmlns:a16="http://schemas.microsoft.com/office/drawing/2014/main" id="{131B48CF-37FD-40BF-93DD-39AE174A7F25}"/>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6CB4B4D-7CA3-9044-876B-883B54F8677D}" type="slidenum">
              <a:rPr kumimoji="0" lang="en-US" sz="800" b="0" i="0" u="none" strike="noStrike" kern="1200" cap="none" spc="0" normalizeH="0" baseline="0" noProof="0" smtClean="0">
                <a:ln>
                  <a:noFill/>
                </a:ln>
                <a:solidFill>
                  <a:srgbClr val="535353"/>
                </a:solidFill>
                <a:effectLst/>
                <a:uLnTx/>
                <a:uFillTx/>
                <a:latin typeface="Open Sans" panose="020B0606030504020204" pitchFamily="34" charset="0"/>
                <a:ea typeface="Open Sans" panose="020B0606030504020204" pitchFamily="34" charset="0"/>
                <a:cs typeface="Open Sans" panose="020B0606030504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800" b="0" i="0" u="none" strike="noStrike" kern="1200" cap="none" spc="0" normalizeH="0" baseline="0" noProof="0">
              <a:ln>
                <a:noFill/>
              </a:ln>
              <a:solidFill>
                <a:srgbClr val="535353"/>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3" name="Rectangle 2">
            <a:extLst>
              <a:ext uri="{FF2B5EF4-FFF2-40B4-BE49-F238E27FC236}">
                <a16:creationId xmlns:a16="http://schemas.microsoft.com/office/drawing/2014/main" id="{EA286A62-640D-47D6-BCCD-51E1B2298456}"/>
              </a:ext>
            </a:extLst>
          </p:cNvPr>
          <p:cNvSpPr/>
          <p:nvPr/>
        </p:nvSpPr>
        <p:spPr>
          <a:xfrm>
            <a:off x="1967185" y="6273417"/>
            <a:ext cx="914400" cy="914400"/>
          </a:xfrm>
          <a:prstGeom prst="rect">
            <a:avLst/>
          </a:prstGeom>
          <a:no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8288" tIns="18288" rIns="18288" bIns="18288"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endParaRPr>
          </a:p>
        </p:txBody>
      </p:sp>
      <p:sp>
        <p:nvSpPr>
          <p:cNvPr id="151" name="TextBox 150">
            <a:extLst>
              <a:ext uri="{FF2B5EF4-FFF2-40B4-BE49-F238E27FC236}">
                <a16:creationId xmlns:a16="http://schemas.microsoft.com/office/drawing/2014/main" id="{FDB35CD1-CE4B-4B76-9089-0F6980C6D020}"/>
              </a:ext>
            </a:extLst>
          </p:cNvPr>
          <p:cNvSpPr txBox="1"/>
          <p:nvPr/>
        </p:nvSpPr>
        <p:spPr>
          <a:xfrm>
            <a:off x="6440519" y="6418764"/>
            <a:ext cx="834898" cy="138499"/>
          </a:xfrm>
          <a:prstGeom prst="rect">
            <a:avLst/>
          </a:prstGeom>
          <a:noFill/>
        </p:spPr>
        <p:txBody>
          <a:bodyPr vert="horz" wrap="square" lIns="0" tIns="0" rIns="0" bIns="0" rtlCol="0">
            <a:spAutoFit/>
          </a:bodyPr>
          <a:lstStyle/>
          <a:p>
            <a:pPr marL="0" marR="0" lvl="0" indent="0" algn="l" defTabSz="914400" rtl="0" eaLnBrk="1" fontAlgn="auto" latinLnBrk="0" hangingPunct="1">
              <a:lnSpc>
                <a:spcPct val="100000"/>
              </a:lnSpc>
              <a:spcBef>
                <a:spcPts val="200"/>
              </a:spcBef>
              <a:spcAft>
                <a:spcPts val="0"/>
              </a:spcAft>
              <a:buClrTx/>
              <a:buSzPct val="100000"/>
              <a:buFontTx/>
              <a:buNone/>
              <a:tabLst/>
              <a:defRPr/>
            </a:pPr>
            <a:r>
              <a:rPr kumimoji="0" lang="en-US" sz="900" b="0" i="0" u="none" strike="noStrike" kern="0" cap="none" spc="0" normalizeH="0" baseline="0" noProof="0">
                <a:ln>
                  <a:noFill/>
                </a:ln>
                <a:solidFill>
                  <a:prstClr val="black"/>
                </a:solidFill>
                <a:effectLst/>
                <a:uLnTx/>
                <a:uFillTx/>
                <a:latin typeface="Open Sans"/>
                <a:cs typeface="Arial"/>
              </a:rPr>
              <a:t>Infrastructure</a:t>
            </a:r>
          </a:p>
        </p:txBody>
      </p:sp>
      <p:grpSp>
        <p:nvGrpSpPr>
          <p:cNvPr id="152" name="Group 151">
            <a:extLst>
              <a:ext uri="{FF2B5EF4-FFF2-40B4-BE49-F238E27FC236}">
                <a16:creationId xmlns:a16="http://schemas.microsoft.com/office/drawing/2014/main" id="{5178013E-1C6B-4F25-83A5-7174510AD6AE}"/>
              </a:ext>
            </a:extLst>
          </p:cNvPr>
          <p:cNvGrpSpPr>
            <a:grpSpLocks noChangeAspect="1"/>
          </p:cNvGrpSpPr>
          <p:nvPr/>
        </p:nvGrpSpPr>
        <p:grpSpPr>
          <a:xfrm>
            <a:off x="549872" y="6351570"/>
            <a:ext cx="257305" cy="243800"/>
            <a:chOff x="1167321" y="5599380"/>
            <a:chExt cx="831948" cy="788284"/>
          </a:xfrm>
        </p:grpSpPr>
        <p:sp>
          <p:nvSpPr>
            <p:cNvPr id="195" name="Rectangle 194">
              <a:extLst>
                <a:ext uri="{FF2B5EF4-FFF2-40B4-BE49-F238E27FC236}">
                  <a16:creationId xmlns:a16="http://schemas.microsoft.com/office/drawing/2014/main" id="{94F036EE-E520-4DE5-97D5-F92FC6F19AE5}"/>
                </a:ext>
              </a:extLst>
            </p:cNvPr>
            <p:cNvSpPr/>
            <p:nvPr/>
          </p:nvSpPr>
          <p:spPr bwMode="gray">
            <a:xfrm>
              <a:off x="1167321" y="5599380"/>
              <a:ext cx="181602" cy="788284"/>
            </a:xfrm>
            <a:prstGeom prst="rect">
              <a:avLst/>
            </a:prstGeom>
            <a:solidFill>
              <a:sysClr val="window" lastClr="FFFFFF">
                <a:lumMod val="65000"/>
              </a:sysClr>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0" cap="none" spc="0" normalizeH="0" baseline="0" noProof="0">
                <a:ln>
                  <a:noFill/>
                </a:ln>
                <a:solidFill>
                  <a:prstClr val="white"/>
                </a:solidFill>
                <a:effectLst/>
                <a:uLnTx/>
                <a:uFillTx/>
                <a:latin typeface="Open Sans"/>
                <a:cs typeface="Arial"/>
              </a:endParaRPr>
            </a:p>
          </p:txBody>
        </p:sp>
        <p:grpSp>
          <p:nvGrpSpPr>
            <p:cNvPr id="196" name="Group 195">
              <a:extLst>
                <a:ext uri="{FF2B5EF4-FFF2-40B4-BE49-F238E27FC236}">
                  <a16:creationId xmlns:a16="http://schemas.microsoft.com/office/drawing/2014/main" id="{19B836F1-79D4-4264-BDDD-EC26E54CCFE4}"/>
                </a:ext>
              </a:extLst>
            </p:cNvPr>
            <p:cNvGrpSpPr/>
            <p:nvPr/>
          </p:nvGrpSpPr>
          <p:grpSpPr>
            <a:xfrm>
              <a:off x="1388640" y="5599380"/>
              <a:ext cx="610629" cy="788284"/>
              <a:chOff x="1388640" y="5599380"/>
              <a:chExt cx="610629" cy="788284"/>
            </a:xfrm>
          </p:grpSpPr>
          <p:sp>
            <p:nvSpPr>
              <p:cNvPr id="197" name="Rectangle 196">
                <a:extLst>
                  <a:ext uri="{FF2B5EF4-FFF2-40B4-BE49-F238E27FC236}">
                    <a16:creationId xmlns:a16="http://schemas.microsoft.com/office/drawing/2014/main" id="{FDA7305E-9204-404D-B158-2C53A2131FCC}"/>
                  </a:ext>
                </a:extLst>
              </p:cNvPr>
              <p:cNvSpPr/>
              <p:nvPr/>
            </p:nvSpPr>
            <p:spPr bwMode="gray">
              <a:xfrm rot="5400000">
                <a:off x="1612669" y="5375351"/>
                <a:ext cx="162571" cy="610629"/>
              </a:xfrm>
              <a:prstGeom prst="rect">
                <a:avLst/>
              </a:prstGeom>
              <a:solidFill>
                <a:srgbClr val="007680"/>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0" cap="none" spc="0" normalizeH="0" baseline="0" noProof="0">
                  <a:ln>
                    <a:noFill/>
                  </a:ln>
                  <a:solidFill>
                    <a:prstClr val="white"/>
                  </a:solidFill>
                  <a:effectLst/>
                  <a:uLnTx/>
                  <a:uFillTx/>
                  <a:latin typeface="Open Sans"/>
                  <a:cs typeface="Arial"/>
                </a:endParaRPr>
              </a:p>
            </p:txBody>
          </p:sp>
          <p:sp>
            <p:nvSpPr>
              <p:cNvPr id="198" name="Rectangle 197">
                <a:extLst>
                  <a:ext uri="{FF2B5EF4-FFF2-40B4-BE49-F238E27FC236}">
                    <a16:creationId xmlns:a16="http://schemas.microsoft.com/office/drawing/2014/main" id="{81B1F169-057E-416D-99D3-334F009A7F70}"/>
                  </a:ext>
                </a:extLst>
              </p:cNvPr>
              <p:cNvSpPr/>
              <p:nvPr/>
            </p:nvSpPr>
            <p:spPr bwMode="gray">
              <a:xfrm rot="5400000">
                <a:off x="1612669" y="5583922"/>
                <a:ext cx="162571" cy="610629"/>
              </a:xfrm>
              <a:prstGeom prst="rect">
                <a:avLst/>
              </a:prstGeom>
              <a:solidFill>
                <a:srgbClr val="00ABAB"/>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0" cap="none" spc="0" normalizeH="0" baseline="0" noProof="0">
                  <a:ln>
                    <a:noFill/>
                  </a:ln>
                  <a:solidFill>
                    <a:prstClr val="white"/>
                  </a:solidFill>
                  <a:effectLst/>
                  <a:uLnTx/>
                  <a:uFillTx/>
                  <a:latin typeface="Open Sans"/>
                  <a:cs typeface="Arial"/>
                </a:endParaRPr>
              </a:p>
            </p:txBody>
          </p:sp>
          <p:sp>
            <p:nvSpPr>
              <p:cNvPr id="199" name="Rectangle 198">
                <a:extLst>
                  <a:ext uri="{FF2B5EF4-FFF2-40B4-BE49-F238E27FC236}">
                    <a16:creationId xmlns:a16="http://schemas.microsoft.com/office/drawing/2014/main" id="{A84727B9-7E6C-44AE-834C-AD2AEF45D687}"/>
                  </a:ext>
                </a:extLst>
              </p:cNvPr>
              <p:cNvSpPr/>
              <p:nvPr/>
            </p:nvSpPr>
            <p:spPr bwMode="gray">
              <a:xfrm rot="5400000">
                <a:off x="1612669" y="5792493"/>
                <a:ext cx="162571" cy="610629"/>
              </a:xfrm>
              <a:prstGeom prst="rect">
                <a:avLst/>
              </a:prstGeom>
              <a:solidFill>
                <a:srgbClr val="046A38"/>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0" cap="none" spc="0" normalizeH="0" baseline="0" noProof="0">
                  <a:ln>
                    <a:noFill/>
                  </a:ln>
                  <a:solidFill>
                    <a:prstClr val="white"/>
                  </a:solidFill>
                  <a:effectLst/>
                  <a:uLnTx/>
                  <a:uFillTx/>
                  <a:latin typeface="Open Sans"/>
                  <a:cs typeface="Arial"/>
                </a:endParaRPr>
              </a:p>
            </p:txBody>
          </p:sp>
          <p:sp>
            <p:nvSpPr>
              <p:cNvPr id="200" name="Rectangle 199">
                <a:extLst>
                  <a:ext uri="{FF2B5EF4-FFF2-40B4-BE49-F238E27FC236}">
                    <a16:creationId xmlns:a16="http://schemas.microsoft.com/office/drawing/2014/main" id="{D7886EED-5A50-4D7D-AD00-E9756C10C845}"/>
                  </a:ext>
                </a:extLst>
              </p:cNvPr>
              <p:cNvSpPr/>
              <p:nvPr/>
            </p:nvSpPr>
            <p:spPr bwMode="gray">
              <a:xfrm rot="5400000">
                <a:off x="1612669" y="6001064"/>
                <a:ext cx="162571" cy="610629"/>
              </a:xfrm>
              <a:prstGeom prst="rect">
                <a:avLst/>
              </a:prstGeom>
              <a:solidFill>
                <a:srgbClr val="62B5E5"/>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0" cap="none" spc="0" normalizeH="0" baseline="0" noProof="0">
                  <a:ln>
                    <a:noFill/>
                  </a:ln>
                  <a:solidFill>
                    <a:prstClr val="white"/>
                  </a:solidFill>
                  <a:effectLst/>
                  <a:uLnTx/>
                  <a:uFillTx/>
                  <a:latin typeface="Open Sans"/>
                  <a:cs typeface="Arial"/>
                </a:endParaRPr>
              </a:p>
            </p:txBody>
          </p:sp>
        </p:grpSp>
      </p:grpSp>
      <p:sp>
        <p:nvSpPr>
          <p:cNvPr id="153" name="TextBox 152">
            <a:extLst>
              <a:ext uri="{FF2B5EF4-FFF2-40B4-BE49-F238E27FC236}">
                <a16:creationId xmlns:a16="http://schemas.microsoft.com/office/drawing/2014/main" id="{F8BC6DA7-ED79-4522-AFF1-5306C5C49D1D}"/>
              </a:ext>
            </a:extLst>
          </p:cNvPr>
          <p:cNvSpPr txBox="1"/>
          <p:nvPr/>
        </p:nvSpPr>
        <p:spPr>
          <a:xfrm>
            <a:off x="859892" y="6418764"/>
            <a:ext cx="2099242" cy="138499"/>
          </a:xfrm>
          <a:prstGeom prst="rect">
            <a:avLst/>
          </a:prstGeom>
          <a:noFill/>
        </p:spPr>
        <p:txBody>
          <a:bodyPr vert="horz" wrap="square" lIns="0" tIns="0" rIns="0" bIns="0" rtlCol="0">
            <a:spAutoFit/>
          </a:bodyPr>
          <a:lstStyle/>
          <a:p>
            <a:pPr marL="0" marR="0" lvl="0" indent="0" algn="l" defTabSz="914400" rtl="0" eaLnBrk="1" fontAlgn="auto" latinLnBrk="0" hangingPunct="1">
              <a:lnSpc>
                <a:spcPct val="100000"/>
              </a:lnSpc>
              <a:spcBef>
                <a:spcPts val="200"/>
              </a:spcBef>
              <a:spcAft>
                <a:spcPts val="0"/>
              </a:spcAft>
              <a:buClrTx/>
              <a:buSzPct val="100000"/>
              <a:buFontTx/>
              <a:buNone/>
              <a:tabLst/>
              <a:defRPr/>
            </a:pPr>
            <a:r>
              <a:rPr kumimoji="0" lang="en-US" sz="900" b="0" i="0" u="none" strike="noStrike" kern="0" cap="none" spc="0" normalizeH="0" baseline="0" noProof="0">
                <a:ln>
                  <a:noFill/>
                </a:ln>
                <a:solidFill>
                  <a:prstClr val="black"/>
                </a:solidFill>
                <a:effectLst/>
                <a:uLnTx/>
                <a:uFillTx/>
                <a:latin typeface="Open Sans"/>
                <a:cs typeface="Arial"/>
              </a:rPr>
              <a:t>Generative AI Tech Stack</a:t>
            </a:r>
          </a:p>
        </p:txBody>
      </p:sp>
      <p:grpSp>
        <p:nvGrpSpPr>
          <p:cNvPr id="154" name="Group 153">
            <a:extLst>
              <a:ext uri="{FF2B5EF4-FFF2-40B4-BE49-F238E27FC236}">
                <a16:creationId xmlns:a16="http://schemas.microsoft.com/office/drawing/2014/main" id="{D3A3D56B-C4D0-4A8C-9180-6451FE665762}"/>
              </a:ext>
            </a:extLst>
          </p:cNvPr>
          <p:cNvGrpSpPr>
            <a:grpSpLocks noChangeAspect="1"/>
          </p:cNvGrpSpPr>
          <p:nvPr/>
        </p:nvGrpSpPr>
        <p:grpSpPr>
          <a:xfrm>
            <a:off x="2628991" y="6351570"/>
            <a:ext cx="257305" cy="243800"/>
            <a:chOff x="1167321" y="5599380"/>
            <a:chExt cx="831948" cy="788284"/>
          </a:xfrm>
        </p:grpSpPr>
        <p:sp>
          <p:nvSpPr>
            <p:cNvPr id="189" name="Rectangle 188">
              <a:extLst>
                <a:ext uri="{FF2B5EF4-FFF2-40B4-BE49-F238E27FC236}">
                  <a16:creationId xmlns:a16="http://schemas.microsoft.com/office/drawing/2014/main" id="{A2BF02DE-7D80-4A0A-B4D7-B949F83F1E9F}"/>
                </a:ext>
              </a:extLst>
            </p:cNvPr>
            <p:cNvSpPr/>
            <p:nvPr/>
          </p:nvSpPr>
          <p:spPr bwMode="gray">
            <a:xfrm>
              <a:off x="1167321" y="5599380"/>
              <a:ext cx="181602" cy="788284"/>
            </a:xfrm>
            <a:prstGeom prst="rect">
              <a:avLst/>
            </a:prstGeom>
            <a:solidFill>
              <a:sysClr val="window" lastClr="FFFFFF">
                <a:lumMod val="65000"/>
              </a:sysClr>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0" cap="none" spc="0" normalizeH="0" baseline="0" noProof="0">
                <a:ln>
                  <a:noFill/>
                </a:ln>
                <a:solidFill>
                  <a:prstClr val="white"/>
                </a:solidFill>
                <a:effectLst/>
                <a:uLnTx/>
                <a:uFillTx/>
                <a:latin typeface="Open Sans"/>
                <a:cs typeface="Arial"/>
              </a:endParaRPr>
            </a:p>
          </p:txBody>
        </p:sp>
        <p:grpSp>
          <p:nvGrpSpPr>
            <p:cNvPr id="190" name="Group 189">
              <a:extLst>
                <a:ext uri="{FF2B5EF4-FFF2-40B4-BE49-F238E27FC236}">
                  <a16:creationId xmlns:a16="http://schemas.microsoft.com/office/drawing/2014/main" id="{79585FD9-E307-4EB2-9E3F-7ADFBB822AE0}"/>
                </a:ext>
              </a:extLst>
            </p:cNvPr>
            <p:cNvGrpSpPr/>
            <p:nvPr/>
          </p:nvGrpSpPr>
          <p:grpSpPr>
            <a:xfrm>
              <a:off x="1388640" y="5599380"/>
              <a:ext cx="610629" cy="788284"/>
              <a:chOff x="1388640" y="5599380"/>
              <a:chExt cx="610629" cy="788284"/>
            </a:xfrm>
          </p:grpSpPr>
          <p:sp>
            <p:nvSpPr>
              <p:cNvPr id="191" name="Rectangle 190">
                <a:extLst>
                  <a:ext uri="{FF2B5EF4-FFF2-40B4-BE49-F238E27FC236}">
                    <a16:creationId xmlns:a16="http://schemas.microsoft.com/office/drawing/2014/main" id="{0555D4A1-2A58-49DF-B064-36FFD7B99928}"/>
                  </a:ext>
                </a:extLst>
              </p:cNvPr>
              <p:cNvSpPr/>
              <p:nvPr/>
            </p:nvSpPr>
            <p:spPr bwMode="gray">
              <a:xfrm rot="5400000">
                <a:off x="1612669" y="5375351"/>
                <a:ext cx="162571" cy="610629"/>
              </a:xfrm>
              <a:prstGeom prst="rect">
                <a:avLst/>
              </a:prstGeom>
              <a:solidFill>
                <a:sysClr val="window" lastClr="FFFFFF">
                  <a:lumMod val="95000"/>
                </a:sysClr>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0" cap="none" spc="0" normalizeH="0" baseline="0" noProof="0">
                  <a:ln>
                    <a:noFill/>
                  </a:ln>
                  <a:solidFill>
                    <a:prstClr val="white"/>
                  </a:solidFill>
                  <a:effectLst/>
                  <a:uLnTx/>
                  <a:uFillTx/>
                  <a:latin typeface="Open Sans"/>
                  <a:cs typeface="Arial"/>
                </a:endParaRPr>
              </a:p>
            </p:txBody>
          </p:sp>
          <p:sp>
            <p:nvSpPr>
              <p:cNvPr id="192" name="Rectangle 191">
                <a:extLst>
                  <a:ext uri="{FF2B5EF4-FFF2-40B4-BE49-F238E27FC236}">
                    <a16:creationId xmlns:a16="http://schemas.microsoft.com/office/drawing/2014/main" id="{080081B6-CCC9-4215-AED3-BCBA96CF7217}"/>
                  </a:ext>
                </a:extLst>
              </p:cNvPr>
              <p:cNvSpPr/>
              <p:nvPr/>
            </p:nvSpPr>
            <p:spPr bwMode="gray">
              <a:xfrm rot="5400000">
                <a:off x="1612669" y="5583922"/>
                <a:ext cx="162571" cy="610629"/>
              </a:xfrm>
              <a:prstGeom prst="rect">
                <a:avLst/>
              </a:prstGeom>
              <a:solidFill>
                <a:sysClr val="window" lastClr="FFFFFF">
                  <a:lumMod val="95000"/>
                </a:sysClr>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0" cap="none" spc="0" normalizeH="0" baseline="0" noProof="0">
                  <a:ln>
                    <a:noFill/>
                  </a:ln>
                  <a:solidFill>
                    <a:prstClr val="white"/>
                  </a:solidFill>
                  <a:effectLst/>
                  <a:uLnTx/>
                  <a:uFillTx/>
                  <a:latin typeface="Open Sans"/>
                  <a:cs typeface="Arial"/>
                </a:endParaRPr>
              </a:p>
            </p:txBody>
          </p:sp>
          <p:sp>
            <p:nvSpPr>
              <p:cNvPr id="193" name="Rectangle 192">
                <a:extLst>
                  <a:ext uri="{FF2B5EF4-FFF2-40B4-BE49-F238E27FC236}">
                    <a16:creationId xmlns:a16="http://schemas.microsoft.com/office/drawing/2014/main" id="{B73760F4-2AA5-4B57-9E58-B1511918A7FA}"/>
                  </a:ext>
                </a:extLst>
              </p:cNvPr>
              <p:cNvSpPr/>
              <p:nvPr/>
            </p:nvSpPr>
            <p:spPr bwMode="gray">
              <a:xfrm rot="5400000">
                <a:off x="1612669" y="5792493"/>
                <a:ext cx="162571" cy="610629"/>
              </a:xfrm>
              <a:prstGeom prst="rect">
                <a:avLst/>
              </a:prstGeom>
              <a:solidFill>
                <a:sysClr val="window" lastClr="FFFFFF">
                  <a:lumMod val="95000"/>
                </a:sysClr>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0" cap="none" spc="0" normalizeH="0" baseline="0" noProof="0">
                  <a:ln>
                    <a:noFill/>
                  </a:ln>
                  <a:solidFill>
                    <a:prstClr val="white"/>
                  </a:solidFill>
                  <a:effectLst/>
                  <a:uLnTx/>
                  <a:uFillTx/>
                  <a:latin typeface="Open Sans"/>
                  <a:cs typeface="Arial"/>
                </a:endParaRPr>
              </a:p>
            </p:txBody>
          </p:sp>
          <p:sp>
            <p:nvSpPr>
              <p:cNvPr id="194" name="Rectangle 193">
                <a:extLst>
                  <a:ext uri="{FF2B5EF4-FFF2-40B4-BE49-F238E27FC236}">
                    <a16:creationId xmlns:a16="http://schemas.microsoft.com/office/drawing/2014/main" id="{6F6EE04A-D08D-41F2-95F9-3C012539A95E}"/>
                  </a:ext>
                </a:extLst>
              </p:cNvPr>
              <p:cNvSpPr/>
              <p:nvPr/>
            </p:nvSpPr>
            <p:spPr bwMode="gray">
              <a:xfrm rot="5400000">
                <a:off x="1612669" y="6001064"/>
                <a:ext cx="162571" cy="610629"/>
              </a:xfrm>
              <a:prstGeom prst="rect">
                <a:avLst/>
              </a:prstGeom>
              <a:solidFill>
                <a:sysClr val="window" lastClr="FFFFFF">
                  <a:lumMod val="95000"/>
                </a:sysClr>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0" cap="none" spc="0" normalizeH="0" baseline="0" noProof="0">
                  <a:ln>
                    <a:noFill/>
                  </a:ln>
                  <a:solidFill>
                    <a:prstClr val="white"/>
                  </a:solidFill>
                  <a:effectLst/>
                  <a:uLnTx/>
                  <a:uFillTx/>
                  <a:latin typeface="Open Sans"/>
                  <a:cs typeface="Arial"/>
                </a:endParaRPr>
              </a:p>
            </p:txBody>
          </p:sp>
        </p:grpSp>
      </p:grpSp>
      <p:sp>
        <p:nvSpPr>
          <p:cNvPr id="155" name="TextBox 154">
            <a:extLst>
              <a:ext uri="{FF2B5EF4-FFF2-40B4-BE49-F238E27FC236}">
                <a16:creationId xmlns:a16="http://schemas.microsoft.com/office/drawing/2014/main" id="{AB2A7690-1A3A-45A3-B323-057BCB097DB7}"/>
              </a:ext>
            </a:extLst>
          </p:cNvPr>
          <p:cNvSpPr txBox="1"/>
          <p:nvPr/>
        </p:nvSpPr>
        <p:spPr>
          <a:xfrm>
            <a:off x="2964744" y="6418764"/>
            <a:ext cx="555339" cy="138499"/>
          </a:xfrm>
          <a:prstGeom prst="rect">
            <a:avLst/>
          </a:prstGeom>
          <a:noFill/>
        </p:spPr>
        <p:txBody>
          <a:bodyPr vert="horz" wrap="square" lIns="0" tIns="0" rIns="0" bIns="0" rtlCol="0">
            <a:spAutoFit/>
          </a:bodyPr>
          <a:lstStyle/>
          <a:p>
            <a:pPr marL="0" marR="0" lvl="0" indent="0" algn="l" defTabSz="914400" rtl="0" eaLnBrk="1" fontAlgn="auto" latinLnBrk="0" hangingPunct="1">
              <a:lnSpc>
                <a:spcPct val="100000"/>
              </a:lnSpc>
              <a:spcBef>
                <a:spcPts val="200"/>
              </a:spcBef>
              <a:spcAft>
                <a:spcPts val="0"/>
              </a:spcAft>
              <a:buClrTx/>
              <a:buSzPct val="100000"/>
              <a:buFontTx/>
              <a:buNone/>
              <a:tabLst/>
              <a:defRPr/>
            </a:pPr>
            <a:r>
              <a:rPr kumimoji="0" lang="en-US" sz="900" b="0" i="0" u="none" strike="noStrike" kern="0" cap="none" spc="0" normalizeH="0" baseline="0" noProof="0">
                <a:ln>
                  <a:noFill/>
                </a:ln>
                <a:solidFill>
                  <a:prstClr val="black"/>
                </a:solidFill>
                <a:effectLst/>
                <a:uLnTx/>
                <a:uFillTx/>
                <a:latin typeface="Open Sans"/>
                <a:cs typeface="Arial"/>
              </a:rPr>
              <a:t>Services</a:t>
            </a:r>
          </a:p>
        </p:txBody>
      </p:sp>
      <p:grpSp>
        <p:nvGrpSpPr>
          <p:cNvPr id="156" name="Group 155">
            <a:extLst>
              <a:ext uri="{FF2B5EF4-FFF2-40B4-BE49-F238E27FC236}">
                <a16:creationId xmlns:a16="http://schemas.microsoft.com/office/drawing/2014/main" id="{82CD1C01-016B-4908-A27C-B3F0974AE96A}"/>
              </a:ext>
            </a:extLst>
          </p:cNvPr>
          <p:cNvGrpSpPr>
            <a:grpSpLocks noChangeAspect="1"/>
          </p:cNvGrpSpPr>
          <p:nvPr/>
        </p:nvGrpSpPr>
        <p:grpSpPr>
          <a:xfrm>
            <a:off x="3454140" y="6351570"/>
            <a:ext cx="257305" cy="243800"/>
            <a:chOff x="1167321" y="5599380"/>
            <a:chExt cx="831948" cy="788284"/>
          </a:xfrm>
        </p:grpSpPr>
        <p:sp>
          <p:nvSpPr>
            <p:cNvPr id="183" name="Rectangle 182">
              <a:extLst>
                <a:ext uri="{FF2B5EF4-FFF2-40B4-BE49-F238E27FC236}">
                  <a16:creationId xmlns:a16="http://schemas.microsoft.com/office/drawing/2014/main" id="{BA7C59DA-527E-4BEF-A40E-6D4A127EC751}"/>
                </a:ext>
              </a:extLst>
            </p:cNvPr>
            <p:cNvSpPr/>
            <p:nvPr/>
          </p:nvSpPr>
          <p:spPr bwMode="gray">
            <a:xfrm>
              <a:off x="1167321" y="5599380"/>
              <a:ext cx="181602" cy="788284"/>
            </a:xfrm>
            <a:prstGeom prst="rect">
              <a:avLst/>
            </a:prstGeom>
            <a:solidFill>
              <a:sysClr val="window" lastClr="FFFFFF">
                <a:lumMod val="95000"/>
              </a:sysClr>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0" cap="none" spc="0" normalizeH="0" baseline="0" noProof="0">
                <a:ln>
                  <a:noFill/>
                </a:ln>
                <a:solidFill>
                  <a:prstClr val="white"/>
                </a:solidFill>
                <a:effectLst/>
                <a:uLnTx/>
                <a:uFillTx/>
                <a:latin typeface="Open Sans"/>
                <a:cs typeface="Arial"/>
              </a:endParaRPr>
            </a:p>
          </p:txBody>
        </p:sp>
        <p:grpSp>
          <p:nvGrpSpPr>
            <p:cNvPr id="184" name="Group 183">
              <a:extLst>
                <a:ext uri="{FF2B5EF4-FFF2-40B4-BE49-F238E27FC236}">
                  <a16:creationId xmlns:a16="http://schemas.microsoft.com/office/drawing/2014/main" id="{0E8574F3-D94E-4DA1-A133-4D304842911E}"/>
                </a:ext>
              </a:extLst>
            </p:cNvPr>
            <p:cNvGrpSpPr/>
            <p:nvPr/>
          </p:nvGrpSpPr>
          <p:grpSpPr>
            <a:xfrm>
              <a:off x="1388640" y="5599380"/>
              <a:ext cx="610629" cy="788284"/>
              <a:chOff x="1388640" y="5599380"/>
              <a:chExt cx="610629" cy="788284"/>
            </a:xfrm>
          </p:grpSpPr>
          <p:sp>
            <p:nvSpPr>
              <p:cNvPr id="185" name="Rectangle 184">
                <a:extLst>
                  <a:ext uri="{FF2B5EF4-FFF2-40B4-BE49-F238E27FC236}">
                    <a16:creationId xmlns:a16="http://schemas.microsoft.com/office/drawing/2014/main" id="{D391D6F9-E718-4F8C-9B97-78C82FA63875}"/>
                  </a:ext>
                </a:extLst>
              </p:cNvPr>
              <p:cNvSpPr/>
              <p:nvPr/>
            </p:nvSpPr>
            <p:spPr bwMode="gray">
              <a:xfrm rot="5400000">
                <a:off x="1612669" y="5375351"/>
                <a:ext cx="162571" cy="610629"/>
              </a:xfrm>
              <a:prstGeom prst="rect">
                <a:avLst/>
              </a:prstGeom>
              <a:solidFill>
                <a:srgbClr val="A6A6A6"/>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0" cap="none" spc="0" normalizeH="0" baseline="0" noProof="0">
                  <a:ln>
                    <a:noFill/>
                  </a:ln>
                  <a:solidFill>
                    <a:prstClr val="white"/>
                  </a:solidFill>
                  <a:effectLst/>
                  <a:uLnTx/>
                  <a:uFillTx/>
                  <a:latin typeface="Open Sans"/>
                  <a:cs typeface="Arial"/>
                </a:endParaRPr>
              </a:p>
            </p:txBody>
          </p:sp>
          <p:sp>
            <p:nvSpPr>
              <p:cNvPr id="186" name="Rectangle 185">
                <a:extLst>
                  <a:ext uri="{FF2B5EF4-FFF2-40B4-BE49-F238E27FC236}">
                    <a16:creationId xmlns:a16="http://schemas.microsoft.com/office/drawing/2014/main" id="{A8D4FCD9-634F-47CF-8E82-CF3BFEE03597}"/>
                  </a:ext>
                </a:extLst>
              </p:cNvPr>
              <p:cNvSpPr/>
              <p:nvPr/>
            </p:nvSpPr>
            <p:spPr bwMode="gray">
              <a:xfrm rot="5400000">
                <a:off x="1612669" y="5583922"/>
                <a:ext cx="162571" cy="610629"/>
              </a:xfrm>
              <a:prstGeom prst="rect">
                <a:avLst/>
              </a:prstGeom>
              <a:solidFill>
                <a:sysClr val="window" lastClr="FFFFFF">
                  <a:lumMod val="95000"/>
                </a:sysClr>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0" cap="none" spc="0" normalizeH="0" baseline="0" noProof="0">
                  <a:ln>
                    <a:noFill/>
                  </a:ln>
                  <a:solidFill>
                    <a:prstClr val="white"/>
                  </a:solidFill>
                  <a:effectLst/>
                  <a:uLnTx/>
                  <a:uFillTx/>
                  <a:latin typeface="Open Sans"/>
                  <a:cs typeface="Arial"/>
                </a:endParaRPr>
              </a:p>
            </p:txBody>
          </p:sp>
          <p:sp>
            <p:nvSpPr>
              <p:cNvPr id="187" name="Rectangle 186">
                <a:extLst>
                  <a:ext uri="{FF2B5EF4-FFF2-40B4-BE49-F238E27FC236}">
                    <a16:creationId xmlns:a16="http://schemas.microsoft.com/office/drawing/2014/main" id="{1F0C0447-9A82-4954-ABB8-89AA99395614}"/>
                  </a:ext>
                </a:extLst>
              </p:cNvPr>
              <p:cNvSpPr/>
              <p:nvPr/>
            </p:nvSpPr>
            <p:spPr bwMode="gray">
              <a:xfrm rot="5400000">
                <a:off x="1612669" y="5792493"/>
                <a:ext cx="162571" cy="610629"/>
              </a:xfrm>
              <a:prstGeom prst="rect">
                <a:avLst/>
              </a:prstGeom>
              <a:solidFill>
                <a:sysClr val="window" lastClr="FFFFFF">
                  <a:lumMod val="95000"/>
                </a:sysClr>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0" cap="none" spc="0" normalizeH="0" baseline="0" noProof="0">
                  <a:ln>
                    <a:noFill/>
                  </a:ln>
                  <a:solidFill>
                    <a:prstClr val="white"/>
                  </a:solidFill>
                  <a:effectLst/>
                  <a:uLnTx/>
                  <a:uFillTx/>
                  <a:latin typeface="Open Sans"/>
                  <a:cs typeface="Arial"/>
                </a:endParaRPr>
              </a:p>
            </p:txBody>
          </p:sp>
          <p:sp>
            <p:nvSpPr>
              <p:cNvPr id="188" name="Rectangle 187">
                <a:extLst>
                  <a:ext uri="{FF2B5EF4-FFF2-40B4-BE49-F238E27FC236}">
                    <a16:creationId xmlns:a16="http://schemas.microsoft.com/office/drawing/2014/main" id="{B21B54EF-C470-4292-9144-3AC1141DA9BA}"/>
                  </a:ext>
                </a:extLst>
              </p:cNvPr>
              <p:cNvSpPr/>
              <p:nvPr/>
            </p:nvSpPr>
            <p:spPr bwMode="gray">
              <a:xfrm rot="5400000">
                <a:off x="1612669" y="6001064"/>
                <a:ext cx="162571" cy="610629"/>
              </a:xfrm>
              <a:prstGeom prst="rect">
                <a:avLst/>
              </a:prstGeom>
              <a:solidFill>
                <a:sysClr val="window" lastClr="FFFFFF">
                  <a:lumMod val="95000"/>
                </a:sysClr>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0" cap="none" spc="0" normalizeH="0" baseline="0" noProof="0">
                  <a:ln>
                    <a:noFill/>
                  </a:ln>
                  <a:solidFill>
                    <a:prstClr val="white"/>
                  </a:solidFill>
                  <a:effectLst/>
                  <a:uLnTx/>
                  <a:uFillTx/>
                  <a:latin typeface="Open Sans"/>
                  <a:cs typeface="Arial"/>
                </a:endParaRPr>
              </a:p>
            </p:txBody>
          </p:sp>
        </p:grpSp>
      </p:grpSp>
      <p:sp>
        <p:nvSpPr>
          <p:cNvPr id="157" name="TextBox 156">
            <a:extLst>
              <a:ext uri="{FF2B5EF4-FFF2-40B4-BE49-F238E27FC236}">
                <a16:creationId xmlns:a16="http://schemas.microsoft.com/office/drawing/2014/main" id="{BF2AA198-7567-44FE-BB3E-E983BCDCEA79}"/>
              </a:ext>
            </a:extLst>
          </p:cNvPr>
          <p:cNvSpPr txBox="1"/>
          <p:nvPr/>
        </p:nvSpPr>
        <p:spPr>
          <a:xfrm>
            <a:off x="3793692" y="6418764"/>
            <a:ext cx="699705" cy="138499"/>
          </a:xfrm>
          <a:prstGeom prst="rect">
            <a:avLst/>
          </a:prstGeom>
          <a:noFill/>
        </p:spPr>
        <p:txBody>
          <a:bodyPr vert="horz" wrap="square" lIns="0" tIns="0" rIns="0" bIns="0" rtlCol="0">
            <a:spAutoFit/>
          </a:bodyPr>
          <a:lstStyle/>
          <a:p>
            <a:pPr marL="0" marR="0" lvl="0" indent="0" algn="l" defTabSz="914400" rtl="0" eaLnBrk="1" fontAlgn="auto" latinLnBrk="0" hangingPunct="1">
              <a:lnSpc>
                <a:spcPct val="100000"/>
              </a:lnSpc>
              <a:spcBef>
                <a:spcPts val="200"/>
              </a:spcBef>
              <a:spcAft>
                <a:spcPts val="0"/>
              </a:spcAft>
              <a:buClrTx/>
              <a:buSzPct val="100000"/>
              <a:buFontTx/>
              <a:buNone/>
              <a:tabLst/>
              <a:defRPr/>
            </a:pPr>
            <a:r>
              <a:rPr kumimoji="0" lang="en-US" sz="900" b="0" i="0" u="none" strike="noStrike" kern="0" cap="none" spc="0" normalizeH="0" baseline="0" noProof="0">
                <a:ln>
                  <a:noFill/>
                </a:ln>
                <a:solidFill>
                  <a:prstClr val="black"/>
                </a:solidFill>
                <a:effectLst/>
                <a:uLnTx/>
                <a:uFillTx/>
                <a:latin typeface="Open Sans"/>
                <a:cs typeface="Arial"/>
              </a:rPr>
              <a:t>Applications</a:t>
            </a:r>
          </a:p>
        </p:txBody>
      </p:sp>
      <p:grpSp>
        <p:nvGrpSpPr>
          <p:cNvPr id="158" name="Group 157">
            <a:extLst>
              <a:ext uri="{FF2B5EF4-FFF2-40B4-BE49-F238E27FC236}">
                <a16:creationId xmlns:a16="http://schemas.microsoft.com/office/drawing/2014/main" id="{11F119A0-280F-4912-9671-34BBB88BD912}"/>
              </a:ext>
            </a:extLst>
          </p:cNvPr>
          <p:cNvGrpSpPr>
            <a:grpSpLocks noChangeAspect="1"/>
          </p:cNvGrpSpPr>
          <p:nvPr/>
        </p:nvGrpSpPr>
        <p:grpSpPr>
          <a:xfrm>
            <a:off x="4505133" y="6351570"/>
            <a:ext cx="257305" cy="243800"/>
            <a:chOff x="1167321" y="5599380"/>
            <a:chExt cx="831948" cy="788284"/>
          </a:xfrm>
        </p:grpSpPr>
        <p:sp>
          <p:nvSpPr>
            <p:cNvPr id="177" name="Rectangle 176">
              <a:extLst>
                <a:ext uri="{FF2B5EF4-FFF2-40B4-BE49-F238E27FC236}">
                  <a16:creationId xmlns:a16="http://schemas.microsoft.com/office/drawing/2014/main" id="{F5CCE5D7-E241-4E11-BC1C-01A843A920B2}"/>
                </a:ext>
              </a:extLst>
            </p:cNvPr>
            <p:cNvSpPr/>
            <p:nvPr/>
          </p:nvSpPr>
          <p:spPr bwMode="gray">
            <a:xfrm>
              <a:off x="1167321" y="5599380"/>
              <a:ext cx="181602" cy="788284"/>
            </a:xfrm>
            <a:prstGeom prst="rect">
              <a:avLst/>
            </a:prstGeom>
            <a:solidFill>
              <a:sysClr val="window" lastClr="FFFFFF">
                <a:lumMod val="95000"/>
              </a:sysClr>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0" cap="none" spc="0" normalizeH="0" baseline="0" noProof="0">
                <a:ln>
                  <a:noFill/>
                </a:ln>
                <a:solidFill>
                  <a:prstClr val="white"/>
                </a:solidFill>
                <a:effectLst/>
                <a:uLnTx/>
                <a:uFillTx/>
                <a:latin typeface="Open Sans"/>
                <a:cs typeface="Arial"/>
              </a:endParaRPr>
            </a:p>
          </p:txBody>
        </p:sp>
        <p:grpSp>
          <p:nvGrpSpPr>
            <p:cNvPr id="178" name="Group 177">
              <a:extLst>
                <a:ext uri="{FF2B5EF4-FFF2-40B4-BE49-F238E27FC236}">
                  <a16:creationId xmlns:a16="http://schemas.microsoft.com/office/drawing/2014/main" id="{2344A3CA-53BC-4758-8A88-258E263FBF16}"/>
                </a:ext>
              </a:extLst>
            </p:cNvPr>
            <p:cNvGrpSpPr/>
            <p:nvPr/>
          </p:nvGrpSpPr>
          <p:grpSpPr>
            <a:xfrm>
              <a:off x="1388640" y="5599380"/>
              <a:ext cx="610629" cy="788284"/>
              <a:chOff x="1388640" y="5599380"/>
              <a:chExt cx="610629" cy="788284"/>
            </a:xfrm>
          </p:grpSpPr>
          <p:sp>
            <p:nvSpPr>
              <p:cNvPr id="179" name="Rectangle 178">
                <a:extLst>
                  <a:ext uri="{FF2B5EF4-FFF2-40B4-BE49-F238E27FC236}">
                    <a16:creationId xmlns:a16="http://schemas.microsoft.com/office/drawing/2014/main" id="{BC6082A1-4FB4-402F-8A35-ED28559C1207}"/>
                  </a:ext>
                </a:extLst>
              </p:cNvPr>
              <p:cNvSpPr/>
              <p:nvPr/>
            </p:nvSpPr>
            <p:spPr bwMode="gray">
              <a:xfrm rot="5400000">
                <a:off x="1612669" y="5375351"/>
                <a:ext cx="162571" cy="610629"/>
              </a:xfrm>
              <a:prstGeom prst="rect">
                <a:avLst/>
              </a:prstGeom>
              <a:solidFill>
                <a:sysClr val="window" lastClr="FFFFFF">
                  <a:lumMod val="95000"/>
                </a:sysClr>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0" cap="none" spc="0" normalizeH="0" baseline="0" noProof="0">
                  <a:ln>
                    <a:noFill/>
                  </a:ln>
                  <a:solidFill>
                    <a:prstClr val="white"/>
                  </a:solidFill>
                  <a:effectLst/>
                  <a:uLnTx/>
                  <a:uFillTx/>
                  <a:latin typeface="Open Sans"/>
                  <a:cs typeface="Arial"/>
                </a:endParaRPr>
              </a:p>
            </p:txBody>
          </p:sp>
          <p:sp>
            <p:nvSpPr>
              <p:cNvPr id="180" name="Rectangle 179">
                <a:extLst>
                  <a:ext uri="{FF2B5EF4-FFF2-40B4-BE49-F238E27FC236}">
                    <a16:creationId xmlns:a16="http://schemas.microsoft.com/office/drawing/2014/main" id="{5327D8DF-4437-4909-A01F-7AF0C833752D}"/>
                  </a:ext>
                </a:extLst>
              </p:cNvPr>
              <p:cNvSpPr/>
              <p:nvPr/>
            </p:nvSpPr>
            <p:spPr bwMode="gray">
              <a:xfrm rot="5400000">
                <a:off x="1612669" y="5583922"/>
                <a:ext cx="162571" cy="610629"/>
              </a:xfrm>
              <a:prstGeom prst="rect">
                <a:avLst/>
              </a:prstGeom>
              <a:solidFill>
                <a:srgbClr val="00ABAB"/>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0" cap="none" spc="0" normalizeH="0" baseline="0" noProof="0">
                  <a:ln>
                    <a:noFill/>
                  </a:ln>
                  <a:solidFill>
                    <a:prstClr val="white"/>
                  </a:solidFill>
                  <a:effectLst/>
                  <a:uLnTx/>
                  <a:uFillTx/>
                  <a:latin typeface="Open Sans"/>
                  <a:cs typeface="Arial"/>
                </a:endParaRPr>
              </a:p>
            </p:txBody>
          </p:sp>
          <p:sp>
            <p:nvSpPr>
              <p:cNvPr id="181" name="Rectangle 180">
                <a:extLst>
                  <a:ext uri="{FF2B5EF4-FFF2-40B4-BE49-F238E27FC236}">
                    <a16:creationId xmlns:a16="http://schemas.microsoft.com/office/drawing/2014/main" id="{C64E6CC7-62FF-4843-BF79-5FFA31D5A998}"/>
                  </a:ext>
                </a:extLst>
              </p:cNvPr>
              <p:cNvSpPr/>
              <p:nvPr/>
            </p:nvSpPr>
            <p:spPr bwMode="gray">
              <a:xfrm rot="5400000">
                <a:off x="1612669" y="5792493"/>
                <a:ext cx="162571" cy="610629"/>
              </a:xfrm>
              <a:prstGeom prst="rect">
                <a:avLst/>
              </a:prstGeom>
              <a:solidFill>
                <a:sysClr val="window" lastClr="FFFFFF">
                  <a:lumMod val="95000"/>
                </a:sysClr>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0" cap="none" spc="0" normalizeH="0" baseline="0" noProof="0">
                  <a:ln>
                    <a:noFill/>
                  </a:ln>
                  <a:solidFill>
                    <a:prstClr val="white"/>
                  </a:solidFill>
                  <a:effectLst/>
                  <a:uLnTx/>
                  <a:uFillTx/>
                  <a:latin typeface="Open Sans"/>
                  <a:cs typeface="Arial"/>
                </a:endParaRPr>
              </a:p>
            </p:txBody>
          </p:sp>
          <p:sp>
            <p:nvSpPr>
              <p:cNvPr id="182" name="Rectangle 181">
                <a:extLst>
                  <a:ext uri="{FF2B5EF4-FFF2-40B4-BE49-F238E27FC236}">
                    <a16:creationId xmlns:a16="http://schemas.microsoft.com/office/drawing/2014/main" id="{541B5337-FAC8-4FC0-9511-2BA7CB84CCBF}"/>
                  </a:ext>
                </a:extLst>
              </p:cNvPr>
              <p:cNvSpPr/>
              <p:nvPr/>
            </p:nvSpPr>
            <p:spPr bwMode="gray">
              <a:xfrm rot="5400000">
                <a:off x="1612669" y="6001064"/>
                <a:ext cx="162571" cy="610629"/>
              </a:xfrm>
              <a:prstGeom prst="rect">
                <a:avLst/>
              </a:prstGeom>
              <a:solidFill>
                <a:sysClr val="window" lastClr="FFFFFF">
                  <a:lumMod val="95000"/>
                </a:sysClr>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0" cap="none" spc="0" normalizeH="0" baseline="0" noProof="0">
                  <a:ln>
                    <a:noFill/>
                  </a:ln>
                  <a:solidFill>
                    <a:prstClr val="white"/>
                  </a:solidFill>
                  <a:effectLst/>
                  <a:uLnTx/>
                  <a:uFillTx/>
                  <a:latin typeface="Open Sans"/>
                  <a:cs typeface="Arial"/>
                </a:endParaRPr>
              </a:p>
            </p:txBody>
          </p:sp>
        </p:grpSp>
      </p:grpSp>
      <p:sp>
        <p:nvSpPr>
          <p:cNvPr id="159" name="TextBox 158">
            <a:extLst>
              <a:ext uri="{FF2B5EF4-FFF2-40B4-BE49-F238E27FC236}">
                <a16:creationId xmlns:a16="http://schemas.microsoft.com/office/drawing/2014/main" id="{4566E231-A6FA-4A6F-A1F6-66D54C0D2631}"/>
              </a:ext>
            </a:extLst>
          </p:cNvPr>
          <p:cNvSpPr txBox="1"/>
          <p:nvPr/>
        </p:nvSpPr>
        <p:spPr>
          <a:xfrm>
            <a:off x="4879765" y="6418764"/>
            <a:ext cx="699705" cy="138499"/>
          </a:xfrm>
          <a:prstGeom prst="rect">
            <a:avLst/>
          </a:prstGeom>
          <a:noFill/>
        </p:spPr>
        <p:txBody>
          <a:bodyPr vert="horz" wrap="square" lIns="0" tIns="0" rIns="0" bIns="0" rtlCol="0">
            <a:spAutoFit/>
          </a:bodyPr>
          <a:lstStyle/>
          <a:p>
            <a:pPr marL="0" marR="0" lvl="0" indent="0" algn="l" defTabSz="914400" rtl="0" eaLnBrk="1" fontAlgn="auto" latinLnBrk="0" hangingPunct="1">
              <a:lnSpc>
                <a:spcPct val="100000"/>
              </a:lnSpc>
              <a:spcBef>
                <a:spcPts val="200"/>
              </a:spcBef>
              <a:spcAft>
                <a:spcPts val="0"/>
              </a:spcAft>
              <a:buClrTx/>
              <a:buSzPct val="100000"/>
              <a:buFontTx/>
              <a:buNone/>
              <a:tabLst/>
              <a:defRPr/>
            </a:pPr>
            <a:r>
              <a:rPr kumimoji="0" lang="en-US" sz="900" b="0" i="0" u="none" strike="noStrike" kern="0" cap="none" spc="0" normalizeH="0" baseline="0" noProof="0">
                <a:ln>
                  <a:noFill/>
                </a:ln>
                <a:solidFill>
                  <a:prstClr val="black"/>
                </a:solidFill>
                <a:effectLst/>
                <a:uLnTx/>
                <a:uFillTx/>
                <a:latin typeface="Open Sans"/>
                <a:cs typeface="Arial"/>
              </a:rPr>
              <a:t>Models</a:t>
            </a:r>
          </a:p>
        </p:txBody>
      </p:sp>
      <p:grpSp>
        <p:nvGrpSpPr>
          <p:cNvPr id="160" name="Group 159">
            <a:extLst>
              <a:ext uri="{FF2B5EF4-FFF2-40B4-BE49-F238E27FC236}">
                <a16:creationId xmlns:a16="http://schemas.microsoft.com/office/drawing/2014/main" id="{7CB9A687-BAC9-4512-A825-B7450B300808}"/>
              </a:ext>
            </a:extLst>
          </p:cNvPr>
          <p:cNvGrpSpPr>
            <a:grpSpLocks noChangeAspect="1"/>
          </p:cNvGrpSpPr>
          <p:nvPr/>
        </p:nvGrpSpPr>
        <p:grpSpPr>
          <a:xfrm>
            <a:off x="5326097" y="6351570"/>
            <a:ext cx="257305" cy="243800"/>
            <a:chOff x="1167321" y="5599380"/>
            <a:chExt cx="831948" cy="788284"/>
          </a:xfrm>
        </p:grpSpPr>
        <p:sp>
          <p:nvSpPr>
            <p:cNvPr id="171" name="Rectangle 170">
              <a:extLst>
                <a:ext uri="{FF2B5EF4-FFF2-40B4-BE49-F238E27FC236}">
                  <a16:creationId xmlns:a16="http://schemas.microsoft.com/office/drawing/2014/main" id="{54113DF4-F491-42E3-9C76-87E48DC9CA5C}"/>
                </a:ext>
              </a:extLst>
            </p:cNvPr>
            <p:cNvSpPr/>
            <p:nvPr/>
          </p:nvSpPr>
          <p:spPr bwMode="gray">
            <a:xfrm>
              <a:off x="1167321" y="5599380"/>
              <a:ext cx="181602" cy="788284"/>
            </a:xfrm>
            <a:prstGeom prst="rect">
              <a:avLst/>
            </a:prstGeom>
            <a:solidFill>
              <a:sysClr val="window" lastClr="FFFFFF">
                <a:lumMod val="95000"/>
              </a:sysClr>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0" cap="none" spc="0" normalizeH="0" baseline="0" noProof="0">
                <a:ln>
                  <a:noFill/>
                </a:ln>
                <a:solidFill>
                  <a:prstClr val="white"/>
                </a:solidFill>
                <a:effectLst/>
                <a:uLnTx/>
                <a:uFillTx/>
                <a:latin typeface="Open Sans"/>
                <a:cs typeface="Arial"/>
              </a:endParaRPr>
            </a:p>
          </p:txBody>
        </p:sp>
        <p:grpSp>
          <p:nvGrpSpPr>
            <p:cNvPr id="172" name="Group 171">
              <a:extLst>
                <a:ext uri="{FF2B5EF4-FFF2-40B4-BE49-F238E27FC236}">
                  <a16:creationId xmlns:a16="http://schemas.microsoft.com/office/drawing/2014/main" id="{122907CE-D6C0-42D3-9332-51F6C4A2937F}"/>
                </a:ext>
              </a:extLst>
            </p:cNvPr>
            <p:cNvGrpSpPr/>
            <p:nvPr/>
          </p:nvGrpSpPr>
          <p:grpSpPr>
            <a:xfrm>
              <a:off x="1388640" y="5599380"/>
              <a:ext cx="610629" cy="788284"/>
              <a:chOff x="1388640" y="5599380"/>
              <a:chExt cx="610629" cy="788284"/>
            </a:xfrm>
          </p:grpSpPr>
          <p:sp>
            <p:nvSpPr>
              <p:cNvPr id="173" name="Rectangle 172">
                <a:extLst>
                  <a:ext uri="{FF2B5EF4-FFF2-40B4-BE49-F238E27FC236}">
                    <a16:creationId xmlns:a16="http://schemas.microsoft.com/office/drawing/2014/main" id="{70B1742B-9528-4E2C-B5BE-D5B837045FFC}"/>
                  </a:ext>
                </a:extLst>
              </p:cNvPr>
              <p:cNvSpPr/>
              <p:nvPr/>
            </p:nvSpPr>
            <p:spPr bwMode="gray">
              <a:xfrm rot="5400000">
                <a:off x="1612669" y="5375351"/>
                <a:ext cx="162571" cy="610629"/>
              </a:xfrm>
              <a:prstGeom prst="rect">
                <a:avLst/>
              </a:prstGeom>
              <a:solidFill>
                <a:sysClr val="window" lastClr="FFFFFF">
                  <a:lumMod val="95000"/>
                </a:sysClr>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0" cap="none" spc="0" normalizeH="0" baseline="0" noProof="0">
                  <a:ln>
                    <a:noFill/>
                  </a:ln>
                  <a:solidFill>
                    <a:prstClr val="white"/>
                  </a:solidFill>
                  <a:effectLst/>
                  <a:uLnTx/>
                  <a:uFillTx/>
                  <a:latin typeface="Open Sans"/>
                  <a:cs typeface="Arial"/>
                </a:endParaRPr>
              </a:p>
            </p:txBody>
          </p:sp>
          <p:sp>
            <p:nvSpPr>
              <p:cNvPr id="174" name="Rectangle 173">
                <a:extLst>
                  <a:ext uri="{FF2B5EF4-FFF2-40B4-BE49-F238E27FC236}">
                    <a16:creationId xmlns:a16="http://schemas.microsoft.com/office/drawing/2014/main" id="{5B1180E4-CC29-4C64-9376-1EC665CADD88}"/>
                  </a:ext>
                </a:extLst>
              </p:cNvPr>
              <p:cNvSpPr/>
              <p:nvPr/>
            </p:nvSpPr>
            <p:spPr bwMode="gray">
              <a:xfrm rot="5400000">
                <a:off x="1612669" y="5583922"/>
                <a:ext cx="162571" cy="610629"/>
              </a:xfrm>
              <a:prstGeom prst="rect">
                <a:avLst/>
              </a:prstGeom>
              <a:solidFill>
                <a:sysClr val="window" lastClr="FFFFFF">
                  <a:lumMod val="95000"/>
                </a:sysClr>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0" cap="none" spc="0" normalizeH="0" baseline="0" noProof="0">
                  <a:ln>
                    <a:noFill/>
                  </a:ln>
                  <a:solidFill>
                    <a:prstClr val="white"/>
                  </a:solidFill>
                  <a:effectLst/>
                  <a:uLnTx/>
                  <a:uFillTx/>
                  <a:latin typeface="Open Sans"/>
                  <a:cs typeface="Arial"/>
                </a:endParaRPr>
              </a:p>
            </p:txBody>
          </p:sp>
          <p:sp>
            <p:nvSpPr>
              <p:cNvPr id="175" name="Rectangle 174">
                <a:extLst>
                  <a:ext uri="{FF2B5EF4-FFF2-40B4-BE49-F238E27FC236}">
                    <a16:creationId xmlns:a16="http://schemas.microsoft.com/office/drawing/2014/main" id="{0A58A17A-8B0F-44B4-9C52-1B96A983447C}"/>
                  </a:ext>
                </a:extLst>
              </p:cNvPr>
              <p:cNvSpPr/>
              <p:nvPr/>
            </p:nvSpPr>
            <p:spPr bwMode="gray">
              <a:xfrm rot="5400000">
                <a:off x="1612669" y="5792493"/>
                <a:ext cx="162571" cy="610629"/>
              </a:xfrm>
              <a:prstGeom prst="rect">
                <a:avLst/>
              </a:prstGeom>
              <a:solidFill>
                <a:srgbClr val="A6A6A6"/>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0" cap="none" spc="0" normalizeH="0" baseline="0" noProof="0">
                  <a:ln>
                    <a:noFill/>
                  </a:ln>
                  <a:solidFill>
                    <a:prstClr val="white"/>
                  </a:solidFill>
                  <a:effectLst/>
                  <a:uLnTx/>
                  <a:uFillTx/>
                  <a:latin typeface="Open Sans"/>
                  <a:cs typeface="Arial"/>
                </a:endParaRPr>
              </a:p>
            </p:txBody>
          </p:sp>
          <p:sp>
            <p:nvSpPr>
              <p:cNvPr id="176" name="Rectangle 175">
                <a:extLst>
                  <a:ext uri="{FF2B5EF4-FFF2-40B4-BE49-F238E27FC236}">
                    <a16:creationId xmlns:a16="http://schemas.microsoft.com/office/drawing/2014/main" id="{61679643-915C-43E3-B2B5-5EF1C08E559B}"/>
                  </a:ext>
                </a:extLst>
              </p:cNvPr>
              <p:cNvSpPr/>
              <p:nvPr/>
            </p:nvSpPr>
            <p:spPr bwMode="gray">
              <a:xfrm rot="5400000">
                <a:off x="1612669" y="6001064"/>
                <a:ext cx="162571" cy="610629"/>
              </a:xfrm>
              <a:prstGeom prst="rect">
                <a:avLst/>
              </a:prstGeom>
              <a:solidFill>
                <a:sysClr val="window" lastClr="FFFFFF">
                  <a:lumMod val="95000"/>
                </a:sysClr>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0" cap="none" spc="0" normalizeH="0" baseline="0" noProof="0">
                  <a:ln>
                    <a:noFill/>
                  </a:ln>
                  <a:solidFill>
                    <a:prstClr val="white"/>
                  </a:solidFill>
                  <a:effectLst/>
                  <a:uLnTx/>
                  <a:uFillTx/>
                  <a:latin typeface="Open Sans"/>
                  <a:cs typeface="Arial"/>
                </a:endParaRPr>
              </a:p>
            </p:txBody>
          </p:sp>
        </p:grpSp>
      </p:grpSp>
      <p:sp>
        <p:nvSpPr>
          <p:cNvPr id="161" name="TextBox 160">
            <a:extLst>
              <a:ext uri="{FF2B5EF4-FFF2-40B4-BE49-F238E27FC236}">
                <a16:creationId xmlns:a16="http://schemas.microsoft.com/office/drawing/2014/main" id="{355BAD6C-270E-4639-9DE3-56A30A5CD80E}"/>
              </a:ext>
            </a:extLst>
          </p:cNvPr>
          <p:cNvSpPr txBox="1"/>
          <p:nvPr/>
        </p:nvSpPr>
        <p:spPr>
          <a:xfrm>
            <a:off x="5724502" y="6418764"/>
            <a:ext cx="823330" cy="138499"/>
          </a:xfrm>
          <a:prstGeom prst="rect">
            <a:avLst/>
          </a:prstGeom>
          <a:noFill/>
        </p:spPr>
        <p:txBody>
          <a:bodyPr vert="horz" wrap="square" lIns="0" tIns="0" rIns="0" bIns="0" rtlCol="0">
            <a:spAutoFit/>
          </a:bodyPr>
          <a:lstStyle/>
          <a:p>
            <a:pPr marL="0" marR="0" lvl="0" indent="0" algn="l" defTabSz="914400" rtl="0" eaLnBrk="1" fontAlgn="auto" latinLnBrk="0" hangingPunct="1">
              <a:lnSpc>
                <a:spcPct val="100000"/>
              </a:lnSpc>
              <a:spcBef>
                <a:spcPts val="200"/>
              </a:spcBef>
              <a:spcAft>
                <a:spcPts val="0"/>
              </a:spcAft>
              <a:buClrTx/>
              <a:buSzPct val="100000"/>
              <a:buFontTx/>
              <a:buNone/>
              <a:tabLst/>
              <a:defRPr/>
            </a:pPr>
            <a:r>
              <a:rPr kumimoji="0" lang="en-US" sz="900" b="0" i="0" u="none" strike="noStrike" kern="0" cap="none" spc="0" normalizeH="0" baseline="0" noProof="0">
                <a:ln>
                  <a:noFill/>
                </a:ln>
                <a:solidFill>
                  <a:prstClr val="black"/>
                </a:solidFill>
                <a:effectLst/>
                <a:uLnTx/>
                <a:uFillTx/>
                <a:latin typeface="Open Sans"/>
                <a:cs typeface="Arial"/>
              </a:rPr>
              <a:t>Data</a:t>
            </a:r>
          </a:p>
        </p:txBody>
      </p:sp>
      <p:grpSp>
        <p:nvGrpSpPr>
          <p:cNvPr id="162" name="Group 161">
            <a:extLst>
              <a:ext uri="{FF2B5EF4-FFF2-40B4-BE49-F238E27FC236}">
                <a16:creationId xmlns:a16="http://schemas.microsoft.com/office/drawing/2014/main" id="{7A3BA30D-4ECB-4D5A-981D-48AC568F6A74}"/>
              </a:ext>
            </a:extLst>
          </p:cNvPr>
          <p:cNvGrpSpPr>
            <a:grpSpLocks noChangeAspect="1"/>
          </p:cNvGrpSpPr>
          <p:nvPr/>
        </p:nvGrpSpPr>
        <p:grpSpPr>
          <a:xfrm>
            <a:off x="6069044" y="6351570"/>
            <a:ext cx="257305" cy="243800"/>
            <a:chOff x="1167321" y="5599380"/>
            <a:chExt cx="831948" cy="788284"/>
          </a:xfrm>
        </p:grpSpPr>
        <p:sp>
          <p:nvSpPr>
            <p:cNvPr id="165" name="Rectangle 164">
              <a:extLst>
                <a:ext uri="{FF2B5EF4-FFF2-40B4-BE49-F238E27FC236}">
                  <a16:creationId xmlns:a16="http://schemas.microsoft.com/office/drawing/2014/main" id="{ECA5A70A-E1FF-4EF8-8081-126BA9FAB596}"/>
                </a:ext>
              </a:extLst>
            </p:cNvPr>
            <p:cNvSpPr/>
            <p:nvPr/>
          </p:nvSpPr>
          <p:spPr bwMode="gray">
            <a:xfrm>
              <a:off x="1167321" y="5599380"/>
              <a:ext cx="181602" cy="788284"/>
            </a:xfrm>
            <a:prstGeom prst="rect">
              <a:avLst/>
            </a:prstGeom>
            <a:solidFill>
              <a:sysClr val="window" lastClr="FFFFFF">
                <a:lumMod val="95000"/>
              </a:sysClr>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0" cap="none" spc="0" normalizeH="0" baseline="0" noProof="0">
                <a:ln>
                  <a:noFill/>
                </a:ln>
                <a:solidFill>
                  <a:prstClr val="white"/>
                </a:solidFill>
                <a:effectLst/>
                <a:uLnTx/>
                <a:uFillTx/>
                <a:latin typeface="Open Sans"/>
                <a:cs typeface="Arial"/>
              </a:endParaRPr>
            </a:p>
          </p:txBody>
        </p:sp>
        <p:grpSp>
          <p:nvGrpSpPr>
            <p:cNvPr id="166" name="Group 165">
              <a:extLst>
                <a:ext uri="{FF2B5EF4-FFF2-40B4-BE49-F238E27FC236}">
                  <a16:creationId xmlns:a16="http://schemas.microsoft.com/office/drawing/2014/main" id="{427FB812-B85A-41F4-96F8-F5A7B2DC4353}"/>
                </a:ext>
              </a:extLst>
            </p:cNvPr>
            <p:cNvGrpSpPr/>
            <p:nvPr/>
          </p:nvGrpSpPr>
          <p:grpSpPr>
            <a:xfrm>
              <a:off x="1388640" y="5599380"/>
              <a:ext cx="610629" cy="788284"/>
              <a:chOff x="1388640" y="5599380"/>
              <a:chExt cx="610629" cy="788284"/>
            </a:xfrm>
          </p:grpSpPr>
          <p:sp>
            <p:nvSpPr>
              <p:cNvPr id="167" name="Rectangle 166">
                <a:extLst>
                  <a:ext uri="{FF2B5EF4-FFF2-40B4-BE49-F238E27FC236}">
                    <a16:creationId xmlns:a16="http://schemas.microsoft.com/office/drawing/2014/main" id="{18B6FE0B-88B5-4DCB-BFB0-168B13B113F4}"/>
                  </a:ext>
                </a:extLst>
              </p:cNvPr>
              <p:cNvSpPr/>
              <p:nvPr/>
            </p:nvSpPr>
            <p:spPr bwMode="gray">
              <a:xfrm rot="5400000">
                <a:off x="1612669" y="5375351"/>
                <a:ext cx="162571" cy="610629"/>
              </a:xfrm>
              <a:prstGeom prst="rect">
                <a:avLst/>
              </a:prstGeom>
              <a:solidFill>
                <a:sysClr val="window" lastClr="FFFFFF">
                  <a:lumMod val="95000"/>
                </a:sysClr>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0" cap="none" spc="0" normalizeH="0" baseline="0" noProof="0">
                  <a:ln>
                    <a:noFill/>
                  </a:ln>
                  <a:solidFill>
                    <a:prstClr val="white"/>
                  </a:solidFill>
                  <a:effectLst/>
                  <a:uLnTx/>
                  <a:uFillTx/>
                  <a:latin typeface="Open Sans"/>
                  <a:cs typeface="Arial"/>
                </a:endParaRPr>
              </a:p>
            </p:txBody>
          </p:sp>
          <p:sp>
            <p:nvSpPr>
              <p:cNvPr id="168" name="Rectangle 167">
                <a:extLst>
                  <a:ext uri="{FF2B5EF4-FFF2-40B4-BE49-F238E27FC236}">
                    <a16:creationId xmlns:a16="http://schemas.microsoft.com/office/drawing/2014/main" id="{A4284245-81A3-4A6F-9C72-A83692C8F85B}"/>
                  </a:ext>
                </a:extLst>
              </p:cNvPr>
              <p:cNvSpPr/>
              <p:nvPr/>
            </p:nvSpPr>
            <p:spPr bwMode="gray">
              <a:xfrm rot="5400000">
                <a:off x="1612669" y="5583922"/>
                <a:ext cx="162571" cy="610629"/>
              </a:xfrm>
              <a:prstGeom prst="rect">
                <a:avLst/>
              </a:prstGeom>
              <a:solidFill>
                <a:sysClr val="window" lastClr="FFFFFF">
                  <a:lumMod val="95000"/>
                </a:sysClr>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0" cap="none" spc="0" normalizeH="0" baseline="0" noProof="0">
                  <a:ln>
                    <a:noFill/>
                  </a:ln>
                  <a:solidFill>
                    <a:prstClr val="white"/>
                  </a:solidFill>
                  <a:effectLst/>
                  <a:uLnTx/>
                  <a:uFillTx/>
                  <a:latin typeface="Open Sans"/>
                  <a:cs typeface="Arial"/>
                </a:endParaRPr>
              </a:p>
            </p:txBody>
          </p:sp>
          <p:sp>
            <p:nvSpPr>
              <p:cNvPr id="169" name="Rectangle 168">
                <a:extLst>
                  <a:ext uri="{FF2B5EF4-FFF2-40B4-BE49-F238E27FC236}">
                    <a16:creationId xmlns:a16="http://schemas.microsoft.com/office/drawing/2014/main" id="{596EC58E-38C8-453A-9259-AD7A2004F751}"/>
                  </a:ext>
                </a:extLst>
              </p:cNvPr>
              <p:cNvSpPr/>
              <p:nvPr/>
            </p:nvSpPr>
            <p:spPr bwMode="gray">
              <a:xfrm rot="5400000">
                <a:off x="1612669" y="5792493"/>
                <a:ext cx="162571" cy="610629"/>
              </a:xfrm>
              <a:prstGeom prst="rect">
                <a:avLst/>
              </a:prstGeom>
              <a:solidFill>
                <a:sysClr val="window" lastClr="FFFFFF">
                  <a:lumMod val="95000"/>
                </a:sysClr>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0" cap="none" spc="0" normalizeH="0" baseline="0" noProof="0">
                  <a:ln>
                    <a:noFill/>
                  </a:ln>
                  <a:solidFill>
                    <a:prstClr val="white"/>
                  </a:solidFill>
                  <a:effectLst/>
                  <a:uLnTx/>
                  <a:uFillTx/>
                  <a:latin typeface="Open Sans"/>
                  <a:cs typeface="Arial"/>
                </a:endParaRPr>
              </a:p>
            </p:txBody>
          </p:sp>
          <p:sp>
            <p:nvSpPr>
              <p:cNvPr id="170" name="Rectangle 169">
                <a:extLst>
                  <a:ext uri="{FF2B5EF4-FFF2-40B4-BE49-F238E27FC236}">
                    <a16:creationId xmlns:a16="http://schemas.microsoft.com/office/drawing/2014/main" id="{1D7D33ED-56BA-450B-8A09-8327BDC9CBB5}"/>
                  </a:ext>
                </a:extLst>
              </p:cNvPr>
              <p:cNvSpPr/>
              <p:nvPr/>
            </p:nvSpPr>
            <p:spPr bwMode="gray">
              <a:xfrm rot="5400000">
                <a:off x="1612669" y="6001064"/>
                <a:ext cx="162571" cy="610629"/>
              </a:xfrm>
              <a:prstGeom prst="rect">
                <a:avLst/>
              </a:prstGeom>
              <a:solidFill>
                <a:srgbClr val="A6A6A6"/>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0" cap="none" spc="0" normalizeH="0" baseline="0" noProof="0">
                  <a:ln>
                    <a:noFill/>
                  </a:ln>
                  <a:solidFill>
                    <a:prstClr val="white"/>
                  </a:solidFill>
                  <a:effectLst/>
                  <a:uLnTx/>
                  <a:uFillTx/>
                  <a:latin typeface="Open Sans"/>
                  <a:cs typeface="Arial"/>
                </a:endParaRPr>
              </a:p>
            </p:txBody>
          </p:sp>
        </p:grpSp>
      </p:grpSp>
      <p:sp>
        <p:nvSpPr>
          <p:cNvPr id="163" name="Rectangle 162">
            <a:extLst>
              <a:ext uri="{FF2B5EF4-FFF2-40B4-BE49-F238E27FC236}">
                <a16:creationId xmlns:a16="http://schemas.microsoft.com/office/drawing/2014/main" id="{A9EF4343-EE19-489B-B7FB-E0D81FF5F99C}"/>
              </a:ext>
            </a:extLst>
          </p:cNvPr>
          <p:cNvSpPr/>
          <p:nvPr/>
        </p:nvSpPr>
        <p:spPr bwMode="gray">
          <a:xfrm>
            <a:off x="515385" y="6295630"/>
            <a:ext cx="6783766" cy="357539"/>
          </a:xfrm>
          <a:prstGeom prst="rect">
            <a:avLst/>
          </a:prstGeom>
          <a:noFill/>
          <a:ln w="9525" algn="ctr">
            <a:noFill/>
            <a:prstDash val="solid"/>
            <a:miter lim="800000"/>
            <a:headEnd/>
            <a:tailEnd/>
          </a:ln>
        </p:spPr>
        <p:txBody>
          <a:bodyPr wrap="square" lIns="88900" tIns="88900" rIns="88900" bIns="88900" rtlCol="0" anchor="ctr"/>
          <a:lstStyle/>
          <a:p>
            <a:pPr marL="285750" marR="0" lvl="0" indent="-285750" algn="ctr" defTabSz="914400" rtl="0" eaLnBrk="1" fontAlgn="auto" latinLnBrk="0" hangingPunct="1">
              <a:lnSpc>
                <a:spcPct val="106000"/>
              </a:lnSpc>
              <a:spcBef>
                <a:spcPts val="0"/>
              </a:spcBef>
              <a:spcAft>
                <a:spcPts val="0"/>
              </a:spcAft>
              <a:buClrTx/>
              <a:buSzTx/>
              <a:buFontTx/>
              <a:buChar char="-"/>
              <a:tabLst/>
              <a:defRPr/>
            </a:pPr>
            <a:endParaRPr kumimoji="0" lang="en-US" sz="1600" b="1" i="0" u="none" strike="noStrike" kern="0" cap="none" spc="0" normalizeH="0" baseline="0" noProof="0">
              <a:ln>
                <a:noFill/>
              </a:ln>
              <a:solidFill>
                <a:prstClr val="white"/>
              </a:solidFill>
              <a:effectLst/>
              <a:uLnTx/>
              <a:uFillTx/>
              <a:latin typeface="Open Sans"/>
              <a:cs typeface="Arial"/>
            </a:endParaRPr>
          </a:p>
        </p:txBody>
      </p:sp>
      <p:cxnSp>
        <p:nvCxnSpPr>
          <p:cNvPr id="164" name="Straight Connector 163">
            <a:extLst>
              <a:ext uri="{FF2B5EF4-FFF2-40B4-BE49-F238E27FC236}">
                <a16:creationId xmlns:a16="http://schemas.microsoft.com/office/drawing/2014/main" id="{939AC4AC-6864-4B78-8DB6-630D2461EED3}"/>
              </a:ext>
            </a:extLst>
          </p:cNvPr>
          <p:cNvCxnSpPr/>
          <p:nvPr/>
        </p:nvCxnSpPr>
        <p:spPr>
          <a:xfrm>
            <a:off x="2489473" y="6334474"/>
            <a:ext cx="0" cy="274320"/>
          </a:xfrm>
          <a:prstGeom prst="line">
            <a:avLst/>
          </a:prstGeom>
          <a:noFill/>
          <a:ln w="19050" cap="flat" cmpd="sng" algn="ctr">
            <a:solidFill>
              <a:srgbClr val="D0D0CE"/>
            </a:solidFill>
            <a:prstDash val="solid"/>
          </a:ln>
          <a:effectLst/>
        </p:spPr>
      </p:cxnSp>
      <p:graphicFrame>
        <p:nvGraphicFramePr>
          <p:cNvPr id="236" name="Table 236">
            <a:extLst>
              <a:ext uri="{FF2B5EF4-FFF2-40B4-BE49-F238E27FC236}">
                <a16:creationId xmlns:a16="http://schemas.microsoft.com/office/drawing/2014/main" id="{4DEBECA0-7BFF-4591-8FF6-575F4A4ECAC2}"/>
              </a:ext>
            </a:extLst>
          </p:cNvPr>
          <p:cNvGraphicFramePr>
            <a:graphicFrameLocks noGrp="1"/>
          </p:cNvGraphicFramePr>
          <p:nvPr>
            <p:extLst>
              <p:ext uri="{D42A27DB-BD31-4B8C-83A1-F6EECF244321}">
                <p14:modId xmlns:p14="http://schemas.microsoft.com/office/powerpoint/2010/main" val="2197089439"/>
              </p:ext>
            </p:extLst>
          </p:nvPr>
        </p:nvGraphicFramePr>
        <p:xfrm>
          <a:off x="549872" y="1148570"/>
          <a:ext cx="2297546" cy="5000849"/>
        </p:xfrm>
        <a:graphic>
          <a:graphicData uri="http://schemas.openxmlformats.org/drawingml/2006/table">
            <a:tbl>
              <a:tblPr firstRow="1" bandRow="1">
                <a:tableStyleId>{5C22544A-7EE6-4342-B048-85BDC9FD1C3A}</a:tableStyleId>
              </a:tblPr>
              <a:tblGrid>
                <a:gridCol w="2297546">
                  <a:extLst>
                    <a:ext uri="{9D8B030D-6E8A-4147-A177-3AD203B41FA5}">
                      <a16:colId xmlns:a16="http://schemas.microsoft.com/office/drawing/2014/main" val="2180179306"/>
                    </a:ext>
                  </a:extLst>
                </a:gridCol>
              </a:tblGrid>
              <a:tr h="1060722">
                <a:tc>
                  <a:txBody>
                    <a:bodyPr/>
                    <a:lstStyle/>
                    <a:p>
                      <a:pPr algn="l"/>
                      <a:r>
                        <a:rPr kumimoji="0" lang="en-US" sz="1400" b="1" i="0" u="none" strike="noStrike" kern="1200" cap="none" spc="0" normalizeH="0" baseline="0">
                          <a:ln>
                            <a:noFill/>
                          </a:ln>
                          <a:solidFill>
                            <a:srgbClr val="000000"/>
                          </a:solidFill>
                          <a:effectLst/>
                          <a:uFillTx/>
                          <a:latin typeface="Open Sans" panose="020B0606030504020204" pitchFamily="34" charset="0"/>
                          <a:ea typeface="Open Sans" panose="020B0606030504020204" pitchFamily="34" charset="0"/>
                          <a:cs typeface="Open Sans" panose="020B0606030504020204" pitchFamily="34" charset="0"/>
                        </a:rPr>
                        <a:t>What is it?</a:t>
                      </a:r>
                      <a:br>
                        <a:rPr kumimoji="0" lang="en-US" sz="1400" b="1" i="0" u="none" strike="noStrike" kern="1200" cap="none" spc="0" normalizeH="0" baseline="0">
                          <a:ln>
                            <a:noFill/>
                          </a:ln>
                          <a:solidFill>
                            <a:srgbClr val="000000"/>
                          </a:solidFill>
                          <a:effectLst/>
                          <a:uFillTx/>
                          <a:latin typeface="Open Sans" panose="020B0606030504020204" pitchFamily="34" charset="0"/>
                          <a:ea typeface="Open Sans" panose="020B0606030504020204" pitchFamily="34" charset="0"/>
                          <a:cs typeface="Open Sans" panose="020B0606030504020204" pitchFamily="34" charset="0"/>
                        </a:rPr>
                      </a:br>
                      <a:r>
                        <a:rPr kumimoji="0" lang="en-US" sz="1000" b="0" i="0" u="none" strike="noStrike" kern="1200" cap="none" spc="0" normalizeH="0" baseline="0">
                          <a:ln>
                            <a:noFill/>
                          </a:ln>
                          <a:solidFill>
                            <a:srgbClr val="000000"/>
                          </a:solidFill>
                          <a:effectLst/>
                          <a:uFillTx/>
                          <a:latin typeface="Open Sans" panose="020B0606030504020204" pitchFamily="34" charset="0"/>
                          <a:ea typeface="Open Sans" panose="020B0606030504020204" pitchFamily="34" charset="0"/>
                          <a:cs typeface="Open Sans" panose="020B0606030504020204" pitchFamily="34" charset="0"/>
                        </a:rPr>
                        <a:t>AI models that have been pre-trained on massive amounts of data, providing a versatile and powerful base to re-think productivity</a:t>
                      </a:r>
                      <a:endParaRPr kumimoji="0" lang="en-US" sz="1400" b="0" i="0" u="none" strike="noStrike" kern="1200" cap="none" spc="0" normalizeH="0" baseline="0">
                        <a:ln>
                          <a:noFill/>
                        </a:ln>
                        <a:solidFill>
                          <a:srgbClr val="000000"/>
                        </a:solidFill>
                        <a:effectLst/>
                        <a:uFillTx/>
                        <a:latin typeface="Open Sans" panose="020B0606030504020204" pitchFamily="34" charset="0"/>
                        <a:ea typeface="Open Sans" panose="020B0606030504020204" pitchFamily="34" charset="0"/>
                        <a:cs typeface="Open Sans" panose="020B0606030504020204" pitchFamily="34" charset="0"/>
                      </a:endParaRPr>
                    </a:p>
                  </a:txBody>
                  <a:tcPr>
                    <a:lnL w="28575" cap="flat" cmpd="sng" algn="ctr">
                      <a:solidFill>
                        <a:srgbClr val="00ABAB"/>
                      </a:solidFill>
                      <a:prstDash val="solid"/>
                      <a:round/>
                      <a:headEnd type="none" w="med" len="med"/>
                      <a:tailEnd type="none" w="med" len="med"/>
                    </a:lnL>
                    <a:lnR w="28575" cap="flat" cmpd="sng" algn="ctr">
                      <a:solidFill>
                        <a:srgbClr val="00ABAB"/>
                      </a:solidFill>
                      <a:prstDash val="solid"/>
                      <a:round/>
                      <a:headEnd type="none" w="med" len="med"/>
                      <a:tailEnd type="none" w="med" len="med"/>
                    </a:lnR>
                    <a:lnT w="28575" cap="flat" cmpd="sng" algn="ctr">
                      <a:solidFill>
                        <a:srgbClr val="00ABAB"/>
                      </a:solidFill>
                      <a:prstDash val="solid"/>
                      <a:round/>
                      <a:headEnd type="none" w="med" len="med"/>
                      <a:tailEnd type="none" w="med" len="med"/>
                    </a:lnT>
                    <a:lnB w="381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920378206"/>
                  </a:ext>
                </a:extLst>
              </a:tr>
              <a:tr h="1277145">
                <a:tc>
                  <a:txBody>
                    <a:bodyPr/>
                    <a:lstStyle/>
                    <a:p>
                      <a:pPr algn="l"/>
                      <a:endParaRPr kumimoji="0" lang="en-US" sz="1400" b="0" i="0" u="none" strike="noStrike" kern="1200" cap="none" spc="0" normalizeH="0" baseline="0">
                        <a:ln>
                          <a:noFill/>
                        </a:ln>
                        <a:solidFill>
                          <a:srgbClr val="000000"/>
                        </a:solidFill>
                        <a:effectLst/>
                        <a:uFillTx/>
                        <a:latin typeface="Open Sans" panose="020B0606030504020204" pitchFamily="34" charset="0"/>
                        <a:ea typeface="Open Sans" panose="020B0606030504020204" pitchFamily="34" charset="0"/>
                        <a:cs typeface="Open Sans" panose="020B0606030504020204" pitchFamily="34" charset="0"/>
                      </a:endParaRPr>
                    </a:p>
                    <a:p>
                      <a:pPr algn="l"/>
                      <a:r>
                        <a:rPr kumimoji="0" lang="en-US" sz="1400" b="1" i="0" u="none" strike="noStrike" kern="1200" cap="none" spc="0" normalizeH="0" baseline="0">
                          <a:ln>
                            <a:noFill/>
                          </a:ln>
                          <a:solidFill>
                            <a:srgbClr val="000000"/>
                          </a:solidFill>
                          <a:effectLst/>
                          <a:uFillTx/>
                          <a:latin typeface="Open Sans" panose="020B0606030504020204" pitchFamily="34" charset="0"/>
                          <a:ea typeface="Open Sans" panose="020B0606030504020204" pitchFamily="34" charset="0"/>
                          <a:cs typeface="Open Sans" panose="020B0606030504020204" pitchFamily="34" charset="0"/>
                        </a:rPr>
                        <a:t>Why is it important?</a:t>
                      </a:r>
                      <a:br>
                        <a:rPr kumimoji="0" lang="en-US" sz="1400" b="1" i="0" u="none" strike="noStrike" kern="1200" cap="none" spc="0" normalizeH="0" baseline="0">
                          <a:ln>
                            <a:noFill/>
                          </a:ln>
                          <a:solidFill>
                            <a:srgbClr val="000000"/>
                          </a:solidFill>
                          <a:effectLst/>
                          <a:uFillTx/>
                          <a:latin typeface="Open Sans" panose="020B0606030504020204" pitchFamily="34" charset="0"/>
                          <a:ea typeface="Open Sans" panose="020B0606030504020204" pitchFamily="34" charset="0"/>
                          <a:cs typeface="Open Sans" panose="020B0606030504020204" pitchFamily="34" charset="0"/>
                        </a:rPr>
                      </a:br>
                      <a:r>
                        <a:rPr kumimoji="0" lang="en-US" sz="1000" b="0" i="0" u="none" strike="noStrike" kern="1200" cap="none" spc="0" normalizeH="0" baseline="0">
                          <a:ln>
                            <a:noFill/>
                          </a:ln>
                          <a:solidFill>
                            <a:srgbClr val="000000"/>
                          </a:solidFill>
                          <a:effectLst/>
                          <a:uFillTx/>
                          <a:latin typeface="Open Sans" panose="020B0606030504020204" pitchFamily="34" charset="0"/>
                          <a:ea typeface="Open Sans" panose="020B0606030504020204" pitchFamily="34" charset="0"/>
                          <a:cs typeface="Open Sans" panose="020B0606030504020204" pitchFamily="34" charset="0"/>
                        </a:rPr>
                        <a:t>Provide a starting point tor large-scale enterprise performance improvement across an array of  industry and functional applications</a:t>
                      </a:r>
                      <a:endParaRPr kumimoji="0" lang="en-US" sz="1400" b="0" i="0" u="none" strike="noStrike" kern="1200" cap="none" spc="0" normalizeH="0" baseline="0">
                        <a:ln>
                          <a:noFill/>
                        </a:ln>
                        <a:solidFill>
                          <a:srgbClr val="000000"/>
                        </a:solidFill>
                        <a:effectLst/>
                        <a:uFillTx/>
                        <a:latin typeface="Open Sans" panose="020B0606030504020204" pitchFamily="34" charset="0"/>
                        <a:ea typeface="Open Sans" panose="020B0606030504020204" pitchFamily="34" charset="0"/>
                        <a:cs typeface="Open Sans" panose="020B0606030504020204" pitchFamily="34" charset="0"/>
                      </a:endParaRPr>
                    </a:p>
                  </a:txBody>
                  <a:tcPr>
                    <a:lnL w="28575" cap="flat" cmpd="sng" algn="ctr">
                      <a:solidFill>
                        <a:srgbClr val="00ABAB"/>
                      </a:solidFill>
                      <a:prstDash val="solid"/>
                      <a:round/>
                      <a:headEnd type="none" w="med" len="med"/>
                      <a:tailEnd type="none" w="med" len="med"/>
                    </a:lnL>
                    <a:lnR w="28575" cap="flat" cmpd="sng" algn="ctr">
                      <a:solidFill>
                        <a:srgbClr val="00ABAB"/>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329300702"/>
                  </a:ext>
                </a:extLst>
              </a:tr>
              <a:tr h="1328452">
                <a:tc>
                  <a:txBody>
                    <a:bodyPr/>
                    <a:lstStyle/>
                    <a:p>
                      <a:pPr algn="l"/>
                      <a:endParaRPr kumimoji="0" lang="en-US" sz="1400" b="0" i="0" u="none" strike="noStrike" kern="1200" cap="none" spc="0" normalizeH="0" baseline="0">
                        <a:ln>
                          <a:noFill/>
                        </a:ln>
                        <a:solidFill>
                          <a:srgbClr val="000000"/>
                        </a:solidFill>
                        <a:effectLst/>
                        <a:uFillTx/>
                        <a:latin typeface="Open Sans" panose="020B0606030504020204" pitchFamily="34" charset="0"/>
                        <a:ea typeface="Open Sans" panose="020B0606030504020204" pitchFamily="34" charset="0"/>
                        <a:cs typeface="Open Sans" panose="020B0606030504020204" pitchFamily="34" charset="0"/>
                      </a:endParaRPr>
                    </a:p>
                    <a:p>
                      <a:pPr algn="l"/>
                      <a:r>
                        <a:rPr kumimoji="0" lang="en-US" sz="1400" b="1" i="0" u="none" strike="noStrike" kern="1200" cap="none" spc="0" normalizeH="0" baseline="0">
                          <a:ln>
                            <a:noFill/>
                          </a:ln>
                          <a:solidFill>
                            <a:srgbClr val="000000"/>
                          </a:solidFill>
                          <a:effectLst/>
                          <a:uFillTx/>
                          <a:latin typeface="Open Sans" panose="020B0606030504020204" pitchFamily="34" charset="0"/>
                          <a:ea typeface="Open Sans" panose="020B0606030504020204" pitchFamily="34" charset="0"/>
                          <a:cs typeface="Open Sans" panose="020B0606030504020204" pitchFamily="34" charset="0"/>
                        </a:rPr>
                        <a:t>Why is it disruptive?</a:t>
                      </a:r>
                      <a:br>
                        <a:rPr kumimoji="0" lang="en-US" sz="1400" b="1" i="0" u="none" strike="noStrike" kern="1200" cap="none" spc="0" normalizeH="0" baseline="0">
                          <a:ln>
                            <a:noFill/>
                          </a:ln>
                          <a:solidFill>
                            <a:srgbClr val="000000"/>
                          </a:solidFill>
                          <a:effectLst/>
                          <a:uFillTx/>
                          <a:latin typeface="Open Sans" panose="020B0606030504020204" pitchFamily="34" charset="0"/>
                          <a:ea typeface="Open Sans" panose="020B0606030504020204" pitchFamily="34" charset="0"/>
                          <a:cs typeface="Open Sans" panose="020B0606030504020204" pitchFamily="34" charset="0"/>
                        </a:rPr>
                      </a:br>
                      <a:r>
                        <a:rPr kumimoji="0" lang="en-US" sz="1000" b="0" i="0" u="none" strike="noStrike" kern="1200" cap="none" spc="0" normalizeH="0" baseline="0">
                          <a:ln>
                            <a:noFill/>
                          </a:ln>
                          <a:solidFill>
                            <a:srgbClr val="000000"/>
                          </a:solidFill>
                          <a:effectLst/>
                          <a:uFillTx/>
                          <a:latin typeface="Open Sans" panose="020B0606030504020204" pitchFamily="34" charset="0"/>
                          <a:ea typeface="Open Sans" panose="020B0606030504020204" pitchFamily="34" charset="0"/>
                          <a:cs typeface="Open Sans" panose="020B0606030504020204" pitchFamily="34" charset="0"/>
                        </a:rPr>
                        <a:t>Accelerates the implementation of AI across industries, lowers barriers to entry and enables a wide range of autonomous solutions</a:t>
                      </a:r>
                    </a:p>
                    <a:p>
                      <a:pPr algn="l"/>
                      <a:r>
                        <a:rPr kumimoji="0" lang="en-US" sz="1000" b="0" i="0" u="none" strike="noStrike" kern="1200" cap="none" spc="0" normalizeH="0" baseline="0">
                          <a:ln>
                            <a:noFill/>
                          </a:ln>
                          <a:solidFill>
                            <a:srgbClr val="000000"/>
                          </a:solidFill>
                          <a:effectLst/>
                          <a:uFillTx/>
                          <a:latin typeface="Open Sans" panose="020B0606030504020204" pitchFamily="34" charset="0"/>
                          <a:ea typeface="Open Sans" panose="020B0606030504020204" pitchFamily="34" charset="0"/>
                          <a:cs typeface="Open Sans" panose="020B0606030504020204" pitchFamily="34" charset="0"/>
                        </a:rPr>
                        <a:t> </a:t>
                      </a:r>
                    </a:p>
                  </a:txBody>
                  <a:tcPr>
                    <a:lnL w="28575" cap="flat" cmpd="sng" algn="ctr">
                      <a:solidFill>
                        <a:srgbClr val="00ABAB"/>
                      </a:solidFill>
                      <a:prstDash val="solid"/>
                      <a:round/>
                      <a:headEnd type="none" w="med" len="med"/>
                      <a:tailEnd type="none" w="med" len="med"/>
                    </a:lnL>
                    <a:lnR w="28575" cap="flat" cmpd="sng" algn="ctr">
                      <a:solidFill>
                        <a:srgbClr val="00ABAB"/>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743440859"/>
                  </a:ext>
                </a:extLst>
              </a:tr>
              <a:tr h="1328452">
                <a:tc>
                  <a:txBody>
                    <a:bodyPr/>
                    <a:lstStyle/>
                    <a:p>
                      <a:pPr algn="l"/>
                      <a:endParaRPr kumimoji="0" lang="en-US" sz="1400" b="0" i="0" u="none" strike="noStrike" kern="1200" cap="none" spc="0" normalizeH="0" baseline="0" dirty="0">
                        <a:ln>
                          <a:noFill/>
                        </a:ln>
                        <a:solidFill>
                          <a:srgbClr val="000000"/>
                        </a:solidFill>
                        <a:effectLst/>
                        <a:uFillTx/>
                        <a:latin typeface="Open Sans" panose="020B0606030504020204" pitchFamily="34" charset="0"/>
                        <a:ea typeface="Open Sans" panose="020B0606030504020204" pitchFamily="34" charset="0"/>
                        <a:cs typeface="Open Sans" panose="020B0606030504020204" pitchFamily="34" charset="0"/>
                      </a:endParaRPr>
                    </a:p>
                    <a:p>
                      <a:pPr algn="l"/>
                      <a:r>
                        <a:rPr kumimoji="0" lang="en-US" sz="1400" b="1" i="0" u="none" strike="noStrike" kern="1200" cap="none" spc="0" normalizeH="0" baseline="0" dirty="0">
                          <a:ln>
                            <a:noFill/>
                          </a:ln>
                          <a:solidFill>
                            <a:srgbClr val="000000"/>
                          </a:solidFill>
                          <a:effectLst/>
                          <a:uFillTx/>
                          <a:latin typeface="Open Sans" panose="020B0606030504020204" pitchFamily="34" charset="0"/>
                          <a:ea typeface="Open Sans" panose="020B0606030504020204" pitchFamily="34" charset="0"/>
                          <a:cs typeface="Open Sans" panose="020B0606030504020204" pitchFamily="34" charset="0"/>
                        </a:rPr>
                        <a:t>Examples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000" dirty="0">
                          <a:solidFill>
                            <a:srgbClr val="000000"/>
                          </a:solidFill>
                          <a:latin typeface="Open Sans" panose="020B0606030504020204" pitchFamily="34" charset="0"/>
                          <a:ea typeface="Open Sans" panose="020B0606030504020204" pitchFamily="34" charset="0"/>
                          <a:cs typeface="Open Sans" panose="020B0606030504020204" pitchFamily="34" charset="0"/>
                          <a:sym typeface="Calibri"/>
                        </a:rPr>
                        <a:t>NVIDIA Megatron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000" dirty="0">
                          <a:solidFill>
                            <a:srgbClr val="000000"/>
                          </a:solidFill>
                          <a:latin typeface="Open Sans" panose="020B0606030504020204" pitchFamily="34" charset="0"/>
                          <a:ea typeface="Open Sans" panose="020B0606030504020204" pitchFamily="34" charset="0"/>
                          <a:cs typeface="Open Sans" panose="020B0606030504020204" pitchFamily="34" charset="0"/>
                          <a:sym typeface="Calibri"/>
                        </a:rPr>
                        <a:t>Google </a:t>
                      </a:r>
                      <a:r>
                        <a:rPr lang="en-US" sz="1000" dirty="0" err="1">
                          <a:solidFill>
                            <a:srgbClr val="000000"/>
                          </a:solidFill>
                          <a:latin typeface="Open Sans" panose="020B0606030504020204" pitchFamily="34" charset="0"/>
                          <a:ea typeface="Open Sans" panose="020B0606030504020204" pitchFamily="34" charset="0"/>
                          <a:cs typeface="Open Sans" panose="020B0606030504020204" pitchFamily="34" charset="0"/>
                          <a:sym typeface="Calibri"/>
                        </a:rPr>
                        <a:t>PaLM</a:t>
                      </a:r>
                      <a:endParaRPr lang="en-US" sz="1000" dirty="0">
                        <a:solidFill>
                          <a:srgbClr val="000000"/>
                        </a:solidFill>
                        <a:latin typeface="Open Sans" panose="020B0606030504020204" pitchFamily="34" charset="0"/>
                        <a:ea typeface="Open Sans" panose="020B0606030504020204" pitchFamily="34" charset="0"/>
                        <a:cs typeface="Open Sans" panose="020B0606030504020204" pitchFamily="34" charset="0"/>
                        <a:sym typeface="Calibri"/>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kumimoji="0" lang="en-US" sz="1000" b="0" i="0" u="none" strike="noStrike" cap="none" spc="0" normalizeH="0" baseline="0" dirty="0" err="1">
                          <a:ln>
                            <a:noFill/>
                          </a:ln>
                          <a:solidFill>
                            <a:srgbClr val="000000"/>
                          </a:solidFill>
                          <a:effectLst/>
                          <a:uFillTx/>
                          <a:latin typeface="Open Sans" panose="020B0606030504020204" pitchFamily="34" charset="0"/>
                          <a:ea typeface="Open Sans" panose="020B0606030504020204" pitchFamily="34" charset="0"/>
                          <a:cs typeface="Open Sans" panose="020B0606030504020204" pitchFamily="34" charset="0"/>
                          <a:sym typeface="Calibri"/>
                        </a:rPr>
                        <a:t>OpenAI</a:t>
                      </a:r>
                      <a:r>
                        <a:rPr kumimoji="0" lang="en-US" sz="1000" b="0" i="0" u="none" strike="noStrike" cap="none" spc="0" normalizeH="0" baseline="0" dirty="0">
                          <a:ln>
                            <a:noFill/>
                          </a:ln>
                          <a:solidFill>
                            <a:srgbClr val="000000"/>
                          </a:solidFill>
                          <a:effectLst/>
                          <a:uFillTx/>
                          <a:latin typeface="Open Sans" panose="020B0606030504020204" pitchFamily="34" charset="0"/>
                          <a:ea typeface="Open Sans" panose="020B0606030504020204" pitchFamily="34" charset="0"/>
                          <a:cs typeface="Open Sans" panose="020B0606030504020204" pitchFamily="34" charset="0"/>
                          <a:sym typeface="Calibri"/>
                        </a:rPr>
                        <a:t> GPT-4</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cap="none" spc="0" normalizeH="0" baseline="0" dirty="0">
                        <a:ln>
                          <a:noFill/>
                        </a:ln>
                        <a:solidFill>
                          <a:srgbClr val="000000"/>
                        </a:solidFill>
                        <a:effectLst/>
                        <a:uFillTx/>
                        <a:latin typeface="Open Sans" panose="020B0606030504020204" pitchFamily="34" charset="0"/>
                        <a:ea typeface="Open Sans" panose="020B0606030504020204" pitchFamily="34" charset="0"/>
                        <a:cs typeface="Open Sans" panose="020B0606030504020204" pitchFamily="34" charset="0"/>
                        <a:sym typeface="Calibri"/>
                      </a:endParaRPr>
                    </a:p>
                  </a:txBody>
                  <a:tcPr>
                    <a:lnL w="28575" cap="flat" cmpd="sng" algn="ctr">
                      <a:solidFill>
                        <a:srgbClr val="00ABAB"/>
                      </a:solidFill>
                      <a:prstDash val="solid"/>
                      <a:round/>
                      <a:headEnd type="none" w="med" len="med"/>
                      <a:tailEnd type="none" w="med" len="med"/>
                    </a:lnL>
                    <a:lnR w="28575" cap="flat" cmpd="sng" algn="ctr">
                      <a:solidFill>
                        <a:srgbClr val="00ABAB"/>
                      </a:solidFill>
                      <a:prstDash val="solid"/>
                      <a:round/>
                      <a:headEnd type="none" w="med" len="med"/>
                      <a:tailEnd type="none" w="med" len="med"/>
                    </a:lnR>
                    <a:lnT w="12700" cmpd="sng">
                      <a:noFill/>
                    </a:lnT>
                    <a:lnB w="28575" cap="flat" cmpd="sng" algn="ctr">
                      <a:solidFill>
                        <a:srgbClr val="00ABAB"/>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178151201"/>
                  </a:ext>
                </a:extLst>
              </a:tr>
            </a:tbl>
          </a:graphicData>
        </a:graphic>
      </p:graphicFrame>
      <p:sp>
        <p:nvSpPr>
          <p:cNvPr id="237" name="Rectangle 236">
            <a:extLst>
              <a:ext uri="{FF2B5EF4-FFF2-40B4-BE49-F238E27FC236}">
                <a16:creationId xmlns:a16="http://schemas.microsoft.com/office/drawing/2014/main" id="{2E2E6103-A3C8-49E5-B4EE-043695B6AEF4}"/>
              </a:ext>
            </a:extLst>
          </p:cNvPr>
          <p:cNvSpPr/>
          <p:nvPr/>
        </p:nvSpPr>
        <p:spPr>
          <a:xfrm>
            <a:off x="4473076" y="6284293"/>
            <a:ext cx="824720" cy="365760"/>
          </a:xfrm>
          <a:prstGeom prst="rect">
            <a:avLst/>
          </a:prstGeom>
          <a:noFill/>
          <a:ln w="12700" cap="flat">
            <a:solidFill>
              <a:schemeClr val="tx1"/>
            </a:solidFill>
            <a:prstDash val="dash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8288" tIns="18288" rIns="18288" bIns="18288"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endParaRPr>
          </a:p>
        </p:txBody>
      </p:sp>
      <p:sp>
        <p:nvSpPr>
          <p:cNvPr id="246" name="TextBox 245">
            <a:extLst>
              <a:ext uri="{FF2B5EF4-FFF2-40B4-BE49-F238E27FC236}">
                <a16:creationId xmlns:a16="http://schemas.microsoft.com/office/drawing/2014/main" id="{12129F0C-2AB7-44D0-A1FE-3A38B7FC3D90}"/>
              </a:ext>
            </a:extLst>
          </p:cNvPr>
          <p:cNvSpPr txBox="1"/>
          <p:nvPr/>
        </p:nvSpPr>
        <p:spPr>
          <a:xfrm>
            <a:off x="915142" y="858746"/>
            <a:ext cx="1401338" cy="215444"/>
          </a:xfrm>
          <a:prstGeom prst="rect">
            <a:avLst/>
          </a:prstGeom>
          <a:noFill/>
        </p:spPr>
        <p:txBody>
          <a:bodyPr vert="horz" wrap="square" lIns="0" tIns="0" rIns="0" bIns="0" rtlCol="0">
            <a:spAutoFit/>
          </a:bodyPr>
          <a:lstStyle/>
          <a:p>
            <a:pPr marL="0" marR="0" lvl="0" indent="0" algn="l" defTabSz="914400" rtl="0" eaLnBrk="1" fontAlgn="auto" latinLnBrk="0" hangingPunct="1">
              <a:lnSpc>
                <a:spcPct val="100000"/>
              </a:lnSpc>
              <a:spcBef>
                <a:spcPts val="200"/>
              </a:spcBef>
              <a:spcAft>
                <a:spcPts val="0"/>
              </a:spcAft>
              <a:buClrTx/>
              <a:buSzPct val="100000"/>
              <a:buFontTx/>
              <a:buNone/>
              <a:tabLst/>
              <a:defRPr/>
            </a:pPr>
            <a:r>
              <a:rPr kumimoji="0" lang="en-US" sz="1400" b="1" i="0" u="none" strike="noStrike" kern="0" cap="none" spc="0" normalizeH="0" baseline="0" noProof="0">
                <a:ln>
                  <a:noFill/>
                </a:ln>
                <a:solidFill>
                  <a:prstClr val="black"/>
                </a:solidFill>
                <a:effectLst/>
                <a:uLnTx/>
                <a:uFillTx/>
                <a:latin typeface="Open Sans"/>
                <a:cs typeface="Arial"/>
              </a:rPr>
              <a:t>Models</a:t>
            </a:r>
            <a:endParaRPr kumimoji="0" lang="en-US" sz="1100" b="1" i="0" u="none" strike="noStrike" kern="0" cap="none" spc="0" normalizeH="0" baseline="0" noProof="0">
              <a:ln>
                <a:noFill/>
              </a:ln>
              <a:solidFill>
                <a:prstClr val="black"/>
              </a:solidFill>
              <a:effectLst/>
              <a:uLnTx/>
              <a:uFillTx/>
              <a:latin typeface="Open Sans"/>
              <a:cs typeface="Arial"/>
            </a:endParaRPr>
          </a:p>
        </p:txBody>
      </p:sp>
      <p:grpSp>
        <p:nvGrpSpPr>
          <p:cNvPr id="249" name="Group 248">
            <a:extLst>
              <a:ext uri="{FF2B5EF4-FFF2-40B4-BE49-F238E27FC236}">
                <a16:creationId xmlns:a16="http://schemas.microsoft.com/office/drawing/2014/main" id="{970CF17D-73CB-464A-A6AD-2EE183BFBE6D}"/>
              </a:ext>
            </a:extLst>
          </p:cNvPr>
          <p:cNvGrpSpPr>
            <a:grpSpLocks noChangeAspect="1"/>
          </p:cNvGrpSpPr>
          <p:nvPr/>
        </p:nvGrpSpPr>
        <p:grpSpPr>
          <a:xfrm>
            <a:off x="548878" y="800216"/>
            <a:ext cx="289149" cy="273974"/>
            <a:chOff x="1167321" y="5599380"/>
            <a:chExt cx="831948" cy="788284"/>
          </a:xfrm>
        </p:grpSpPr>
        <p:sp>
          <p:nvSpPr>
            <p:cNvPr id="250" name="Rectangle 249">
              <a:extLst>
                <a:ext uri="{FF2B5EF4-FFF2-40B4-BE49-F238E27FC236}">
                  <a16:creationId xmlns:a16="http://schemas.microsoft.com/office/drawing/2014/main" id="{094FD4E5-F03F-4809-A280-FD9AA74E6282}"/>
                </a:ext>
              </a:extLst>
            </p:cNvPr>
            <p:cNvSpPr/>
            <p:nvPr/>
          </p:nvSpPr>
          <p:spPr bwMode="gray">
            <a:xfrm>
              <a:off x="1167321" y="5599380"/>
              <a:ext cx="181602" cy="788284"/>
            </a:xfrm>
            <a:prstGeom prst="rect">
              <a:avLst/>
            </a:prstGeom>
            <a:solidFill>
              <a:srgbClr val="A6A6A6"/>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0" cap="none" spc="0" normalizeH="0" baseline="0" noProof="0">
                <a:ln>
                  <a:noFill/>
                </a:ln>
                <a:solidFill>
                  <a:prstClr val="white"/>
                </a:solidFill>
                <a:effectLst/>
                <a:uLnTx/>
                <a:uFillTx/>
                <a:latin typeface="Open Sans"/>
                <a:cs typeface="Arial"/>
              </a:endParaRPr>
            </a:p>
          </p:txBody>
        </p:sp>
        <p:grpSp>
          <p:nvGrpSpPr>
            <p:cNvPr id="251" name="Group 250">
              <a:extLst>
                <a:ext uri="{FF2B5EF4-FFF2-40B4-BE49-F238E27FC236}">
                  <a16:creationId xmlns:a16="http://schemas.microsoft.com/office/drawing/2014/main" id="{CAED5F89-9DCD-4E0C-80A2-FE9BE10EC1F7}"/>
                </a:ext>
              </a:extLst>
            </p:cNvPr>
            <p:cNvGrpSpPr/>
            <p:nvPr/>
          </p:nvGrpSpPr>
          <p:grpSpPr>
            <a:xfrm>
              <a:off x="1388640" y="5599380"/>
              <a:ext cx="610629" cy="788284"/>
              <a:chOff x="1388640" y="5599380"/>
              <a:chExt cx="610629" cy="788284"/>
            </a:xfrm>
          </p:grpSpPr>
          <p:sp>
            <p:nvSpPr>
              <p:cNvPr id="252" name="Rectangle 251">
                <a:extLst>
                  <a:ext uri="{FF2B5EF4-FFF2-40B4-BE49-F238E27FC236}">
                    <a16:creationId xmlns:a16="http://schemas.microsoft.com/office/drawing/2014/main" id="{CF075B68-70D9-47F8-ACDE-F8188C8CFF4B}"/>
                  </a:ext>
                </a:extLst>
              </p:cNvPr>
              <p:cNvSpPr/>
              <p:nvPr/>
            </p:nvSpPr>
            <p:spPr bwMode="gray">
              <a:xfrm rot="5400000">
                <a:off x="1612669" y="5375351"/>
                <a:ext cx="162571" cy="610629"/>
              </a:xfrm>
              <a:prstGeom prst="rect">
                <a:avLst/>
              </a:prstGeom>
              <a:solidFill>
                <a:srgbClr val="A6A6A6"/>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0" cap="none" spc="0" normalizeH="0" baseline="0" noProof="0">
                  <a:ln>
                    <a:noFill/>
                  </a:ln>
                  <a:solidFill>
                    <a:prstClr val="white"/>
                  </a:solidFill>
                  <a:effectLst/>
                  <a:uLnTx/>
                  <a:uFillTx/>
                  <a:latin typeface="Open Sans"/>
                  <a:cs typeface="Arial"/>
                </a:endParaRPr>
              </a:p>
            </p:txBody>
          </p:sp>
          <p:sp>
            <p:nvSpPr>
              <p:cNvPr id="253" name="Rectangle 252">
                <a:extLst>
                  <a:ext uri="{FF2B5EF4-FFF2-40B4-BE49-F238E27FC236}">
                    <a16:creationId xmlns:a16="http://schemas.microsoft.com/office/drawing/2014/main" id="{FC53B510-1C15-4589-86F2-F6C5884A8E76}"/>
                  </a:ext>
                </a:extLst>
              </p:cNvPr>
              <p:cNvSpPr/>
              <p:nvPr/>
            </p:nvSpPr>
            <p:spPr bwMode="gray">
              <a:xfrm rot="5400000">
                <a:off x="1612669" y="5583922"/>
                <a:ext cx="162571" cy="610629"/>
              </a:xfrm>
              <a:prstGeom prst="rect">
                <a:avLst/>
              </a:prstGeom>
              <a:solidFill>
                <a:srgbClr val="00ABAB"/>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0" cap="none" spc="0" normalizeH="0" baseline="0" noProof="0">
                  <a:ln>
                    <a:noFill/>
                  </a:ln>
                  <a:solidFill>
                    <a:prstClr val="white"/>
                  </a:solidFill>
                  <a:effectLst/>
                  <a:uLnTx/>
                  <a:uFillTx/>
                  <a:latin typeface="Open Sans"/>
                  <a:cs typeface="Arial"/>
                </a:endParaRPr>
              </a:p>
            </p:txBody>
          </p:sp>
          <p:sp>
            <p:nvSpPr>
              <p:cNvPr id="254" name="Rectangle 253">
                <a:extLst>
                  <a:ext uri="{FF2B5EF4-FFF2-40B4-BE49-F238E27FC236}">
                    <a16:creationId xmlns:a16="http://schemas.microsoft.com/office/drawing/2014/main" id="{32101EA8-F345-45FC-86FC-617F2D24CCE2}"/>
                  </a:ext>
                </a:extLst>
              </p:cNvPr>
              <p:cNvSpPr/>
              <p:nvPr/>
            </p:nvSpPr>
            <p:spPr bwMode="gray">
              <a:xfrm rot="5400000">
                <a:off x="1612669" y="5792493"/>
                <a:ext cx="162571" cy="610629"/>
              </a:xfrm>
              <a:prstGeom prst="rect">
                <a:avLst/>
              </a:prstGeom>
              <a:solidFill>
                <a:srgbClr val="A6A6A6"/>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0" cap="none" spc="0" normalizeH="0" baseline="0" noProof="0">
                  <a:ln>
                    <a:noFill/>
                  </a:ln>
                  <a:solidFill>
                    <a:prstClr val="white"/>
                  </a:solidFill>
                  <a:effectLst/>
                  <a:uLnTx/>
                  <a:uFillTx/>
                  <a:latin typeface="Open Sans"/>
                  <a:cs typeface="Arial"/>
                </a:endParaRPr>
              </a:p>
            </p:txBody>
          </p:sp>
          <p:sp>
            <p:nvSpPr>
              <p:cNvPr id="255" name="Rectangle 254">
                <a:extLst>
                  <a:ext uri="{FF2B5EF4-FFF2-40B4-BE49-F238E27FC236}">
                    <a16:creationId xmlns:a16="http://schemas.microsoft.com/office/drawing/2014/main" id="{AED8571C-1FBB-442B-B474-5EFC0ABB7DB9}"/>
                  </a:ext>
                </a:extLst>
              </p:cNvPr>
              <p:cNvSpPr/>
              <p:nvPr/>
            </p:nvSpPr>
            <p:spPr bwMode="gray">
              <a:xfrm rot="5400000">
                <a:off x="1612669" y="6001064"/>
                <a:ext cx="162571" cy="610629"/>
              </a:xfrm>
              <a:prstGeom prst="rect">
                <a:avLst/>
              </a:prstGeom>
              <a:solidFill>
                <a:srgbClr val="A6A6A6"/>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0" cap="none" spc="0" normalizeH="0" baseline="0" noProof="0">
                  <a:ln>
                    <a:noFill/>
                  </a:ln>
                  <a:solidFill>
                    <a:prstClr val="white"/>
                  </a:solidFill>
                  <a:effectLst/>
                  <a:uLnTx/>
                  <a:uFillTx/>
                  <a:latin typeface="Open Sans"/>
                  <a:cs typeface="Arial"/>
                </a:endParaRPr>
              </a:p>
            </p:txBody>
          </p:sp>
        </p:grpSp>
      </p:grpSp>
      <p:graphicFrame>
        <p:nvGraphicFramePr>
          <p:cNvPr id="6" name="Table 6">
            <a:extLst>
              <a:ext uri="{FF2B5EF4-FFF2-40B4-BE49-F238E27FC236}">
                <a16:creationId xmlns:a16="http://schemas.microsoft.com/office/drawing/2014/main" id="{50BA9153-CCC1-485F-B0C1-FBAC6E822732}"/>
              </a:ext>
            </a:extLst>
          </p:cNvPr>
          <p:cNvGraphicFramePr>
            <a:graphicFrameLocks noGrp="1"/>
          </p:cNvGraphicFramePr>
          <p:nvPr/>
        </p:nvGraphicFramePr>
        <p:xfrm>
          <a:off x="3017521" y="1147736"/>
          <a:ext cx="5651866" cy="5016492"/>
        </p:xfrm>
        <a:graphic>
          <a:graphicData uri="http://schemas.openxmlformats.org/drawingml/2006/table">
            <a:tbl>
              <a:tblPr firstRow="1" bandRow="1">
                <a:tableStyleId>{5C22544A-7EE6-4342-B048-85BDC9FD1C3A}</a:tableStyleId>
              </a:tblPr>
              <a:tblGrid>
                <a:gridCol w="2825933">
                  <a:extLst>
                    <a:ext uri="{9D8B030D-6E8A-4147-A177-3AD203B41FA5}">
                      <a16:colId xmlns:a16="http://schemas.microsoft.com/office/drawing/2014/main" val="1540630653"/>
                    </a:ext>
                  </a:extLst>
                </a:gridCol>
                <a:gridCol w="2825933">
                  <a:extLst>
                    <a:ext uri="{9D8B030D-6E8A-4147-A177-3AD203B41FA5}">
                      <a16:colId xmlns:a16="http://schemas.microsoft.com/office/drawing/2014/main" val="1222970870"/>
                    </a:ext>
                  </a:extLst>
                </a:gridCol>
              </a:tblGrid>
              <a:tr h="420531">
                <a:tc>
                  <a:txBody>
                    <a:bodyPr/>
                    <a:lstStyle/>
                    <a:p>
                      <a:pPr algn="l"/>
                      <a:r>
                        <a:rPr lang="en-US" sz="1400" b="1">
                          <a:solidFill>
                            <a:schemeClr val="tx1"/>
                          </a:solidFill>
                          <a:latin typeface="Open Sans (Body)"/>
                        </a:rPr>
                        <a:t>Closed Source Models w/ API</a:t>
                      </a:r>
                    </a:p>
                  </a:txBody>
                  <a:tcPr>
                    <a:lnL w="28575" cap="flat" cmpd="sng" algn="ctr">
                      <a:solidFill>
                        <a:srgbClr val="00ABAB"/>
                      </a:solidFill>
                      <a:prstDash val="solid"/>
                      <a:round/>
                      <a:headEnd type="none" w="med" len="med"/>
                      <a:tailEnd type="none" w="med" len="med"/>
                    </a:lnL>
                    <a:lnR w="38100" cap="flat" cmpd="sng" algn="ctr">
                      <a:solidFill>
                        <a:srgbClr val="00ABAB"/>
                      </a:solidFill>
                      <a:prstDash val="solid"/>
                      <a:round/>
                      <a:headEnd type="none" w="med" len="med"/>
                      <a:tailEnd type="none" w="med" len="med"/>
                    </a:lnR>
                    <a:lnT w="28575" cap="flat" cmpd="sng" algn="ctr">
                      <a:solidFill>
                        <a:srgbClr val="00ABAB"/>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400" b="1">
                          <a:solidFill>
                            <a:schemeClr val="tx1"/>
                          </a:solidFill>
                          <a:latin typeface="Open Sans (Body)"/>
                        </a:rPr>
                        <a:t>Open-Source Models</a:t>
                      </a:r>
                    </a:p>
                  </a:txBody>
                  <a:tcPr>
                    <a:lnL w="38100" cap="flat" cmpd="sng" algn="ctr">
                      <a:solidFill>
                        <a:srgbClr val="00ABAB"/>
                      </a:solidFill>
                      <a:prstDash val="solid"/>
                      <a:round/>
                      <a:headEnd type="none" w="med" len="med"/>
                      <a:tailEnd type="none" w="med" len="med"/>
                    </a:lnL>
                    <a:lnR w="28575" cap="flat" cmpd="sng" algn="ctr">
                      <a:solidFill>
                        <a:srgbClr val="00ABAB"/>
                      </a:solidFill>
                      <a:prstDash val="solid"/>
                      <a:round/>
                      <a:headEnd type="none" w="med" len="med"/>
                      <a:tailEnd type="none" w="med" len="med"/>
                    </a:lnR>
                    <a:lnT w="28575" cap="flat" cmpd="sng" algn="ctr">
                      <a:solidFill>
                        <a:srgbClr val="00ABAB"/>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19931053"/>
                  </a:ext>
                </a:extLst>
              </a:tr>
              <a:tr h="3423352">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1" i="0" u="none" strike="noStrike" kern="0" cap="none" spc="0" normalizeH="0" baseline="0" noProof="0">
                          <a:ln>
                            <a:noFill/>
                          </a:ln>
                          <a:solidFill>
                            <a:srgbClr val="000000"/>
                          </a:solidFill>
                          <a:effectLst/>
                          <a:uLnTx/>
                          <a:uFillTx/>
                          <a:latin typeface="Open Sans (Body)"/>
                          <a:ea typeface="Open Sans" panose="020B0606030504020204" pitchFamily="34" charset="0"/>
                          <a:cs typeface="Open Sans" panose="020B0606030504020204" pitchFamily="34" charset="0"/>
                        </a:rPr>
                        <a:t>Description</a:t>
                      </a:r>
                      <a:r>
                        <a:rPr kumimoji="0" lang="en-US" sz="1200" b="0" i="0" u="none" strike="noStrike" kern="0" cap="none" spc="0" normalizeH="0" baseline="0" noProof="0">
                          <a:ln>
                            <a:noFill/>
                          </a:ln>
                          <a:solidFill>
                            <a:srgbClr val="000000"/>
                          </a:solidFill>
                          <a:effectLst/>
                          <a:uLnTx/>
                          <a:uFillTx/>
                          <a:latin typeface="Open Sans (Body)"/>
                          <a:ea typeface="Open Sans" panose="020B0606030504020204" pitchFamily="34" charset="0"/>
                          <a:cs typeface="Open Sans" panose="020B0606030504020204" pitchFamily="34" charset="0"/>
                        </a:rPr>
                        <a:t>:</a:t>
                      </a:r>
                      <a:br>
                        <a:rPr kumimoji="0" lang="en-US" sz="1200" b="0" i="0" u="none" strike="noStrike" kern="0" cap="none" spc="0" normalizeH="0" baseline="0" noProof="0">
                          <a:ln>
                            <a:noFill/>
                          </a:ln>
                          <a:solidFill>
                            <a:srgbClr val="000000"/>
                          </a:solidFill>
                          <a:effectLst/>
                          <a:uLnTx/>
                          <a:uFillTx/>
                          <a:latin typeface="Open Sans (Body)"/>
                          <a:ea typeface="Open Sans" panose="020B0606030504020204" pitchFamily="34" charset="0"/>
                          <a:cs typeface="Open Sans" panose="020B0606030504020204" pitchFamily="34" charset="0"/>
                        </a:rPr>
                      </a:br>
                      <a:r>
                        <a:rPr kumimoji="0" lang="en-US" sz="1200" b="0" i="0" u="none" strike="noStrike" kern="0" cap="none" spc="0" normalizeH="0" baseline="0" noProof="0">
                          <a:ln>
                            <a:noFill/>
                          </a:ln>
                          <a:solidFill>
                            <a:srgbClr val="000000"/>
                          </a:solidFill>
                          <a:effectLst/>
                          <a:uLnTx/>
                          <a:uFillTx/>
                          <a:latin typeface="Open Sans (Body)"/>
                          <a:ea typeface="Open Sans" panose="020B0606030504020204" pitchFamily="34" charset="0"/>
                          <a:cs typeface="Open Sans" panose="020B0606030504020204" pitchFamily="34" charset="0"/>
                        </a:rPr>
                        <a:t>Proprietary AI models developed and maintained by private organizations. Access to the model, its code, and sometimes even its outputs are limited and usually come with certain restrictions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200" b="0" i="0" u="none" strike="noStrike" kern="0" cap="none" spc="0" normalizeH="0" baseline="0" noProof="0">
                        <a:ln>
                          <a:noFill/>
                        </a:ln>
                        <a:solidFill>
                          <a:srgbClr val="000000"/>
                        </a:solidFill>
                        <a:effectLst/>
                        <a:uLnTx/>
                        <a:uFillTx/>
                        <a:latin typeface="Open Sans (Body)"/>
                        <a:ea typeface="Open Sans" panose="020B0606030504020204" pitchFamily="34" charset="0"/>
                        <a:cs typeface="Open Sans" panose="020B0606030504020204"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1" i="0" u="none" strike="noStrike" kern="0" cap="none" spc="0" normalizeH="0" baseline="0" noProof="0">
                          <a:ln>
                            <a:noFill/>
                          </a:ln>
                          <a:solidFill>
                            <a:srgbClr val="000000"/>
                          </a:solidFill>
                          <a:effectLst/>
                          <a:uLnTx/>
                          <a:uFillTx/>
                          <a:latin typeface="Open Sans (Body)"/>
                          <a:ea typeface="Open Sans" panose="020B0606030504020204" pitchFamily="34" charset="0"/>
                          <a:cs typeface="Open Sans" panose="020B0606030504020204" pitchFamily="34" charset="0"/>
                        </a:rPr>
                        <a:t>Example</a:t>
                      </a:r>
                      <a:r>
                        <a:rPr kumimoji="0" lang="en-US" sz="1200" b="0" i="0" u="none" strike="noStrike" kern="0" cap="none" spc="0" normalizeH="0" baseline="0" noProof="0">
                          <a:ln>
                            <a:noFill/>
                          </a:ln>
                          <a:solidFill>
                            <a:srgbClr val="000000"/>
                          </a:solidFill>
                          <a:effectLst/>
                          <a:uLnTx/>
                          <a:uFillTx/>
                          <a:latin typeface="Open Sans (Body)"/>
                          <a:ea typeface="Open Sans" panose="020B0606030504020204" pitchFamily="34" charset="0"/>
                          <a:cs typeface="Open Sans" panose="020B0606030504020204" pitchFamily="34" charset="0"/>
                        </a:rPr>
                        <a:t>: </a:t>
                      </a:r>
                      <a:br>
                        <a:rPr kumimoji="0" lang="en-US" sz="1200" b="0" i="0" u="none" strike="noStrike" kern="0" cap="none" spc="0" normalizeH="0" baseline="0" noProof="0">
                          <a:ln>
                            <a:noFill/>
                          </a:ln>
                          <a:solidFill>
                            <a:srgbClr val="000000"/>
                          </a:solidFill>
                          <a:effectLst/>
                          <a:uLnTx/>
                          <a:uFillTx/>
                          <a:latin typeface="Open Sans (Body)"/>
                          <a:ea typeface="Open Sans" panose="020B0606030504020204" pitchFamily="34" charset="0"/>
                          <a:cs typeface="Open Sans" panose="020B0606030504020204" pitchFamily="34" charset="0"/>
                        </a:rPr>
                      </a:br>
                      <a:r>
                        <a:rPr kumimoji="0" lang="en-US" sz="1200" b="0" i="0" u="none" strike="noStrike" kern="0" cap="none" spc="0" normalizeH="0" baseline="0" noProof="0" err="1">
                          <a:ln>
                            <a:noFill/>
                          </a:ln>
                          <a:solidFill>
                            <a:srgbClr val="000000"/>
                          </a:solidFill>
                          <a:effectLst/>
                          <a:uLnTx/>
                          <a:uFillTx/>
                          <a:latin typeface="Open Sans (Body)"/>
                          <a:ea typeface="Open Sans" panose="020B0606030504020204" pitchFamily="34" charset="0"/>
                          <a:cs typeface="Open Sans" panose="020B0606030504020204" pitchFamily="34" charset="0"/>
                        </a:rPr>
                        <a:t>OpenAI’s</a:t>
                      </a:r>
                      <a:r>
                        <a:rPr kumimoji="0" lang="en-US" sz="1200" b="0" i="0" u="none" strike="noStrike" kern="0" cap="none" spc="0" normalizeH="0" baseline="0" noProof="0">
                          <a:ln>
                            <a:noFill/>
                          </a:ln>
                          <a:solidFill>
                            <a:srgbClr val="000000"/>
                          </a:solidFill>
                          <a:effectLst/>
                          <a:uLnTx/>
                          <a:uFillTx/>
                          <a:latin typeface="Open Sans (Body)"/>
                          <a:ea typeface="Open Sans" panose="020B0606030504020204" pitchFamily="34" charset="0"/>
                          <a:cs typeface="Open Sans" panose="020B0606030504020204" pitchFamily="34" charset="0"/>
                        </a:rPr>
                        <a:t> GPT-4</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200" b="0" i="0" u="none" strike="noStrike" kern="0" cap="none" spc="0" normalizeH="0" baseline="0" noProof="0">
                        <a:ln>
                          <a:noFill/>
                        </a:ln>
                        <a:solidFill>
                          <a:srgbClr val="000000"/>
                        </a:solidFill>
                        <a:effectLst/>
                        <a:uLnTx/>
                        <a:uFillTx/>
                        <a:latin typeface="Open Sans (Body)"/>
                        <a:ea typeface="Open Sans" panose="020B0606030504020204" pitchFamily="34" charset="0"/>
                        <a:cs typeface="Open Sans" panose="020B0606030504020204"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1" i="0" u="none" strike="noStrike" kern="0" cap="none" spc="0" normalizeH="0" baseline="0" noProof="0">
                          <a:ln>
                            <a:noFill/>
                          </a:ln>
                          <a:solidFill>
                            <a:srgbClr val="000000"/>
                          </a:solidFill>
                          <a:effectLst/>
                          <a:uLnTx/>
                          <a:uFillTx/>
                          <a:latin typeface="Open Sans (Body)"/>
                          <a:ea typeface="Open Sans" panose="020B0606030504020204" pitchFamily="34" charset="0"/>
                          <a:cs typeface="Open Sans" panose="020B0606030504020204" pitchFamily="34" charset="0"/>
                        </a:rPr>
                        <a:t>Competitive Upside</a:t>
                      </a:r>
                      <a:r>
                        <a:rPr kumimoji="0" lang="en-US" sz="1200" b="0" i="0" u="none" strike="noStrike" kern="0" cap="none" spc="0" normalizeH="0" baseline="0" noProof="0">
                          <a:ln>
                            <a:noFill/>
                          </a:ln>
                          <a:solidFill>
                            <a:srgbClr val="000000"/>
                          </a:solidFill>
                          <a:effectLst/>
                          <a:uLnTx/>
                          <a:uFillTx/>
                          <a:latin typeface="Open Sans (Body)"/>
                          <a:ea typeface="Open Sans" panose="020B0606030504020204" pitchFamily="34" charset="0"/>
                          <a:cs typeface="Open Sans" panose="020B0606030504020204" pitchFamily="34" charset="0"/>
                        </a:rPr>
                        <a:t>:</a:t>
                      </a:r>
                      <a:br>
                        <a:rPr kumimoji="0" lang="en-US" sz="1400" b="0" i="0" u="none" strike="noStrike" kern="0" cap="none" spc="0" normalizeH="0" baseline="0" noProof="0">
                          <a:ln>
                            <a:noFill/>
                          </a:ln>
                          <a:solidFill>
                            <a:srgbClr val="000000"/>
                          </a:solidFill>
                          <a:effectLst/>
                          <a:uLnTx/>
                          <a:uFillTx/>
                          <a:latin typeface="Open Sans (Body)"/>
                          <a:ea typeface="Open Sans" panose="020B0606030504020204" pitchFamily="34" charset="0"/>
                          <a:cs typeface="Open Sans" panose="020B0606030504020204" pitchFamily="34" charset="0"/>
                        </a:rPr>
                      </a:br>
                      <a:r>
                        <a:rPr kumimoji="0" lang="en-US" sz="1200" b="0" i="0" u="none" strike="noStrike" kern="0" cap="none" spc="0" normalizeH="0" baseline="0" noProof="0">
                          <a:ln>
                            <a:noFill/>
                          </a:ln>
                          <a:solidFill>
                            <a:srgbClr val="000000"/>
                          </a:solidFill>
                          <a:effectLst/>
                          <a:uLnTx/>
                          <a:uFillTx/>
                          <a:latin typeface="Open Sans (Body)"/>
                          <a:ea typeface="Open Sans" panose="020B0606030504020204" pitchFamily="34" charset="0"/>
                          <a:cs typeface="Open Sans" panose="020B0606030504020204" pitchFamily="34" charset="0"/>
                        </a:rPr>
                        <a:t>Pre-built models offer organizations rapid speed to value and lower costs for fine-tuning</a:t>
                      </a:r>
                    </a:p>
                    <a:p>
                      <a:pPr algn="l"/>
                      <a:endParaRPr lang="en-US" sz="1400" b="0">
                        <a:solidFill>
                          <a:schemeClr val="tx1"/>
                        </a:solidFill>
                        <a:latin typeface="Open Sans (Body)"/>
                      </a:endParaRPr>
                    </a:p>
                  </a:txBody>
                  <a:tcPr>
                    <a:lnL w="28575" cap="flat" cmpd="sng" algn="ctr">
                      <a:solidFill>
                        <a:srgbClr val="00ABAB"/>
                      </a:solidFill>
                      <a:prstDash val="solid"/>
                      <a:round/>
                      <a:headEnd type="none" w="med" len="med"/>
                      <a:tailEnd type="none" w="med" len="med"/>
                    </a:lnL>
                    <a:lnR w="38100" cap="flat" cmpd="sng" algn="ctr">
                      <a:solidFill>
                        <a:srgbClr val="00ABAB"/>
                      </a:solid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rgbClr val="00ABA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1" i="0" u="none" strike="noStrike" kern="0" cap="none" spc="0" normalizeH="0" baseline="0" noProof="0">
                          <a:ln>
                            <a:noFill/>
                          </a:ln>
                          <a:solidFill>
                            <a:srgbClr val="000000"/>
                          </a:solidFill>
                          <a:effectLst/>
                          <a:uLnTx/>
                          <a:uFillTx/>
                          <a:latin typeface="Open Sans (Body)"/>
                          <a:ea typeface="Open Sans" panose="020B0606030504020204" pitchFamily="34" charset="0"/>
                          <a:cs typeface="Open Sans" panose="020B0606030504020204" pitchFamily="34" charset="0"/>
                        </a:rPr>
                        <a:t>Description:</a:t>
                      </a:r>
                      <a:br>
                        <a:rPr kumimoji="0" lang="en-US" sz="1200" b="0" i="0" u="none" strike="noStrike" kern="0" cap="none" spc="0" normalizeH="0" baseline="0" noProof="0">
                          <a:ln>
                            <a:noFill/>
                          </a:ln>
                          <a:solidFill>
                            <a:srgbClr val="000000"/>
                          </a:solidFill>
                          <a:effectLst/>
                          <a:uLnTx/>
                          <a:uFillTx/>
                          <a:latin typeface="Open Sans (Body)"/>
                          <a:ea typeface="Open Sans" panose="020B0606030504020204" pitchFamily="34" charset="0"/>
                          <a:cs typeface="Open Sans" panose="020B0606030504020204" pitchFamily="34" charset="0"/>
                        </a:rPr>
                      </a:br>
                      <a:r>
                        <a:rPr kumimoji="0" lang="en-US" sz="1200" b="0" i="0" u="none" strike="noStrike" kern="0" cap="none" spc="0" normalizeH="0" baseline="0" noProof="0">
                          <a:ln>
                            <a:noFill/>
                          </a:ln>
                          <a:solidFill>
                            <a:srgbClr val="000000"/>
                          </a:solidFill>
                          <a:effectLst/>
                          <a:uLnTx/>
                          <a:uFillTx/>
                          <a:latin typeface="Open Sans (Body)"/>
                          <a:ea typeface="Open Sans" panose="020B0606030504020204" pitchFamily="34" charset="0"/>
                          <a:cs typeface="Open Sans" panose="020B0606030504020204" pitchFamily="34" charset="0"/>
                        </a:rPr>
                        <a:t>AI models developed, maintained, and distributed under open-source licenses. They can be freely used, modified, and shared by anyone, and often benefit from a large community of contributors</a:t>
                      </a:r>
                      <a:endParaRPr kumimoji="0" lang="en-US" sz="1400" b="0" i="0" u="none" strike="noStrike" kern="0" cap="none" spc="0" normalizeH="0" baseline="0" noProof="0">
                        <a:ln>
                          <a:noFill/>
                        </a:ln>
                        <a:solidFill>
                          <a:srgbClr val="000000"/>
                        </a:solidFill>
                        <a:effectLst/>
                        <a:uLnTx/>
                        <a:uFillTx/>
                        <a:latin typeface="Open Sans (Body)"/>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400" b="0" i="0" u="none" strike="noStrike" kern="0" cap="none" spc="0" normalizeH="0" baseline="0" noProof="0">
                        <a:ln>
                          <a:noFill/>
                        </a:ln>
                        <a:solidFill>
                          <a:srgbClr val="000000"/>
                        </a:solidFill>
                        <a:effectLst/>
                        <a:uLnTx/>
                        <a:uFillTx/>
                        <a:latin typeface="Open Sans (Body)"/>
                        <a:ea typeface="Open Sans" panose="020B0606030504020204" pitchFamily="34" charset="0"/>
                        <a:cs typeface="Open Sans" panose="020B0606030504020204"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1" i="0" u="none" strike="noStrike" kern="0" cap="none" spc="0" normalizeH="0" baseline="0" noProof="0">
                          <a:ln>
                            <a:noFill/>
                          </a:ln>
                          <a:solidFill>
                            <a:srgbClr val="000000"/>
                          </a:solidFill>
                          <a:effectLst/>
                          <a:uLnTx/>
                          <a:uFillTx/>
                          <a:latin typeface="Open Sans (Body)"/>
                          <a:ea typeface="Open Sans" panose="020B0606030504020204" pitchFamily="34" charset="0"/>
                          <a:cs typeface="Open Sans" panose="020B0606030504020204" pitchFamily="34" charset="0"/>
                        </a:rPr>
                        <a:t>Example:</a:t>
                      </a:r>
                      <a:r>
                        <a:rPr kumimoji="0" lang="en-US" sz="1200" b="0" i="0" u="none" strike="noStrike" kern="0" cap="none" spc="0" normalizeH="0" baseline="0" noProof="0">
                          <a:ln>
                            <a:noFill/>
                          </a:ln>
                          <a:solidFill>
                            <a:srgbClr val="000000"/>
                          </a:solidFill>
                          <a:effectLst/>
                          <a:uLnTx/>
                          <a:uFillTx/>
                          <a:latin typeface="Open Sans (Body)"/>
                          <a:ea typeface="Open Sans" panose="020B0606030504020204" pitchFamily="34" charset="0"/>
                          <a:cs typeface="Open Sans" panose="020B0606030504020204" pitchFamily="34" charset="0"/>
                        </a:rPr>
                        <a:t> </a:t>
                      </a:r>
                      <a:br>
                        <a:rPr kumimoji="0" lang="en-US" sz="1200" b="0" i="0" u="none" strike="noStrike" kern="0" cap="none" spc="0" normalizeH="0" baseline="0" noProof="0">
                          <a:ln>
                            <a:noFill/>
                          </a:ln>
                          <a:solidFill>
                            <a:srgbClr val="000000"/>
                          </a:solidFill>
                          <a:effectLst/>
                          <a:uLnTx/>
                          <a:uFillTx/>
                          <a:latin typeface="Open Sans (Body)"/>
                          <a:ea typeface="Open Sans" panose="020B0606030504020204" pitchFamily="34" charset="0"/>
                          <a:cs typeface="Open Sans" panose="020B0606030504020204" pitchFamily="34" charset="0"/>
                        </a:rPr>
                      </a:br>
                      <a:r>
                        <a:rPr kumimoji="0" lang="en-US" sz="1200" b="0" i="0" u="none" strike="noStrike" kern="0" cap="none" spc="0" normalizeH="0" baseline="0" noProof="0" err="1">
                          <a:ln>
                            <a:noFill/>
                          </a:ln>
                          <a:solidFill>
                            <a:srgbClr val="000000"/>
                          </a:solidFill>
                          <a:effectLst/>
                          <a:uLnTx/>
                          <a:uFillTx/>
                          <a:latin typeface="Open Sans (Body)"/>
                          <a:ea typeface="Open Sans" panose="020B0606030504020204" pitchFamily="34" charset="0"/>
                          <a:cs typeface="Open Sans" panose="020B0606030504020204" pitchFamily="34" charset="0"/>
                        </a:rPr>
                        <a:t>BloombergGPT</a:t>
                      </a:r>
                      <a:r>
                        <a:rPr kumimoji="0" lang="en-US" sz="1200" b="0" i="0" u="none" strike="noStrike" kern="0" cap="none" spc="0" normalizeH="0" baseline="0" noProof="0">
                          <a:ln>
                            <a:noFill/>
                          </a:ln>
                          <a:solidFill>
                            <a:srgbClr val="000000"/>
                          </a:solidFill>
                          <a:effectLst/>
                          <a:uLnTx/>
                          <a:uFillTx/>
                          <a:latin typeface="Open Sans (Body)"/>
                          <a:ea typeface="Open Sans" panose="020B0606030504020204" pitchFamily="34" charset="0"/>
                          <a:cs typeface="Open Sans" panose="020B0606030504020204" pitchFamily="34" charset="0"/>
                        </a:rPr>
                        <a:t> (BLOOM)</a:t>
                      </a:r>
                      <a:endParaRPr kumimoji="0" lang="en-US" sz="1400" b="0" i="0" u="none" strike="noStrike" kern="0" cap="none" spc="0" normalizeH="0" baseline="0" noProof="0">
                        <a:ln>
                          <a:noFill/>
                        </a:ln>
                        <a:solidFill>
                          <a:srgbClr val="000000"/>
                        </a:solidFill>
                        <a:effectLst/>
                        <a:uLnTx/>
                        <a:uFillTx/>
                        <a:latin typeface="Open Sans (Body)"/>
                        <a:ea typeface="Open Sans" panose="020B0606030504020204" pitchFamily="34" charset="0"/>
                        <a:cs typeface="Open Sans" panose="020B0606030504020204"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400" b="0" i="0" u="none" strike="noStrike" kern="0" cap="none" spc="0" normalizeH="0" baseline="0" noProof="0">
                        <a:ln>
                          <a:noFill/>
                        </a:ln>
                        <a:solidFill>
                          <a:srgbClr val="000000"/>
                        </a:solidFill>
                        <a:effectLst/>
                        <a:uLnTx/>
                        <a:uFillTx/>
                        <a:latin typeface="Open Sans (Body)"/>
                        <a:ea typeface="Open Sans" panose="020B0606030504020204" pitchFamily="34" charset="0"/>
                        <a:cs typeface="Open Sans" panose="020B0606030504020204"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1" i="0" u="none" strike="noStrike" kern="0" cap="none" spc="0" normalizeH="0" baseline="0" noProof="0">
                          <a:ln>
                            <a:noFill/>
                          </a:ln>
                          <a:solidFill>
                            <a:srgbClr val="000000"/>
                          </a:solidFill>
                          <a:effectLst/>
                          <a:uLnTx/>
                          <a:uFillTx/>
                          <a:latin typeface="Open Sans (Body)"/>
                          <a:ea typeface="Open Sans" panose="020B0606030504020204" pitchFamily="34" charset="0"/>
                          <a:cs typeface="Open Sans" panose="020B0606030504020204" pitchFamily="34" charset="0"/>
                        </a:rPr>
                        <a:t>Competitive Upside:</a:t>
                      </a:r>
                      <a:br>
                        <a:rPr kumimoji="0" lang="en-US" sz="1200" b="1" i="0" u="none" strike="noStrike" kern="0" cap="none" spc="0" normalizeH="0" baseline="0" noProof="0">
                          <a:ln>
                            <a:noFill/>
                          </a:ln>
                          <a:solidFill>
                            <a:srgbClr val="000000"/>
                          </a:solidFill>
                          <a:effectLst/>
                          <a:uLnTx/>
                          <a:uFillTx/>
                          <a:latin typeface="Open Sans (Body)"/>
                          <a:ea typeface="Open Sans" panose="020B0606030504020204" pitchFamily="34" charset="0"/>
                          <a:cs typeface="Open Sans" panose="020B0606030504020204" pitchFamily="34" charset="0"/>
                        </a:rPr>
                      </a:br>
                      <a:r>
                        <a:rPr kumimoji="0" lang="en-US" sz="1200" b="0" i="0" u="none" strike="noStrike" kern="0" cap="none" spc="0" normalizeH="0" baseline="0" noProof="0">
                          <a:ln>
                            <a:noFill/>
                          </a:ln>
                          <a:solidFill>
                            <a:srgbClr val="000000"/>
                          </a:solidFill>
                          <a:effectLst/>
                          <a:uLnTx/>
                          <a:uFillTx/>
                          <a:latin typeface="Open Sans (Body)"/>
                          <a:ea typeface="Open Sans" panose="020B0606030504020204" pitchFamily="34" charset="0"/>
                          <a:cs typeface="Open Sans" panose="020B0606030504020204" pitchFamily="34" charset="0"/>
                        </a:rPr>
                        <a:t>Provides organizations with a technical construct to create more accurate models for specific domains, but at a higher training cost (&lt;$2M)</a:t>
                      </a:r>
                      <a:endParaRPr lang="en-US" sz="1200" b="1">
                        <a:solidFill>
                          <a:schemeClr val="tx1"/>
                        </a:solidFill>
                        <a:latin typeface="Open Sans (Body)"/>
                      </a:endParaRPr>
                    </a:p>
                  </a:txBody>
                  <a:tcPr>
                    <a:lnL w="38100" cap="flat" cmpd="sng" algn="ctr">
                      <a:solidFill>
                        <a:srgbClr val="00ABAB"/>
                      </a:solidFill>
                      <a:prstDash val="solid"/>
                      <a:round/>
                      <a:headEnd type="none" w="med" len="med"/>
                      <a:tailEnd type="none" w="med" len="med"/>
                    </a:lnL>
                    <a:lnR w="28575" cap="flat" cmpd="sng" algn="ctr">
                      <a:solidFill>
                        <a:srgbClr val="00ABAB"/>
                      </a:solid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rgbClr val="00ABAB"/>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68978747"/>
                  </a:ext>
                </a:extLst>
              </a:tr>
              <a:tr h="1151721">
                <a:tc gridSpan="2">
                  <a:txBody>
                    <a:bodyPr/>
                    <a:lstStyle/>
                    <a:p>
                      <a:pPr marL="0" marR="0" lvl="0" indent="0" algn="ctr" defTabSz="1219170" rtl="0" eaLnBrk="1" fontAlgn="auto" latinLnBrk="0" hangingPunct="1">
                        <a:lnSpc>
                          <a:spcPct val="100000"/>
                        </a:lnSpc>
                        <a:spcBef>
                          <a:spcPts val="500"/>
                        </a:spcBef>
                        <a:spcAft>
                          <a:spcPts val="0"/>
                        </a:spcAft>
                        <a:buClrTx/>
                        <a:buSzTx/>
                        <a:buFontTx/>
                        <a:buNone/>
                        <a:tabLst/>
                        <a:defRPr/>
                      </a:pPr>
                      <a:r>
                        <a:rPr kumimoji="0" lang="en-US" sz="1400" b="1" i="0" u="none" strike="noStrike" kern="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What it Takes to Win</a:t>
                      </a:r>
                    </a:p>
                    <a:p>
                      <a:pPr marL="171450" indent="-171450">
                        <a:buFont typeface="Arial" panose="020B0604020202020204" pitchFamily="34" charset="0"/>
                        <a:buChar char="•"/>
                      </a:pPr>
                      <a:r>
                        <a:rPr lang="en-US" sz="1200" b="0" dirty="0">
                          <a:solidFill>
                            <a:schemeClr val="tx1"/>
                          </a:solidFill>
                          <a:latin typeface="Open Sans (Body)"/>
                        </a:rPr>
                        <a:t>By excelling in both open-source model pre-training, as well as forming strategic partnerships with proprietary model developers, we can deliver tailored, innovative solutions that meet client-specific requirements and drive their success, in addition to supporting our future business models</a:t>
                      </a:r>
                    </a:p>
                  </a:txBody>
                  <a:tcPr>
                    <a:lnL w="28575" cap="flat" cmpd="sng" algn="ctr">
                      <a:solidFill>
                        <a:srgbClr val="00ABAB"/>
                      </a:solidFill>
                      <a:prstDash val="solid"/>
                      <a:round/>
                      <a:headEnd type="none" w="med" len="med"/>
                      <a:tailEnd type="none" w="med" len="med"/>
                    </a:lnL>
                    <a:lnR w="28575" cap="flat" cmpd="sng" algn="ctr">
                      <a:solidFill>
                        <a:srgbClr val="00ABAB"/>
                      </a:solidFill>
                      <a:prstDash val="solid"/>
                      <a:round/>
                      <a:headEnd type="none" w="med" len="med"/>
                      <a:tailEnd type="none" w="med" len="med"/>
                    </a:lnR>
                    <a:lnT w="28575" cap="flat" cmpd="sng" algn="ctr">
                      <a:solidFill>
                        <a:srgbClr val="00ABAB"/>
                      </a:solidFill>
                      <a:prstDash val="solid"/>
                      <a:round/>
                      <a:headEnd type="none" w="med" len="med"/>
                      <a:tailEnd type="none" w="med" len="med"/>
                    </a:lnT>
                    <a:lnB w="28575" cap="flat" cmpd="sng" algn="ctr">
                      <a:solidFill>
                        <a:srgbClr val="00ABAB"/>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For clients, for ourselves</a:t>
                      </a:r>
                    </a:p>
                    <a:p>
                      <a:endParaRPr lang="en-US" sz="1400">
                        <a:solidFill>
                          <a:schemeClr val="tx1"/>
                        </a:solidFill>
                      </a:endParaRPr>
                    </a:p>
                  </a:txBody>
                  <a:tcPr>
                    <a:lnL w="28575" cap="flat" cmpd="sng" algn="ctr">
                      <a:solidFill>
                        <a:srgbClr val="00ABAB"/>
                      </a:solidFill>
                      <a:prstDash val="solid"/>
                      <a:round/>
                      <a:headEnd type="none" w="med" len="med"/>
                      <a:tailEnd type="none" w="med" len="med"/>
                    </a:lnL>
                    <a:lnR w="28575" cap="flat" cmpd="sng" algn="ctr">
                      <a:solidFill>
                        <a:srgbClr val="00ABAB"/>
                      </a:solidFill>
                      <a:prstDash val="solid"/>
                      <a:round/>
                      <a:headEnd type="none" w="med" len="med"/>
                      <a:tailEnd type="none" w="med" len="med"/>
                    </a:lnR>
                    <a:lnT w="28575" cap="flat" cmpd="sng" algn="ctr">
                      <a:solidFill>
                        <a:srgbClr val="00ABAB"/>
                      </a:solidFill>
                      <a:prstDash val="solid"/>
                      <a:round/>
                      <a:headEnd type="none" w="med" len="med"/>
                      <a:tailEnd type="none" w="med" len="med"/>
                    </a:lnT>
                    <a:lnB w="28575" cap="flat" cmpd="sng" algn="ctr">
                      <a:solidFill>
                        <a:srgbClr val="00ABAB"/>
                      </a:solidFill>
                      <a:prstDash val="solid"/>
                      <a:round/>
                      <a:headEnd type="none" w="med" len="med"/>
                      <a:tailEnd type="none" w="med" len="med"/>
                    </a:lnB>
                    <a:noFill/>
                  </a:tcPr>
                </a:tc>
                <a:extLst>
                  <a:ext uri="{0D108BD9-81ED-4DB2-BD59-A6C34878D82A}">
                    <a16:rowId xmlns:a16="http://schemas.microsoft.com/office/drawing/2014/main" val="107573015"/>
                  </a:ext>
                </a:extLst>
              </a:tr>
            </a:tbl>
          </a:graphicData>
        </a:graphic>
      </p:graphicFrame>
      <p:graphicFrame>
        <p:nvGraphicFramePr>
          <p:cNvPr id="81" name="Table 236">
            <a:extLst>
              <a:ext uri="{FF2B5EF4-FFF2-40B4-BE49-F238E27FC236}">
                <a16:creationId xmlns:a16="http://schemas.microsoft.com/office/drawing/2014/main" id="{2B36D25A-4DB4-4BFE-A71B-628B5C8CE922}"/>
              </a:ext>
            </a:extLst>
          </p:cNvPr>
          <p:cNvGraphicFramePr>
            <a:graphicFrameLocks noGrp="1"/>
          </p:cNvGraphicFramePr>
          <p:nvPr/>
        </p:nvGraphicFramePr>
        <p:xfrm>
          <a:off x="8839491" y="1147735"/>
          <a:ext cx="2803346" cy="4995604"/>
        </p:xfrm>
        <a:graphic>
          <a:graphicData uri="http://schemas.openxmlformats.org/drawingml/2006/table">
            <a:tbl>
              <a:tblPr firstRow="1" bandRow="1">
                <a:tableStyleId>{5C22544A-7EE6-4342-B048-85BDC9FD1C3A}</a:tableStyleId>
              </a:tblPr>
              <a:tblGrid>
                <a:gridCol w="2803346">
                  <a:extLst>
                    <a:ext uri="{9D8B030D-6E8A-4147-A177-3AD203B41FA5}">
                      <a16:colId xmlns:a16="http://schemas.microsoft.com/office/drawing/2014/main" val="2180179306"/>
                    </a:ext>
                  </a:extLst>
                </a:gridCol>
              </a:tblGrid>
              <a:tr h="4995604">
                <a:tc>
                  <a:txBody>
                    <a:bodyPr/>
                    <a:lstStyle/>
                    <a:p>
                      <a:pPr marL="0" marR="0" lvl="0" indent="0" algn="l" defTabSz="1219170" rtl="0" eaLnBrk="1" fontAlgn="auto" latinLnBrk="0" hangingPunct="1">
                        <a:lnSpc>
                          <a:spcPct val="100000"/>
                        </a:lnSpc>
                        <a:spcBef>
                          <a:spcPts val="500"/>
                        </a:spcBef>
                        <a:spcAft>
                          <a:spcPts val="0"/>
                        </a:spcAft>
                        <a:buClrTx/>
                        <a:buSzTx/>
                        <a:buFontTx/>
                        <a:buNone/>
                        <a:tabLst/>
                        <a:defRPr/>
                      </a:pPr>
                      <a:r>
                        <a:rPr kumimoji="0" lang="en-US" sz="1400" b="1" i="0" u="none" strike="noStrike" kern="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Maximizing Model Potential</a:t>
                      </a:r>
                    </a:p>
                    <a:p>
                      <a:pPr algn="l"/>
                      <a:br>
                        <a:rPr kumimoji="0" lang="en-US" sz="1400" b="0" i="0" u="none" strike="noStrike" kern="1200" cap="none" spc="0" normalizeH="0" baseline="0" dirty="0">
                          <a:ln>
                            <a:noFill/>
                          </a:ln>
                          <a:solidFill>
                            <a:srgbClr val="000000"/>
                          </a:solidFill>
                          <a:effectLst/>
                          <a:uFillTx/>
                          <a:latin typeface="Open Sans" panose="020B0606030504020204" pitchFamily="34" charset="0"/>
                          <a:ea typeface="Open Sans" panose="020B0606030504020204" pitchFamily="34" charset="0"/>
                          <a:cs typeface="Open Sans" panose="020B0606030504020204" pitchFamily="34" charset="0"/>
                        </a:rPr>
                      </a:br>
                      <a:endParaRPr kumimoji="0" lang="en-US" sz="1400" b="0" i="0" u="none" strike="noStrike" kern="1200" cap="none" spc="0" normalizeH="0" baseline="0" dirty="0">
                        <a:ln>
                          <a:noFill/>
                        </a:ln>
                        <a:solidFill>
                          <a:srgbClr val="000000"/>
                        </a:solidFill>
                        <a:effectLst/>
                        <a:uFillTx/>
                        <a:latin typeface="Open Sans" panose="020B0606030504020204" pitchFamily="34" charset="0"/>
                        <a:ea typeface="Open Sans" panose="020B0606030504020204" pitchFamily="34" charset="0"/>
                        <a:cs typeface="Open Sans" panose="020B0606030504020204" pitchFamily="34" charset="0"/>
                      </a:endParaRPr>
                    </a:p>
                    <a:p>
                      <a:pPr marL="285750" marR="0" lvl="0" indent="-285750" algn="l" defTabSz="1219170" rtl="0" eaLnBrk="1" fontAlgn="auto" latinLnBrk="0" hangingPunct="1">
                        <a:lnSpc>
                          <a:spcPct val="100000"/>
                        </a:lnSpc>
                        <a:spcBef>
                          <a:spcPts val="500"/>
                        </a:spcBef>
                        <a:spcAft>
                          <a:spcPts val="0"/>
                        </a:spcAft>
                        <a:buClrTx/>
                        <a:buSzTx/>
                        <a:buFont typeface="Arial" panose="020B0604020202020204" pitchFamily="34" charset="0"/>
                        <a:buChar char="•"/>
                        <a:tabLst/>
                        <a:defRPr/>
                      </a:pPr>
                      <a:r>
                        <a:rPr kumimoji="0" lang="en-US" sz="1300" b="0" i="0" u="none" strike="noStrike" kern="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High-quality, reliable, and consistent data ensures more accurate and robust foundation models, setting them apart in performance</a:t>
                      </a:r>
                    </a:p>
                    <a:p>
                      <a:pPr marL="285750" marR="0" lvl="0" indent="-285750" algn="l" defTabSz="1219170" rtl="0" eaLnBrk="1" fontAlgn="auto" latinLnBrk="0" hangingPunct="1">
                        <a:lnSpc>
                          <a:spcPct val="100000"/>
                        </a:lnSpc>
                        <a:spcBef>
                          <a:spcPts val="500"/>
                        </a:spcBef>
                        <a:spcAft>
                          <a:spcPts val="0"/>
                        </a:spcAft>
                        <a:buClrTx/>
                        <a:buSzTx/>
                        <a:buFont typeface="Arial" panose="020B0604020202020204" pitchFamily="34" charset="0"/>
                        <a:buChar char="•"/>
                        <a:tabLst/>
                        <a:defRPr/>
                      </a:pPr>
                      <a:endParaRPr kumimoji="0" lang="en-US" sz="1300" b="0" i="0" u="none" strike="noStrike" kern="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285750" marR="0" lvl="0" indent="-285750" algn="l" defTabSz="1219170" rtl="0" eaLnBrk="1" fontAlgn="auto" latinLnBrk="0" hangingPunct="1">
                        <a:lnSpc>
                          <a:spcPct val="100000"/>
                        </a:lnSpc>
                        <a:spcBef>
                          <a:spcPts val="500"/>
                        </a:spcBef>
                        <a:spcAft>
                          <a:spcPts val="0"/>
                        </a:spcAft>
                        <a:buClrTx/>
                        <a:buSzTx/>
                        <a:buFont typeface="Arial" panose="020B0604020202020204" pitchFamily="34" charset="0"/>
                        <a:buChar char="•"/>
                        <a:tabLst/>
                        <a:defRPr/>
                      </a:pPr>
                      <a:r>
                        <a:rPr kumimoji="0" lang="en-US" sz="1300" b="0" i="0" u="none" strike="noStrike" kern="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Unique proprietary data can provide a competitive edge, driving innovation and enabling targeted, industry-specific applications</a:t>
                      </a:r>
                    </a:p>
                    <a:p>
                      <a:pPr marL="285750" marR="0" lvl="0" indent="-285750" algn="l" defTabSz="1219170" rtl="0" eaLnBrk="1" fontAlgn="auto" latinLnBrk="0" hangingPunct="1">
                        <a:lnSpc>
                          <a:spcPct val="100000"/>
                        </a:lnSpc>
                        <a:spcBef>
                          <a:spcPts val="500"/>
                        </a:spcBef>
                        <a:spcAft>
                          <a:spcPts val="0"/>
                        </a:spcAft>
                        <a:buClrTx/>
                        <a:buSzTx/>
                        <a:buFont typeface="Arial" panose="020B0604020202020204" pitchFamily="34" charset="0"/>
                        <a:buChar char="•"/>
                        <a:tabLst/>
                        <a:defRPr/>
                      </a:pPr>
                      <a:endParaRPr kumimoji="0" lang="en-US" sz="1300" b="0" i="0" u="none" strike="noStrike" kern="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285750" marR="0" lvl="0" indent="-285750" algn="l" defTabSz="1219170" rtl="0" eaLnBrk="1" fontAlgn="auto" latinLnBrk="0" hangingPunct="1">
                        <a:lnSpc>
                          <a:spcPct val="100000"/>
                        </a:lnSpc>
                        <a:spcBef>
                          <a:spcPts val="500"/>
                        </a:spcBef>
                        <a:spcAft>
                          <a:spcPts val="0"/>
                        </a:spcAft>
                        <a:buClrTx/>
                        <a:buSzTx/>
                        <a:buFont typeface="Arial" panose="020B0604020202020204" pitchFamily="34" charset="0"/>
                        <a:buChar char="•"/>
                        <a:tabLst/>
                        <a:defRPr/>
                      </a:pPr>
                      <a:r>
                        <a:rPr kumimoji="0" lang="en-US" sz="1300" b="0" i="0" u="none" strike="noStrike" kern="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Ample and diverse data enhances the model's adaptability to various tasks and domains, making it more versatile and useful</a:t>
                      </a:r>
                    </a:p>
                    <a:p>
                      <a:pPr marL="285750" marR="0" lvl="0" indent="-285750" algn="l" defTabSz="1219170" rtl="0" eaLnBrk="1" fontAlgn="auto" latinLnBrk="0" hangingPunct="1">
                        <a:lnSpc>
                          <a:spcPct val="100000"/>
                        </a:lnSpc>
                        <a:spcBef>
                          <a:spcPts val="500"/>
                        </a:spcBef>
                        <a:spcAft>
                          <a:spcPts val="0"/>
                        </a:spcAft>
                        <a:buClrTx/>
                        <a:buSzTx/>
                        <a:buFont typeface="Arial" panose="020B0604020202020204" pitchFamily="34" charset="0"/>
                        <a:buChar char="•"/>
                        <a:tabLst/>
                        <a:defRPr/>
                      </a:pPr>
                      <a:endParaRPr kumimoji="0" lang="en-US" sz="1400" b="0" i="0" u="none" strike="noStrike" kern="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a:txBody>
                  <a:tcPr>
                    <a:lnL w="28575" cap="flat" cmpd="sng" algn="ctr">
                      <a:solidFill>
                        <a:srgbClr val="00ABAB"/>
                      </a:solidFill>
                      <a:prstDash val="solid"/>
                      <a:round/>
                      <a:headEnd type="none" w="med" len="med"/>
                      <a:tailEnd type="none" w="med" len="med"/>
                    </a:lnL>
                    <a:lnR w="28575" cap="flat" cmpd="sng" algn="ctr">
                      <a:solidFill>
                        <a:srgbClr val="00ABAB"/>
                      </a:solidFill>
                      <a:prstDash val="solid"/>
                      <a:round/>
                      <a:headEnd type="none" w="med" len="med"/>
                      <a:tailEnd type="none" w="med" len="med"/>
                    </a:lnR>
                    <a:lnT w="28575" cap="flat" cmpd="sng" algn="ctr">
                      <a:solidFill>
                        <a:srgbClr val="00ABAB"/>
                      </a:solidFill>
                      <a:prstDash val="solid"/>
                      <a:round/>
                      <a:headEnd type="none" w="med" len="med"/>
                      <a:tailEnd type="none" w="med" len="med"/>
                    </a:lnT>
                    <a:lnB w="28575" cap="flat" cmpd="sng" algn="ctr">
                      <a:solidFill>
                        <a:srgbClr val="00ABAB"/>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920378206"/>
                  </a:ext>
                </a:extLst>
              </a:tr>
            </a:tbl>
          </a:graphicData>
        </a:graphic>
      </p:graphicFrame>
      <p:sp>
        <p:nvSpPr>
          <p:cNvPr id="7" name="Title 4">
            <a:extLst>
              <a:ext uri="{FF2B5EF4-FFF2-40B4-BE49-F238E27FC236}">
                <a16:creationId xmlns:a16="http://schemas.microsoft.com/office/drawing/2014/main" id="{17EB0796-1905-AC87-8CCE-0ED48983D406}"/>
              </a:ext>
            </a:extLst>
          </p:cNvPr>
          <p:cNvSpPr txBox="1">
            <a:spLocks/>
          </p:cNvSpPr>
          <p:nvPr/>
        </p:nvSpPr>
        <p:spPr bwMode="gray">
          <a:xfrm>
            <a:off x="440404" y="410867"/>
            <a:ext cx="11252200" cy="451866"/>
          </a:xfrm>
          <a:prstGeom prst="rect">
            <a:avLst/>
          </a:prstGeom>
        </p:spPr>
        <p:txBody>
          <a:bodyPr vert="horz" lIns="0" tIns="0" rIns="0" bIns="0" rtlCol="0" anchor="t" anchorCtr="0">
            <a:noAutofit/>
          </a:bodyPr>
          <a:lstStyle>
            <a:lvl1pPr algn="l" defTabSz="685800" rtl="0" eaLnBrk="1" latinLnBrk="0" hangingPunct="1">
              <a:spcBef>
                <a:spcPct val="0"/>
              </a:spcBef>
              <a:buNone/>
              <a:defRPr sz="2000" kern="1200">
                <a:solidFill>
                  <a:schemeClr val="tx1"/>
                </a:solidFill>
                <a:latin typeface="+mn-lt"/>
                <a:ea typeface="+mj-ea"/>
                <a:cs typeface="Calibri Light" panose="020F0302020204030204" pitchFamily="34" charset="0"/>
              </a:defRPr>
            </a:lvl1pPr>
          </a:lstStyle>
          <a:p>
            <a:r>
              <a:rPr lang="en-US">
                <a:latin typeface="Open Sans Semibold"/>
                <a:ea typeface="Open Sans Semibold"/>
                <a:cs typeface="Open Sans Semibold"/>
              </a:rPr>
              <a:t>Tech Stack Deep Dive: Foundation Models</a:t>
            </a:r>
          </a:p>
        </p:txBody>
      </p:sp>
      <p:pic>
        <p:nvPicPr>
          <p:cNvPr id="8" name="Picture 7">
            <a:extLst>
              <a:ext uri="{FF2B5EF4-FFF2-40B4-BE49-F238E27FC236}">
                <a16:creationId xmlns:a16="http://schemas.microsoft.com/office/drawing/2014/main" id="{9E28C90C-5A09-0721-50F7-38EA05DBD6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21355" y="63854"/>
            <a:ext cx="1022734" cy="749417"/>
          </a:xfrm>
          <a:prstGeom prst="rect">
            <a:avLst/>
          </a:prstGeom>
        </p:spPr>
      </p:pic>
      <p:sp>
        <p:nvSpPr>
          <p:cNvPr id="9" name="Rectangle 8">
            <a:extLst>
              <a:ext uri="{FF2B5EF4-FFF2-40B4-BE49-F238E27FC236}">
                <a16:creationId xmlns:a16="http://schemas.microsoft.com/office/drawing/2014/main" id="{9E78BFC4-FE59-71AB-4DD6-8212A0FA7E0B}"/>
              </a:ext>
            </a:extLst>
          </p:cNvPr>
          <p:cNvSpPr/>
          <p:nvPr/>
        </p:nvSpPr>
        <p:spPr bwMode="gray">
          <a:xfrm>
            <a:off x="8424941" y="63854"/>
            <a:ext cx="607780" cy="792865"/>
          </a:xfrm>
          <a:prstGeom prst="rect">
            <a:avLst/>
          </a:prstGeom>
          <a:solidFill>
            <a:schemeClr val="bg1">
              <a:alpha val="74695"/>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12" name="Rectangle 11">
            <a:extLst>
              <a:ext uri="{FF2B5EF4-FFF2-40B4-BE49-F238E27FC236}">
                <a16:creationId xmlns:a16="http://schemas.microsoft.com/office/drawing/2014/main" id="{4D95E67D-D17A-8B4E-1282-2281D85C1409}"/>
              </a:ext>
            </a:extLst>
          </p:cNvPr>
          <p:cNvSpPr/>
          <p:nvPr/>
        </p:nvSpPr>
        <p:spPr bwMode="gray">
          <a:xfrm>
            <a:off x="9032721" y="568939"/>
            <a:ext cx="511368" cy="273750"/>
          </a:xfrm>
          <a:prstGeom prst="rect">
            <a:avLst/>
          </a:prstGeom>
          <a:solidFill>
            <a:schemeClr val="bg1">
              <a:alpha val="74695"/>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13" name="Rectangle 12">
            <a:extLst>
              <a:ext uri="{FF2B5EF4-FFF2-40B4-BE49-F238E27FC236}">
                <a16:creationId xmlns:a16="http://schemas.microsoft.com/office/drawing/2014/main" id="{C4973096-4DC1-9304-4D5D-104F45AF29C0}"/>
              </a:ext>
            </a:extLst>
          </p:cNvPr>
          <p:cNvSpPr/>
          <p:nvPr/>
        </p:nvSpPr>
        <p:spPr bwMode="gray">
          <a:xfrm>
            <a:off x="9037664" y="27537"/>
            <a:ext cx="551180" cy="171873"/>
          </a:xfrm>
          <a:prstGeom prst="rect">
            <a:avLst/>
          </a:prstGeom>
          <a:solidFill>
            <a:schemeClr val="bg1">
              <a:alpha val="74695"/>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Tree>
    <p:extLst>
      <p:ext uri="{BB962C8B-B14F-4D97-AF65-F5344CB8AC3E}">
        <p14:creationId xmlns:p14="http://schemas.microsoft.com/office/powerpoint/2010/main" val="3081604039"/>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7363BA0-66CB-58C5-20D3-64B78BAE9390}"/>
              </a:ext>
            </a:extLst>
          </p:cNvPr>
          <p:cNvSpPr/>
          <p:nvPr/>
        </p:nvSpPr>
        <p:spPr bwMode="gray">
          <a:xfrm>
            <a:off x="440404" y="6466357"/>
            <a:ext cx="3353288" cy="268980"/>
          </a:xfrm>
          <a:prstGeom prst="rect">
            <a:avLst/>
          </a:prstGeom>
          <a:solidFill>
            <a:schemeClr val="bg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5" name="Rectangle 4">
            <a:extLst>
              <a:ext uri="{FF2B5EF4-FFF2-40B4-BE49-F238E27FC236}">
                <a16:creationId xmlns:a16="http://schemas.microsoft.com/office/drawing/2014/main" id="{1D88C988-1944-498D-A339-B1E4231919CD}"/>
              </a:ext>
            </a:extLst>
          </p:cNvPr>
          <p:cNvSpPr/>
          <p:nvPr/>
        </p:nvSpPr>
        <p:spPr>
          <a:xfrm>
            <a:off x="455935" y="6274340"/>
            <a:ext cx="4754880" cy="182880"/>
          </a:xfrm>
          <a:prstGeom prst="rect">
            <a:avLst/>
          </a:prstGeom>
          <a:solidFill>
            <a:schemeClr val="bg1"/>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8288" tIns="18288" rIns="18288" bIns="18288"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endParaRPr>
          </a:p>
        </p:txBody>
      </p:sp>
      <p:sp>
        <p:nvSpPr>
          <p:cNvPr id="2" name="Slide Number Placeholder 1">
            <a:extLst>
              <a:ext uri="{FF2B5EF4-FFF2-40B4-BE49-F238E27FC236}">
                <a16:creationId xmlns:a16="http://schemas.microsoft.com/office/drawing/2014/main" id="{131B48CF-37FD-40BF-93DD-39AE174A7F25}"/>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6CB4B4D-7CA3-9044-876B-883B54F8677D}" type="slidenum">
              <a:rPr kumimoji="0" lang="en-US" sz="800" b="0" i="0" u="none" strike="noStrike" kern="1200" cap="none" spc="0" normalizeH="0" baseline="0" noProof="0" smtClean="0">
                <a:ln>
                  <a:noFill/>
                </a:ln>
                <a:solidFill>
                  <a:srgbClr val="535353"/>
                </a:solidFill>
                <a:effectLst/>
                <a:uLnTx/>
                <a:uFillTx/>
                <a:latin typeface="Open Sans" panose="020B0606030504020204" pitchFamily="34" charset="0"/>
                <a:ea typeface="Open Sans" panose="020B0606030504020204" pitchFamily="34" charset="0"/>
                <a:cs typeface="Open Sans" panose="020B0606030504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800" b="0" i="0" u="none" strike="noStrike" kern="1200" cap="none" spc="0" normalizeH="0" baseline="0" noProof="0">
              <a:ln>
                <a:noFill/>
              </a:ln>
              <a:solidFill>
                <a:srgbClr val="535353"/>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aphicFrame>
        <p:nvGraphicFramePr>
          <p:cNvPr id="4" name="Table 4">
            <a:extLst>
              <a:ext uri="{FF2B5EF4-FFF2-40B4-BE49-F238E27FC236}">
                <a16:creationId xmlns:a16="http://schemas.microsoft.com/office/drawing/2014/main" id="{3A96F6FC-BE3D-4B4D-AC78-27AC30720A34}"/>
              </a:ext>
            </a:extLst>
          </p:cNvPr>
          <p:cNvGraphicFramePr>
            <a:graphicFrameLocks noGrp="1"/>
          </p:cNvGraphicFramePr>
          <p:nvPr/>
        </p:nvGraphicFramePr>
        <p:xfrm>
          <a:off x="3064096" y="1136701"/>
          <a:ext cx="5813491" cy="5024978"/>
        </p:xfrm>
        <a:graphic>
          <a:graphicData uri="http://schemas.openxmlformats.org/drawingml/2006/table">
            <a:tbl>
              <a:tblPr firstRow="1" bandRow="1">
                <a:tableStyleId>{00A15C55-8517-42AA-B614-E9B94910E393}</a:tableStyleId>
              </a:tblPr>
              <a:tblGrid>
                <a:gridCol w="1909976">
                  <a:extLst>
                    <a:ext uri="{9D8B030D-6E8A-4147-A177-3AD203B41FA5}">
                      <a16:colId xmlns:a16="http://schemas.microsoft.com/office/drawing/2014/main" val="1560002554"/>
                    </a:ext>
                  </a:extLst>
                </a:gridCol>
                <a:gridCol w="3903515">
                  <a:extLst>
                    <a:ext uri="{9D8B030D-6E8A-4147-A177-3AD203B41FA5}">
                      <a16:colId xmlns:a16="http://schemas.microsoft.com/office/drawing/2014/main" val="1656321798"/>
                    </a:ext>
                  </a:extLst>
                </a:gridCol>
              </a:tblGrid>
              <a:tr h="12366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kern="0">
                          <a:solidFill>
                            <a:srgbClr val="000000"/>
                          </a:solidFill>
                          <a:latin typeface="Open Sans" panose="020B0606030504020204" pitchFamily="34" charset="0"/>
                          <a:ea typeface="Open Sans" panose="020B0606030504020204" pitchFamily="34" charset="0"/>
                          <a:cs typeface="Open Sans" panose="020B0606030504020204" pitchFamily="34" charset="0"/>
                        </a:rPr>
                        <a:t>Externally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kern="0">
                          <a:solidFill>
                            <a:srgbClr val="000000"/>
                          </a:solidFill>
                          <a:latin typeface="Open Sans" panose="020B0606030504020204" pitchFamily="34" charset="0"/>
                          <a:ea typeface="Open Sans" panose="020B0606030504020204" pitchFamily="34" charset="0"/>
                          <a:cs typeface="Open Sans" panose="020B0606030504020204" pitchFamily="34" charset="0"/>
                        </a:rPr>
                        <a:t>Sourced Data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0">
                          <a:solidFill>
                            <a:srgbClr val="000000"/>
                          </a:solidFill>
                          <a:latin typeface="Open Sans" panose="020B0606030504020204" pitchFamily="34" charset="0"/>
                          <a:ea typeface="Open Sans" panose="020B0606030504020204" pitchFamily="34" charset="0"/>
                          <a:cs typeface="Open Sans" panose="020B0606030504020204" pitchFamily="34" charset="0"/>
                        </a:rPr>
                        <a:t>(Macro &amp; Demographic, 3</a:t>
                      </a:r>
                      <a:r>
                        <a:rPr lang="en-US" sz="1200" b="0" kern="0" baseline="30000">
                          <a:solidFill>
                            <a:srgbClr val="000000"/>
                          </a:solidFill>
                          <a:latin typeface="Open Sans" panose="020B0606030504020204" pitchFamily="34" charset="0"/>
                          <a:ea typeface="Open Sans" panose="020B0606030504020204" pitchFamily="34" charset="0"/>
                          <a:cs typeface="Open Sans" panose="020B0606030504020204" pitchFamily="34" charset="0"/>
                        </a:rPr>
                        <a:t>rd</a:t>
                      </a:r>
                      <a:r>
                        <a:rPr lang="en-US" sz="1200" b="0" kern="0">
                          <a:solidFill>
                            <a:srgbClr val="000000"/>
                          </a:solidFill>
                          <a:latin typeface="Open Sans" panose="020B0606030504020204" pitchFamily="34" charset="0"/>
                          <a:ea typeface="Open Sans" panose="020B0606030504020204" pitchFamily="34" charset="0"/>
                          <a:cs typeface="Open Sans" panose="020B0606030504020204" pitchFamily="34" charset="0"/>
                        </a:rPr>
                        <a:t> Party, User Generated Data)  </a:t>
                      </a:r>
                    </a:p>
                  </a:txBody>
                  <a:tcPr anchor="ctr">
                    <a:lnL w="28575" cap="flat" cmpd="sng" algn="ctr">
                      <a:solidFill>
                        <a:srgbClr val="046A38"/>
                      </a:solidFill>
                      <a:prstDash val="solid"/>
                      <a:round/>
                      <a:headEnd type="none" w="med" len="med"/>
                      <a:tailEnd type="none" w="med" len="med"/>
                    </a:lnL>
                    <a:lnR w="9525" cap="flat" cmpd="sng" algn="ctr">
                      <a:noFill/>
                      <a:prstDash val="solid"/>
                      <a:round/>
                      <a:headEnd type="none" w="med" len="med"/>
                      <a:tailEnd type="none" w="med" len="med"/>
                    </a:lnR>
                    <a:lnT w="28575" cap="flat" cmpd="sng" algn="ctr">
                      <a:solidFill>
                        <a:srgbClr val="046A38"/>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171450" marR="0" lvl="0" indent="-171450" algn="l" defTabSz="1219170" rtl="0" eaLnBrk="1" fontAlgn="auto" latinLnBrk="0" hangingPunct="1">
                        <a:lnSpc>
                          <a:spcPct val="100000"/>
                        </a:lnSpc>
                        <a:spcBef>
                          <a:spcPts val="500"/>
                        </a:spcBef>
                        <a:spcAft>
                          <a:spcPts val="0"/>
                        </a:spcAft>
                        <a:buClrTx/>
                        <a:buSzTx/>
                        <a:buFont typeface="Arial" panose="020B0604020202020204" pitchFamily="34" charset="0"/>
                        <a:buChar char="•"/>
                        <a:tabLst/>
                        <a:defRPr/>
                      </a:pPr>
                      <a:r>
                        <a:rPr lang="en-US" sz="1200" b="1" kern="0">
                          <a:solidFill>
                            <a:schemeClr val="tx1"/>
                          </a:solidFill>
                          <a:latin typeface="Open Sans" panose="020B0606030504020204" pitchFamily="34" charset="0"/>
                          <a:ea typeface="Open Sans" panose="020B0606030504020204" pitchFamily="34" charset="0"/>
                          <a:cs typeface="Open Sans" panose="020B0606030504020204" pitchFamily="34" charset="0"/>
                        </a:rPr>
                        <a:t>Pre-Training and Fine-Tuning Models: </a:t>
                      </a:r>
                      <a:br>
                        <a:rPr lang="en-US" sz="1200" b="1" kern="0">
                          <a:solidFill>
                            <a:schemeClr val="tx1"/>
                          </a:solidFill>
                          <a:latin typeface="Open Sans" panose="020B0606030504020204" pitchFamily="34" charset="0"/>
                          <a:ea typeface="Open Sans" panose="020B0606030504020204" pitchFamily="34" charset="0"/>
                          <a:cs typeface="Open Sans" panose="020B0606030504020204" pitchFamily="34" charset="0"/>
                        </a:rPr>
                      </a:br>
                      <a:r>
                        <a:rPr lang="en-US" sz="1200" b="0" kern="0">
                          <a:solidFill>
                            <a:schemeClr val="tx1"/>
                          </a:solidFill>
                          <a:latin typeface="Open Sans" panose="020B0606030504020204" pitchFamily="34" charset="0"/>
                          <a:ea typeface="Open Sans" panose="020B0606030504020204" pitchFamily="34" charset="0"/>
                          <a:cs typeface="Open Sans" panose="020B0606030504020204" pitchFamily="34" charset="0"/>
                        </a:rPr>
                        <a:t>Used to create and shape models through pre-training and fine-tuning, and is leveraged to help shape tonality and reasoning</a:t>
                      </a:r>
                    </a:p>
                    <a:p>
                      <a:pPr marL="171450" marR="0" lvl="0" indent="-171450" algn="l" defTabSz="1219170" rtl="0" eaLnBrk="1" fontAlgn="auto" latinLnBrk="0" hangingPunct="1">
                        <a:lnSpc>
                          <a:spcPct val="100000"/>
                        </a:lnSpc>
                        <a:spcBef>
                          <a:spcPts val="500"/>
                        </a:spcBef>
                        <a:spcAft>
                          <a:spcPts val="0"/>
                        </a:spcAft>
                        <a:buClrTx/>
                        <a:buSzTx/>
                        <a:buFont typeface="Arial" panose="020B0604020202020204" pitchFamily="34" charset="0"/>
                        <a:buChar char="•"/>
                        <a:tabLst/>
                        <a:defRPr/>
                      </a:pPr>
                      <a:endParaRPr lang="en-US" sz="1200" b="1" kern="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171450" marR="0" lvl="0" indent="-171450" algn="l" defTabSz="1219170" rtl="0" eaLnBrk="1" fontAlgn="auto" latinLnBrk="0" hangingPunct="1">
                        <a:lnSpc>
                          <a:spcPct val="100000"/>
                        </a:lnSpc>
                        <a:spcBef>
                          <a:spcPts val="500"/>
                        </a:spcBef>
                        <a:spcAft>
                          <a:spcPts val="0"/>
                        </a:spcAft>
                        <a:buClrTx/>
                        <a:buSzTx/>
                        <a:buFont typeface="Arial" panose="020B0604020202020204" pitchFamily="34" charset="0"/>
                        <a:buChar char="•"/>
                        <a:tabLst/>
                        <a:defRPr/>
                      </a:pPr>
                      <a:r>
                        <a:rPr lang="en-US" sz="1200" b="1" kern="0">
                          <a:solidFill>
                            <a:schemeClr val="tx1"/>
                          </a:solidFill>
                          <a:latin typeface="Open Sans" panose="020B0606030504020204" pitchFamily="34" charset="0"/>
                          <a:ea typeface="Open Sans" panose="020B0606030504020204" pitchFamily="34" charset="0"/>
                          <a:cs typeface="Open Sans" panose="020B0606030504020204" pitchFamily="34" charset="0"/>
                        </a:rPr>
                        <a:t>Product &amp; Service Development</a:t>
                      </a:r>
                      <a:r>
                        <a:rPr lang="en-US" sz="1200" b="0" kern="0">
                          <a:solidFill>
                            <a:schemeClr val="tx1"/>
                          </a:solidFill>
                          <a:latin typeface="Open Sans" panose="020B0606030504020204" pitchFamily="34" charset="0"/>
                          <a:ea typeface="Open Sans" panose="020B0606030504020204" pitchFamily="34" charset="0"/>
                          <a:cs typeface="Open Sans" panose="020B0606030504020204" pitchFamily="34" charset="0"/>
                        </a:rPr>
                        <a:t>: </a:t>
                      </a:r>
                      <a:br>
                        <a:rPr lang="en-US" sz="1200" b="0" kern="0">
                          <a:solidFill>
                            <a:schemeClr val="tx1"/>
                          </a:solidFill>
                          <a:latin typeface="Open Sans" panose="020B0606030504020204" pitchFamily="34" charset="0"/>
                          <a:ea typeface="Open Sans" panose="020B0606030504020204" pitchFamily="34" charset="0"/>
                          <a:cs typeface="Open Sans" panose="020B0606030504020204" pitchFamily="34" charset="0"/>
                        </a:rPr>
                      </a:br>
                      <a:r>
                        <a:rPr lang="en-US" sz="1200" b="0" kern="0">
                          <a:solidFill>
                            <a:schemeClr val="tx1"/>
                          </a:solidFill>
                          <a:latin typeface="Open Sans" panose="020B0606030504020204" pitchFamily="34" charset="0"/>
                          <a:ea typeface="Open Sans" panose="020B0606030504020204" pitchFamily="34" charset="0"/>
                          <a:cs typeface="Open Sans" panose="020B0606030504020204" pitchFamily="34" charset="0"/>
                        </a:rPr>
                        <a:t>Using Graph Neural Networks, autonomously identify relationships and patterns in massive datasets to enable differentiated performance in end-to-end Generative AI services</a:t>
                      </a:r>
                    </a:p>
                  </a:txBody>
                  <a:tcPr anchor="ctr">
                    <a:lnL w="9525" cap="flat" cmpd="sng" algn="ctr">
                      <a:noFill/>
                      <a:prstDash val="solid"/>
                      <a:round/>
                      <a:headEnd type="none" w="med" len="med"/>
                      <a:tailEnd type="none" w="med" len="med"/>
                    </a:lnL>
                    <a:lnR w="28575" cap="flat" cmpd="sng" algn="ctr">
                      <a:solidFill>
                        <a:srgbClr val="046A38"/>
                      </a:solidFill>
                      <a:prstDash val="solid"/>
                      <a:round/>
                      <a:headEnd type="none" w="med" len="med"/>
                      <a:tailEnd type="none" w="med" len="med"/>
                    </a:lnR>
                    <a:lnT w="28575" cap="flat" cmpd="sng" algn="ctr">
                      <a:solidFill>
                        <a:srgbClr val="046A38"/>
                      </a:solidFill>
                      <a:prstDash val="solid"/>
                      <a:round/>
                      <a:headEnd type="none" w="med" len="med"/>
                      <a:tailEnd type="none" w="med" len="med"/>
                    </a:lnT>
                    <a:lnB w="28575" cap="flat" cmpd="sng" algn="ctr">
                      <a:solidFill>
                        <a:srgbClr val="046A38"/>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62912979"/>
                  </a:ext>
                </a:extLst>
              </a:tr>
              <a:tr h="12366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kern="0">
                          <a:solidFill>
                            <a:srgbClr val="000000"/>
                          </a:solidFill>
                          <a:latin typeface="Open Sans" panose="020B0606030504020204" pitchFamily="34" charset="0"/>
                          <a:ea typeface="Open Sans" panose="020B0606030504020204" pitchFamily="34" charset="0"/>
                          <a:cs typeface="Open Sans" panose="020B0606030504020204" pitchFamily="34" charset="0"/>
                        </a:rPr>
                        <a:t>Operating Data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0">
                          <a:solidFill>
                            <a:srgbClr val="000000"/>
                          </a:solidFill>
                          <a:latin typeface="Open Sans" panose="020B0606030504020204" pitchFamily="34" charset="0"/>
                          <a:ea typeface="Open Sans" panose="020B0606030504020204" pitchFamily="34" charset="0"/>
                          <a:cs typeface="Open Sans" panose="020B0606030504020204" pitchFamily="34" charset="0"/>
                        </a:rPr>
                        <a:t>(Functional, Physical)</a:t>
                      </a:r>
                    </a:p>
                  </a:txBody>
                  <a:tcPr anchor="ctr">
                    <a:lnL w="28575" cap="flat" cmpd="sng" algn="ctr">
                      <a:solidFill>
                        <a:srgbClr val="046A38"/>
                      </a:solidFill>
                      <a:prstDash val="solid"/>
                      <a:round/>
                      <a:headEnd type="none" w="med" len="med"/>
                      <a:tailEnd type="none" w="med" len="med"/>
                    </a:lnL>
                    <a:lnR w="9525"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046A38"/>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83769459"/>
                  </a:ext>
                </a:extLst>
              </a:tr>
              <a:tr h="12366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kern="0">
                          <a:solidFill>
                            <a:srgbClr val="000000"/>
                          </a:solidFill>
                          <a:latin typeface="Open Sans" panose="020B0606030504020204" pitchFamily="34" charset="0"/>
                          <a:ea typeface="Open Sans" panose="020B0606030504020204" pitchFamily="34" charset="0"/>
                          <a:cs typeface="Open Sans" panose="020B0606030504020204" pitchFamily="34" charset="0"/>
                        </a:rPr>
                        <a:t>Proprietary Data</a:t>
                      </a:r>
                      <a:br>
                        <a:rPr lang="en-US" sz="1400" b="1" kern="0">
                          <a:solidFill>
                            <a:srgbClr val="000000"/>
                          </a:solidFill>
                          <a:latin typeface="Open Sans" panose="020B0606030504020204" pitchFamily="34" charset="0"/>
                          <a:ea typeface="Open Sans" panose="020B0606030504020204" pitchFamily="34" charset="0"/>
                          <a:cs typeface="Open Sans" panose="020B0606030504020204" pitchFamily="34" charset="0"/>
                        </a:rPr>
                      </a:br>
                      <a:r>
                        <a:rPr lang="en-US" sz="1200" b="0" kern="0">
                          <a:solidFill>
                            <a:srgbClr val="000000"/>
                          </a:solidFill>
                          <a:latin typeface="Open Sans" panose="020B0606030504020204" pitchFamily="34" charset="0"/>
                          <a:ea typeface="Open Sans" panose="020B0606030504020204" pitchFamily="34" charset="0"/>
                          <a:cs typeface="Open Sans" panose="020B0606030504020204" pitchFamily="34" charset="0"/>
                        </a:rPr>
                        <a:t>(Patents, IP, Frameworks)</a:t>
                      </a:r>
                      <a:endParaRPr lang="en-US" sz="1400" b="1" kern="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anchor="ctr">
                    <a:lnL w="28575" cap="flat" cmpd="sng" algn="ctr">
                      <a:solidFill>
                        <a:srgbClr val="046A38"/>
                      </a:solidFill>
                      <a:prstDash val="solid"/>
                      <a:round/>
                      <a:headEnd type="none" w="med" len="med"/>
                      <a:tailEnd type="none" w="med" len="med"/>
                    </a:lnL>
                    <a:lnR w="9525" cap="flat" cmpd="sng" algn="ctr">
                      <a:noFill/>
                      <a:prstDash val="solid"/>
                      <a:round/>
                      <a:headEnd type="none" w="med" len="med"/>
                      <a:tailEnd type="none" w="med" len="med"/>
                    </a:lnR>
                    <a:lnT w="28575" cap="flat" cmpd="sng" algn="ctr">
                      <a:solidFill>
                        <a:srgbClr val="046A38"/>
                      </a:solidFill>
                      <a:prstDash val="solid"/>
                      <a:round/>
                      <a:headEnd type="none" w="med" len="med"/>
                      <a:tailEnd type="none" w="med" len="med"/>
                    </a:lnT>
                    <a:lnB w="28575" cap="flat" cmpd="sng" algn="ctr">
                      <a:solidFill>
                        <a:srgbClr val="046A38"/>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marR="0" lvl="0" indent="-171450" algn="l" defTabSz="1219170" rtl="0" eaLnBrk="1" fontAlgn="auto" latinLnBrk="0" hangingPunct="1">
                        <a:lnSpc>
                          <a:spcPct val="100000"/>
                        </a:lnSpc>
                        <a:spcBef>
                          <a:spcPts val="500"/>
                        </a:spcBef>
                        <a:spcAft>
                          <a:spcPts val="0"/>
                        </a:spcAft>
                        <a:buClrTx/>
                        <a:buSzTx/>
                        <a:buFont typeface="Arial" panose="020B0604020202020204" pitchFamily="34" charset="0"/>
                        <a:buChar char="•"/>
                        <a:tabLst/>
                        <a:defRPr/>
                      </a:pPr>
                      <a:r>
                        <a:rPr lang="en-US" sz="1200" b="1" kern="0">
                          <a:solidFill>
                            <a:schemeClr val="tx1"/>
                          </a:solidFill>
                          <a:latin typeface="Open Sans" panose="020B0606030504020204" pitchFamily="34" charset="0"/>
                          <a:ea typeface="Open Sans" panose="020B0606030504020204" pitchFamily="34" charset="0"/>
                          <a:cs typeface="Open Sans" panose="020B0606030504020204" pitchFamily="34" charset="0"/>
                        </a:rPr>
                        <a:t>Domain Specific Models Development</a:t>
                      </a:r>
                      <a:r>
                        <a:rPr lang="en-US" sz="1200" b="0" kern="0">
                          <a:solidFill>
                            <a:schemeClr val="tx1"/>
                          </a:solidFill>
                          <a:latin typeface="Open Sans" panose="020B0606030504020204" pitchFamily="34" charset="0"/>
                          <a:ea typeface="Open Sans" panose="020B0606030504020204" pitchFamily="34" charset="0"/>
                          <a:cs typeface="Open Sans" panose="020B0606030504020204" pitchFamily="34" charset="0"/>
                        </a:rPr>
                        <a:t>: </a:t>
                      </a:r>
                      <a:br>
                        <a:rPr lang="en-US" sz="1200" b="0" kern="0">
                          <a:solidFill>
                            <a:schemeClr val="tx1"/>
                          </a:solidFill>
                          <a:latin typeface="Open Sans" panose="020B0606030504020204" pitchFamily="34" charset="0"/>
                          <a:ea typeface="Open Sans" panose="020B0606030504020204" pitchFamily="34" charset="0"/>
                          <a:cs typeface="Open Sans" panose="020B0606030504020204" pitchFamily="34" charset="0"/>
                        </a:rPr>
                      </a:br>
                      <a:r>
                        <a:rPr lang="en-US" sz="1200" b="0" kern="0">
                          <a:solidFill>
                            <a:schemeClr val="tx1"/>
                          </a:solidFill>
                          <a:latin typeface="Open Sans" panose="020B0606030504020204" pitchFamily="34" charset="0"/>
                          <a:ea typeface="Open Sans" panose="020B0606030504020204" pitchFamily="34" charset="0"/>
                          <a:cs typeface="Open Sans" panose="020B0606030504020204" pitchFamily="34" charset="0"/>
                        </a:rPr>
                        <a:t>Create differentiated and more accurate models for industry and functional use cases</a:t>
                      </a:r>
                    </a:p>
                    <a:p>
                      <a:pPr marL="171450" marR="0" lvl="0" indent="-171450" algn="l" defTabSz="1219170" rtl="0" eaLnBrk="1" fontAlgn="auto" latinLnBrk="0" hangingPunct="1">
                        <a:lnSpc>
                          <a:spcPct val="100000"/>
                        </a:lnSpc>
                        <a:spcBef>
                          <a:spcPts val="500"/>
                        </a:spcBef>
                        <a:spcAft>
                          <a:spcPts val="0"/>
                        </a:spcAft>
                        <a:buClrTx/>
                        <a:buSzTx/>
                        <a:buFont typeface="Arial" panose="020B0604020202020204" pitchFamily="34" charset="0"/>
                        <a:buChar char="•"/>
                        <a:tabLst/>
                        <a:defRPr/>
                      </a:pPr>
                      <a:r>
                        <a:rPr lang="en-US" sz="1200" b="1" kern="0">
                          <a:solidFill>
                            <a:schemeClr val="tx1"/>
                          </a:solidFill>
                          <a:latin typeface="Open Sans" panose="020B0606030504020204" pitchFamily="34" charset="0"/>
                          <a:ea typeface="Open Sans" panose="020B0606030504020204" pitchFamily="34" charset="0"/>
                          <a:cs typeface="Open Sans" panose="020B0606030504020204" pitchFamily="34" charset="0"/>
                        </a:rPr>
                        <a:t>IP Monetization:</a:t>
                      </a:r>
                      <a:br>
                        <a:rPr lang="en-US" sz="1200" b="1" kern="0">
                          <a:solidFill>
                            <a:schemeClr val="tx1"/>
                          </a:solidFill>
                          <a:latin typeface="Open Sans" panose="020B0606030504020204" pitchFamily="34" charset="0"/>
                          <a:ea typeface="Open Sans" panose="020B0606030504020204" pitchFamily="34" charset="0"/>
                          <a:cs typeface="Open Sans" panose="020B0606030504020204" pitchFamily="34" charset="0"/>
                        </a:rPr>
                      </a:br>
                      <a:r>
                        <a:rPr lang="en-US" sz="1200" b="0" kern="0">
                          <a:solidFill>
                            <a:schemeClr val="tx1"/>
                          </a:solidFill>
                          <a:latin typeface="Open Sans" panose="020B0606030504020204" pitchFamily="34" charset="0"/>
                          <a:ea typeface="Open Sans" panose="020B0606030504020204" pitchFamily="34" charset="0"/>
                          <a:cs typeface="Open Sans" panose="020B0606030504020204" pitchFamily="34" charset="0"/>
                        </a:rPr>
                        <a:t>Extend organizations ability to drive revenue in new channels using Generative AI products</a:t>
                      </a:r>
                    </a:p>
                  </a:txBody>
                  <a:tcPr anchor="ctr">
                    <a:lnL w="9525" cap="flat" cmpd="sng" algn="ctr">
                      <a:noFill/>
                      <a:prstDash val="solid"/>
                      <a:round/>
                      <a:headEnd type="none" w="med" len="med"/>
                      <a:tailEnd type="none" w="med" len="med"/>
                    </a:lnL>
                    <a:lnR w="28575" cap="flat" cmpd="sng" algn="ctr">
                      <a:solidFill>
                        <a:srgbClr val="046A38"/>
                      </a:solidFill>
                      <a:prstDash val="solid"/>
                      <a:round/>
                      <a:headEnd type="none" w="med" len="med"/>
                      <a:tailEnd type="none" w="med" len="med"/>
                    </a:lnR>
                    <a:lnT w="28575" cap="flat" cmpd="sng" algn="ctr">
                      <a:solidFill>
                        <a:srgbClr val="046A38"/>
                      </a:solidFill>
                      <a:prstDash val="solid"/>
                      <a:round/>
                      <a:headEnd type="none" w="med" len="med"/>
                      <a:tailEnd type="none" w="med" len="med"/>
                    </a:lnT>
                    <a:lnB w="28575" cap="flat" cmpd="sng" algn="ctr">
                      <a:solidFill>
                        <a:srgbClr val="046A38"/>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95211454"/>
                  </a:ext>
                </a:extLst>
              </a:tr>
              <a:tr h="129952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kern="0">
                          <a:solidFill>
                            <a:srgbClr val="000000"/>
                          </a:solidFill>
                          <a:latin typeface="Open Sans" panose="020B0606030504020204" pitchFamily="34" charset="0"/>
                          <a:ea typeface="Open Sans" panose="020B0606030504020204" pitchFamily="34" charset="0"/>
                          <a:cs typeface="Open Sans" panose="020B0606030504020204" pitchFamily="34" charset="0"/>
                        </a:rPr>
                        <a:t>Synthetic Data</a:t>
                      </a:r>
                      <a:br>
                        <a:rPr lang="en-US" sz="1400" b="1" kern="0">
                          <a:solidFill>
                            <a:srgbClr val="000000"/>
                          </a:solidFill>
                          <a:latin typeface="Open Sans" panose="020B0606030504020204" pitchFamily="34" charset="0"/>
                          <a:ea typeface="Open Sans" panose="020B0606030504020204" pitchFamily="34" charset="0"/>
                          <a:cs typeface="Open Sans" panose="020B0606030504020204" pitchFamily="34" charset="0"/>
                        </a:rPr>
                      </a:br>
                      <a:r>
                        <a:rPr lang="en-US" sz="1200" b="0" kern="0">
                          <a:solidFill>
                            <a:srgbClr val="000000"/>
                          </a:solidFill>
                          <a:latin typeface="Open Sans" panose="020B0606030504020204" pitchFamily="34" charset="0"/>
                          <a:ea typeface="Open Sans" panose="020B0606030504020204" pitchFamily="34" charset="0"/>
                          <a:cs typeface="Open Sans" panose="020B0606030504020204" pitchFamily="34" charset="0"/>
                        </a:rPr>
                        <a:t>(Visual, Operational, Strategic)</a:t>
                      </a:r>
                      <a:endParaRPr lang="en-US" sz="1400" b="1" kern="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anchor="ctr">
                    <a:lnL w="28575" cap="flat" cmpd="sng" algn="ctr">
                      <a:solidFill>
                        <a:srgbClr val="046A38"/>
                      </a:solidFill>
                      <a:prstDash val="solid"/>
                      <a:round/>
                      <a:headEnd type="none" w="med" len="med"/>
                      <a:tailEnd type="none" w="med" len="med"/>
                    </a:lnL>
                    <a:lnR w="9525" cap="flat" cmpd="sng" algn="ctr">
                      <a:noFill/>
                      <a:prstDash val="solid"/>
                      <a:round/>
                      <a:headEnd type="none" w="med" len="med"/>
                      <a:tailEnd type="none" w="med" len="med"/>
                    </a:lnR>
                    <a:lnT w="28575" cap="flat" cmpd="sng" algn="ctr">
                      <a:solidFill>
                        <a:srgbClr val="046A38"/>
                      </a:solidFill>
                      <a:prstDash val="solid"/>
                      <a:round/>
                      <a:headEnd type="none" w="med" len="med"/>
                      <a:tailEnd type="none" w="med" len="med"/>
                    </a:lnT>
                    <a:lnB w="28575" cap="flat" cmpd="sng" algn="ctr">
                      <a:solidFill>
                        <a:srgbClr val="046A38"/>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marR="0" lvl="0" indent="-171450" algn="l" defTabSz="1219170" rtl="0" eaLnBrk="1" fontAlgn="auto" latinLnBrk="0" hangingPunct="1">
                        <a:lnSpc>
                          <a:spcPct val="100000"/>
                        </a:lnSpc>
                        <a:spcBef>
                          <a:spcPts val="500"/>
                        </a:spcBef>
                        <a:spcAft>
                          <a:spcPts val="0"/>
                        </a:spcAft>
                        <a:buClrTx/>
                        <a:buSzTx/>
                        <a:buFont typeface="Arial" panose="020B0604020202020204" pitchFamily="34" charset="0"/>
                        <a:buChar char="•"/>
                        <a:tabLst/>
                        <a:defRPr/>
                      </a:pPr>
                      <a:r>
                        <a:rPr lang="en-US" sz="1200" b="1" kern="0" dirty="0">
                          <a:solidFill>
                            <a:schemeClr val="tx1"/>
                          </a:solidFill>
                          <a:latin typeface="Open Sans" panose="020B0606030504020204" pitchFamily="34" charset="0"/>
                          <a:ea typeface="Open Sans" panose="020B0606030504020204" pitchFamily="34" charset="0"/>
                          <a:cs typeface="Open Sans" panose="020B0606030504020204" pitchFamily="34" charset="0"/>
                        </a:rPr>
                        <a:t>AI Model and Product Training:</a:t>
                      </a:r>
                      <a:br>
                        <a:rPr lang="en-US" sz="1200" b="1" kern="0" dirty="0">
                          <a:solidFill>
                            <a:schemeClr val="tx1"/>
                          </a:solidFill>
                          <a:latin typeface="Open Sans" panose="020B0606030504020204" pitchFamily="34" charset="0"/>
                          <a:ea typeface="Open Sans" panose="020B0606030504020204" pitchFamily="34" charset="0"/>
                          <a:cs typeface="Open Sans" panose="020B0606030504020204" pitchFamily="34" charset="0"/>
                        </a:rPr>
                      </a:br>
                      <a:r>
                        <a:rPr lang="en-US" sz="1200" b="0" kern="0" dirty="0">
                          <a:solidFill>
                            <a:schemeClr val="tx1"/>
                          </a:solidFill>
                          <a:latin typeface="Open Sans" panose="020B0606030504020204" pitchFamily="34" charset="0"/>
                          <a:ea typeface="Open Sans" panose="020B0606030504020204" pitchFamily="34" charset="0"/>
                          <a:cs typeface="Open Sans" panose="020B0606030504020204" pitchFamily="34" charset="0"/>
                        </a:rPr>
                        <a:t>Use AI to address gaps in datasets based on contextualized understanding of existing data – also used to create better versions of what good looks like to push the bounds of performance</a:t>
                      </a:r>
                    </a:p>
                  </a:txBody>
                  <a:tcPr anchor="ctr">
                    <a:lnL w="9525" cap="flat" cmpd="sng" algn="ctr">
                      <a:noFill/>
                      <a:prstDash val="solid"/>
                      <a:round/>
                      <a:headEnd type="none" w="med" len="med"/>
                      <a:tailEnd type="none" w="med" len="med"/>
                    </a:lnL>
                    <a:lnR w="28575" cap="flat" cmpd="sng" algn="ctr">
                      <a:solidFill>
                        <a:srgbClr val="046A38"/>
                      </a:solidFill>
                      <a:prstDash val="solid"/>
                      <a:round/>
                      <a:headEnd type="none" w="med" len="med"/>
                      <a:tailEnd type="none" w="med" len="med"/>
                    </a:lnR>
                    <a:lnT w="28575" cap="flat" cmpd="sng" algn="ctr">
                      <a:solidFill>
                        <a:srgbClr val="046A38"/>
                      </a:solidFill>
                      <a:prstDash val="solid"/>
                      <a:round/>
                      <a:headEnd type="none" w="med" len="med"/>
                      <a:tailEnd type="none" w="med" len="med"/>
                    </a:lnT>
                    <a:lnB w="28575" cap="flat" cmpd="sng" algn="ctr">
                      <a:solidFill>
                        <a:srgbClr val="046A38"/>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79829681"/>
                  </a:ext>
                </a:extLst>
              </a:tr>
            </a:tbl>
          </a:graphicData>
        </a:graphic>
      </p:graphicFrame>
      <p:sp>
        <p:nvSpPr>
          <p:cNvPr id="3" name="Rectangle 2">
            <a:extLst>
              <a:ext uri="{FF2B5EF4-FFF2-40B4-BE49-F238E27FC236}">
                <a16:creationId xmlns:a16="http://schemas.microsoft.com/office/drawing/2014/main" id="{EA286A62-640D-47D6-BCCD-51E1B2298456}"/>
              </a:ext>
            </a:extLst>
          </p:cNvPr>
          <p:cNvSpPr/>
          <p:nvPr/>
        </p:nvSpPr>
        <p:spPr>
          <a:xfrm>
            <a:off x="1967185" y="6273417"/>
            <a:ext cx="914400" cy="914400"/>
          </a:xfrm>
          <a:prstGeom prst="rect">
            <a:avLst/>
          </a:prstGeom>
          <a:no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8288" tIns="18288" rIns="18288" bIns="18288"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endParaRPr>
          </a:p>
        </p:txBody>
      </p:sp>
      <p:sp>
        <p:nvSpPr>
          <p:cNvPr id="29" name="TextBox 28">
            <a:extLst>
              <a:ext uri="{FF2B5EF4-FFF2-40B4-BE49-F238E27FC236}">
                <a16:creationId xmlns:a16="http://schemas.microsoft.com/office/drawing/2014/main" id="{FB5B19DE-8A22-42CF-A944-201E5A64F828}"/>
              </a:ext>
            </a:extLst>
          </p:cNvPr>
          <p:cNvSpPr txBox="1"/>
          <p:nvPr/>
        </p:nvSpPr>
        <p:spPr>
          <a:xfrm>
            <a:off x="5488975" y="783314"/>
            <a:ext cx="2139426" cy="30777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rPr>
              <a:t>How is it Used?</a:t>
            </a:r>
          </a:p>
        </p:txBody>
      </p:sp>
      <p:sp>
        <p:nvSpPr>
          <p:cNvPr id="151" name="TextBox 150">
            <a:extLst>
              <a:ext uri="{FF2B5EF4-FFF2-40B4-BE49-F238E27FC236}">
                <a16:creationId xmlns:a16="http://schemas.microsoft.com/office/drawing/2014/main" id="{FDB35CD1-CE4B-4B76-9089-0F6980C6D020}"/>
              </a:ext>
            </a:extLst>
          </p:cNvPr>
          <p:cNvSpPr txBox="1"/>
          <p:nvPr/>
        </p:nvSpPr>
        <p:spPr>
          <a:xfrm>
            <a:off x="6440519" y="6418764"/>
            <a:ext cx="834898" cy="138499"/>
          </a:xfrm>
          <a:prstGeom prst="rect">
            <a:avLst/>
          </a:prstGeom>
          <a:noFill/>
        </p:spPr>
        <p:txBody>
          <a:bodyPr vert="horz" wrap="square" lIns="0" tIns="0" rIns="0" bIns="0" rtlCol="0">
            <a:spAutoFit/>
          </a:bodyPr>
          <a:lstStyle/>
          <a:p>
            <a:pPr marL="0" marR="0" lvl="0" indent="0" algn="l" defTabSz="914400" rtl="0" eaLnBrk="1" fontAlgn="auto" latinLnBrk="0" hangingPunct="1">
              <a:lnSpc>
                <a:spcPct val="100000"/>
              </a:lnSpc>
              <a:spcBef>
                <a:spcPts val="200"/>
              </a:spcBef>
              <a:spcAft>
                <a:spcPts val="0"/>
              </a:spcAft>
              <a:buClrTx/>
              <a:buSzPct val="100000"/>
              <a:buFontTx/>
              <a:buNone/>
              <a:tabLst/>
              <a:defRPr/>
            </a:pPr>
            <a:r>
              <a:rPr kumimoji="0" lang="en-US" sz="900" b="0" i="0" u="none" strike="noStrike" kern="0" cap="none" spc="0" normalizeH="0" baseline="0" noProof="0">
                <a:ln>
                  <a:noFill/>
                </a:ln>
                <a:solidFill>
                  <a:prstClr val="black"/>
                </a:solidFill>
                <a:effectLst/>
                <a:uLnTx/>
                <a:uFillTx/>
                <a:latin typeface="Open Sans"/>
                <a:cs typeface="Arial"/>
              </a:rPr>
              <a:t>Infrastructure</a:t>
            </a:r>
          </a:p>
        </p:txBody>
      </p:sp>
      <p:grpSp>
        <p:nvGrpSpPr>
          <p:cNvPr id="152" name="Group 151">
            <a:extLst>
              <a:ext uri="{FF2B5EF4-FFF2-40B4-BE49-F238E27FC236}">
                <a16:creationId xmlns:a16="http://schemas.microsoft.com/office/drawing/2014/main" id="{5178013E-1C6B-4F25-83A5-7174510AD6AE}"/>
              </a:ext>
            </a:extLst>
          </p:cNvPr>
          <p:cNvGrpSpPr>
            <a:grpSpLocks noChangeAspect="1"/>
          </p:cNvGrpSpPr>
          <p:nvPr/>
        </p:nvGrpSpPr>
        <p:grpSpPr>
          <a:xfrm>
            <a:off x="549872" y="6351570"/>
            <a:ext cx="257305" cy="243800"/>
            <a:chOff x="1167321" y="5599380"/>
            <a:chExt cx="831948" cy="788284"/>
          </a:xfrm>
        </p:grpSpPr>
        <p:sp>
          <p:nvSpPr>
            <p:cNvPr id="195" name="Rectangle 194">
              <a:extLst>
                <a:ext uri="{FF2B5EF4-FFF2-40B4-BE49-F238E27FC236}">
                  <a16:creationId xmlns:a16="http://schemas.microsoft.com/office/drawing/2014/main" id="{94F036EE-E520-4DE5-97D5-F92FC6F19AE5}"/>
                </a:ext>
              </a:extLst>
            </p:cNvPr>
            <p:cNvSpPr/>
            <p:nvPr/>
          </p:nvSpPr>
          <p:spPr bwMode="gray">
            <a:xfrm>
              <a:off x="1167321" y="5599380"/>
              <a:ext cx="181602" cy="788284"/>
            </a:xfrm>
            <a:prstGeom prst="rect">
              <a:avLst/>
            </a:prstGeom>
            <a:solidFill>
              <a:sysClr val="window" lastClr="FFFFFF">
                <a:lumMod val="65000"/>
              </a:sysClr>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0" cap="none" spc="0" normalizeH="0" baseline="0" noProof="0">
                <a:ln>
                  <a:noFill/>
                </a:ln>
                <a:solidFill>
                  <a:prstClr val="white"/>
                </a:solidFill>
                <a:effectLst/>
                <a:uLnTx/>
                <a:uFillTx/>
                <a:latin typeface="Open Sans"/>
                <a:cs typeface="Arial"/>
              </a:endParaRPr>
            </a:p>
          </p:txBody>
        </p:sp>
        <p:grpSp>
          <p:nvGrpSpPr>
            <p:cNvPr id="196" name="Group 195">
              <a:extLst>
                <a:ext uri="{FF2B5EF4-FFF2-40B4-BE49-F238E27FC236}">
                  <a16:creationId xmlns:a16="http://schemas.microsoft.com/office/drawing/2014/main" id="{19B836F1-79D4-4264-BDDD-EC26E54CCFE4}"/>
                </a:ext>
              </a:extLst>
            </p:cNvPr>
            <p:cNvGrpSpPr/>
            <p:nvPr/>
          </p:nvGrpSpPr>
          <p:grpSpPr>
            <a:xfrm>
              <a:off x="1388640" y="5599380"/>
              <a:ext cx="610629" cy="788284"/>
              <a:chOff x="1388640" y="5599380"/>
              <a:chExt cx="610629" cy="788284"/>
            </a:xfrm>
          </p:grpSpPr>
          <p:sp>
            <p:nvSpPr>
              <p:cNvPr id="197" name="Rectangle 196">
                <a:extLst>
                  <a:ext uri="{FF2B5EF4-FFF2-40B4-BE49-F238E27FC236}">
                    <a16:creationId xmlns:a16="http://schemas.microsoft.com/office/drawing/2014/main" id="{FDA7305E-9204-404D-B158-2C53A2131FCC}"/>
                  </a:ext>
                </a:extLst>
              </p:cNvPr>
              <p:cNvSpPr/>
              <p:nvPr/>
            </p:nvSpPr>
            <p:spPr bwMode="gray">
              <a:xfrm rot="5400000">
                <a:off x="1612669" y="5375351"/>
                <a:ext cx="162571" cy="610629"/>
              </a:xfrm>
              <a:prstGeom prst="rect">
                <a:avLst/>
              </a:prstGeom>
              <a:solidFill>
                <a:srgbClr val="007680"/>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0" cap="none" spc="0" normalizeH="0" baseline="0" noProof="0">
                  <a:ln>
                    <a:noFill/>
                  </a:ln>
                  <a:solidFill>
                    <a:prstClr val="white"/>
                  </a:solidFill>
                  <a:effectLst/>
                  <a:uLnTx/>
                  <a:uFillTx/>
                  <a:latin typeface="Open Sans"/>
                  <a:cs typeface="Arial"/>
                </a:endParaRPr>
              </a:p>
            </p:txBody>
          </p:sp>
          <p:sp>
            <p:nvSpPr>
              <p:cNvPr id="198" name="Rectangle 197">
                <a:extLst>
                  <a:ext uri="{FF2B5EF4-FFF2-40B4-BE49-F238E27FC236}">
                    <a16:creationId xmlns:a16="http://schemas.microsoft.com/office/drawing/2014/main" id="{81B1F169-057E-416D-99D3-334F009A7F70}"/>
                  </a:ext>
                </a:extLst>
              </p:cNvPr>
              <p:cNvSpPr/>
              <p:nvPr/>
            </p:nvSpPr>
            <p:spPr bwMode="gray">
              <a:xfrm rot="5400000">
                <a:off x="1612669" y="5583922"/>
                <a:ext cx="162571" cy="610629"/>
              </a:xfrm>
              <a:prstGeom prst="rect">
                <a:avLst/>
              </a:prstGeom>
              <a:solidFill>
                <a:srgbClr val="00ABAB"/>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0" cap="none" spc="0" normalizeH="0" baseline="0" noProof="0">
                  <a:ln>
                    <a:noFill/>
                  </a:ln>
                  <a:solidFill>
                    <a:prstClr val="white"/>
                  </a:solidFill>
                  <a:effectLst/>
                  <a:uLnTx/>
                  <a:uFillTx/>
                  <a:latin typeface="Open Sans"/>
                  <a:cs typeface="Arial"/>
                </a:endParaRPr>
              </a:p>
            </p:txBody>
          </p:sp>
          <p:sp>
            <p:nvSpPr>
              <p:cNvPr id="199" name="Rectangle 198">
                <a:extLst>
                  <a:ext uri="{FF2B5EF4-FFF2-40B4-BE49-F238E27FC236}">
                    <a16:creationId xmlns:a16="http://schemas.microsoft.com/office/drawing/2014/main" id="{A84727B9-7E6C-44AE-834C-AD2AEF45D687}"/>
                  </a:ext>
                </a:extLst>
              </p:cNvPr>
              <p:cNvSpPr/>
              <p:nvPr/>
            </p:nvSpPr>
            <p:spPr bwMode="gray">
              <a:xfrm rot="5400000">
                <a:off x="1612669" y="5792493"/>
                <a:ext cx="162571" cy="610629"/>
              </a:xfrm>
              <a:prstGeom prst="rect">
                <a:avLst/>
              </a:prstGeom>
              <a:solidFill>
                <a:srgbClr val="046A38"/>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0" cap="none" spc="0" normalizeH="0" baseline="0" noProof="0">
                  <a:ln>
                    <a:noFill/>
                  </a:ln>
                  <a:solidFill>
                    <a:prstClr val="white"/>
                  </a:solidFill>
                  <a:effectLst/>
                  <a:uLnTx/>
                  <a:uFillTx/>
                  <a:latin typeface="Open Sans"/>
                  <a:cs typeface="Arial"/>
                </a:endParaRPr>
              </a:p>
            </p:txBody>
          </p:sp>
          <p:sp>
            <p:nvSpPr>
              <p:cNvPr id="200" name="Rectangle 199">
                <a:extLst>
                  <a:ext uri="{FF2B5EF4-FFF2-40B4-BE49-F238E27FC236}">
                    <a16:creationId xmlns:a16="http://schemas.microsoft.com/office/drawing/2014/main" id="{D7886EED-5A50-4D7D-AD00-E9756C10C845}"/>
                  </a:ext>
                </a:extLst>
              </p:cNvPr>
              <p:cNvSpPr/>
              <p:nvPr/>
            </p:nvSpPr>
            <p:spPr bwMode="gray">
              <a:xfrm rot="5400000">
                <a:off x="1612669" y="6001064"/>
                <a:ext cx="162571" cy="610629"/>
              </a:xfrm>
              <a:prstGeom prst="rect">
                <a:avLst/>
              </a:prstGeom>
              <a:solidFill>
                <a:srgbClr val="62B5E5"/>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0" cap="none" spc="0" normalizeH="0" baseline="0" noProof="0">
                  <a:ln>
                    <a:noFill/>
                  </a:ln>
                  <a:solidFill>
                    <a:prstClr val="white"/>
                  </a:solidFill>
                  <a:effectLst/>
                  <a:uLnTx/>
                  <a:uFillTx/>
                  <a:latin typeface="Open Sans"/>
                  <a:cs typeface="Arial"/>
                </a:endParaRPr>
              </a:p>
            </p:txBody>
          </p:sp>
        </p:grpSp>
      </p:grpSp>
      <p:sp>
        <p:nvSpPr>
          <p:cNvPr id="153" name="TextBox 152">
            <a:extLst>
              <a:ext uri="{FF2B5EF4-FFF2-40B4-BE49-F238E27FC236}">
                <a16:creationId xmlns:a16="http://schemas.microsoft.com/office/drawing/2014/main" id="{F8BC6DA7-ED79-4522-AFF1-5306C5C49D1D}"/>
              </a:ext>
            </a:extLst>
          </p:cNvPr>
          <p:cNvSpPr txBox="1"/>
          <p:nvPr/>
        </p:nvSpPr>
        <p:spPr>
          <a:xfrm>
            <a:off x="859892" y="6418764"/>
            <a:ext cx="2099242" cy="138499"/>
          </a:xfrm>
          <a:prstGeom prst="rect">
            <a:avLst/>
          </a:prstGeom>
          <a:noFill/>
        </p:spPr>
        <p:txBody>
          <a:bodyPr vert="horz" wrap="square" lIns="0" tIns="0" rIns="0" bIns="0" rtlCol="0">
            <a:spAutoFit/>
          </a:bodyPr>
          <a:lstStyle/>
          <a:p>
            <a:pPr marL="0" marR="0" lvl="0" indent="0" algn="l" defTabSz="914400" rtl="0" eaLnBrk="1" fontAlgn="auto" latinLnBrk="0" hangingPunct="1">
              <a:lnSpc>
                <a:spcPct val="100000"/>
              </a:lnSpc>
              <a:spcBef>
                <a:spcPts val="200"/>
              </a:spcBef>
              <a:spcAft>
                <a:spcPts val="0"/>
              </a:spcAft>
              <a:buClrTx/>
              <a:buSzPct val="100000"/>
              <a:buFontTx/>
              <a:buNone/>
              <a:tabLst/>
              <a:defRPr/>
            </a:pPr>
            <a:r>
              <a:rPr kumimoji="0" lang="en-US" sz="900" b="0" i="0" u="none" strike="noStrike" kern="0" cap="none" spc="0" normalizeH="0" baseline="0" noProof="0">
                <a:ln>
                  <a:noFill/>
                </a:ln>
                <a:solidFill>
                  <a:prstClr val="black"/>
                </a:solidFill>
                <a:effectLst/>
                <a:uLnTx/>
                <a:uFillTx/>
                <a:latin typeface="Open Sans"/>
                <a:cs typeface="Arial"/>
              </a:rPr>
              <a:t>Generative AI Tech Stack</a:t>
            </a:r>
          </a:p>
        </p:txBody>
      </p:sp>
      <p:grpSp>
        <p:nvGrpSpPr>
          <p:cNvPr id="154" name="Group 153">
            <a:extLst>
              <a:ext uri="{FF2B5EF4-FFF2-40B4-BE49-F238E27FC236}">
                <a16:creationId xmlns:a16="http://schemas.microsoft.com/office/drawing/2014/main" id="{D3A3D56B-C4D0-4A8C-9180-6451FE665762}"/>
              </a:ext>
            </a:extLst>
          </p:cNvPr>
          <p:cNvGrpSpPr>
            <a:grpSpLocks noChangeAspect="1"/>
          </p:cNvGrpSpPr>
          <p:nvPr/>
        </p:nvGrpSpPr>
        <p:grpSpPr>
          <a:xfrm>
            <a:off x="2628991" y="6351570"/>
            <a:ext cx="257305" cy="243800"/>
            <a:chOff x="1167321" y="5599380"/>
            <a:chExt cx="831948" cy="788284"/>
          </a:xfrm>
        </p:grpSpPr>
        <p:sp>
          <p:nvSpPr>
            <p:cNvPr id="189" name="Rectangle 188">
              <a:extLst>
                <a:ext uri="{FF2B5EF4-FFF2-40B4-BE49-F238E27FC236}">
                  <a16:creationId xmlns:a16="http://schemas.microsoft.com/office/drawing/2014/main" id="{A2BF02DE-7D80-4A0A-B4D7-B949F83F1E9F}"/>
                </a:ext>
              </a:extLst>
            </p:cNvPr>
            <p:cNvSpPr/>
            <p:nvPr/>
          </p:nvSpPr>
          <p:spPr bwMode="gray">
            <a:xfrm>
              <a:off x="1167321" y="5599380"/>
              <a:ext cx="181602" cy="788284"/>
            </a:xfrm>
            <a:prstGeom prst="rect">
              <a:avLst/>
            </a:prstGeom>
            <a:solidFill>
              <a:sysClr val="window" lastClr="FFFFFF">
                <a:lumMod val="65000"/>
              </a:sysClr>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0" cap="none" spc="0" normalizeH="0" baseline="0" noProof="0">
                <a:ln>
                  <a:noFill/>
                </a:ln>
                <a:solidFill>
                  <a:prstClr val="white"/>
                </a:solidFill>
                <a:effectLst/>
                <a:uLnTx/>
                <a:uFillTx/>
                <a:latin typeface="Open Sans"/>
                <a:cs typeface="Arial"/>
              </a:endParaRPr>
            </a:p>
          </p:txBody>
        </p:sp>
        <p:grpSp>
          <p:nvGrpSpPr>
            <p:cNvPr id="190" name="Group 189">
              <a:extLst>
                <a:ext uri="{FF2B5EF4-FFF2-40B4-BE49-F238E27FC236}">
                  <a16:creationId xmlns:a16="http://schemas.microsoft.com/office/drawing/2014/main" id="{79585FD9-E307-4EB2-9E3F-7ADFBB822AE0}"/>
                </a:ext>
              </a:extLst>
            </p:cNvPr>
            <p:cNvGrpSpPr/>
            <p:nvPr/>
          </p:nvGrpSpPr>
          <p:grpSpPr>
            <a:xfrm>
              <a:off x="1388640" y="5599380"/>
              <a:ext cx="610629" cy="788284"/>
              <a:chOff x="1388640" y="5599380"/>
              <a:chExt cx="610629" cy="788284"/>
            </a:xfrm>
          </p:grpSpPr>
          <p:sp>
            <p:nvSpPr>
              <p:cNvPr id="191" name="Rectangle 190">
                <a:extLst>
                  <a:ext uri="{FF2B5EF4-FFF2-40B4-BE49-F238E27FC236}">
                    <a16:creationId xmlns:a16="http://schemas.microsoft.com/office/drawing/2014/main" id="{0555D4A1-2A58-49DF-B064-36FFD7B99928}"/>
                  </a:ext>
                </a:extLst>
              </p:cNvPr>
              <p:cNvSpPr/>
              <p:nvPr/>
            </p:nvSpPr>
            <p:spPr bwMode="gray">
              <a:xfrm rot="5400000">
                <a:off x="1612669" y="5375351"/>
                <a:ext cx="162571" cy="610629"/>
              </a:xfrm>
              <a:prstGeom prst="rect">
                <a:avLst/>
              </a:prstGeom>
              <a:solidFill>
                <a:sysClr val="window" lastClr="FFFFFF">
                  <a:lumMod val="95000"/>
                </a:sysClr>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0" cap="none" spc="0" normalizeH="0" baseline="0" noProof="0">
                  <a:ln>
                    <a:noFill/>
                  </a:ln>
                  <a:solidFill>
                    <a:prstClr val="white"/>
                  </a:solidFill>
                  <a:effectLst/>
                  <a:uLnTx/>
                  <a:uFillTx/>
                  <a:latin typeface="Open Sans"/>
                  <a:cs typeface="Arial"/>
                </a:endParaRPr>
              </a:p>
            </p:txBody>
          </p:sp>
          <p:sp>
            <p:nvSpPr>
              <p:cNvPr id="192" name="Rectangle 191">
                <a:extLst>
                  <a:ext uri="{FF2B5EF4-FFF2-40B4-BE49-F238E27FC236}">
                    <a16:creationId xmlns:a16="http://schemas.microsoft.com/office/drawing/2014/main" id="{080081B6-CCC9-4215-AED3-BCBA96CF7217}"/>
                  </a:ext>
                </a:extLst>
              </p:cNvPr>
              <p:cNvSpPr/>
              <p:nvPr/>
            </p:nvSpPr>
            <p:spPr bwMode="gray">
              <a:xfrm rot="5400000">
                <a:off x="1612669" y="5583922"/>
                <a:ext cx="162571" cy="610629"/>
              </a:xfrm>
              <a:prstGeom prst="rect">
                <a:avLst/>
              </a:prstGeom>
              <a:solidFill>
                <a:sysClr val="window" lastClr="FFFFFF">
                  <a:lumMod val="95000"/>
                </a:sysClr>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0" cap="none" spc="0" normalizeH="0" baseline="0" noProof="0">
                  <a:ln>
                    <a:noFill/>
                  </a:ln>
                  <a:solidFill>
                    <a:prstClr val="white"/>
                  </a:solidFill>
                  <a:effectLst/>
                  <a:uLnTx/>
                  <a:uFillTx/>
                  <a:latin typeface="Open Sans"/>
                  <a:cs typeface="Arial"/>
                </a:endParaRPr>
              </a:p>
            </p:txBody>
          </p:sp>
          <p:sp>
            <p:nvSpPr>
              <p:cNvPr id="193" name="Rectangle 192">
                <a:extLst>
                  <a:ext uri="{FF2B5EF4-FFF2-40B4-BE49-F238E27FC236}">
                    <a16:creationId xmlns:a16="http://schemas.microsoft.com/office/drawing/2014/main" id="{B73760F4-2AA5-4B57-9E58-B1511918A7FA}"/>
                  </a:ext>
                </a:extLst>
              </p:cNvPr>
              <p:cNvSpPr/>
              <p:nvPr/>
            </p:nvSpPr>
            <p:spPr bwMode="gray">
              <a:xfrm rot="5400000">
                <a:off x="1612669" y="5792493"/>
                <a:ext cx="162571" cy="610629"/>
              </a:xfrm>
              <a:prstGeom prst="rect">
                <a:avLst/>
              </a:prstGeom>
              <a:solidFill>
                <a:sysClr val="window" lastClr="FFFFFF">
                  <a:lumMod val="95000"/>
                </a:sysClr>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0" cap="none" spc="0" normalizeH="0" baseline="0" noProof="0">
                  <a:ln>
                    <a:noFill/>
                  </a:ln>
                  <a:solidFill>
                    <a:prstClr val="white"/>
                  </a:solidFill>
                  <a:effectLst/>
                  <a:uLnTx/>
                  <a:uFillTx/>
                  <a:latin typeface="Open Sans"/>
                  <a:cs typeface="Arial"/>
                </a:endParaRPr>
              </a:p>
            </p:txBody>
          </p:sp>
          <p:sp>
            <p:nvSpPr>
              <p:cNvPr id="194" name="Rectangle 193">
                <a:extLst>
                  <a:ext uri="{FF2B5EF4-FFF2-40B4-BE49-F238E27FC236}">
                    <a16:creationId xmlns:a16="http://schemas.microsoft.com/office/drawing/2014/main" id="{6F6EE04A-D08D-41F2-95F9-3C012539A95E}"/>
                  </a:ext>
                </a:extLst>
              </p:cNvPr>
              <p:cNvSpPr/>
              <p:nvPr/>
            </p:nvSpPr>
            <p:spPr bwMode="gray">
              <a:xfrm rot="5400000">
                <a:off x="1612669" y="6001064"/>
                <a:ext cx="162571" cy="610629"/>
              </a:xfrm>
              <a:prstGeom prst="rect">
                <a:avLst/>
              </a:prstGeom>
              <a:solidFill>
                <a:sysClr val="window" lastClr="FFFFFF">
                  <a:lumMod val="95000"/>
                </a:sysClr>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0" cap="none" spc="0" normalizeH="0" baseline="0" noProof="0">
                  <a:ln>
                    <a:noFill/>
                  </a:ln>
                  <a:solidFill>
                    <a:prstClr val="white"/>
                  </a:solidFill>
                  <a:effectLst/>
                  <a:uLnTx/>
                  <a:uFillTx/>
                  <a:latin typeface="Open Sans"/>
                  <a:cs typeface="Arial"/>
                </a:endParaRPr>
              </a:p>
            </p:txBody>
          </p:sp>
        </p:grpSp>
      </p:grpSp>
      <p:sp>
        <p:nvSpPr>
          <p:cNvPr id="155" name="TextBox 154">
            <a:extLst>
              <a:ext uri="{FF2B5EF4-FFF2-40B4-BE49-F238E27FC236}">
                <a16:creationId xmlns:a16="http://schemas.microsoft.com/office/drawing/2014/main" id="{AB2A7690-1A3A-45A3-B323-057BCB097DB7}"/>
              </a:ext>
            </a:extLst>
          </p:cNvPr>
          <p:cNvSpPr txBox="1"/>
          <p:nvPr/>
        </p:nvSpPr>
        <p:spPr>
          <a:xfrm>
            <a:off x="2964744" y="6418764"/>
            <a:ext cx="555339" cy="138499"/>
          </a:xfrm>
          <a:prstGeom prst="rect">
            <a:avLst/>
          </a:prstGeom>
          <a:noFill/>
        </p:spPr>
        <p:txBody>
          <a:bodyPr vert="horz" wrap="square" lIns="0" tIns="0" rIns="0" bIns="0" rtlCol="0">
            <a:spAutoFit/>
          </a:bodyPr>
          <a:lstStyle/>
          <a:p>
            <a:pPr marL="0" marR="0" lvl="0" indent="0" algn="l" defTabSz="914400" rtl="0" eaLnBrk="1" fontAlgn="auto" latinLnBrk="0" hangingPunct="1">
              <a:lnSpc>
                <a:spcPct val="100000"/>
              </a:lnSpc>
              <a:spcBef>
                <a:spcPts val="200"/>
              </a:spcBef>
              <a:spcAft>
                <a:spcPts val="0"/>
              </a:spcAft>
              <a:buClrTx/>
              <a:buSzPct val="100000"/>
              <a:buFontTx/>
              <a:buNone/>
              <a:tabLst/>
              <a:defRPr/>
            </a:pPr>
            <a:r>
              <a:rPr kumimoji="0" lang="en-US" sz="900" b="0" i="0" u="none" strike="noStrike" kern="0" cap="none" spc="0" normalizeH="0" baseline="0" noProof="0">
                <a:ln>
                  <a:noFill/>
                </a:ln>
                <a:solidFill>
                  <a:prstClr val="black"/>
                </a:solidFill>
                <a:effectLst/>
                <a:uLnTx/>
                <a:uFillTx/>
                <a:latin typeface="Open Sans"/>
                <a:cs typeface="Arial"/>
              </a:rPr>
              <a:t>Services</a:t>
            </a:r>
          </a:p>
        </p:txBody>
      </p:sp>
      <p:grpSp>
        <p:nvGrpSpPr>
          <p:cNvPr id="156" name="Group 155">
            <a:extLst>
              <a:ext uri="{FF2B5EF4-FFF2-40B4-BE49-F238E27FC236}">
                <a16:creationId xmlns:a16="http://schemas.microsoft.com/office/drawing/2014/main" id="{82CD1C01-016B-4908-A27C-B3F0974AE96A}"/>
              </a:ext>
            </a:extLst>
          </p:cNvPr>
          <p:cNvGrpSpPr>
            <a:grpSpLocks noChangeAspect="1"/>
          </p:cNvGrpSpPr>
          <p:nvPr/>
        </p:nvGrpSpPr>
        <p:grpSpPr>
          <a:xfrm>
            <a:off x="3454140" y="6351570"/>
            <a:ext cx="257305" cy="243800"/>
            <a:chOff x="1167321" y="5599380"/>
            <a:chExt cx="831948" cy="788284"/>
          </a:xfrm>
        </p:grpSpPr>
        <p:sp>
          <p:nvSpPr>
            <p:cNvPr id="183" name="Rectangle 182">
              <a:extLst>
                <a:ext uri="{FF2B5EF4-FFF2-40B4-BE49-F238E27FC236}">
                  <a16:creationId xmlns:a16="http://schemas.microsoft.com/office/drawing/2014/main" id="{BA7C59DA-527E-4BEF-A40E-6D4A127EC751}"/>
                </a:ext>
              </a:extLst>
            </p:cNvPr>
            <p:cNvSpPr/>
            <p:nvPr/>
          </p:nvSpPr>
          <p:spPr bwMode="gray">
            <a:xfrm>
              <a:off x="1167321" y="5599380"/>
              <a:ext cx="181602" cy="788284"/>
            </a:xfrm>
            <a:prstGeom prst="rect">
              <a:avLst/>
            </a:prstGeom>
            <a:solidFill>
              <a:sysClr val="window" lastClr="FFFFFF">
                <a:lumMod val="95000"/>
              </a:sysClr>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0" cap="none" spc="0" normalizeH="0" baseline="0" noProof="0">
                <a:ln>
                  <a:noFill/>
                </a:ln>
                <a:solidFill>
                  <a:prstClr val="white"/>
                </a:solidFill>
                <a:effectLst/>
                <a:uLnTx/>
                <a:uFillTx/>
                <a:latin typeface="Open Sans"/>
                <a:cs typeface="Arial"/>
              </a:endParaRPr>
            </a:p>
          </p:txBody>
        </p:sp>
        <p:grpSp>
          <p:nvGrpSpPr>
            <p:cNvPr id="184" name="Group 183">
              <a:extLst>
                <a:ext uri="{FF2B5EF4-FFF2-40B4-BE49-F238E27FC236}">
                  <a16:creationId xmlns:a16="http://schemas.microsoft.com/office/drawing/2014/main" id="{0E8574F3-D94E-4DA1-A133-4D304842911E}"/>
                </a:ext>
              </a:extLst>
            </p:cNvPr>
            <p:cNvGrpSpPr/>
            <p:nvPr/>
          </p:nvGrpSpPr>
          <p:grpSpPr>
            <a:xfrm>
              <a:off x="1388640" y="5599380"/>
              <a:ext cx="610629" cy="788284"/>
              <a:chOff x="1388640" y="5599380"/>
              <a:chExt cx="610629" cy="788284"/>
            </a:xfrm>
          </p:grpSpPr>
          <p:sp>
            <p:nvSpPr>
              <p:cNvPr id="185" name="Rectangle 184">
                <a:extLst>
                  <a:ext uri="{FF2B5EF4-FFF2-40B4-BE49-F238E27FC236}">
                    <a16:creationId xmlns:a16="http://schemas.microsoft.com/office/drawing/2014/main" id="{D391D6F9-E718-4F8C-9B97-78C82FA63875}"/>
                  </a:ext>
                </a:extLst>
              </p:cNvPr>
              <p:cNvSpPr/>
              <p:nvPr/>
            </p:nvSpPr>
            <p:spPr bwMode="gray">
              <a:xfrm rot="5400000">
                <a:off x="1612669" y="5375351"/>
                <a:ext cx="162571" cy="610629"/>
              </a:xfrm>
              <a:prstGeom prst="rect">
                <a:avLst/>
              </a:prstGeom>
              <a:solidFill>
                <a:srgbClr val="A6A6A6"/>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0" cap="none" spc="0" normalizeH="0" baseline="0" noProof="0">
                  <a:ln>
                    <a:noFill/>
                  </a:ln>
                  <a:solidFill>
                    <a:prstClr val="white"/>
                  </a:solidFill>
                  <a:effectLst/>
                  <a:uLnTx/>
                  <a:uFillTx/>
                  <a:latin typeface="Open Sans"/>
                  <a:cs typeface="Arial"/>
                </a:endParaRPr>
              </a:p>
            </p:txBody>
          </p:sp>
          <p:sp>
            <p:nvSpPr>
              <p:cNvPr id="186" name="Rectangle 185">
                <a:extLst>
                  <a:ext uri="{FF2B5EF4-FFF2-40B4-BE49-F238E27FC236}">
                    <a16:creationId xmlns:a16="http://schemas.microsoft.com/office/drawing/2014/main" id="{A8D4FCD9-634F-47CF-8E82-CF3BFEE03597}"/>
                  </a:ext>
                </a:extLst>
              </p:cNvPr>
              <p:cNvSpPr/>
              <p:nvPr/>
            </p:nvSpPr>
            <p:spPr bwMode="gray">
              <a:xfrm rot="5400000">
                <a:off x="1612669" y="5583922"/>
                <a:ext cx="162571" cy="610629"/>
              </a:xfrm>
              <a:prstGeom prst="rect">
                <a:avLst/>
              </a:prstGeom>
              <a:solidFill>
                <a:sysClr val="window" lastClr="FFFFFF">
                  <a:lumMod val="95000"/>
                </a:sysClr>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0" cap="none" spc="0" normalizeH="0" baseline="0" noProof="0">
                  <a:ln>
                    <a:noFill/>
                  </a:ln>
                  <a:solidFill>
                    <a:prstClr val="white"/>
                  </a:solidFill>
                  <a:effectLst/>
                  <a:uLnTx/>
                  <a:uFillTx/>
                  <a:latin typeface="Open Sans"/>
                  <a:cs typeface="Arial"/>
                </a:endParaRPr>
              </a:p>
            </p:txBody>
          </p:sp>
          <p:sp>
            <p:nvSpPr>
              <p:cNvPr id="187" name="Rectangle 186">
                <a:extLst>
                  <a:ext uri="{FF2B5EF4-FFF2-40B4-BE49-F238E27FC236}">
                    <a16:creationId xmlns:a16="http://schemas.microsoft.com/office/drawing/2014/main" id="{1F0C0447-9A82-4954-ABB8-89AA99395614}"/>
                  </a:ext>
                </a:extLst>
              </p:cNvPr>
              <p:cNvSpPr/>
              <p:nvPr/>
            </p:nvSpPr>
            <p:spPr bwMode="gray">
              <a:xfrm rot="5400000">
                <a:off x="1612669" y="5792493"/>
                <a:ext cx="162571" cy="610629"/>
              </a:xfrm>
              <a:prstGeom prst="rect">
                <a:avLst/>
              </a:prstGeom>
              <a:solidFill>
                <a:sysClr val="window" lastClr="FFFFFF">
                  <a:lumMod val="95000"/>
                </a:sysClr>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0" cap="none" spc="0" normalizeH="0" baseline="0" noProof="0">
                  <a:ln>
                    <a:noFill/>
                  </a:ln>
                  <a:solidFill>
                    <a:prstClr val="white"/>
                  </a:solidFill>
                  <a:effectLst/>
                  <a:uLnTx/>
                  <a:uFillTx/>
                  <a:latin typeface="Open Sans"/>
                  <a:cs typeface="Arial"/>
                </a:endParaRPr>
              </a:p>
            </p:txBody>
          </p:sp>
          <p:sp>
            <p:nvSpPr>
              <p:cNvPr id="188" name="Rectangle 187">
                <a:extLst>
                  <a:ext uri="{FF2B5EF4-FFF2-40B4-BE49-F238E27FC236}">
                    <a16:creationId xmlns:a16="http://schemas.microsoft.com/office/drawing/2014/main" id="{B21B54EF-C470-4292-9144-3AC1141DA9BA}"/>
                  </a:ext>
                </a:extLst>
              </p:cNvPr>
              <p:cNvSpPr/>
              <p:nvPr/>
            </p:nvSpPr>
            <p:spPr bwMode="gray">
              <a:xfrm rot="5400000">
                <a:off x="1612669" y="6001064"/>
                <a:ext cx="162571" cy="610629"/>
              </a:xfrm>
              <a:prstGeom prst="rect">
                <a:avLst/>
              </a:prstGeom>
              <a:solidFill>
                <a:sysClr val="window" lastClr="FFFFFF">
                  <a:lumMod val="95000"/>
                </a:sysClr>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0" cap="none" spc="0" normalizeH="0" baseline="0" noProof="0">
                  <a:ln>
                    <a:noFill/>
                  </a:ln>
                  <a:solidFill>
                    <a:prstClr val="white"/>
                  </a:solidFill>
                  <a:effectLst/>
                  <a:uLnTx/>
                  <a:uFillTx/>
                  <a:latin typeface="Open Sans"/>
                  <a:cs typeface="Arial"/>
                </a:endParaRPr>
              </a:p>
            </p:txBody>
          </p:sp>
        </p:grpSp>
      </p:grpSp>
      <p:sp>
        <p:nvSpPr>
          <p:cNvPr id="157" name="TextBox 156">
            <a:extLst>
              <a:ext uri="{FF2B5EF4-FFF2-40B4-BE49-F238E27FC236}">
                <a16:creationId xmlns:a16="http://schemas.microsoft.com/office/drawing/2014/main" id="{BF2AA198-7567-44FE-BB3E-E983BCDCEA79}"/>
              </a:ext>
            </a:extLst>
          </p:cNvPr>
          <p:cNvSpPr txBox="1"/>
          <p:nvPr/>
        </p:nvSpPr>
        <p:spPr>
          <a:xfrm>
            <a:off x="3793692" y="6418764"/>
            <a:ext cx="699705" cy="138499"/>
          </a:xfrm>
          <a:prstGeom prst="rect">
            <a:avLst/>
          </a:prstGeom>
          <a:noFill/>
        </p:spPr>
        <p:txBody>
          <a:bodyPr vert="horz" wrap="square" lIns="0" tIns="0" rIns="0" bIns="0" rtlCol="0">
            <a:spAutoFit/>
          </a:bodyPr>
          <a:lstStyle/>
          <a:p>
            <a:pPr marL="0" marR="0" lvl="0" indent="0" algn="l" defTabSz="914400" rtl="0" eaLnBrk="1" fontAlgn="auto" latinLnBrk="0" hangingPunct="1">
              <a:lnSpc>
                <a:spcPct val="100000"/>
              </a:lnSpc>
              <a:spcBef>
                <a:spcPts val="200"/>
              </a:spcBef>
              <a:spcAft>
                <a:spcPts val="0"/>
              </a:spcAft>
              <a:buClrTx/>
              <a:buSzPct val="100000"/>
              <a:buFontTx/>
              <a:buNone/>
              <a:tabLst/>
              <a:defRPr/>
            </a:pPr>
            <a:r>
              <a:rPr kumimoji="0" lang="en-US" sz="900" b="0" i="0" u="none" strike="noStrike" kern="0" cap="none" spc="0" normalizeH="0" baseline="0" noProof="0">
                <a:ln>
                  <a:noFill/>
                </a:ln>
                <a:solidFill>
                  <a:prstClr val="black"/>
                </a:solidFill>
                <a:effectLst/>
                <a:uLnTx/>
                <a:uFillTx/>
                <a:latin typeface="Open Sans"/>
                <a:cs typeface="Arial"/>
              </a:rPr>
              <a:t>Applications</a:t>
            </a:r>
          </a:p>
        </p:txBody>
      </p:sp>
      <p:grpSp>
        <p:nvGrpSpPr>
          <p:cNvPr id="158" name="Group 157">
            <a:extLst>
              <a:ext uri="{FF2B5EF4-FFF2-40B4-BE49-F238E27FC236}">
                <a16:creationId xmlns:a16="http://schemas.microsoft.com/office/drawing/2014/main" id="{11F119A0-280F-4912-9671-34BBB88BD912}"/>
              </a:ext>
            </a:extLst>
          </p:cNvPr>
          <p:cNvGrpSpPr>
            <a:grpSpLocks noChangeAspect="1"/>
          </p:cNvGrpSpPr>
          <p:nvPr/>
        </p:nvGrpSpPr>
        <p:grpSpPr>
          <a:xfrm>
            <a:off x="4505133" y="6351570"/>
            <a:ext cx="257305" cy="243800"/>
            <a:chOff x="1167321" y="5599380"/>
            <a:chExt cx="831948" cy="788284"/>
          </a:xfrm>
        </p:grpSpPr>
        <p:sp>
          <p:nvSpPr>
            <p:cNvPr id="177" name="Rectangle 176">
              <a:extLst>
                <a:ext uri="{FF2B5EF4-FFF2-40B4-BE49-F238E27FC236}">
                  <a16:creationId xmlns:a16="http://schemas.microsoft.com/office/drawing/2014/main" id="{F5CCE5D7-E241-4E11-BC1C-01A843A920B2}"/>
                </a:ext>
              </a:extLst>
            </p:cNvPr>
            <p:cNvSpPr/>
            <p:nvPr/>
          </p:nvSpPr>
          <p:spPr bwMode="gray">
            <a:xfrm>
              <a:off x="1167321" y="5599380"/>
              <a:ext cx="181602" cy="788284"/>
            </a:xfrm>
            <a:prstGeom prst="rect">
              <a:avLst/>
            </a:prstGeom>
            <a:solidFill>
              <a:sysClr val="window" lastClr="FFFFFF">
                <a:lumMod val="95000"/>
              </a:sysClr>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0" cap="none" spc="0" normalizeH="0" baseline="0" noProof="0">
                <a:ln>
                  <a:noFill/>
                </a:ln>
                <a:solidFill>
                  <a:prstClr val="white"/>
                </a:solidFill>
                <a:effectLst/>
                <a:uLnTx/>
                <a:uFillTx/>
                <a:latin typeface="Open Sans"/>
                <a:cs typeface="Arial"/>
              </a:endParaRPr>
            </a:p>
          </p:txBody>
        </p:sp>
        <p:grpSp>
          <p:nvGrpSpPr>
            <p:cNvPr id="178" name="Group 177">
              <a:extLst>
                <a:ext uri="{FF2B5EF4-FFF2-40B4-BE49-F238E27FC236}">
                  <a16:creationId xmlns:a16="http://schemas.microsoft.com/office/drawing/2014/main" id="{2344A3CA-53BC-4758-8A88-258E263FBF16}"/>
                </a:ext>
              </a:extLst>
            </p:cNvPr>
            <p:cNvGrpSpPr/>
            <p:nvPr/>
          </p:nvGrpSpPr>
          <p:grpSpPr>
            <a:xfrm>
              <a:off x="1388640" y="5599380"/>
              <a:ext cx="610629" cy="788284"/>
              <a:chOff x="1388640" y="5599380"/>
              <a:chExt cx="610629" cy="788284"/>
            </a:xfrm>
          </p:grpSpPr>
          <p:sp>
            <p:nvSpPr>
              <p:cNvPr id="179" name="Rectangle 178">
                <a:extLst>
                  <a:ext uri="{FF2B5EF4-FFF2-40B4-BE49-F238E27FC236}">
                    <a16:creationId xmlns:a16="http://schemas.microsoft.com/office/drawing/2014/main" id="{BC6082A1-4FB4-402F-8A35-ED28559C1207}"/>
                  </a:ext>
                </a:extLst>
              </p:cNvPr>
              <p:cNvSpPr/>
              <p:nvPr/>
            </p:nvSpPr>
            <p:spPr bwMode="gray">
              <a:xfrm rot="5400000">
                <a:off x="1612669" y="5375351"/>
                <a:ext cx="162571" cy="610629"/>
              </a:xfrm>
              <a:prstGeom prst="rect">
                <a:avLst/>
              </a:prstGeom>
              <a:solidFill>
                <a:sysClr val="window" lastClr="FFFFFF">
                  <a:lumMod val="95000"/>
                </a:sysClr>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0" cap="none" spc="0" normalizeH="0" baseline="0" noProof="0">
                  <a:ln>
                    <a:noFill/>
                  </a:ln>
                  <a:solidFill>
                    <a:prstClr val="white"/>
                  </a:solidFill>
                  <a:effectLst/>
                  <a:uLnTx/>
                  <a:uFillTx/>
                  <a:latin typeface="Open Sans"/>
                  <a:cs typeface="Arial"/>
                </a:endParaRPr>
              </a:p>
            </p:txBody>
          </p:sp>
          <p:sp>
            <p:nvSpPr>
              <p:cNvPr id="180" name="Rectangle 179">
                <a:extLst>
                  <a:ext uri="{FF2B5EF4-FFF2-40B4-BE49-F238E27FC236}">
                    <a16:creationId xmlns:a16="http://schemas.microsoft.com/office/drawing/2014/main" id="{5327D8DF-4437-4909-A01F-7AF0C833752D}"/>
                  </a:ext>
                </a:extLst>
              </p:cNvPr>
              <p:cNvSpPr/>
              <p:nvPr/>
            </p:nvSpPr>
            <p:spPr bwMode="gray">
              <a:xfrm rot="5400000">
                <a:off x="1612669" y="5583922"/>
                <a:ext cx="162571" cy="610629"/>
              </a:xfrm>
              <a:prstGeom prst="rect">
                <a:avLst/>
              </a:prstGeom>
              <a:solidFill>
                <a:srgbClr val="A6A6A6"/>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0" cap="none" spc="0" normalizeH="0" baseline="0" noProof="0">
                  <a:ln>
                    <a:noFill/>
                  </a:ln>
                  <a:solidFill>
                    <a:prstClr val="white"/>
                  </a:solidFill>
                  <a:effectLst/>
                  <a:uLnTx/>
                  <a:uFillTx/>
                  <a:latin typeface="Open Sans"/>
                  <a:cs typeface="Arial"/>
                </a:endParaRPr>
              </a:p>
            </p:txBody>
          </p:sp>
          <p:sp>
            <p:nvSpPr>
              <p:cNvPr id="181" name="Rectangle 180">
                <a:extLst>
                  <a:ext uri="{FF2B5EF4-FFF2-40B4-BE49-F238E27FC236}">
                    <a16:creationId xmlns:a16="http://schemas.microsoft.com/office/drawing/2014/main" id="{C64E6CC7-62FF-4843-BF79-5FFA31D5A998}"/>
                  </a:ext>
                </a:extLst>
              </p:cNvPr>
              <p:cNvSpPr/>
              <p:nvPr/>
            </p:nvSpPr>
            <p:spPr bwMode="gray">
              <a:xfrm rot="5400000">
                <a:off x="1612669" y="5792493"/>
                <a:ext cx="162571" cy="610629"/>
              </a:xfrm>
              <a:prstGeom prst="rect">
                <a:avLst/>
              </a:prstGeom>
              <a:solidFill>
                <a:sysClr val="window" lastClr="FFFFFF">
                  <a:lumMod val="95000"/>
                </a:sysClr>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0" cap="none" spc="0" normalizeH="0" baseline="0" noProof="0">
                  <a:ln>
                    <a:noFill/>
                  </a:ln>
                  <a:solidFill>
                    <a:prstClr val="white"/>
                  </a:solidFill>
                  <a:effectLst/>
                  <a:uLnTx/>
                  <a:uFillTx/>
                  <a:latin typeface="Open Sans"/>
                  <a:cs typeface="Arial"/>
                </a:endParaRPr>
              </a:p>
            </p:txBody>
          </p:sp>
          <p:sp>
            <p:nvSpPr>
              <p:cNvPr id="182" name="Rectangle 181">
                <a:extLst>
                  <a:ext uri="{FF2B5EF4-FFF2-40B4-BE49-F238E27FC236}">
                    <a16:creationId xmlns:a16="http://schemas.microsoft.com/office/drawing/2014/main" id="{541B5337-FAC8-4FC0-9511-2BA7CB84CCBF}"/>
                  </a:ext>
                </a:extLst>
              </p:cNvPr>
              <p:cNvSpPr/>
              <p:nvPr/>
            </p:nvSpPr>
            <p:spPr bwMode="gray">
              <a:xfrm rot="5400000">
                <a:off x="1612669" y="6001064"/>
                <a:ext cx="162571" cy="610629"/>
              </a:xfrm>
              <a:prstGeom prst="rect">
                <a:avLst/>
              </a:prstGeom>
              <a:solidFill>
                <a:sysClr val="window" lastClr="FFFFFF">
                  <a:lumMod val="95000"/>
                </a:sysClr>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0" cap="none" spc="0" normalizeH="0" baseline="0" noProof="0">
                  <a:ln>
                    <a:noFill/>
                  </a:ln>
                  <a:solidFill>
                    <a:prstClr val="white"/>
                  </a:solidFill>
                  <a:effectLst/>
                  <a:uLnTx/>
                  <a:uFillTx/>
                  <a:latin typeface="Open Sans"/>
                  <a:cs typeface="Arial"/>
                </a:endParaRPr>
              </a:p>
            </p:txBody>
          </p:sp>
        </p:grpSp>
      </p:grpSp>
      <p:sp>
        <p:nvSpPr>
          <p:cNvPr id="159" name="TextBox 158">
            <a:extLst>
              <a:ext uri="{FF2B5EF4-FFF2-40B4-BE49-F238E27FC236}">
                <a16:creationId xmlns:a16="http://schemas.microsoft.com/office/drawing/2014/main" id="{4566E231-A6FA-4A6F-A1F6-66D54C0D2631}"/>
              </a:ext>
            </a:extLst>
          </p:cNvPr>
          <p:cNvSpPr txBox="1"/>
          <p:nvPr/>
        </p:nvSpPr>
        <p:spPr>
          <a:xfrm>
            <a:off x="4879765" y="6418764"/>
            <a:ext cx="699705" cy="138499"/>
          </a:xfrm>
          <a:prstGeom prst="rect">
            <a:avLst/>
          </a:prstGeom>
          <a:noFill/>
        </p:spPr>
        <p:txBody>
          <a:bodyPr vert="horz" wrap="square" lIns="0" tIns="0" rIns="0" bIns="0" rtlCol="0">
            <a:spAutoFit/>
          </a:bodyPr>
          <a:lstStyle/>
          <a:p>
            <a:pPr marL="0" marR="0" lvl="0" indent="0" algn="l" defTabSz="914400" rtl="0" eaLnBrk="1" fontAlgn="auto" latinLnBrk="0" hangingPunct="1">
              <a:lnSpc>
                <a:spcPct val="100000"/>
              </a:lnSpc>
              <a:spcBef>
                <a:spcPts val="200"/>
              </a:spcBef>
              <a:spcAft>
                <a:spcPts val="0"/>
              </a:spcAft>
              <a:buClrTx/>
              <a:buSzPct val="100000"/>
              <a:buFontTx/>
              <a:buNone/>
              <a:tabLst/>
              <a:defRPr/>
            </a:pPr>
            <a:r>
              <a:rPr kumimoji="0" lang="en-US" sz="900" b="0" i="0" u="none" strike="noStrike" kern="0" cap="none" spc="0" normalizeH="0" baseline="0" noProof="0">
                <a:ln>
                  <a:noFill/>
                </a:ln>
                <a:solidFill>
                  <a:prstClr val="black"/>
                </a:solidFill>
                <a:effectLst/>
                <a:uLnTx/>
                <a:uFillTx/>
                <a:latin typeface="Open Sans"/>
                <a:cs typeface="Arial"/>
              </a:rPr>
              <a:t>Models</a:t>
            </a:r>
          </a:p>
        </p:txBody>
      </p:sp>
      <p:grpSp>
        <p:nvGrpSpPr>
          <p:cNvPr id="160" name="Group 159">
            <a:extLst>
              <a:ext uri="{FF2B5EF4-FFF2-40B4-BE49-F238E27FC236}">
                <a16:creationId xmlns:a16="http://schemas.microsoft.com/office/drawing/2014/main" id="{7CB9A687-BAC9-4512-A825-B7450B300808}"/>
              </a:ext>
            </a:extLst>
          </p:cNvPr>
          <p:cNvGrpSpPr>
            <a:grpSpLocks noChangeAspect="1"/>
          </p:cNvGrpSpPr>
          <p:nvPr/>
        </p:nvGrpSpPr>
        <p:grpSpPr>
          <a:xfrm>
            <a:off x="5326097" y="6351570"/>
            <a:ext cx="257305" cy="243800"/>
            <a:chOff x="1167321" y="5599380"/>
            <a:chExt cx="831948" cy="788284"/>
          </a:xfrm>
        </p:grpSpPr>
        <p:sp>
          <p:nvSpPr>
            <p:cNvPr id="171" name="Rectangle 170">
              <a:extLst>
                <a:ext uri="{FF2B5EF4-FFF2-40B4-BE49-F238E27FC236}">
                  <a16:creationId xmlns:a16="http://schemas.microsoft.com/office/drawing/2014/main" id="{54113DF4-F491-42E3-9C76-87E48DC9CA5C}"/>
                </a:ext>
              </a:extLst>
            </p:cNvPr>
            <p:cNvSpPr/>
            <p:nvPr/>
          </p:nvSpPr>
          <p:spPr bwMode="gray">
            <a:xfrm>
              <a:off x="1167321" y="5599380"/>
              <a:ext cx="181602" cy="788284"/>
            </a:xfrm>
            <a:prstGeom prst="rect">
              <a:avLst/>
            </a:prstGeom>
            <a:solidFill>
              <a:sysClr val="window" lastClr="FFFFFF">
                <a:lumMod val="95000"/>
              </a:sysClr>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0" cap="none" spc="0" normalizeH="0" baseline="0" noProof="0">
                <a:ln>
                  <a:noFill/>
                </a:ln>
                <a:solidFill>
                  <a:prstClr val="white"/>
                </a:solidFill>
                <a:effectLst/>
                <a:uLnTx/>
                <a:uFillTx/>
                <a:latin typeface="Open Sans"/>
                <a:cs typeface="Arial"/>
              </a:endParaRPr>
            </a:p>
          </p:txBody>
        </p:sp>
        <p:grpSp>
          <p:nvGrpSpPr>
            <p:cNvPr id="172" name="Group 171">
              <a:extLst>
                <a:ext uri="{FF2B5EF4-FFF2-40B4-BE49-F238E27FC236}">
                  <a16:creationId xmlns:a16="http://schemas.microsoft.com/office/drawing/2014/main" id="{122907CE-D6C0-42D3-9332-51F6C4A2937F}"/>
                </a:ext>
              </a:extLst>
            </p:cNvPr>
            <p:cNvGrpSpPr/>
            <p:nvPr/>
          </p:nvGrpSpPr>
          <p:grpSpPr>
            <a:xfrm>
              <a:off x="1388640" y="5599380"/>
              <a:ext cx="610629" cy="788284"/>
              <a:chOff x="1388640" y="5599380"/>
              <a:chExt cx="610629" cy="788284"/>
            </a:xfrm>
          </p:grpSpPr>
          <p:sp>
            <p:nvSpPr>
              <p:cNvPr id="173" name="Rectangle 172">
                <a:extLst>
                  <a:ext uri="{FF2B5EF4-FFF2-40B4-BE49-F238E27FC236}">
                    <a16:creationId xmlns:a16="http://schemas.microsoft.com/office/drawing/2014/main" id="{70B1742B-9528-4E2C-B5BE-D5B837045FFC}"/>
                  </a:ext>
                </a:extLst>
              </p:cNvPr>
              <p:cNvSpPr/>
              <p:nvPr/>
            </p:nvSpPr>
            <p:spPr bwMode="gray">
              <a:xfrm rot="5400000">
                <a:off x="1612669" y="5375351"/>
                <a:ext cx="162571" cy="610629"/>
              </a:xfrm>
              <a:prstGeom prst="rect">
                <a:avLst/>
              </a:prstGeom>
              <a:solidFill>
                <a:sysClr val="window" lastClr="FFFFFF">
                  <a:lumMod val="95000"/>
                </a:sysClr>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0" cap="none" spc="0" normalizeH="0" baseline="0" noProof="0">
                  <a:ln>
                    <a:noFill/>
                  </a:ln>
                  <a:solidFill>
                    <a:prstClr val="white"/>
                  </a:solidFill>
                  <a:effectLst/>
                  <a:uLnTx/>
                  <a:uFillTx/>
                  <a:latin typeface="Open Sans"/>
                  <a:cs typeface="Arial"/>
                </a:endParaRPr>
              </a:p>
            </p:txBody>
          </p:sp>
          <p:sp>
            <p:nvSpPr>
              <p:cNvPr id="174" name="Rectangle 173">
                <a:extLst>
                  <a:ext uri="{FF2B5EF4-FFF2-40B4-BE49-F238E27FC236}">
                    <a16:creationId xmlns:a16="http://schemas.microsoft.com/office/drawing/2014/main" id="{5B1180E4-CC29-4C64-9376-1EC665CADD88}"/>
                  </a:ext>
                </a:extLst>
              </p:cNvPr>
              <p:cNvSpPr/>
              <p:nvPr/>
            </p:nvSpPr>
            <p:spPr bwMode="gray">
              <a:xfrm rot="5400000">
                <a:off x="1612669" y="5583922"/>
                <a:ext cx="162571" cy="610629"/>
              </a:xfrm>
              <a:prstGeom prst="rect">
                <a:avLst/>
              </a:prstGeom>
              <a:solidFill>
                <a:sysClr val="window" lastClr="FFFFFF">
                  <a:lumMod val="95000"/>
                </a:sysClr>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0" cap="none" spc="0" normalizeH="0" baseline="0" noProof="0">
                  <a:ln>
                    <a:noFill/>
                  </a:ln>
                  <a:solidFill>
                    <a:prstClr val="white"/>
                  </a:solidFill>
                  <a:effectLst/>
                  <a:uLnTx/>
                  <a:uFillTx/>
                  <a:latin typeface="Open Sans"/>
                  <a:cs typeface="Arial"/>
                </a:endParaRPr>
              </a:p>
            </p:txBody>
          </p:sp>
          <p:sp>
            <p:nvSpPr>
              <p:cNvPr id="175" name="Rectangle 174">
                <a:extLst>
                  <a:ext uri="{FF2B5EF4-FFF2-40B4-BE49-F238E27FC236}">
                    <a16:creationId xmlns:a16="http://schemas.microsoft.com/office/drawing/2014/main" id="{0A58A17A-8B0F-44B4-9C52-1B96A983447C}"/>
                  </a:ext>
                </a:extLst>
              </p:cNvPr>
              <p:cNvSpPr/>
              <p:nvPr/>
            </p:nvSpPr>
            <p:spPr bwMode="gray">
              <a:xfrm rot="5400000">
                <a:off x="1612669" y="5792493"/>
                <a:ext cx="162571" cy="610629"/>
              </a:xfrm>
              <a:prstGeom prst="rect">
                <a:avLst/>
              </a:prstGeom>
              <a:solidFill>
                <a:srgbClr val="046A38"/>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0" cap="none" spc="0" normalizeH="0" baseline="0" noProof="0">
                  <a:ln>
                    <a:noFill/>
                  </a:ln>
                  <a:solidFill>
                    <a:prstClr val="white"/>
                  </a:solidFill>
                  <a:effectLst/>
                  <a:uLnTx/>
                  <a:uFillTx/>
                  <a:latin typeface="Open Sans"/>
                  <a:cs typeface="Arial"/>
                </a:endParaRPr>
              </a:p>
            </p:txBody>
          </p:sp>
          <p:sp>
            <p:nvSpPr>
              <p:cNvPr id="176" name="Rectangle 175">
                <a:extLst>
                  <a:ext uri="{FF2B5EF4-FFF2-40B4-BE49-F238E27FC236}">
                    <a16:creationId xmlns:a16="http://schemas.microsoft.com/office/drawing/2014/main" id="{61679643-915C-43E3-B2B5-5EF1C08E559B}"/>
                  </a:ext>
                </a:extLst>
              </p:cNvPr>
              <p:cNvSpPr/>
              <p:nvPr/>
            </p:nvSpPr>
            <p:spPr bwMode="gray">
              <a:xfrm rot="5400000">
                <a:off x="1612669" y="6001064"/>
                <a:ext cx="162571" cy="610629"/>
              </a:xfrm>
              <a:prstGeom prst="rect">
                <a:avLst/>
              </a:prstGeom>
              <a:solidFill>
                <a:sysClr val="window" lastClr="FFFFFF">
                  <a:lumMod val="95000"/>
                </a:sysClr>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0" cap="none" spc="0" normalizeH="0" baseline="0" noProof="0">
                  <a:ln>
                    <a:noFill/>
                  </a:ln>
                  <a:solidFill>
                    <a:prstClr val="white"/>
                  </a:solidFill>
                  <a:effectLst/>
                  <a:uLnTx/>
                  <a:uFillTx/>
                  <a:latin typeface="Open Sans"/>
                  <a:cs typeface="Arial"/>
                </a:endParaRPr>
              </a:p>
            </p:txBody>
          </p:sp>
        </p:grpSp>
      </p:grpSp>
      <p:sp>
        <p:nvSpPr>
          <p:cNvPr id="161" name="TextBox 160">
            <a:extLst>
              <a:ext uri="{FF2B5EF4-FFF2-40B4-BE49-F238E27FC236}">
                <a16:creationId xmlns:a16="http://schemas.microsoft.com/office/drawing/2014/main" id="{355BAD6C-270E-4639-9DE3-56A30A5CD80E}"/>
              </a:ext>
            </a:extLst>
          </p:cNvPr>
          <p:cNvSpPr txBox="1"/>
          <p:nvPr/>
        </p:nvSpPr>
        <p:spPr>
          <a:xfrm>
            <a:off x="5724502" y="6418764"/>
            <a:ext cx="823330" cy="138499"/>
          </a:xfrm>
          <a:prstGeom prst="rect">
            <a:avLst/>
          </a:prstGeom>
          <a:noFill/>
        </p:spPr>
        <p:txBody>
          <a:bodyPr vert="horz" wrap="square" lIns="0" tIns="0" rIns="0" bIns="0" rtlCol="0">
            <a:spAutoFit/>
          </a:bodyPr>
          <a:lstStyle/>
          <a:p>
            <a:pPr marL="0" marR="0" lvl="0" indent="0" algn="l" defTabSz="914400" rtl="0" eaLnBrk="1" fontAlgn="auto" latinLnBrk="0" hangingPunct="1">
              <a:lnSpc>
                <a:spcPct val="100000"/>
              </a:lnSpc>
              <a:spcBef>
                <a:spcPts val="200"/>
              </a:spcBef>
              <a:spcAft>
                <a:spcPts val="0"/>
              </a:spcAft>
              <a:buClrTx/>
              <a:buSzPct val="100000"/>
              <a:buFontTx/>
              <a:buNone/>
              <a:tabLst/>
              <a:defRPr/>
            </a:pPr>
            <a:r>
              <a:rPr kumimoji="0" lang="en-US" sz="900" b="0" i="0" u="none" strike="noStrike" kern="0" cap="none" spc="0" normalizeH="0" baseline="0" noProof="0">
                <a:ln>
                  <a:noFill/>
                </a:ln>
                <a:solidFill>
                  <a:prstClr val="black"/>
                </a:solidFill>
                <a:effectLst/>
                <a:uLnTx/>
                <a:uFillTx/>
                <a:latin typeface="Open Sans"/>
                <a:cs typeface="Arial"/>
              </a:rPr>
              <a:t>Data</a:t>
            </a:r>
          </a:p>
        </p:txBody>
      </p:sp>
      <p:grpSp>
        <p:nvGrpSpPr>
          <p:cNvPr id="162" name="Group 161">
            <a:extLst>
              <a:ext uri="{FF2B5EF4-FFF2-40B4-BE49-F238E27FC236}">
                <a16:creationId xmlns:a16="http://schemas.microsoft.com/office/drawing/2014/main" id="{7A3BA30D-4ECB-4D5A-981D-48AC568F6A74}"/>
              </a:ext>
            </a:extLst>
          </p:cNvPr>
          <p:cNvGrpSpPr>
            <a:grpSpLocks noChangeAspect="1"/>
          </p:cNvGrpSpPr>
          <p:nvPr/>
        </p:nvGrpSpPr>
        <p:grpSpPr>
          <a:xfrm>
            <a:off x="6069044" y="6351570"/>
            <a:ext cx="257305" cy="243800"/>
            <a:chOff x="1167321" y="5599380"/>
            <a:chExt cx="831948" cy="788284"/>
          </a:xfrm>
        </p:grpSpPr>
        <p:sp>
          <p:nvSpPr>
            <p:cNvPr id="165" name="Rectangle 164">
              <a:extLst>
                <a:ext uri="{FF2B5EF4-FFF2-40B4-BE49-F238E27FC236}">
                  <a16:creationId xmlns:a16="http://schemas.microsoft.com/office/drawing/2014/main" id="{ECA5A70A-E1FF-4EF8-8081-126BA9FAB596}"/>
                </a:ext>
              </a:extLst>
            </p:cNvPr>
            <p:cNvSpPr/>
            <p:nvPr/>
          </p:nvSpPr>
          <p:spPr bwMode="gray">
            <a:xfrm>
              <a:off x="1167321" y="5599380"/>
              <a:ext cx="181602" cy="788284"/>
            </a:xfrm>
            <a:prstGeom prst="rect">
              <a:avLst/>
            </a:prstGeom>
            <a:solidFill>
              <a:sysClr val="window" lastClr="FFFFFF">
                <a:lumMod val="95000"/>
              </a:sysClr>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0" cap="none" spc="0" normalizeH="0" baseline="0" noProof="0">
                <a:ln>
                  <a:noFill/>
                </a:ln>
                <a:solidFill>
                  <a:prstClr val="white"/>
                </a:solidFill>
                <a:effectLst/>
                <a:uLnTx/>
                <a:uFillTx/>
                <a:latin typeface="Open Sans"/>
                <a:cs typeface="Arial"/>
              </a:endParaRPr>
            </a:p>
          </p:txBody>
        </p:sp>
        <p:grpSp>
          <p:nvGrpSpPr>
            <p:cNvPr id="166" name="Group 165">
              <a:extLst>
                <a:ext uri="{FF2B5EF4-FFF2-40B4-BE49-F238E27FC236}">
                  <a16:creationId xmlns:a16="http://schemas.microsoft.com/office/drawing/2014/main" id="{427FB812-B85A-41F4-96F8-F5A7B2DC4353}"/>
                </a:ext>
              </a:extLst>
            </p:cNvPr>
            <p:cNvGrpSpPr/>
            <p:nvPr/>
          </p:nvGrpSpPr>
          <p:grpSpPr>
            <a:xfrm>
              <a:off x="1388640" y="5599380"/>
              <a:ext cx="610629" cy="788284"/>
              <a:chOff x="1388640" y="5599380"/>
              <a:chExt cx="610629" cy="788284"/>
            </a:xfrm>
          </p:grpSpPr>
          <p:sp>
            <p:nvSpPr>
              <p:cNvPr id="167" name="Rectangle 166">
                <a:extLst>
                  <a:ext uri="{FF2B5EF4-FFF2-40B4-BE49-F238E27FC236}">
                    <a16:creationId xmlns:a16="http://schemas.microsoft.com/office/drawing/2014/main" id="{18B6FE0B-88B5-4DCB-BFB0-168B13B113F4}"/>
                  </a:ext>
                </a:extLst>
              </p:cNvPr>
              <p:cNvSpPr/>
              <p:nvPr/>
            </p:nvSpPr>
            <p:spPr bwMode="gray">
              <a:xfrm rot="5400000">
                <a:off x="1612669" y="5375351"/>
                <a:ext cx="162571" cy="610629"/>
              </a:xfrm>
              <a:prstGeom prst="rect">
                <a:avLst/>
              </a:prstGeom>
              <a:solidFill>
                <a:sysClr val="window" lastClr="FFFFFF">
                  <a:lumMod val="95000"/>
                </a:sysClr>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0" cap="none" spc="0" normalizeH="0" baseline="0" noProof="0">
                  <a:ln>
                    <a:noFill/>
                  </a:ln>
                  <a:solidFill>
                    <a:prstClr val="white"/>
                  </a:solidFill>
                  <a:effectLst/>
                  <a:uLnTx/>
                  <a:uFillTx/>
                  <a:latin typeface="Open Sans"/>
                  <a:cs typeface="Arial"/>
                </a:endParaRPr>
              </a:p>
            </p:txBody>
          </p:sp>
          <p:sp>
            <p:nvSpPr>
              <p:cNvPr id="168" name="Rectangle 167">
                <a:extLst>
                  <a:ext uri="{FF2B5EF4-FFF2-40B4-BE49-F238E27FC236}">
                    <a16:creationId xmlns:a16="http://schemas.microsoft.com/office/drawing/2014/main" id="{A4284245-81A3-4A6F-9C72-A83692C8F85B}"/>
                  </a:ext>
                </a:extLst>
              </p:cNvPr>
              <p:cNvSpPr/>
              <p:nvPr/>
            </p:nvSpPr>
            <p:spPr bwMode="gray">
              <a:xfrm rot="5400000">
                <a:off x="1612669" y="5583922"/>
                <a:ext cx="162571" cy="610629"/>
              </a:xfrm>
              <a:prstGeom prst="rect">
                <a:avLst/>
              </a:prstGeom>
              <a:solidFill>
                <a:sysClr val="window" lastClr="FFFFFF">
                  <a:lumMod val="95000"/>
                </a:sysClr>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0" cap="none" spc="0" normalizeH="0" baseline="0" noProof="0">
                  <a:ln>
                    <a:noFill/>
                  </a:ln>
                  <a:solidFill>
                    <a:prstClr val="white"/>
                  </a:solidFill>
                  <a:effectLst/>
                  <a:uLnTx/>
                  <a:uFillTx/>
                  <a:latin typeface="Open Sans"/>
                  <a:cs typeface="Arial"/>
                </a:endParaRPr>
              </a:p>
            </p:txBody>
          </p:sp>
          <p:sp>
            <p:nvSpPr>
              <p:cNvPr id="169" name="Rectangle 168">
                <a:extLst>
                  <a:ext uri="{FF2B5EF4-FFF2-40B4-BE49-F238E27FC236}">
                    <a16:creationId xmlns:a16="http://schemas.microsoft.com/office/drawing/2014/main" id="{596EC58E-38C8-453A-9259-AD7A2004F751}"/>
                  </a:ext>
                </a:extLst>
              </p:cNvPr>
              <p:cNvSpPr/>
              <p:nvPr/>
            </p:nvSpPr>
            <p:spPr bwMode="gray">
              <a:xfrm rot="5400000">
                <a:off x="1612669" y="5792493"/>
                <a:ext cx="162571" cy="610629"/>
              </a:xfrm>
              <a:prstGeom prst="rect">
                <a:avLst/>
              </a:prstGeom>
              <a:solidFill>
                <a:sysClr val="window" lastClr="FFFFFF">
                  <a:lumMod val="95000"/>
                </a:sysClr>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0" cap="none" spc="0" normalizeH="0" baseline="0" noProof="0">
                  <a:ln>
                    <a:noFill/>
                  </a:ln>
                  <a:solidFill>
                    <a:prstClr val="white"/>
                  </a:solidFill>
                  <a:effectLst/>
                  <a:uLnTx/>
                  <a:uFillTx/>
                  <a:latin typeface="Open Sans"/>
                  <a:cs typeface="Arial"/>
                </a:endParaRPr>
              </a:p>
            </p:txBody>
          </p:sp>
          <p:sp>
            <p:nvSpPr>
              <p:cNvPr id="170" name="Rectangle 169">
                <a:extLst>
                  <a:ext uri="{FF2B5EF4-FFF2-40B4-BE49-F238E27FC236}">
                    <a16:creationId xmlns:a16="http://schemas.microsoft.com/office/drawing/2014/main" id="{1D7D33ED-56BA-450B-8A09-8327BDC9CBB5}"/>
                  </a:ext>
                </a:extLst>
              </p:cNvPr>
              <p:cNvSpPr/>
              <p:nvPr/>
            </p:nvSpPr>
            <p:spPr bwMode="gray">
              <a:xfrm rot="5400000">
                <a:off x="1612669" y="6001064"/>
                <a:ext cx="162571" cy="610629"/>
              </a:xfrm>
              <a:prstGeom prst="rect">
                <a:avLst/>
              </a:prstGeom>
              <a:solidFill>
                <a:srgbClr val="A6A6A6"/>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0" cap="none" spc="0" normalizeH="0" baseline="0" noProof="0">
                  <a:ln>
                    <a:noFill/>
                  </a:ln>
                  <a:solidFill>
                    <a:prstClr val="white"/>
                  </a:solidFill>
                  <a:effectLst/>
                  <a:uLnTx/>
                  <a:uFillTx/>
                  <a:latin typeface="Open Sans"/>
                  <a:cs typeface="Arial"/>
                </a:endParaRPr>
              </a:p>
            </p:txBody>
          </p:sp>
        </p:grpSp>
      </p:grpSp>
      <p:sp>
        <p:nvSpPr>
          <p:cNvPr id="163" name="Rectangle 162">
            <a:extLst>
              <a:ext uri="{FF2B5EF4-FFF2-40B4-BE49-F238E27FC236}">
                <a16:creationId xmlns:a16="http://schemas.microsoft.com/office/drawing/2014/main" id="{A9EF4343-EE19-489B-B7FB-E0D81FF5F99C}"/>
              </a:ext>
            </a:extLst>
          </p:cNvPr>
          <p:cNvSpPr/>
          <p:nvPr/>
        </p:nvSpPr>
        <p:spPr bwMode="gray">
          <a:xfrm>
            <a:off x="515385" y="6295630"/>
            <a:ext cx="6783766" cy="357539"/>
          </a:xfrm>
          <a:prstGeom prst="rect">
            <a:avLst/>
          </a:prstGeom>
          <a:noFill/>
          <a:ln w="9525" algn="ctr">
            <a:noFill/>
            <a:prstDash val="solid"/>
            <a:miter lim="800000"/>
            <a:headEnd/>
            <a:tailEnd/>
          </a:ln>
        </p:spPr>
        <p:txBody>
          <a:bodyPr wrap="square" lIns="88900" tIns="88900" rIns="88900" bIns="88900" rtlCol="0" anchor="ctr"/>
          <a:lstStyle/>
          <a:p>
            <a:pPr marL="285750" marR="0" lvl="0" indent="-285750" algn="ctr" defTabSz="914400" rtl="0" eaLnBrk="1" fontAlgn="auto" latinLnBrk="0" hangingPunct="1">
              <a:lnSpc>
                <a:spcPct val="106000"/>
              </a:lnSpc>
              <a:spcBef>
                <a:spcPts val="0"/>
              </a:spcBef>
              <a:spcAft>
                <a:spcPts val="0"/>
              </a:spcAft>
              <a:buClrTx/>
              <a:buSzTx/>
              <a:buFontTx/>
              <a:buChar char="-"/>
              <a:tabLst/>
              <a:defRPr/>
            </a:pPr>
            <a:endParaRPr kumimoji="0" lang="en-US" sz="1600" b="1" i="0" u="none" strike="noStrike" kern="0" cap="none" spc="0" normalizeH="0" baseline="0" noProof="0">
              <a:ln>
                <a:noFill/>
              </a:ln>
              <a:solidFill>
                <a:prstClr val="white"/>
              </a:solidFill>
              <a:effectLst/>
              <a:uLnTx/>
              <a:uFillTx/>
              <a:latin typeface="Open Sans"/>
              <a:cs typeface="Arial"/>
            </a:endParaRPr>
          </a:p>
        </p:txBody>
      </p:sp>
      <p:cxnSp>
        <p:nvCxnSpPr>
          <p:cNvPr id="164" name="Straight Connector 163">
            <a:extLst>
              <a:ext uri="{FF2B5EF4-FFF2-40B4-BE49-F238E27FC236}">
                <a16:creationId xmlns:a16="http://schemas.microsoft.com/office/drawing/2014/main" id="{939AC4AC-6864-4B78-8DB6-630D2461EED3}"/>
              </a:ext>
            </a:extLst>
          </p:cNvPr>
          <p:cNvCxnSpPr/>
          <p:nvPr/>
        </p:nvCxnSpPr>
        <p:spPr>
          <a:xfrm>
            <a:off x="2489473" y="6334474"/>
            <a:ext cx="0" cy="274320"/>
          </a:xfrm>
          <a:prstGeom prst="line">
            <a:avLst/>
          </a:prstGeom>
          <a:noFill/>
          <a:ln w="19050" cap="flat" cmpd="sng" algn="ctr">
            <a:solidFill>
              <a:srgbClr val="D0D0CE"/>
            </a:solidFill>
            <a:prstDash val="solid"/>
          </a:ln>
          <a:effectLst/>
        </p:spPr>
      </p:cxnSp>
      <p:graphicFrame>
        <p:nvGraphicFramePr>
          <p:cNvPr id="236" name="Table 236">
            <a:extLst>
              <a:ext uri="{FF2B5EF4-FFF2-40B4-BE49-F238E27FC236}">
                <a16:creationId xmlns:a16="http://schemas.microsoft.com/office/drawing/2014/main" id="{4DEBECA0-7BFF-4591-8FF6-575F4A4ECAC2}"/>
              </a:ext>
            </a:extLst>
          </p:cNvPr>
          <p:cNvGraphicFramePr>
            <a:graphicFrameLocks noGrp="1"/>
          </p:cNvGraphicFramePr>
          <p:nvPr/>
        </p:nvGraphicFramePr>
        <p:xfrm>
          <a:off x="549872" y="1124834"/>
          <a:ext cx="2297546" cy="5036844"/>
        </p:xfrm>
        <a:graphic>
          <a:graphicData uri="http://schemas.openxmlformats.org/drawingml/2006/table">
            <a:tbl>
              <a:tblPr firstRow="1" bandRow="1">
                <a:tableStyleId>{5C22544A-7EE6-4342-B048-85BDC9FD1C3A}</a:tableStyleId>
              </a:tblPr>
              <a:tblGrid>
                <a:gridCol w="2297546">
                  <a:extLst>
                    <a:ext uri="{9D8B030D-6E8A-4147-A177-3AD203B41FA5}">
                      <a16:colId xmlns:a16="http://schemas.microsoft.com/office/drawing/2014/main" val="2180179306"/>
                    </a:ext>
                  </a:extLst>
                </a:gridCol>
              </a:tblGrid>
              <a:tr h="1069657">
                <a:tc>
                  <a:txBody>
                    <a:bodyPr/>
                    <a:lstStyle/>
                    <a:p>
                      <a:pPr algn="l"/>
                      <a:r>
                        <a:rPr kumimoji="0" lang="en-US" sz="1400" b="1" i="0" u="none" strike="noStrike" kern="1200" cap="none" spc="0" normalizeH="0" baseline="0">
                          <a:ln>
                            <a:noFill/>
                          </a:ln>
                          <a:solidFill>
                            <a:srgbClr val="000000"/>
                          </a:solidFill>
                          <a:effectLst/>
                          <a:uFillTx/>
                          <a:latin typeface="Open Sans" panose="020B0606030504020204" pitchFamily="34" charset="0"/>
                          <a:ea typeface="Open Sans" panose="020B0606030504020204" pitchFamily="34" charset="0"/>
                          <a:cs typeface="Open Sans" panose="020B0606030504020204" pitchFamily="34" charset="0"/>
                        </a:rPr>
                        <a:t>What is it?</a:t>
                      </a:r>
                      <a:br>
                        <a:rPr kumimoji="0" lang="en-US" sz="1400" b="1" i="0" u="none" strike="noStrike" kern="1200" cap="none" spc="0" normalizeH="0" baseline="0">
                          <a:ln>
                            <a:noFill/>
                          </a:ln>
                          <a:solidFill>
                            <a:srgbClr val="000000"/>
                          </a:solidFill>
                          <a:effectLst/>
                          <a:uFillTx/>
                          <a:latin typeface="Open Sans" panose="020B0606030504020204" pitchFamily="34" charset="0"/>
                          <a:ea typeface="Open Sans" panose="020B0606030504020204" pitchFamily="34" charset="0"/>
                          <a:cs typeface="Open Sans" panose="020B0606030504020204" pitchFamily="34" charset="0"/>
                        </a:rPr>
                      </a:br>
                      <a:r>
                        <a:rPr kumimoji="0" lang="en-US" sz="1000" b="0" i="0" u="none" strike="noStrike" kern="1200" cap="none" spc="0" normalizeH="0" baseline="0">
                          <a:ln>
                            <a:noFill/>
                          </a:ln>
                          <a:solidFill>
                            <a:srgbClr val="000000"/>
                          </a:solidFill>
                          <a:effectLst/>
                          <a:uFillTx/>
                          <a:latin typeface="Open Sans" panose="020B0606030504020204" pitchFamily="34" charset="0"/>
                          <a:ea typeface="Open Sans" panose="020B0606030504020204" pitchFamily="34" charset="0"/>
                          <a:cs typeface="Open Sans" panose="020B0606030504020204" pitchFamily="34" charset="0"/>
                        </a:rPr>
                        <a:t>Data is the lifeblood of Generative AI, acting as the transformative fuel that empowers AI models to revolutionize business design</a:t>
                      </a:r>
                      <a:endParaRPr kumimoji="0" lang="en-US" sz="1400" b="0" i="0" u="none" strike="noStrike" kern="1200" cap="none" spc="0" normalizeH="0" baseline="0">
                        <a:ln>
                          <a:noFill/>
                        </a:ln>
                        <a:solidFill>
                          <a:srgbClr val="000000"/>
                        </a:solidFill>
                        <a:effectLst/>
                        <a:uFillTx/>
                        <a:latin typeface="Open Sans" panose="020B0606030504020204" pitchFamily="34" charset="0"/>
                        <a:ea typeface="Open Sans" panose="020B0606030504020204" pitchFamily="34" charset="0"/>
                        <a:cs typeface="Open Sans" panose="020B0606030504020204" pitchFamily="34" charset="0"/>
                      </a:endParaRPr>
                    </a:p>
                  </a:txBody>
                  <a:tcPr>
                    <a:lnL w="28575" cap="flat" cmpd="sng" algn="ctr">
                      <a:solidFill>
                        <a:srgbClr val="046A38"/>
                      </a:solidFill>
                      <a:prstDash val="solid"/>
                      <a:round/>
                      <a:headEnd type="none" w="med" len="med"/>
                      <a:tailEnd type="none" w="med" len="med"/>
                    </a:lnL>
                    <a:lnR w="28575" cap="flat" cmpd="sng" algn="ctr">
                      <a:solidFill>
                        <a:srgbClr val="046A38"/>
                      </a:solidFill>
                      <a:prstDash val="solid"/>
                      <a:round/>
                      <a:headEnd type="none" w="med" len="med"/>
                      <a:tailEnd type="none" w="med" len="med"/>
                    </a:lnR>
                    <a:lnT w="28575" cap="flat" cmpd="sng" algn="ctr">
                      <a:solidFill>
                        <a:srgbClr val="046A38"/>
                      </a:solidFill>
                      <a:prstDash val="solid"/>
                      <a:round/>
                      <a:headEnd type="none" w="med" len="med"/>
                      <a:tailEnd type="none" w="med" len="med"/>
                    </a:lnT>
                    <a:lnB w="381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920378206"/>
                  </a:ext>
                </a:extLst>
              </a:tr>
              <a:tr h="1287903">
                <a:tc>
                  <a:txBody>
                    <a:bodyPr/>
                    <a:lstStyle/>
                    <a:p>
                      <a:pPr algn="l"/>
                      <a:endParaRPr kumimoji="0" lang="en-US" sz="1400" b="0" i="0" u="none" strike="noStrike" kern="1200" cap="none" spc="0" normalizeH="0" baseline="0">
                        <a:ln>
                          <a:noFill/>
                        </a:ln>
                        <a:solidFill>
                          <a:srgbClr val="000000"/>
                        </a:solidFill>
                        <a:effectLst/>
                        <a:uFillTx/>
                        <a:latin typeface="Open Sans" panose="020B0606030504020204" pitchFamily="34" charset="0"/>
                        <a:ea typeface="Open Sans" panose="020B0606030504020204" pitchFamily="34" charset="0"/>
                        <a:cs typeface="Open Sans" panose="020B0606030504020204" pitchFamily="34" charset="0"/>
                      </a:endParaRPr>
                    </a:p>
                    <a:p>
                      <a:pPr algn="l"/>
                      <a:r>
                        <a:rPr kumimoji="0" lang="en-US" sz="1400" b="1" i="0" u="none" strike="noStrike" kern="1200" cap="none" spc="0" normalizeH="0" baseline="0">
                          <a:ln>
                            <a:noFill/>
                          </a:ln>
                          <a:solidFill>
                            <a:srgbClr val="000000"/>
                          </a:solidFill>
                          <a:effectLst/>
                          <a:uFillTx/>
                          <a:latin typeface="Open Sans" panose="020B0606030504020204" pitchFamily="34" charset="0"/>
                          <a:ea typeface="Open Sans" panose="020B0606030504020204" pitchFamily="34" charset="0"/>
                          <a:cs typeface="Open Sans" panose="020B0606030504020204" pitchFamily="34" charset="0"/>
                        </a:rPr>
                        <a:t>Why is it important?</a:t>
                      </a:r>
                      <a:br>
                        <a:rPr kumimoji="0" lang="en-US" sz="1400" b="1" i="0" u="none" strike="noStrike" kern="1200" cap="none" spc="0" normalizeH="0" baseline="0">
                          <a:ln>
                            <a:noFill/>
                          </a:ln>
                          <a:solidFill>
                            <a:srgbClr val="000000"/>
                          </a:solidFill>
                          <a:effectLst/>
                          <a:uFillTx/>
                          <a:latin typeface="Open Sans" panose="020B0606030504020204" pitchFamily="34" charset="0"/>
                          <a:ea typeface="Open Sans" panose="020B0606030504020204" pitchFamily="34" charset="0"/>
                          <a:cs typeface="Open Sans" panose="020B0606030504020204" pitchFamily="34" charset="0"/>
                        </a:rPr>
                      </a:br>
                      <a:r>
                        <a:rPr kumimoji="0" lang="en-US" sz="1000" b="0" i="0" u="none" strike="noStrike" kern="1200" cap="none" spc="0" normalizeH="0" baseline="0">
                          <a:ln>
                            <a:noFill/>
                          </a:ln>
                          <a:solidFill>
                            <a:srgbClr val="000000"/>
                          </a:solidFill>
                          <a:effectLst/>
                          <a:uFillTx/>
                          <a:latin typeface="Open Sans" panose="020B0606030504020204" pitchFamily="34" charset="0"/>
                          <a:ea typeface="Open Sans" panose="020B0606030504020204" pitchFamily="34" charset="0"/>
                          <a:cs typeface="Open Sans" panose="020B0606030504020204" pitchFamily="34" charset="0"/>
                        </a:rPr>
                        <a:t>Enables businesses to innovate, enhance efficiency, and gain a competitive edge in an increasingly data-driven world.</a:t>
                      </a:r>
                      <a:endParaRPr kumimoji="0" lang="en-US" sz="1400" b="0" i="0" u="none" strike="noStrike" kern="1200" cap="none" spc="0" normalizeH="0" baseline="0">
                        <a:ln>
                          <a:noFill/>
                        </a:ln>
                        <a:solidFill>
                          <a:srgbClr val="000000"/>
                        </a:solidFill>
                        <a:effectLst/>
                        <a:uFillTx/>
                        <a:latin typeface="Open Sans" panose="020B0606030504020204" pitchFamily="34" charset="0"/>
                        <a:ea typeface="Open Sans" panose="020B0606030504020204" pitchFamily="34" charset="0"/>
                        <a:cs typeface="Open Sans" panose="020B0606030504020204" pitchFamily="34" charset="0"/>
                      </a:endParaRPr>
                    </a:p>
                  </a:txBody>
                  <a:tcPr>
                    <a:lnL w="28575" cap="flat" cmpd="sng" algn="ctr">
                      <a:solidFill>
                        <a:srgbClr val="046A38"/>
                      </a:solidFill>
                      <a:prstDash val="solid"/>
                      <a:round/>
                      <a:headEnd type="none" w="med" len="med"/>
                      <a:tailEnd type="none" w="med" len="med"/>
                    </a:lnL>
                    <a:lnR w="28575" cap="flat" cmpd="sng" algn="ctr">
                      <a:solidFill>
                        <a:srgbClr val="046A38"/>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329300702"/>
                  </a:ext>
                </a:extLst>
              </a:tr>
              <a:tr h="1339642">
                <a:tc>
                  <a:txBody>
                    <a:bodyPr/>
                    <a:lstStyle/>
                    <a:p>
                      <a:pPr algn="l"/>
                      <a:endParaRPr kumimoji="0" lang="en-US" sz="1400" b="0" i="0" u="none" strike="noStrike" kern="1200" cap="none" spc="0" normalizeH="0" baseline="0">
                        <a:ln>
                          <a:noFill/>
                        </a:ln>
                        <a:solidFill>
                          <a:srgbClr val="000000"/>
                        </a:solidFill>
                        <a:effectLst/>
                        <a:uFillTx/>
                        <a:latin typeface="Open Sans" panose="020B0606030504020204" pitchFamily="34" charset="0"/>
                        <a:ea typeface="Open Sans" panose="020B0606030504020204" pitchFamily="34" charset="0"/>
                        <a:cs typeface="Open Sans" panose="020B0606030504020204" pitchFamily="34" charset="0"/>
                      </a:endParaRPr>
                    </a:p>
                    <a:p>
                      <a:pPr algn="l"/>
                      <a:r>
                        <a:rPr kumimoji="0" lang="en-US" sz="1400" b="1" i="0" u="none" strike="noStrike" kern="1200" cap="none" spc="0" normalizeH="0" baseline="0">
                          <a:ln>
                            <a:noFill/>
                          </a:ln>
                          <a:solidFill>
                            <a:srgbClr val="000000"/>
                          </a:solidFill>
                          <a:effectLst/>
                          <a:uFillTx/>
                          <a:latin typeface="Open Sans" panose="020B0606030504020204" pitchFamily="34" charset="0"/>
                          <a:ea typeface="Open Sans" panose="020B0606030504020204" pitchFamily="34" charset="0"/>
                          <a:cs typeface="Open Sans" panose="020B0606030504020204" pitchFamily="34" charset="0"/>
                        </a:rPr>
                        <a:t>Why is it disruptive?</a:t>
                      </a:r>
                      <a:br>
                        <a:rPr kumimoji="0" lang="en-US" sz="1400" b="1" i="0" u="none" strike="noStrike" kern="1200" cap="none" spc="0" normalizeH="0" baseline="0">
                          <a:ln>
                            <a:noFill/>
                          </a:ln>
                          <a:solidFill>
                            <a:srgbClr val="000000"/>
                          </a:solidFill>
                          <a:effectLst/>
                          <a:uFillTx/>
                          <a:latin typeface="Open Sans" panose="020B0606030504020204" pitchFamily="34" charset="0"/>
                          <a:ea typeface="Open Sans" panose="020B0606030504020204" pitchFamily="34" charset="0"/>
                          <a:cs typeface="Open Sans" panose="020B0606030504020204" pitchFamily="34" charset="0"/>
                        </a:rPr>
                      </a:br>
                      <a:r>
                        <a:rPr kumimoji="0" lang="en-US" sz="1000" b="0" i="0" u="none" strike="noStrike" kern="1200" cap="none" spc="0" normalizeH="0" baseline="0">
                          <a:ln>
                            <a:noFill/>
                          </a:ln>
                          <a:solidFill>
                            <a:srgbClr val="000000"/>
                          </a:solidFill>
                          <a:effectLst/>
                          <a:uFillTx/>
                          <a:latin typeface="Open Sans" panose="020B0606030504020204" pitchFamily="34" charset="0"/>
                          <a:ea typeface="Open Sans" panose="020B0606030504020204" pitchFamily="34" charset="0"/>
                          <a:cs typeface="Open Sans" panose="020B0606030504020204" pitchFamily="34" charset="0"/>
                        </a:rPr>
                        <a:t>Any sized organization can use differentiated data to facilitate the creation of intelligent solutions that challenge traditional business models</a:t>
                      </a:r>
                    </a:p>
                  </a:txBody>
                  <a:tcPr>
                    <a:lnL w="28575" cap="flat" cmpd="sng" algn="ctr">
                      <a:solidFill>
                        <a:srgbClr val="046A38"/>
                      </a:solidFill>
                      <a:prstDash val="solid"/>
                      <a:round/>
                      <a:headEnd type="none" w="med" len="med"/>
                      <a:tailEnd type="none" w="med" len="med"/>
                    </a:lnL>
                    <a:lnR w="28575" cap="flat" cmpd="sng" algn="ctr">
                      <a:solidFill>
                        <a:srgbClr val="046A38"/>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743440859"/>
                  </a:ext>
                </a:extLst>
              </a:tr>
              <a:tr h="1339642">
                <a:tc>
                  <a:txBody>
                    <a:bodyPr/>
                    <a:lstStyle/>
                    <a:p>
                      <a:pPr algn="l"/>
                      <a:endParaRPr kumimoji="0" lang="en-US" sz="1400" b="0" i="0" u="none" strike="noStrike" kern="1200" cap="none" spc="0" normalizeH="0" baseline="0" dirty="0">
                        <a:ln>
                          <a:noFill/>
                        </a:ln>
                        <a:solidFill>
                          <a:srgbClr val="000000"/>
                        </a:solidFill>
                        <a:effectLst/>
                        <a:uFillTx/>
                        <a:latin typeface="Open Sans" panose="020B0606030504020204" pitchFamily="34" charset="0"/>
                        <a:ea typeface="Open Sans" panose="020B0606030504020204" pitchFamily="34" charset="0"/>
                        <a:cs typeface="Open Sans" panose="020B0606030504020204" pitchFamily="34" charset="0"/>
                      </a:endParaRPr>
                    </a:p>
                    <a:p>
                      <a:pPr algn="l"/>
                      <a:r>
                        <a:rPr kumimoji="0" lang="en-US" sz="1400" b="1" i="0" u="none" strike="noStrike" kern="1200" cap="none" spc="0" normalizeH="0" baseline="0" dirty="0">
                          <a:ln>
                            <a:noFill/>
                          </a:ln>
                          <a:solidFill>
                            <a:srgbClr val="000000"/>
                          </a:solidFill>
                          <a:effectLst/>
                          <a:uFillTx/>
                          <a:latin typeface="Open Sans" panose="020B0606030504020204" pitchFamily="34" charset="0"/>
                          <a:ea typeface="Open Sans" panose="020B0606030504020204" pitchFamily="34" charset="0"/>
                          <a:cs typeface="Open Sans" panose="020B0606030504020204" pitchFamily="34" charset="0"/>
                        </a:rPr>
                        <a:t>Examples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000" dirty="0">
                          <a:solidFill>
                            <a:srgbClr val="000000"/>
                          </a:solidFill>
                          <a:latin typeface="Open Sans" panose="020B0606030504020204" pitchFamily="34" charset="0"/>
                          <a:ea typeface="Open Sans" panose="020B0606030504020204" pitchFamily="34" charset="0"/>
                          <a:cs typeface="Open Sans" panose="020B0606030504020204" pitchFamily="34" charset="0"/>
                          <a:sym typeface="Calibri"/>
                        </a:rPr>
                        <a:t>Deloitte IP</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000" dirty="0">
                          <a:solidFill>
                            <a:srgbClr val="000000"/>
                          </a:solidFill>
                          <a:latin typeface="Open Sans" panose="020B0606030504020204" pitchFamily="34" charset="0"/>
                          <a:ea typeface="Open Sans" panose="020B0606030504020204" pitchFamily="34" charset="0"/>
                          <a:cs typeface="Open Sans" panose="020B0606030504020204" pitchFamily="34" charset="0"/>
                          <a:sym typeface="Calibri"/>
                        </a:rPr>
                        <a:t>Industry/Functional Data</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kumimoji="0" lang="en-US" sz="1000" b="0" i="0" u="none" strike="noStrike" cap="none" spc="0" normalizeH="0" baseline="0" dirty="0">
                          <a:ln>
                            <a:noFill/>
                          </a:ln>
                          <a:solidFill>
                            <a:srgbClr val="000000"/>
                          </a:solidFill>
                          <a:effectLst/>
                          <a:uFillTx/>
                          <a:latin typeface="Open Sans" panose="020B0606030504020204" pitchFamily="34" charset="0"/>
                          <a:ea typeface="Open Sans" panose="020B0606030504020204" pitchFamily="34" charset="0"/>
                          <a:cs typeface="Open Sans" panose="020B0606030504020204" pitchFamily="34" charset="0"/>
                          <a:sym typeface="Calibri"/>
                        </a:rPr>
                        <a:t>3</a:t>
                      </a:r>
                      <a:r>
                        <a:rPr kumimoji="0" lang="en-US" sz="1000" b="0" i="0" u="none" strike="noStrike" cap="none" spc="0" normalizeH="0" baseline="30000" dirty="0">
                          <a:ln>
                            <a:noFill/>
                          </a:ln>
                          <a:solidFill>
                            <a:srgbClr val="000000"/>
                          </a:solidFill>
                          <a:effectLst/>
                          <a:uFillTx/>
                          <a:latin typeface="Open Sans" panose="020B0606030504020204" pitchFamily="34" charset="0"/>
                          <a:ea typeface="Open Sans" panose="020B0606030504020204" pitchFamily="34" charset="0"/>
                          <a:cs typeface="Open Sans" panose="020B0606030504020204" pitchFamily="34" charset="0"/>
                          <a:sym typeface="Calibri"/>
                        </a:rPr>
                        <a:t>rd</a:t>
                      </a:r>
                      <a:r>
                        <a:rPr kumimoji="0" lang="en-US" sz="1000" b="0" i="0" u="none" strike="noStrike" cap="none" spc="0" normalizeH="0" baseline="0" dirty="0">
                          <a:ln>
                            <a:noFill/>
                          </a:ln>
                          <a:solidFill>
                            <a:srgbClr val="000000"/>
                          </a:solidFill>
                          <a:effectLst/>
                          <a:uFillTx/>
                          <a:latin typeface="Open Sans" panose="020B0606030504020204" pitchFamily="34" charset="0"/>
                          <a:ea typeface="Open Sans" panose="020B0606030504020204" pitchFamily="34" charset="0"/>
                          <a:cs typeface="Open Sans" panose="020B0606030504020204" pitchFamily="34" charset="0"/>
                          <a:sym typeface="Calibri"/>
                        </a:rPr>
                        <a:t> Party Data</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kumimoji="0" lang="en-US" sz="1000" b="0" i="0" u="none" strike="noStrike" cap="none" spc="0" normalizeH="0" baseline="0" dirty="0">
                          <a:ln>
                            <a:noFill/>
                          </a:ln>
                          <a:solidFill>
                            <a:srgbClr val="000000"/>
                          </a:solidFill>
                          <a:effectLst/>
                          <a:uFillTx/>
                          <a:latin typeface="Open Sans" panose="020B0606030504020204" pitchFamily="34" charset="0"/>
                          <a:ea typeface="Open Sans" panose="020B0606030504020204" pitchFamily="34" charset="0"/>
                          <a:cs typeface="Open Sans" panose="020B0606030504020204" pitchFamily="34" charset="0"/>
                          <a:sym typeface="Calibri"/>
                        </a:rPr>
                        <a:t>Proprietary Data</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kumimoji="0" lang="en-US" sz="1000" b="0" i="0" u="none" strike="noStrike" cap="none" spc="0" normalizeH="0" baseline="0" dirty="0">
                          <a:ln>
                            <a:noFill/>
                          </a:ln>
                          <a:solidFill>
                            <a:srgbClr val="000000"/>
                          </a:solidFill>
                          <a:effectLst/>
                          <a:uFillTx/>
                          <a:latin typeface="Open Sans" panose="020B0606030504020204" pitchFamily="34" charset="0"/>
                          <a:ea typeface="Open Sans" panose="020B0606030504020204" pitchFamily="34" charset="0"/>
                          <a:cs typeface="Open Sans" panose="020B0606030504020204" pitchFamily="34" charset="0"/>
                          <a:sym typeface="Calibri"/>
                        </a:rPr>
                        <a:t>Synthetic Data</a:t>
                      </a:r>
                    </a:p>
                  </a:txBody>
                  <a:tcPr>
                    <a:lnL w="28575" cap="flat" cmpd="sng" algn="ctr">
                      <a:solidFill>
                        <a:srgbClr val="046A38"/>
                      </a:solidFill>
                      <a:prstDash val="solid"/>
                      <a:round/>
                      <a:headEnd type="none" w="med" len="med"/>
                      <a:tailEnd type="none" w="med" len="med"/>
                    </a:lnL>
                    <a:lnR w="28575" cap="flat" cmpd="sng" algn="ctr">
                      <a:solidFill>
                        <a:srgbClr val="046A38"/>
                      </a:solidFill>
                      <a:prstDash val="solid"/>
                      <a:round/>
                      <a:headEnd type="none" w="med" len="med"/>
                      <a:tailEnd type="none" w="med" len="med"/>
                    </a:lnR>
                    <a:lnT w="12700" cmpd="sng">
                      <a:noFill/>
                    </a:lnT>
                    <a:lnB w="28575" cap="flat" cmpd="sng" algn="ctr">
                      <a:solidFill>
                        <a:srgbClr val="046A38"/>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178151201"/>
                  </a:ext>
                </a:extLst>
              </a:tr>
            </a:tbl>
          </a:graphicData>
        </a:graphic>
      </p:graphicFrame>
      <p:sp>
        <p:nvSpPr>
          <p:cNvPr id="237" name="Rectangle 236">
            <a:extLst>
              <a:ext uri="{FF2B5EF4-FFF2-40B4-BE49-F238E27FC236}">
                <a16:creationId xmlns:a16="http://schemas.microsoft.com/office/drawing/2014/main" id="{2E2E6103-A3C8-49E5-B4EE-043695B6AEF4}"/>
              </a:ext>
            </a:extLst>
          </p:cNvPr>
          <p:cNvSpPr/>
          <p:nvPr/>
        </p:nvSpPr>
        <p:spPr>
          <a:xfrm>
            <a:off x="5309103" y="6293002"/>
            <a:ext cx="691539" cy="365760"/>
          </a:xfrm>
          <a:prstGeom prst="rect">
            <a:avLst/>
          </a:prstGeom>
          <a:noFill/>
          <a:ln w="12700" cap="flat">
            <a:solidFill>
              <a:schemeClr val="tx1"/>
            </a:solidFill>
            <a:prstDash val="dash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8288" tIns="18288" rIns="18288" bIns="18288"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endParaRPr>
          </a:p>
        </p:txBody>
      </p:sp>
      <p:sp>
        <p:nvSpPr>
          <p:cNvPr id="238" name="TextBox 237">
            <a:extLst>
              <a:ext uri="{FF2B5EF4-FFF2-40B4-BE49-F238E27FC236}">
                <a16:creationId xmlns:a16="http://schemas.microsoft.com/office/drawing/2014/main" id="{C05FFC70-1F5E-4B6A-B035-7C2392115BB3}"/>
              </a:ext>
            </a:extLst>
          </p:cNvPr>
          <p:cNvSpPr txBox="1"/>
          <p:nvPr/>
        </p:nvSpPr>
        <p:spPr>
          <a:xfrm>
            <a:off x="2998322" y="784019"/>
            <a:ext cx="2139426" cy="30777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rPr>
              <a:t>Types of Data</a:t>
            </a:r>
          </a:p>
        </p:txBody>
      </p:sp>
      <p:sp>
        <p:nvSpPr>
          <p:cNvPr id="246" name="TextBox 245">
            <a:extLst>
              <a:ext uri="{FF2B5EF4-FFF2-40B4-BE49-F238E27FC236}">
                <a16:creationId xmlns:a16="http://schemas.microsoft.com/office/drawing/2014/main" id="{12129F0C-2AB7-44D0-A1FE-3A38B7FC3D90}"/>
              </a:ext>
            </a:extLst>
          </p:cNvPr>
          <p:cNvSpPr txBox="1"/>
          <p:nvPr/>
        </p:nvSpPr>
        <p:spPr>
          <a:xfrm>
            <a:off x="915143" y="858746"/>
            <a:ext cx="1435682" cy="215444"/>
          </a:xfrm>
          <a:prstGeom prst="rect">
            <a:avLst/>
          </a:prstGeom>
          <a:noFill/>
        </p:spPr>
        <p:txBody>
          <a:bodyPr vert="horz" wrap="square" lIns="0" tIns="0" rIns="0" bIns="0" rtlCol="0">
            <a:spAutoFit/>
          </a:bodyPr>
          <a:lstStyle/>
          <a:p>
            <a:pPr marL="0" marR="0" lvl="0" indent="0" algn="l" defTabSz="914400" rtl="0" eaLnBrk="1" fontAlgn="auto" latinLnBrk="0" hangingPunct="1">
              <a:lnSpc>
                <a:spcPct val="100000"/>
              </a:lnSpc>
              <a:spcBef>
                <a:spcPts val="200"/>
              </a:spcBef>
              <a:spcAft>
                <a:spcPts val="0"/>
              </a:spcAft>
              <a:buClrTx/>
              <a:buSzPct val="100000"/>
              <a:buFontTx/>
              <a:buNone/>
              <a:tabLst/>
              <a:defRPr/>
            </a:pPr>
            <a:r>
              <a:rPr kumimoji="0" lang="en-US" sz="1400" b="1" i="0" u="none" strike="noStrike" kern="0" cap="none" spc="0" normalizeH="0" baseline="0" noProof="0">
                <a:ln>
                  <a:noFill/>
                </a:ln>
                <a:solidFill>
                  <a:prstClr val="black"/>
                </a:solidFill>
                <a:effectLst/>
                <a:uLnTx/>
                <a:uFillTx/>
                <a:latin typeface="Open Sans"/>
                <a:cs typeface="Arial"/>
              </a:rPr>
              <a:t>Data</a:t>
            </a:r>
            <a:endParaRPr kumimoji="0" lang="en-US" sz="1100" b="1" i="0" u="none" strike="noStrike" kern="0" cap="none" spc="0" normalizeH="0" baseline="0" noProof="0">
              <a:ln>
                <a:noFill/>
              </a:ln>
              <a:solidFill>
                <a:prstClr val="black"/>
              </a:solidFill>
              <a:effectLst/>
              <a:uLnTx/>
              <a:uFillTx/>
              <a:latin typeface="Open Sans"/>
              <a:cs typeface="Arial"/>
            </a:endParaRPr>
          </a:p>
        </p:txBody>
      </p:sp>
      <p:sp>
        <p:nvSpPr>
          <p:cNvPr id="9" name="Rectangle 8">
            <a:extLst>
              <a:ext uri="{FF2B5EF4-FFF2-40B4-BE49-F238E27FC236}">
                <a16:creationId xmlns:a16="http://schemas.microsoft.com/office/drawing/2014/main" id="{17F7A82A-32D5-454B-B9DE-52B40886AD24}"/>
              </a:ext>
            </a:extLst>
          </p:cNvPr>
          <p:cNvSpPr>
            <a:spLocks noChangeArrowheads="1"/>
          </p:cNvSpPr>
          <p:nvPr/>
        </p:nvSpPr>
        <p:spPr bwMode="auto">
          <a:xfrm>
            <a:off x="8987940" y="1136701"/>
            <a:ext cx="2400548" cy="2470099"/>
          </a:xfrm>
          <a:prstGeom prst="rect">
            <a:avLst/>
          </a:prstGeom>
          <a:solidFill>
            <a:srgbClr val="E6E6E6">
              <a:alpha val="45000"/>
            </a:srgbClr>
          </a:solidFill>
          <a:ln w="28575">
            <a:solidFill>
              <a:srgbClr val="046A38"/>
            </a:solidFill>
          </a:ln>
        </p:spPr>
        <p:txBody>
          <a:bodyPr wrap="square" lIns="0" tIns="182880" rIns="0" bIns="182880" anchor="ctr" anchorCtr="0">
            <a:noAutofit/>
          </a:bodyPr>
          <a:lstStyle/>
          <a:p>
            <a:pPr marL="365760" marR="0" lvl="0" indent="-285750" algn="l" defTabSz="1219170" rtl="0" eaLnBrk="1" fontAlgn="auto" latinLnBrk="0" hangingPunct="1">
              <a:lnSpc>
                <a:spcPct val="100000"/>
              </a:lnSpc>
              <a:spcBef>
                <a:spcPts val="500"/>
              </a:spcBef>
              <a:spcAft>
                <a:spcPts val="0"/>
              </a:spcAft>
              <a:buClrTx/>
              <a:buSzTx/>
              <a:buFont typeface="Arial" panose="020B0604020202020204" pitchFamily="34" charset="0"/>
              <a:buChar char="•"/>
              <a:tabLst/>
              <a:defRPr/>
            </a:pPr>
            <a:r>
              <a:rPr kumimoji="0" lang="en-US" sz="1300" b="0" i="0" u="none" strike="noStrike" kern="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Organize, inventory and contextualize firm-wide data sets</a:t>
            </a:r>
          </a:p>
          <a:p>
            <a:pPr marL="365760" marR="0" lvl="0" indent="-285750" algn="l" defTabSz="1219170" rtl="0" eaLnBrk="1" fontAlgn="auto" latinLnBrk="0" hangingPunct="1">
              <a:lnSpc>
                <a:spcPct val="100000"/>
              </a:lnSpc>
              <a:spcBef>
                <a:spcPts val="500"/>
              </a:spcBef>
              <a:spcAft>
                <a:spcPts val="0"/>
              </a:spcAft>
              <a:buClrTx/>
              <a:buSzTx/>
              <a:buFont typeface="Arial" panose="020B0604020202020204" pitchFamily="34" charset="0"/>
              <a:buChar char="•"/>
              <a:tabLst/>
              <a:defRPr/>
            </a:pPr>
            <a:r>
              <a:rPr kumimoji="0" lang="en-US" sz="1300" b="0" i="0" u="none" strike="noStrike" kern="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Upskill practitioners on Knowledge Graphs</a:t>
            </a:r>
          </a:p>
          <a:p>
            <a:pPr marL="365760" marR="0" lvl="0" indent="-285750" algn="l" defTabSz="1219170" rtl="0" eaLnBrk="1" fontAlgn="auto" latinLnBrk="0" hangingPunct="1">
              <a:lnSpc>
                <a:spcPct val="100000"/>
              </a:lnSpc>
              <a:spcBef>
                <a:spcPts val="500"/>
              </a:spcBef>
              <a:spcAft>
                <a:spcPts val="0"/>
              </a:spcAft>
              <a:buClrTx/>
              <a:buSzTx/>
              <a:buFont typeface="Arial" panose="020B0604020202020204" pitchFamily="34" charset="0"/>
              <a:buChar char="•"/>
              <a:tabLst/>
              <a:defRPr/>
            </a:pPr>
            <a:r>
              <a:rPr kumimoji="0" lang="en-US" sz="1300" b="0" i="0" u="none" strike="noStrike" kern="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Upskill practitioners on Graph Neural Networks</a:t>
            </a:r>
          </a:p>
          <a:p>
            <a:pPr marL="365760" marR="0" lvl="0" indent="-285750" algn="l" defTabSz="1219170" rtl="0" eaLnBrk="1" fontAlgn="auto" latinLnBrk="0" hangingPunct="1">
              <a:lnSpc>
                <a:spcPct val="100000"/>
              </a:lnSpc>
              <a:spcBef>
                <a:spcPts val="500"/>
              </a:spcBef>
              <a:spcAft>
                <a:spcPts val="0"/>
              </a:spcAft>
              <a:buClrTx/>
              <a:buSzTx/>
              <a:buFont typeface="Arial" panose="020B0604020202020204" pitchFamily="34" charset="0"/>
              <a:buChar char="•"/>
              <a:tabLst/>
              <a:defRPr/>
            </a:pPr>
            <a:r>
              <a:rPr kumimoji="0" lang="en-US" sz="1300" b="0" i="0" u="none" strike="noStrike" kern="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Begin building end-to-end data powered products</a:t>
            </a:r>
          </a:p>
        </p:txBody>
      </p:sp>
      <p:grpSp>
        <p:nvGrpSpPr>
          <p:cNvPr id="249" name="Group 248">
            <a:extLst>
              <a:ext uri="{FF2B5EF4-FFF2-40B4-BE49-F238E27FC236}">
                <a16:creationId xmlns:a16="http://schemas.microsoft.com/office/drawing/2014/main" id="{970CF17D-73CB-464A-A6AD-2EE183BFBE6D}"/>
              </a:ext>
            </a:extLst>
          </p:cNvPr>
          <p:cNvGrpSpPr>
            <a:grpSpLocks noChangeAspect="1"/>
          </p:cNvGrpSpPr>
          <p:nvPr/>
        </p:nvGrpSpPr>
        <p:grpSpPr>
          <a:xfrm>
            <a:off x="548878" y="800216"/>
            <a:ext cx="289149" cy="273974"/>
            <a:chOff x="1167321" y="5599380"/>
            <a:chExt cx="831948" cy="788284"/>
          </a:xfrm>
        </p:grpSpPr>
        <p:sp>
          <p:nvSpPr>
            <p:cNvPr id="250" name="Rectangle 249">
              <a:extLst>
                <a:ext uri="{FF2B5EF4-FFF2-40B4-BE49-F238E27FC236}">
                  <a16:creationId xmlns:a16="http://schemas.microsoft.com/office/drawing/2014/main" id="{094FD4E5-F03F-4809-A280-FD9AA74E6282}"/>
                </a:ext>
              </a:extLst>
            </p:cNvPr>
            <p:cNvSpPr/>
            <p:nvPr/>
          </p:nvSpPr>
          <p:spPr bwMode="gray">
            <a:xfrm>
              <a:off x="1167321" y="5599380"/>
              <a:ext cx="181602" cy="788284"/>
            </a:xfrm>
            <a:prstGeom prst="rect">
              <a:avLst/>
            </a:prstGeom>
            <a:solidFill>
              <a:srgbClr val="A6A6A6"/>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0" cap="none" spc="0" normalizeH="0" baseline="0" noProof="0">
                <a:ln>
                  <a:noFill/>
                </a:ln>
                <a:solidFill>
                  <a:prstClr val="white"/>
                </a:solidFill>
                <a:effectLst/>
                <a:uLnTx/>
                <a:uFillTx/>
                <a:latin typeface="Open Sans"/>
                <a:cs typeface="Arial"/>
              </a:endParaRPr>
            </a:p>
          </p:txBody>
        </p:sp>
        <p:grpSp>
          <p:nvGrpSpPr>
            <p:cNvPr id="251" name="Group 250">
              <a:extLst>
                <a:ext uri="{FF2B5EF4-FFF2-40B4-BE49-F238E27FC236}">
                  <a16:creationId xmlns:a16="http://schemas.microsoft.com/office/drawing/2014/main" id="{CAED5F89-9DCD-4E0C-80A2-FE9BE10EC1F7}"/>
                </a:ext>
              </a:extLst>
            </p:cNvPr>
            <p:cNvGrpSpPr/>
            <p:nvPr/>
          </p:nvGrpSpPr>
          <p:grpSpPr>
            <a:xfrm>
              <a:off x="1388640" y="5599380"/>
              <a:ext cx="610629" cy="788284"/>
              <a:chOff x="1388640" y="5599380"/>
              <a:chExt cx="610629" cy="788284"/>
            </a:xfrm>
          </p:grpSpPr>
          <p:sp>
            <p:nvSpPr>
              <p:cNvPr id="252" name="Rectangle 251">
                <a:extLst>
                  <a:ext uri="{FF2B5EF4-FFF2-40B4-BE49-F238E27FC236}">
                    <a16:creationId xmlns:a16="http://schemas.microsoft.com/office/drawing/2014/main" id="{CF075B68-70D9-47F8-ACDE-F8188C8CFF4B}"/>
                  </a:ext>
                </a:extLst>
              </p:cNvPr>
              <p:cNvSpPr/>
              <p:nvPr/>
            </p:nvSpPr>
            <p:spPr bwMode="gray">
              <a:xfrm rot="5400000">
                <a:off x="1612669" y="5375351"/>
                <a:ext cx="162571" cy="610629"/>
              </a:xfrm>
              <a:prstGeom prst="rect">
                <a:avLst/>
              </a:prstGeom>
              <a:solidFill>
                <a:srgbClr val="A6A6A6"/>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0" cap="none" spc="0" normalizeH="0" baseline="0" noProof="0">
                  <a:ln>
                    <a:noFill/>
                  </a:ln>
                  <a:solidFill>
                    <a:prstClr val="white"/>
                  </a:solidFill>
                  <a:effectLst/>
                  <a:uLnTx/>
                  <a:uFillTx/>
                  <a:latin typeface="Open Sans"/>
                  <a:cs typeface="Arial"/>
                </a:endParaRPr>
              </a:p>
            </p:txBody>
          </p:sp>
          <p:sp>
            <p:nvSpPr>
              <p:cNvPr id="253" name="Rectangle 252">
                <a:extLst>
                  <a:ext uri="{FF2B5EF4-FFF2-40B4-BE49-F238E27FC236}">
                    <a16:creationId xmlns:a16="http://schemas.microsoft.com/office/drawing/2014/main" id="{FC53B510-1C15-4589-86F2-F6C5884A8E76}"/>
                  </a:ext>
                </a:extLst>
              </p:cNvPr>
              <p:cNvSpPr/>
              <p:nvPr/>
            </p:nvSpPr>
            <p:spPr bwMode="gray">
              <a:xfrm rot="5400000">
                <a:off x="1612669" y="5583922"/>
                <a:ext cx="162571" cy="610629"/>
              </a:xfrm>
              <a:prstGeom prst="rect">
                <a:avLst/>
              </a:prstGeom>
              <a:solidFill>
                <a:srgbClr val="A6A6A6"/>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0" cap="none" spc="0" normalizeH="0" baseline="0" noProof="0">
                  <a:ln>
                    <a:noFill/>
                  </a:ln>
                  <a:solidFill>
                    <a:prstClr val="white"/>
                  </a:solidFill>
                  <a:effectLst/>
                  <a:uLnTx/>
                  <a:uFillTx/>
                  <a:latin typeface="Open Sans"/>
                  <a:cs typeface="Arial"/>
                </a:endParaRPr>
              </a:p>
            </p:txBody>
          </p:sp>
          <p:sp>
            <p:nvSpPr>
              <p:cNvPr id="254" name="Rectangle 253">
                <a:extLst>
                  <a:ext uri="{FF2B5EF4-FFF2-40B4-BE49-F238E27FC236}">
                    <a16:creationId xmlns:a16="http://schemas.microsoft.com/office/drawing/2014/main" id="{32101EA8-F345-45FC-86FC-617F2D24CCE2}"/>
                  </a:ext>
                </a:extLst>
              </p:cNvPr>
              <p:cNvSpPr/>
              <p:nvPr/>
            </p:nvSpPr>
            <p:spPr bwMode="gray">
              <a:xfrm rot="5400000">
                <a:off x="1612669" y="5792493"/>
                <a:ext cx="162571" cy="610629"/>
              </a:xfrm>
              <a:prstGeom prst="rect">
                <a:avLst/>
              </a:prstGeom>
              <a:solidFill>
                <a:srgbClr val="046A38"/>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0" cap="none" spc="0" normalizeH="0" baseline="0" noProof="0">
                  <a:ln>
                    <a:noFill/>
                  </a:ln>
                  <a:solidFill>
                    <a:prstClr val="white"/>
                  </a:solidFill>
                  <a:effectLst/>
                  <a:uLnTx/>
                  <a:uFillTx/>
                  <a:latin typeface="Open Sans"/>
                  <a:cs typeface="Arial"/>
                </a:endParaRPr>
              </a:p>
            </p:txBody>
          </p:sp>
          <p:sp>
            <p:nvSpPr>
              <p:cNvPr id="255" name="Rectangle 254">
                <a:extLst>
                  <a:ext uri="{FF2B5EF4-FFF2-40B4-BE49-F238E27FC236}">
                    <a16:creationId xmlns:a16="http://schemas.microsoft.com/office/drawing/2014/main" id="{AED8571C-1FBB-442B-B474-5EFC0ABB7DB9}"/>
                  </a:ext>
                </a:extLst>
              </p:cNvPr>
              <p:cNvSpPr/>
              <p:nvPr/>
            </p:nvSpPr>
            <p:spPr bwMode="gray">
              <a:xfrm rot="5400000">
                <a:off x="1612669" y="6001064"/>
                <a:ext cx="162571" cy="610629"/>
              </a:xfrm>
              <a:prstGeom prst="rect">
                <a:avLst/>
              </a:prstGeom>
              <a:solidFill>
                <a:srgbClr val="A6A6A6"/>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0" cap="none" spc="0" normalizeH="0" baseline="0" noProof="0">
                  <a:ln>
                    <a:noFill/>
                  </a:ln>
                  <a:solidFill>
                    <a:prstClr val="white"/>
                  </a:solidFill>
                  <a:effectLst/>
                  <a:uLnTx/>
                  <a:uFillTx/>
                  <a:latin typeface="Open Sans"/>
                  <a:cs typeface="Arial"/>
                </a:endParaRPr>
              </a:p>
            </p:txBody>
          </p:sp>
        </p:grpSp>
      </p:grpSp>
      <p:sp>
        <p:nvSpPr>
          <p:cNvPr id="80" name="TextBox 79">
            <a:extLst>
              <a:ext uri="{FF2B5EF4-FFF2-40B4-BE49-F238E27FC236}">
                <a16:creationId xmlns:a16="http://schemas.microsoft.com/office/drawing/2014/main" id="{2856E0C7-DC8C-4503-9B64-F45E13FF4DF7}"/>
              </a:ext>
            </a:extLst>
          </p:cNvPr>
          <p:cNvSpPr txBox="1"/>
          <p:nvPr/>
        </p:nvSpPr>
        <p:spPr>
          <a:xfrm>
            <a:off x="8877587" y="791813"/>
            <a:ext cx="2139426" cy="30777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rPr>
              <a:t>What It Takes To Win</a:t>
            </a:r>
          </a:p>
        </p:txBody>
      </p:sp>
      <p:sp>
        <p:nvSpPr>
          <p:cNvPr id="82" name="Rectangle 81">
            <a:extLst>
              <a:ext uri="{FF2B5EF4-FFF2-40B4-BE49-F238E27FC236}">
                <a16:creationId xmlns:a16="http://schemas.microsoft.com/office/drawing/2014/main" id="{8A494CFD-F071-4727-B7D5-00760331E5C1}"/>
              </a:ext>
            </a:extLst>
          </p:cNvPr>
          <p:cNvSpPr>
            <a:spLocks noChangeArrowheads="1"/>
          </p:cNvSpPr>
          <p:nvPr/>
        </p:nvSpPr>
        <p:spPr bwMode="auto">
          <a:xfrm>
            <a:off x="8987940" y="3609922"/>
            <a:ext cx="2400548" cy="1243545"/>
          </a:xfrm>
          <a:prstGeom prst="rect">
            <a:avLst/>
          </a:prstGeom>
          <a:solidFill>
            <a:srgbClr val="E6E6E6">
              <a:alpha val="45000"/>
            </a:srgbClr>
          </a:solidFill>
          <a:ln w="28575">
            <a:solidFill>
              <a:srgbClr val="046A38"/>
            </a:solidFill>
          </a:ln>
        </p:spPr>
        <p:txBody>
          <a:bodyPr wrap="square" lIns="0" tIns="182880" rIns="0" bIns="182880" anchor="ctr" anchorCtr="0">
            <a:noAutofit/>
          </a:bodyPr>
          <a:lstStyle/>
          <a:p>
            <a:pPr marL="365760" marR="0" lvl="0" indent="-285750" algn="l" defTabSz="1219170" rtl="0" eaLnBrk="1" fontAlgn="auto" latinLnBrk="0" hangingPunct="1">
              <a:lnSpc>
                <a:spcPct val="100000"/>
              </a:lnSpc>
              <a:spcBef>
                <a:spcPts val="500"/>
              </a:spcBef>
              <a:spcAft>
                <a:spcPts val="0"/>
              </a:spcAft>
              <a:buClrTx/>
              <a:buSzTx/>
              <a:buFont typeface="Arial" panose="020B0604020202020204" pitchFamily="34" charset="0"/>
              <a:buChar char="•"/>
              <a:tabLst/>
              <a:defRPr/>
            </a:pPr>
            <a:r>
              <a:rPr kumimoji="0" lang="en-US" sz="1300" b="0" i="0" u="none" strike="noStrike" kern="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Build capabilities in fine-tuning and pre-training with high quality data</a:t>
            </a:r>
          </a:p>
          <a:p>
            <a:pPr marL="365760" marR="0" lvl="0" indent="-285750" algn="l" defTabSz="1219170" rtl="0" eaLnBrk="1" fontAlgn="auto" latinLnBrk="0" hangingPunct="1">
              <a:lnSpc>
                <a:spcPct val="100000"/>
              </a:lnSpc>
              <a:spcBef>
                <a:spcPts val="500"/>
              </a:spcBef>
              <a:spcAft>
                <a:spcPts val="0"/>
              </a:spcAft>
              <a:buClrTx/>
              <a:buSzTx/>
              <a:buFont typeface="Arial" panose="020B0604020202020204" pitchFamily="34" charset="0"/>
              <a:buChar char="•"/>
              <a:tabLst/>
              <a:defRPr/>
            </a:pPr>
            <a:r>
              <a:rPr kumimoji="0" lang="en-US" sz="1300" b="0" i="0" u="none" strike="noStrike" kern="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Build capability to monetize with AI</a:t>
            </a:r>
          </a:p>
        </p:txBody>
      </p:sp>
      <p:sp>
        <p:nvSpPr>
          <p:cNvPr id="83" name="Rectangle 82">
            <a:extLst>
              <a:ext uri="{FF2B5EF4-FFF2-40B4-BE49-F238E27FC236}">
                <a16:creationId xmlns:a16="http://schemas.microsoft.com/office/drawing/2014/main" id="{255CBE71-5D83-46D1-BFBF-491C8F980EE4}"/>
              </a:ext>
            </a:extLst>
          </p:cNvPr>
          <p:cNvSpPr>
            <a:spLocks noChangeArrowheads="1"/>
          </p:cNvSpPr>
          <p:nvPr/>
        </p:nvSpPr>
        <p:spPr bwMode="auto">
          <a:xfrm>
            <a:off x="8987940" y="4864100"/>
            <a:ext cx="2400548" cy="1281645"/>
          </a:xfrm>
          <a:prstGeom prst="rect">
            <a:avLst/>
          </a:prstGeom>
          <a:solidFill>
            <a:srgbClr val="E6E6E6">
              <a:alpha val="45000"/>
            </a:srgbClr>
          </a:solidFill>
          <a:ln w="28575">
            <a:solidFill>
              <a:srgbClr val="046A38"/>
            </a:solidFill>
          </a:ln>
        </p:spPr>
        <p:txBody>
          <a:bodyPr wrap="square" lIns="0" tIns="182880" rIns="0" bIns="182880" anchor="ctr" anchorCtr="0">
            <a:noAutofit/>
          </a:bodyPr>
          <a:lstStyle/>
          <a:p>
            <a:pPr marL="365760" marR="0" lvl="0" indent="-285750" algn="l" defTabSz="1219170" rtl="0" eaLnBrk="1" fontAlgn="auto" latinLnBrk="0" hangingPunct="1">
              <a:lnSpc>
                <a:spcPct val="100000"/>
              </a:lnSpc>
              <a:spcBef>
                <a:spcPts val="500"/>
              </a:spcBef>
              <a:spcAft>
                <a:spcPts val="0"/>
              </a:spcAft>
              <a:buClrTx/>
              <a:buSzTx/>
              <a:buFont typeface="Arial" panose="020B0604020202020204" pitchFamily="34" charset="0"/>
              <a:buChar char="•"/>
              <a:tabLst/>
              <a:defRPr/>
            </a:pPr>
            <a:r>
              <a:rPr kumimoji="0" lang="en-US" sz="1300" b="0" i="0" u="none" strike="noStrike" kern="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Continue building capabilities with 3D SDG</a:t>
            </a:r>
          </a:p>
          <a:p>
            <a:pPr marL="365760" marR="0" lvl="0" indent="-285750" algn="l" defTabSz="1219170" rtl="0" eaLnBrk="1" fontAlgn="auto" latinLnBrk="0" hangingPunct="1">
              <a:lnSpc>
                <a:spcPct val="100000"/>
              </a:lnSpc>
              <a:spcBef>
                <a:spcPts val="500"/>
              </a:spcBef>
              <a:spcAft>
                <a:spcPts val="0"/>
              </a:spcAft>
              <a:buClrTx/>
              <a:buSzTx/>
              <a:buFont typeface="Arial" panose="020B0604020202020204" pitchFamily="34" charset="0"/>
              <a:buChar char="•"/>
              <a:tabLst/>
              <a:defRPr/>
            </a:pPr>
            <a:r>
              <a:rPr kumimoji="0" lang="en-US" sz="1300" b="0" i="0" u="none" strike="noStrike" kern="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Build capabilities combining MLM and AR models </a:t>
            </a:r>
            <a:r>
              <a:rPr kumimoji="0" lang="en-US" sz="1300" b="0" i="0" u="none" strike="noStrike" kern="0" cap="none" spc="0" normalizeH="0" baseline="0" noProof="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fo</a:t>
            </a:r>
            <a:r>
              <a:rPr kumimoji="0" lang="en-US" sz="1300" b="0" i="0" u="none" strike="noStrike" kern="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r SDG</a:t>
            </a:r>
          </a:p>
        </p:txBody>
      </p:sp>
      <p:sp>
        <p:nvSpPr>
          <p:cNvPr id="7" name="Title 4">
            <a:extLst>
              <a:ext uri="{FF2B5EF4-FFF2-40B4-BE49-F238E27FC236}">
                <a16:creationId xmlns:a16="http://schemas.microsoft.com/office/drawing/2014/main" id="{9532FF62-643A-8081-EEE5-FC1158642405}"/>
              </a:ext>
            </a:extLst>
          </p:cNvPr>
          <p:cNvSpPr txBox="1">
            <a:spLocks/>
          </p:cNvSpPr>
          <p:nvPr/>
        </p:nvSpPr>
        <p:spPr bwMode="gray">
          <a:xfrm>
            <a:off x="440404" y="410867"/>
            <a:ext cx="11252200" cy="451866"/>
          </a:xfrm>
          <a:prstGeom prst="rect">
            <a:avLst/>
          </a:prstGeom>
        </p:spPr>
        <p:txBody>
          <a:bodyPr vert="horz" lIns="0" tIns="0" rIns="0" bIns="0" rtlCol="0" anchor="t" anchorCtr="0">
            <a:noAutofit/>
          </a:bodyPr>
          <a:lstStyle>
            <a:lvl1pPr algn="l" defTabSz="685800" rtl="0" eaLnBrk="1" latinLnBrk="0" hangingPunct="1">
              <a:spcBef>
                <a:spcPct val="0"/>
              </a:spcBef>
              <a:buNone/>
              <a:defRPr sz="2000" kern="1200">
                <a:solidFill>
                  <a:schemeClr val="tx1"/>
                </a:solidFill>
                <a:latin typeface="+mn-lt"/>
                <a:ea typeface="+mj-ea"/>
                <a:cs typeface="Calibri Light" panose="020F0302020204030204" pitchFamily="34" charset="0"/>
              </a:defRPr>
            </a:lvl1pPr>
          </a:lstStyle>
          <a:p>
            <a:r>
              <a:rPr lang="en-US">
                <a:latin typeface="Open Sans Semibold"/>
                <a:ea typeface="Open Sans Semibold"/>
                <a:cs typeface="Open Sans Semibold"/>
              </a:rPr>
              <a:t>Tech Stack Deep Dive: Data Platforms</a:t>
            </a:r>
          </a:p>
        </p:txBody>
      </p:sp>
      <p:pic>
        <p:nvPicPr>
          <p:cNvPr id="8" name="Picture 7">
            <a:extLst>
              <a:ext uri="{FF2B5EF4-FFF2-40B4-BE49-F238E27FC236}">
                <a16:creationId xmlns:a16="http://schemas.microsoft.com/office/drawing/2014/main" id="{2C5793A9-3D6C-D235-4B6E-763C9772EA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21355" y="63854"/>
            <a:ext cx="1022734" cy="749417"/>
          </a:xfrm>
          <a:prstGeom prst="rect">
            <a:avLst/>
          </a:prstGeom>
        </p:spPr>
      </p:pic>
      <p:sp>
        <p:nvSpPr>
          <p:cNvPr id="10" name="Rectangle 9">
            <a:extLst>
              <a:ext uri="{FF2B5EF4-FFF2-40B4-BE49-F238E27FC236}">
                <a16:creationId xmlns:a16="http://schemas.microsoft.com/office/drawing/2014/main" id="{D86CC10D-CD01-79DB-D2F0-5E4FD7EF61F7}"/>
              </a:ext>
            </a:extLst>
          </p:cNvPr>
          <p:cNvSpPr/>
          <p:nvPr/>
        </p:nvSpPr>
        <p:spPr bwMode="gray">
          <a:xfrm>
            <a:off x="8422470" y="63854"/>
            <a:ext cx="316882" cy="792865"/>
          </a:xfrm>
          <a:prstGeom prst="rect">
            <a:avLst/>
          </a:prstGeom>
          <a:solidFill>
            <a:schemeClr val="bg1">
              <a:alpha val="66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11" name="Rectangle 10">
            <a:extLst>
              <a:ext uri="{FF2B5EF4-FFF2-40B4-BE49-F238E27FC236}">
                <a16:creationId xmlns:a16="http://schemas.microsoft.com/office/drawing/2014/main" id="{DBA85CA9-A0A8-2102-7C74-7139D2554A31}"/>
              </a:ext>
            </a:extLst>
          </p:cNvPr>
          <p:cNvSpPr/>
          <p:nvPr/>
        </p:nvSpPr>
        <p:spPr bwMode="gray">
          <a:xfrm>
            <a:off x="9032721" y="193586"/>
            <a:ext cx="511368" cy="361370"/>
          </a:xfrm>
          <a:prstGeom prst="rect">
            <a:avLst/>
          </a:prstGeom>
          <a:solidFill>
            <a:schemeClr val="bg1">
              <a:alpha val="66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12" name="Rectangle 11">
            <a:extLst>
              <a:ext uri="{FF2B5EF4-FFF2-40B4-BE49-F238E27FC236}">
                <a16:creationId xmlns:a16="http://schemas.microsoft.com/office/drawing/2014/main" id="{ADDDB6CB-51AF-980E-985F-3316B58E7E2E}"/>
              </a:ext>
            </a:extLst>
          </p:cNvPr>
          <p:cNvSpPr/>
          <p:nvPr/>
        </p:nvSpPr>
        <p:spPr bwMode="gray">
          <a:xfrm>
            <a:off x="9037664" y="27537"/>
            <a:ext cx="551180" cy="171873"/>
          </a:xfrm>
          <a:prstGeom prst="rect">
            <a:avLst/>
          </a:prstGeom>
          <a:solidFill>
            <a:schemeClr val="bg1">
              <a:alpha val="66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13" name="Rectangle 12">
            <a:extLst>
              <a:ext uri="{FF2B5EF4-FFF2-40B4-BE49-F238E27FC236}">
                <a16:creationId xmlns:a16="http://schemas.microsoft.com/office/drawing/2014/main" id="{68382E4A-27B1-BA56-BF55-F6D03CB8F7BC}"/>
              </a:ext>
            </a:extLst>
          </p:cNvPr>
          <p:cNvSpPr/>
          <p:nvPr/>
        </p:nvSpPr>
        <p:spPr bwMode="gray">
          <a:xfrm>
            <a:off x="8739351" y="623197"/>
            <a:ext cx="804737" cy="200707"/>
          </a:xfrm>
          <a:prstGeom prst="rect">
            <a:avLst/>
          </a:prstGeom>
          <a:solidFill>
            <a:schemeClr val="bg1">
              <a:alpha val="66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14" name="Rectangle 13">
            <a:extLst>
              <a:ext uri="{FF2B5EF4-FFF2-40B4-BE49-F238E27FC236}">
                <a16:creationId xmlns:a16="http://schemas.microsoft.com/office/drawing/2014/main" id="{7DCFE000-E9B5-29A3-409A-D7A22580885C}"/>
              </a:ext>
            </a:extLst>
          </p:cNvPr>
          <p:cNvSpPr/>
          <p:nvPr/>
        </p:nvSpPr>
        <p:spPr bwMode="gray">
          <a:xfrm>
            <a:off x="8732256" y="51718"/>
            <a:ext cx="316882" cy="503238"/>
          </a:xfrm>
          <a:prstGeom prst="rect">
            <a:avLst/>
          </a:prstGeom>
          <a:solidFill>
            <a:schemeClr val="bg1">
              <a:alpha val="66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Tree>
    <p:extLst>
      <p:ext uri="{BB962C8B-B14F-4D97-AF65-F5344CB8AC3E}">
        <p14:creationId xmlns:p14="http://schemas.microsoft.com/office/powerpoint/2010/main" val="3941923380"/>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 name="TextBox 149">
            <a:extLst>
              <a:ext uri="{FF2B5EF4-FFF2-40B4-BE49-F238E27FC236}">
                <a16:creationId xmlns:a16="http://schemas.microsoft.com/office/drawing/2014/main" id="{1883FA75-A08E-4EED-AFE1-873F711559F7}"/>
              </a:ext>
            </a:extLst>
          </p:cNvPr>
          <p:cNvSpPr txBox="1"/>
          <p:nvPr/>
        </p:nvSpPr>
        <p:spPr>
          <a:xfrm>
            <a:off x="3430215" y="3133360"/>
            <a:ext cx="1629738" cy="900246"/>
          </a:xfrm>
          <a:prstGeom prst="rect">
            <a:avLst/>
          </a:prstGeom>
          <a:solidFill>
            <a:schemeClr val="bg1">
              <a:lumMod val="95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a:ln>
                  <a:noFill/>
                </a:ln>
                <a:effectLst/>
                <a:uLnTx/>
                <a:uFillTx/>
                <a:latin typeface="+mj-lt"/>
              </a:rPr>
              <a:t>Training Datasets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a:ln>
                  <a:noFill/>
                </a:ln>
                <a:effectLst/>
                <a:uLnTx/>
                <a:uFillTx/>
                <a:latin typeface="+mj-lt"/>
              </a:rPr>
              <a:t>&amp; Constraints</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050" b="1" kern="0">
              <a:latin typeface="+mj-lt"/>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1" i="0" u="none" strike="noStrike" kern="0" cap="none" spc="0" normalizeH="0" baseline="0" noProof="0">
              <a:ln>
                <a:noFill/>
              </a:ln>
              <a:effectLst/>
              <a:uLnTx/>
              <a:uFillTx/>
              <a:latin typeface="+mj-lt"/>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1" i="0" u="none" strike="noStrike" kern="0" cap="none" spc="0" normalizeH="0" baseline="0" noProof="0">
              <a:ln>
                <a:noFill/>
              </a:ln>
              <a:effectLst/>
              <a:uLnTx/>
              <a:uFillTx/>
              <a:latin typeface="+mj-lt"/>
            </a:endParaRPr>
          </a:p>
        </p:txBody>
      </p:sp>
      <p:sp>
        <p:nvSpPr>
          <p:cNvPr id="128" name="TextBox 127">
            <a:extLst>
              <a:ext uri="{FF2B5EF4-FFF2-40B4-BE49-F238E27FC236}">
                <a16:creationId xmlns:a16="http://schemas.microsoft.com/office/drawing/2014/main" id="{0ABD6EDC-C589-4E73-90A7-2669E2335F0B}"/>
              </a:ext>
            </a:extLst>
          </p:cNvPr>
          <p:cNvSpPr txBox="1"/>
          <p:nvPr/>
        </p:nvSpPr>
        <p:spPr>
          <a:xfrm>
            <a:off x="3430215" y="2168725"/>
            <a:ext cx="1644646" cy="784830"/>
          </a:xfrm>
          <a:prstGeom prst="rect">
            <a:avLst/>
          </a:prstGeom>
          <a:solidFill>
            <a:schemeClr val="bg1">
              <a:lumMod val="95000"/>
            </a:schemeClr>
          </a:solidFill>
        </p:spPr>
        <p:txBody>
          <a:bodyPr wrap="square" lIns="0" r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chemeClr val="tx1">
                    <a:lumMod val="50000"/>
                    <a:lumOff val="50000"/>
                  </a:schemeClr>
                </a:solidFill>
                <a:effectLst/>
                <a:uLnTx/>
                <a:uFillTx/>
                <a:latin typeface="+mj-lt"/>
              </a:rPr>
              <a:t>Modality Frameworks</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b="1" kern="0">
              <a:solidFill>
                <a:schemeClr val="tx1">
                  <a:lumMod val="50000"/>
                  <a:lumOff val="50000"/>
                </a:schemeClr>
              </a:solidFill>
              <a:latin typeface="+mj-lt"/>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1" i="0" u="none" strike="noStrike" kern="0" cap="none" spc="0" normalizeH="0" baseline="0" noProof="0">
              <a:ln>
                <a:noFill/>
              </a:ln>
              <a:solidFill>
                <a:schemeClr val="tx1">
                  <a:lumMod val="50000"/>
                  <a:lumOff val="50000"/>
                </a:schemeClr>
              </a:solidFill>
              <a:effectLst/>
              <a:uLnTx/>
              <a:uFillTx/>
              <a:latin typeface="+mj-lt"/>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b="1" kern="0">
              <a:solidFill>
                <a:schemeClr val="tx1">
                  <a:lumMod val="50000"/>
                  <a:lumOff val="50000"/>
                </a:schemeClr>
              </a:solidFill>
              <a:latin typeface="+mj-lt"/>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1" i="0" u="none" strike="noStrike" kern="0" cap="none" spc="0" normalizeH="0" baseline="0" noProof="0">
              <a:ln>
                <a:noFill/>
              </a:ln>
              <a:solidFill>
                <a:schemeClr val="tx1">
                  <a:lumMod val="50000"/>
                  <a:lumOff val="50000"/>
                </a:schemeClr>
              </a:solidFill>
              <a:effectLst/>
              <a:uLnTx/>
              <a:uFillTx/>
              <a:latin typeface="+mj-lt"/>
            </a:endParaRPr>
          </a:p>
        </p:txBody>
      </p:sp>
      <p:sp>
        <p:nvSpPr>
          <p:cNvPr id="2" name="Text Placeholder 1">
            <a:extLst>
              <a:ext uri="{FF2B5EF4-FFF2-40B4-BE49-F238E27FC236}">
                <a16:creationId xmlns:a16="http://schemas.microsoft.com/office/drawing/2014/main" id="{B8C52B52-BBAA-49F7-BE26-08616800FF57}"/>
              </a:ext>
            </a:extLst>
          </p:cNvPr>
          <p:cNvSpPr>
            <a:spLocks noGrp="1"/>
          </p:cNvSpPr>
          <p:nvPr>
            <p:ph type="body" sz="quarter" idx="13"/>
          </p:nvPr>
        </p:nvSpPr>
        <p:spPr>
          <a:xfrm>
            <a:off x="452910" y="719313"/>
            <a:ext cx="11167224" cy="454080"/>
          </a:xfrm>
        </p:spPr>
        <p:txBody>
          <a:bodyPr/>
          <a:lstStyle/>
          <a:p>
            <a:r>
              <a:rPr lang="en-US">
                <a:solidFill>
                  <a:schemeClr val="tx1"/>
                </a:solidFill>
              </a:rPr>
              <a:t>Below represents an example of how we as a firm will leverage Foundation Models and fine-tuning frameworks to create one time and recurring revenue opportunities at scale. This will also help us shape our own internal processes and operations.</a:t>
            </a:r>
          </a:p>
        </p:txBody>
      </p:sp>
      <p:sp>
        <p:nvSpPr>
          <p:cNvPr id="6" name="Rectangle 5">
            <a:extLst>
              <a:ext uri="{FF2B5EF4-FFF2-40B4-BE49-F238E27FC236}">
                <a16:creationId xmlns:a16="http://schemas.microsoft.com/office/drawing/2014/main" id="{C20BC5E3-C94B-442B-9364-F0B05B06AF0A}"/>
              </a:ext>
            </a:extLst>
          </p:cNvPr>
          <p:cNvSpPr/>
          <p:nvPr/>
        </p:nvSpPr>
        <p:spPr>
          <a:xfrm>
            <a:off x="8743175" y="1924595"/>
            <a:ext cx="3103331" cy="4572000"/>
          </a:xfrm>
          <a:prstGeom prst="rect">
            <a:avLst/>
          </a:prstGeom>
          <a:solidFill>
            <a:srgbClr val="EFF4FF"/>
          </a:solidFill>
        </p:spPr>
        <p:txBody>
          <a:bodyPr wrap="square" tIns="274320" anchor="ctr">
            <a:noAutofit/>
          </a:bodyPr>
          <a:lstStyle/>
          <a:p>
            <a:pPr marL="0" marR="0" lvl="0" indent="0" algn="l" defTabSz="914400" rtl="0" eaLnBrk="1" fontAlgn="auto" latinLnBrk="0" hangingPunct="1">
              <a:lnSpc>
                <a:spcPct val="100000"/>
              </a:lnSpc>
              <a:spcBef>
                <a:spcPts val="300"/>
              </a:spcBef>
              <a:spcAft>
                <a:spcPts val="0"/>
              </a:spcAft>
              <a:buClrTx/>
              <a:buSzPct val="100000"/>
              <a:buFontTx/>
              <a:buNone/>
              <a:tabLst/>
              <a:defRPr/>
            </a:pPr>
            <a:r>
              <a:rPr kumimoji="0" lang="en-US" sz="1400" b="1" i="0" u="none" strike="noStrike" kern="0" cap="none" spc="0" normalizeH="0" baseline="0" noProof="0">
                <a:ln>
                  <a:noFill/>
                </a:ln>
                <a:solidFill>
                  <a:srgbClr val="00A3E0"/>
                </a:solidFill>
                <a:effectLst/>
                <a:uLnTx/>
                <a:uFillTx/>
                <a:latin typeface="+mj-lt"/>
              </a:rPr>
              <a:t>Deloitte </a:t>
            </a:r>
            <a:r>
              <a:rPr lang="en-US" sz="1400" b="1" kern="0">
                <a:solidFill>
                  <a:srgbClr val="00A3E0"/>
                </a:solidFill>
                <a:latin typeface="+mj-lt"/>
              </a:rPr>
              <a:t>Hybrid IP</a:t>
            </a:r>
            <a:endParaRPr kumimoji="0" lang="en-US" sz="1400" b="1" i="0" u="none" strike="noStrike" kern="0" cap="none" spc="0" normalizeH="0" baseline="0" noProof="0">
              <a:ln>
                <a:noFill/>
              </a:ln>
              <a:solidFill>
                <a:srgbClr val="00A3E0"/>
              </a:solidFill>
              <a:effectLst/>
              <a:uLnTx/>
              <a:uFillTx/>
              <a:latin typeface="+mj-lt"/>
            </a:endParaRPr>
          </a:p>
          <a:p>
            <a:pPr marL="0" marR="0" lvl="0" indent="0" algn="l" defTabSz="914400" rtl="0" eaLnBrk="1" fontAlgn="auto" latinLnBrk="0" hangingPunct="1">
              <a:lnSpc>
                <a:spcPct val="100000"/>
              </a:lnSpc>
              <a:spcBef>
                <a:spcPts val="300"/>
              </a:spcBef>
              <a:spcAft>
                <a:spcPts val="0"/>
              </a:spcAft>
              <a:buClrTx/>
              <a:buSzPct val="100000"/>
              <a:buFontTx/>
              <a:buNone/>
              <a:tabLst/>
              <a:defRPr/>
            </a:pPr>
            <a:r>
              <a:rPr kumimoji="0" lang="en-US" sz="1200" b="0" i="0" u="none" strike="noStrike" kern="0" cap="none" spc="0" normalizeH="0" baseline="0" noProof="0">
                <a:ln>
                  <a:noFill/>
                </a:ln>
                <a:solidFill>
                  <a:srgbClr val="53565A">
                    <a:lumMod val="50000"/>
                  </a:srgbClr>
                </a:solidFill>
                <a:effectLst/>
                <a:uLnTx/>
                <a:uFillTx/>
                <a:latin typeface="+mj-lt"/>
              </a:rPr>
              <a:t>Leverage Deloitte expertise to </a:t>
            </a:r>
            <a:r>
              <a:rPr lang="en-US" sz="1200" kern="0">
                <a:solidFill>
                  <a:srgbClr val="53565A">
                    <a:lumMod val="50000"/>
                  </a:srgbClr>
                </a:solidFill>
                <a:latin typeface="+mj-lt"/>
              </a:rPr>
              <a:t>fine-tune Megatron, build a library of IP and </a:t>
            </a:r>
            <a:r>
              <a:rPr kumimoji="0" lang="en-US" sz="1200" b="0" i="0" u="none" strike="noStrike" kern="0" cap="none" spc="0" normalizeH="0" baseline="0" noProof="0">
                <a:ln>
                  <a:noFill/>
                </a:ln>
                <a:solidFill>
                  <a:srgbClr val="53565A">
                    <a:lumMod val="50000"/>
                  </a:srgbClr>
                </a:solidFill>
                <a:effectLst/>
                <a:uLnTx/>
                <a:uFillTx/>
                <a:latin typeface="+mj-lt"/>
              </a:rPr>
              <a:t>accelerate client adoption and moats</a:t>
            </a:r>
          </a:p>
          <a:p>
            <a:pPr marL="0" marR="0" lvl="0" indent="0" algn="l" defTabSz="914400" rtl="0" eaLnBrk="1" fontAlgn="auto" latinLnBrk="0" hangingPunct="1">
              <a:lnSpc>
                <a:spcPct val="100000"/>
              </a:lnSpc>
              <a:spcBef>
                <a:spcPts val="300"/>
              </a:spcBef>
              <a:spcAft>
                <a:spcPts val="0"/>
              </a:spcAft>
              <a:buClrTx/>
              <a:buSzPct val="100000"/>
              <a:buFontTx/>
              <a:buNone/>
              <a:tabLst/>
              <a:defRPr/>
            </a:pPr>
            <a:endParaRPr kumimoji="0" lang="en-US" sz="300" b="0" i="0" u="none" strike="noStrike" kern="0" cap="none" spc="0" normalizeH="0" baseline="0" noProof="0">
              <a:ln>
                <a:noFill/>
              </a:ln>
              <a:solidFill>
                <a:srgbClr val="53565A">
                  <a:lumMod val="50000"/>
                </a:srgbClr>
              </a:solidFill>
              <a:effectLst/>
              <a:uLnTx/>
              <a:uFillTx/>
              <a:latin typeface="+mj-lt"/>
            </a:endParaRPr>
          </a:p>
          <a:p>
            <a:pPr marR="0" lvl="0" algn="ctr" fontAlgn="auto">
              <a:lnSpc>
                <a:spcPct val="100000"/>
              </a:lnSpc>
              <a:spcBef>
                <a:spcPts val="300"/>
              </a:spcBef>
              <a:spcAft>
                <a:spcPts val="0"/>
              </a:spcAft>
              <a:buClrTx/>
              <a:buSzPct val="100000"/>
              <a:tabLst/>
              <a:defRPr/>
            </a:pPr>
            <a:endParaRPr lang="en-US" sz="500" b="1" kern="0">
              <a:solidFill>
                <a:srgbClr val="53565A">
                  <a:lumMod val="75000"/>
                </a:srgbClr>
              </a:solidFill>
              <a:latin typeface="+mj-lt"/>
            </a:endParaRPr>
          </a:p>
          <a:p>
            <a:pPr marR="0" lvl="0" algn="ctr" fontAlgn="auto">
              <a:lnSpc>
                <a:spcPct val="100000"/>
              </a:lnSpc>
              <a:spcBef>
                <a:spcPts val="300"/>
              </a:spcBef>
              <a:spcAft>
                <a:spcPts val="0"/>
              </a:spcAft>
              <a:buClrTx/>
              <a:buSzPct val="100000"/>
              <a:tabLst/>
              <a:defRPr/>
            </a:pPr>
            <a:r>
              <a:rPr lang="en-US" sz="1100" b="1" kern="0">
                <a:solidFill>
                  <a:srgbClr val="53565A">
                    <a:lumMod val="75000"/>
                  </a:srgbClr>
                </a:solidFill>
                <a:latin typeface="+mj-lt"/>
              </a:rPr>
              <a:t>Strategy-as-a-Service</a:t>
            </a:r>
          </a:p>
          <a:p>
            <a:pPr marR="0" lvl="0" algn="ctr" fontAlgn="auto">
              <a:lnSpc>
                <a:spcPct val="100000"/>
              </a:lnSpc>
              <a:spcBef>
                <a:spcPts val="300"/>
              </a:spcBef>
              <a:spcAft>
                <a:spcPts val="0"/>
              </a:spcAft>
              <a:buClrTx/>
              <a:buSzPct val="100000"/>
              <a:tabLst/>
              <a:defRPr/>
            </a:pPr>
            <a:endParaRPr lang="en-US" sz="500" b="1" kern="0">
              <a:solidFill>
                <a:srgbClr val="53565A">
                  <a:lumMod val="75000"/>
                </a:srgbClr>
              </a:solidFill>
              <a:latin typeface="+mj-lt"/>
            </a:endParaRPr>
          </a:p>
          <a:p>
            <a:pPr marR="0" lvl="0" algn="ctr" fontAlgn="auto">
              <a:lnSpc>
                <a:spcPct val="100000"/>
              </a:lnSpc>
              <a:spcBef>
                <a:spcPts val="300"/>
              </a:spcBef>
              <a:spcAft>
                <a:spcPts val="0"/>
              </a:spcAft>
              <a:buClrTx/>
              <a:buSzPct val="100000"/>
              <a:tabLst/>
              <a:defRPr/>
            </a:pPr>
            <a:r>
              <a:rPr lang="en-US" sz="1100" b="1" kern="0">
                <a:solidFill>
                  <a:srgbClr val="53565A">
                    <a:lumMod val="75000"/>
                  </a:srgbClr>
                </a:solidFill>
                <a:latin typeface="+mj-lt"/>
              </a:rPr>
              <a:t>Industry Insights-as-a-Service</a:t>
            </a:r>
          </a:p>
          <a:p>
            <a:pPr marR="0" lvl="0" algn="ctr" fontAlgn="auto">
              <a:lnSpc>
                <a:spcPct val="100000"/>
              </a:lnSpc>
              <a:spcBef>
                <a:spcPts val="300"/>
              </a:spcBef>
              <a:spcAft>
                <a:spcPts val="0"/>
              </a:spcAft>
              <a:buClrTx/>
              <a:buSzPct val="100000"/>
              <a:tabLst/>
              <a:defRPr/>
            </a:pPr>
            <a:endParaRPr lang="en-US" sz="500" b="1" kern="0">
              <a:solidFill>
                <a:srgbClr val="53565A">
                  <a:lumMod val="75000"/>
                </a:srgbClr>
              </a:solidFill>
              <a:latin typeface="+mj-lt"/>
            </a:endParaRPr>
          </a:p>
          <a:p>
            <a:pPr marR="0" lvl="0" algn="ctr" fontAlgn="auto">
              <a:lnSpc>
                <a:spcPct val="100000"/>
              </a:lnSpc>
              <a:spcBef>
                <a:spcPts val="300"/>
              </a:spcBef>
              <a:spcAft>
                <a:spcPts val="0"/>
              </a:spcAft>
              <a:buClrTx/>
              <a:buSzPct val="100000"/>
              <a:tabLst/>
              <a:defRPr/>
            </a:pPr>
            <a:r>
              <a:rPr lang="en-US" sz="1100" b="1" kern="0">
                <a:solidFill>
                  <a:srgbClr val="53565A">
                    <a:lumMod val="75000"/>
                  </a:srgbClr>
                </a:solidFill>
                <a:latin typeface="+mj-lt"/>
              </a:rPr>
              <a:t>Apps-as-a-Service</a:t>
            </a:r>
          </a:p>
          <a:p>
            <a:pPr marL="0" marR="0" lvl="0" indent="0" algn="l" defTabSz="914400" rtl="0" eaLnBrk="1" fontAlgn="auto" latinLnBrk="0" hangingPunct="1">
              <a:lnSpc>
                <a:spcPct val="100000"/>
              </a:lnSpc>
              <a:spcBef>
                <a:spcPts val="300"/>
              </a:spcBef>
              <a:spcAft>
                <a:spcPts val="0"/>
              </a:spcAft>
              <a:buClrTx/>
              <a:buSzPct val="100000"/>
              <a:buFontTx/>
              <a:buNone/>
              <a:tabLst/>
              <a:defRPr/>
            </a:pPr>
            <a:endParaRPr kumimoji="0" lang="en-US" sz="1200" b="1" i="0" u="none" strike="noStrike" kern="0" cap="none" spc="0" normalizeH="0" baseline="0" noProof="0">
              <a:ln>
                <a:noFill/>
              </a:ln>
              <a:solidFill>
                <a:srgbClr val="53565A">
                  <a:lumMod val="75000"/>
                </a:srgbClr>
              </a:solidFill>
              <a:effectLst/>
              <a:uLnTx/>
              <a:uFillTx/>
              <a:latin typeface="+mj-lt"/>
            </a:endParaRPr>
          </a:p>
          <a:p>
            <a:pPr marL="0" marR="0" lvl="0" indent="0" algn="l" defTabSz="914400" rtl="0" eaLnBrk="1" fontAlgn="auto" latinLnBrk="0" hangingPunct="1">
              <a:lnSpc>
                <a:spcPct val="100000"/>
              </a:lnSpc>
              <a:spcBef>
                <a:spcPts val="300"/>
              </a:spcBef>
              <a:spcAft>
                <a:spcPts val="0"/>
              </a:spcAft>
              <a:buClrTx/>
              <a:buSzPct val="100000"/>
              <a:buFontTx/>
              <a:buNone/>
              <a:tabLst/>
              <a:defRPr/>
            </a:pPr>
            <a:r>
              <a:rPr lang="en-US" sz="1400" b="1" kern="0">
                <a:solidFill>
                  <a:srgbClr val="00A3E0"/>
                </a:solidFill>
                <a:latin typeface="+mj-lt"/>
              </a:rPr>
              <a:t>Generative AI</a:t>
            </a:r>
            <a:r>
              <a:rPr kumimoji="0" lang="en-US" sz="1400" b="1" i="0" u="none" strike="noStrike" kern="0" cap="none" spc="0" normalizeH="0" baseline="0" noProof="0">
                <a:ln>
                  <a:noFill/>
                </a:ln>
                <a:solidFill>
                  <a:srgbClr val="00A3E0"/>
                </a:solidFill>
                <a:effectLst/>
                <a:uLnTx/>
                <a:uFillTx/>
                <a:latin typeface="+mj-lt"/>
              </a:rPr>
              <a:t> A-I-O</a:t>
            </a:r>
          </a:p>
          <a:p>
            <a:pPr marL="0" marR="0" lvl="0" indent="0" algn="l" defTabSz="914400" rtl="0" eaLnBrk="1" fontAlgn="auto" latinLnBrk="0" hangingPunct="1">
              <a:lnSpc>
                <a:spcPct val="100000"/>
              </a:lnSpc>
              <a:spcBef>
                <a:spcPts val="300"/>
              </a:spcBef>
              <a:spcAft>
                <a:spcPts val="0"/>
              </a:spcAft>
              <a:buClrTx/>
              <a:buSzPct val="100000"/>
              <a:buFontTx/>
              <a:buNone/>
              <a:tabLst/>
              <a:defRPr/>
            </a:pPr>
            <a:r>
              <a:rPr kumimoji="0" lang="en-US" sz="1200" b="0" i="0" u="none" strike="noStrike" kern="0" cap="none" spc="0" normalizeH="0" baseline="0" noProof="0">
                <a:ln>
                  <a:noFill/>
                </a:ln>
                <a:solidFill>
                  <a:srgbClr val="53565A">
                    <a:lumMod val="50000"/>
                  </a:srgbClr>
                </a:solidFill>
                <a:effectLst/>
                <a:uLnTx/>
                <a:uFillTx/>
                <a:latin typeface="+mj-lt"/>
              </a:rPr>
              <a:t>Train Megatron </a:t>
            </a:r>
            <a:r>
              <a:rPr lang="en-US" sz="1200" kern="0">
                <a:solidFill>
                  <a:srgbClr val="53565A">
                    <a:lumMod val="50000"/>
                  </a:srgbClr>
                </a:solidFill>
                <a:latin typeface="+mj-lt"/>
              </a:rPr>
              <a:t>for client specific use cases </a:t>
            </a:r>
            <a:r>
              <a:rPr kumimoji="0" lang="en-US" sz="1200" b="0" i="0" u="none" strike="noStrike" kern="0" cap="none" spc="0" normalizeH="0" baseline="0" noProof="0">
                <a:ln>
                  <a:noFill/>
                </a:ln>
                <a:solidFill>
                  <a:srgbClr val="53565A">
                    <a:lumMod val="50000"/>
                  </a:srgbClr>
                </a:solidFill>
                <a:effectLst/>
                <a:uLnTx/>
                <a:uFillTx/>
                <a:latin typeface="+mj-lt"/>
              </a:rPr>
              <a:t>to accelerate client speed to value</a:t>
            </a:r>
          </a:p>
          <a:p>
            <a:pPr marL="0" marR="0" lvl="0" indent="0" algn="l" defTabSz="914400" rtl="0" eaLnBrk="1" fontAlgn="auto" latinLnBrk="0" hangingPunct="1">
              <a:lnSpc>
                <a:spcPct val="100000"/>
              </a:lnSpc>
              <a:spcBef>
                <a:spcPts val="300"/>
              </a:spcBef>
              <a:spcAft>
                <a:spcPts val="0"/>
              </a:spcAft>
              <a:buClrTx/>
              <a:buSzPct val="100000"/>
              <a:buFontTx/>
              <a:buNone/>
              <a:tabLst/>
              <a:defRPr/>
            </a:pPr>
            <a:endParaRPr kumimoji="0" lang="en-US" sz="500" b="1" i="0" u="none" strike="noStrike" kern="0" cap="none" spc="0" normalizeH="0" baseline="0" noProof="0">
              <a:ln>
                <a:noFill/>
              </a:ln>
              <a:solidFill>
                <a:srgbClr val="53565A">
                  <a:lumMod val="50000"/>
                </a:srgbClr>
              </a:solidFill>
              <a:effectLst/>
              <a:uLnTx/>
              <a:uFillTx/>
              <a:latin typeface="+mj-lt"/>
            </a:endParaRPr>
          </a:p>
          <a:p>
            <a:pPr marL="0" marR="0" lvl="0" indent="0" algn="l" defTabSz="914400" rtl="0" eaLnBrk="1" fontAlgn="auto" latinLnBrk="0" hangingPunct="1">
              <a:lnSpc>
                <a:spcPct val="100000"/>
              </a:lnSpc>
              <a:spcBef>
                <a:spcPts val="300"/>
              </a:spcBef>
              <a:spcAft>
                <a:spcPts val="0"/>
              </a:spcAft>
              <a:buClrTx/>
              <a:buSzPct val="100000"/>
              <a:buFontTx/>
              <a:buNone/>
              <a:tabLst/>
              <a:defRPr/>
            </a:pPr>
            <a:endParaRPr kumimoji="0" lang="en-US" sz="500" b="1" i="0" u="none" strike="noStrike" kern="0" cap="none" spc="0" normalizeH="0" baseline="0" noProof="0">
              <a:ln>
                <a:noFill/>
              </a:ln>
              <a:solidFill>
                <a:srgbClr val="53565A">
                  <a:lumMod val="50000"/>
                </a:srgbClr>
              </a:solidFill>
              <a:effectLst/>
              <a:uLnTx/>
              <a:uFillTx/>
              <a:latin typeface="+mj-lt"/>
            </a:endParaRPr>
          </a:p>
          <a:p>
            <a:pPr algn="ctr">
              <a:spcBef>
                <a:spcPts val="300"/>
              </a:spcBef>
              <a:buSzPct val="100000"/>
              <a:defRPr/>
            </a:pPr>
            <a:r>
              <a:rPr lang="en-US" sz="1100" b="1" kern="0">
                <a:solidFill>
                  <a:srgbClr val="53565A">
                    <a:lumMod val="75000"/>
                  </a:srgbClr>
                </a:solidFill>
                <a:latin typeface="+mj-lt"/>
              </a:rPr>
              <a:t>A: New Growth Opportunities</a:t>
            </a:r>
          </a:p>
          <a:p>
            <a:pPr algn="ctr">
              <a:spcBef>
                <a:spcPts val="300"/>
              </a:spcBef>
              <a:buSzPct val="100000"/>
              <a:defRPr/>
            </a:pPr>
            <a:endParaRPr lang="en-US" sz="500" b="1" kern="0">
              <a:solidFill>
                <a:srgbClr val="53565A">
                  <a:lumMod val="75000"/>
                </a:srgbClr>
              </a:solidFill>
              <a:latin typeface="+mj-lt"/>
            </a:endParaRPr>
          </a:p>
          <a:p>
            <a:pPr algn="ctr">
              <a:spcBef>
                <a:spcPts val="300"/>
              </a:spcBef>
              <a:buSzPct val="100000"/>
              <a:defRPr/>
            </a:pPr>
            <a:r>
              <a:rPr lang="en-US" sz="1100" b="1" kern="0">
                <a:solidFill>
                  <a:srgbClr val="53565A">
                    <a:lumMod val="75000"/>
                  </a:srgbClr>
                </a:solidFill>
                <a:latin typeface="+mj-lt"/>
              </a:rPr>
              <a:t>I: Use Case Model Tuning</a:t>
            </a:r>
          </a:p>
          <a:p>
            <a:pPr algn="ctr">
              <a:spcBef>
                <a:spcPts val="300"/>
              </a:spcBef>
              <a:buSzPct val="100000"/>
              <a:defRPr/>
            </a:pPr>
            <a:endParaRPr lang="en-US" sz="500" b="1" kern="0">
              <a:solidFill>
                <a:srgbClr val="53565A">
                  <a:lumMod val="75000"/>
                </a:srgbClr>
              </a:solidFill>
              <a:latin typeface="+mj-lt"/>
            </a:endParaRPr>
          </a:p>
          <a:p>
            <a:pPr algn="ctr">
              <a:spcBef>
                <a:spcPts val="300"/>
              </a:spcBef>
              <a:buSzPct val="100000"/>
              <a:defRPr/>
            </a:pPr>
            <a:r>
              <a:rPr lang="en-US" sz="1100" b="1" kern="0">
                <a:solidFill>
                  <a:srgbClr val="53565A">
                    <a:lumMod val="75000"/>
                  </a:srgbClr>
                </a:solidFill>
                <a:latin typeface="+mj-lt"/>
              </a:rPr>
              <a:t>O: Managed Services</a:t>
            </a:r>
            <a:endParaRPr kumimoji="0" lang="en-US" sz="1100" b="1" i="0" u="none" strike="noStrike" kern="0" cap="none" spc="0" normalizeH="0" baseline="0" noProof="0">
              <a:ln>
                <a:noFill/>
              </a:ln>
              <a:solidFill>
                <a:srgbClr val="53565A">
                  <a:lumMod val="75000"/>
                </a:srgbClr>
              </a:solidFill>
              <a:effectLst/>
              <a:uLnTx/>
              <a:uFillTx/>
              <a:latin typeface="+mj-lt"/>
            </a:endParaRPr>
          </a:p>
          <a:p>
            <a:pPr marR="0" lvl="0" algn="l" defTabSz="914400" rtl="0" eaLnBrk="1" fontAlgn="auto" latinLnBrk="0" hangingPunct="1">
              <a:lnSpc>
                <a:spcPct val="100000"/>
              </a:lnSpc>
              <a:spcBef>
                <a:spcPts val="300"/>
              </a:spcBef>
              <a:spcAft>
                <a:spcPts val="0"/>
              </a:spcAft>
              <a:buClrTx/>
              <a:buSzPct val="100000"/>
              <a:tabLst/>
              <a:defRPr/>
            </a:pPr>
            <a:endParaRPr kumimoji="0" lang="en-US" sz="1100" b="0" i="0" u="none" strike="noStrike" kern="0" cap="none" spc="0" normalizeH="0" baseline="0" noProof="0">
              <a:ln>
                <a:noFill/>
              </a:ln>
              <a:solidFill>
                <a:srgbClr val="53565A">
                  <a:lumMod val="75000"/>
                </a:srgbClr>
              </a:solidFill>
              <a:effectLst/>
              <a:uLnTx/>
              <a:uFillTx/>
              <a:latin typeface="+mj-lt"/>
            </a:endParaRPr>
          </a:p>
        </p:txBody>
      </p:sp>
      <p:sp>
        <p:nvSpPr>
          <p:cNvPr id="36" name="Rectangle 35">
            <a:extLst>
              <a:ext uri="{FF2B5EF4-FFF2-40B4-BE49-F238E27FC236}">
                <a16:creationId xmlns:a16="http://schemas.microsoft.com/office/drawing/2014/main" id="{9FBC822B-CD52-4A7B-92CD-BA398056CBE5}"/>
              </a:ext>
            </a:extLst>
          </p:cNvPr>
          <p:cNvSpPr/>
          <p:nvPr/>
        </p:nvSpPr>
        <p:spPr>
          <a:xfrm>
            <a:off x="8743175" y="1261952"/>
            <a:ext cx="3103332" cy="662644"/>
          </a:xfrm>
          <a:prstGeom prst="rect">
            <a:avLst/>
          </a:prstGeom>
          <a:solidFill>
            <a:srgbClr val="0D8390">
              <a:alpha val="80000"/>
            </a:srgbClr>
          </a:solidFill>
        </p:spPr>
        <p:txBody>
          <a:bodyPr wrap="square"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kern="0">
                <a:solidFill>
                  <a:schemeClr val="bg1"/>
                </a:solidFill>
                <a:latin typeface="+mj-lt"/>
              </a:rPr>
              <a:t>Positioning Deloitte to Harness the Potential of FM Innovation</a:t>
            </a:r>
            <a:endParaRPr kumimoji="0" lang="en-US" sz="1600" b="1" i="0" u="none" strike="noStrike" kern="0" cap="none" spc="0" normalizeH="0" baseline="0" noProof="0">
              <a:ln>
                <a:noFill/>
              </a:ln>
              <a:solidFill>
                <a:schemeClr val="bg1"/>
              </a:solidFill>
              <a:effectLst/>
              <a:uLnTx/>
              <a:uFillTx/>
              <a:latin typeface="+mj-lt"/>
            </a:endParaRPr>
          </a:p>
        </p:txBody>
      </p:sp>
      <p:sp>
        <p:nvSpPr>
          <p:cNvPr id="27" name="Freeform 837">
            <a:extLst>
              <a:ext uri="{FF2B5EF4-FFF2-40B4-BE49-F238E27FC236}">
                <a16:creationId xmlns:a16="http://schemas.microsoft.com/office/drawing/2014/main" id="{4E43C1BE-FD66-4F97-971D-8C8BB941848A}"/>
              </a:ext>
            </a:extLst>
          </p:cNvPr>
          <p:cNvSpPr>
            <a:spLocks noEditPoints="1"/>
          </p:cNvSpPr>
          <p:nvPr/>
        </p:nvSpPr>
        <p:spPr bwMode="auto">
          <a:xfrm>
            <a:off x="6013941" y="2190227"/>
            <a:ext cx="457200" cy="45720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solidFill>
            <a:srgbClr val="344D8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chemeClr val="tx2">
                  <a:lumMod val="75000"/>
                </a:schemeClr>
              </a:solidFill>
              <a:effectLst/>
              <a:uLnTx/>
              <a:uFillTx/>
              <a:latin typeface="+mj-lt"/>
              <a:ea typeface="+mn-ea"/>
              <a:cs typeface="+mn-cs"/>
            </a:endParaRPr>
          </a:p>
        </p:txBody>
      </p:sp>
      <p:sp>
        <p:nvSpPr>
          <p:cNvPr id="28" name="Freeform 492">
            <a:extLst>
              <a:ext uri="{FF2B5EF4-FFF2-40B4-BE49-F238E27FC236}">
                <a16:creationId xmlns:a16="http://schemas.microsoft.com/office/drawing/2014/main" id="{94229A98-E88B-493D-8E14-CAD313BB6899}"/>
              </a:ext>
            </a:extLst>
          </p:cNvPr>
          <p:cNvSpPr>
            <a:spLocks noEditPoints="1"/>
          </p:cNvSpPr>
          <p:nvPr/>
        </p:nvSpPr>
        <p:spPr bwMode="auto">
          <a:xfrm>
            <a:off x="6140668" y="2730535"/>
            <a:ext cx="457200" cy="45720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solidFill>
            <a:srgbClr val="344D8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chemeClr val="tx2">
                  <a:lumMod val="75000"/>
                </a:schemeClr>
              </a:solidFill>
              <a:effectLst/>
              <a:uLnTx/>
              <a:uFillTx/>
              <a:latin typeface="+mj-lt"/>
              <a:ea typeface="+mn-ea"/>
              <a:cs typeface="+mn-cs"/>
            </a:endParaRPr>
          </a:p>
        </p:txBody>
      </p:sp>
      <p:sp>
        <p:nvSpPr>
          <p:cNvPr id="30" name="TextBox 29">
            <a:extLst>
              <a:ext uri="{FF2B5EF4-FFF2-40B4-BE49-F238E27FC236}">
                <a16:creationId xmlns:a16="http://schemas.microsoft.com/office/drawing/2014/main" id="{3A8A71E0-2A30-4598-AA52-228D42336EBE}"/>
              </a:ext>
            </a:extLst>
          </p:cNvPr>
          <p:cNvSpPr txBox="1"/>
          <p:nvPr/>
        </p:nvSpPr>
        <p:spPr>
          <a:xfrm>
            <a:off x="6502622" y="3242014"/>
            <a:ext cx="1735145" cy="5078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chemeClr val="accent4"/>
                </a:solidFill>
                <a:effectLst/>
                <a:uLnTx/>
                <a:uFillTx/>
                <a:latin typeface="+mj-lt"/>
                <a:ea typeface="+mn-ea"/>
                <a:cs typeface="+mn-cs"/>
              </a:rPr>
              <a:t>Cyber Threat Vulnerability Management </a:t>
            </a:r>
            <a:r>
              <a:rPr kumimoji="0" lang="en-US" sz="900" i="0" u="none" strike="noStrike" kern="0" cap="none" spc="0" normalizeH="0" baseline="0" noProof="0">
                <a:ln>
                  <a:noFill/>
                </a:ln>
                <a:solidFill>
                  <a:schemeClr val="accent4"/>
                </a:solidFill>
                <a:effectLst/>
                <a:uLnTx/>
                <a:uFillTx/>
                <a:latin typeface="+mj-lt"/>
                <a:ea typeface="+mn-ea"/>
                <a:cs typeface="+mn-cs"/>
              </a:rPr>
              <a:t>(e.g., Disaster </a:t>
            </a:r>
            <a:r>
              <a:rPr lang="en-US" sz="900" kern="0">
                <a:solidFill>
                  <a:schemeClr val="accent4"/>
                </a:solidFill>
                <a:latin typeface="+mj-lt"/>
              </a:rPr>
              <a:t>R</a:t>
            </a:r>
            <a:r>
              <a:rPr kumimoji="0" lang="en-US" sz="900" i="0" u="none" strike="noStrike" kern="0" cap="none" spc="0" normalizeH="0" baseline="0" noProof="0" err="1">
                <a:ln>
                  <a:noFill/>
                </a:ln>
                <a:solidFill>
                  <a:schemeClr val="accent4"/>
                </a:solidFill>
                <a:effectLst/>
                <a:uLnTx/>
                <a:uFillTx/>
                <a:latin typeface="+mj-lt"/>
                <a:ea typeface="+mn-ea"/>
                <a:cs typeface="+mn-cs"/>
              </a:rPr>
              <a:t>ecovery</a:t>
            </a:r>
            <a:r>
              <a:rPr kumimoji="0" lang="en-US" sz="900" i="0" u="none" strike="noStrike" kern="0" cap="none" spc="0" normalizeH="0" baseline="0" noProof="0">
                <a:ln>
                  <a:noFill/>
                </a:ln>
                <a:solidFill>
                  <a:schemeClr val="accent4"/>
                </a:solidFill>
                <a:effectLst/>
                <a:uLnTx/>
                <a:uFillTx/>
                <a:latin typeface="+mj-lt"/>
                <a:ea typeface="+mn-ea"/>
                <a:cs typeface="+mn-cs"/>
              </a:rPr>
              <a:t> Simulation)</a:t>
            </a:r>
            <a:endParaRPr kumimoji="0" lang="en-US" sz="900" b="0" i="0" u="none" strike="noStrike" kern="0" cap="none" spc="0" normalizeH="0" baseline="0" noProof="0">
              <a:ln>
                <a:noFill/>
              </a:ln>
              <a:solidFill>
                <a:schemeClr val="tx2">
                  <a:lumMod val="75000"/>
                </a:schemeClr>
              </a:solidFill>
              <a:effectLst/>
              <a:uLnTx/>
              <a:uFillTx/>
              <a:latin typeface="+mj-lt"/>
              <a:ea typeface="+mn-ea"/>
              <a:cs typeface="+mn-cs"/>
            </a:endParaRPr>
          </a:p>
        </p:txBody>
      </p:sp>
      <p:sp>
        <p:nvSpPr>
          <p:cNvPr id="32" name="TextBox 31">
            <a:extLst>
              <a:ext uri="{FF2B5EF4-FFF2-40B4-BE49-F238E27FC236}">
                <a16:creationId xmlns:a16="http://schemas.microsoft.com/office/drawing/2014/main" id="{CDBE66A2-66C7-4C84-A945-67EF8BD98A2E}"/>
              </a:ext>
            </a:extLst>
          </p:cNvPr>
          <p:cNvSpPr txBox="1"/>
          <p:nvPr/>
        </p:nvSpPr>
        <p:spPr>
          <a:xfrm>
            <a:off x="6502622" y="2241322"/>
            <a:ext cx="1855372" cy="5078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chemeClr val="accent4"/>
                </a:solidFill>
                <a:effectLst/>
                <a:uLnTx/>
                <a:uFillTx/>
                <a:latin typeface="+mj-lt"/>
                <a:ea typeface="+mn-ea"/>
                <a:cs typeface="+mn-cs"/>
              </a:rPr>
              <a:t>AI-Enabled Drug Discovery </a:t>
            </a:r>
            <a:r>
              <a:rPr kumimoji="0" lang="en-US" sz="900" i="0" u="none" strike="noStrike" kern="0" cap="none" spc="0" normalizeH="0" baseline="0" noProof="0">
                <a:ln>
                  <a:noFill/>
                </a:ln>
                <a:solidFill>
                  <a:schemeClr val="accent4"/>
                </a:solidFill>
                <a:effectLst/>
                <a:uLnTx/>
                <a:uFillTx/>
                <a:latin typeface="+mj-lt"/>
                <a:ea typeface="+mn-ea"/>
                <a:cs typeface="+mn-cs"/>
              </a:rPr>
              <a:t>(e.g., Protein Folding Prediction)</a:t>
            </a:r>
            <a:r>
              <a:rPr kumimoji="0" lang="en-US" sz="900" i="0" u="none" strike="noStrike" kern="0" cap="none" spc="0" normalizeH="0" baseline="0" noProof="0">
                <a:ln>
                  <a:noFill/>
                </a:ln>
                <a:solidFill>
                  <a:schemeClr val="tx2">
                    <a:lumMod val="75000"/>
                  </a:schemeClr>
                </a:solidFill>
                <a:effectLst/>
                <a:uLnTx/>
                <a:uFillTx/>
                <a:latin typeface="+mj-lt"/>
                <a:ea typeface="+mn-ea"/>
                <a:cs typeface="+mn-cs"/>
              </a:rPr>
              <a:t> </a:t>
            </a:r>
          </a:p>
        </p:txBody>
      </p:sp>
      <p:sp>
        <p:nvSpPr>
          <p:cNvPr id="34" name="Isosceles Triangle 33">
            <a:extLst>
              <a:ext uri="{FF2B5EF4-FFF2-40B4-BE49-F238E27FC236}">
                <a16:creationId xmlns:a16="http://schemas.microsoft.com/office/drawing/2014/main" id="{0C9D2B65-0CF0-41E8-9CD6-E93D9D1B2C1B}"/>
              </a:ext>
            </a:extLst>
          </p:cNvPr>
          <p:cNvSpPr/>
          <p:nvPr/>
        </p:nvSpPr>
        <p:spPr>
          <a:xfrm rot="5400000">
            <a:off x="2839437" y="2850525"/>
            <a:ext cx="281440" cy="182880"/>
          </a:xfrm>
          <a:prstGeom prst="triangle">
            <a:avLst/>
          </a:prstGeom>
          <a:solidFill>
            <a:schemeClr val="accent1"/>
          </a:solidFill>
          <a:ln w="12700" cap="flat" cmpd="sng" algn="ctr">
            <a:solidFill>
              <a:schemeClr val="accent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tx2">
                  <a:lumMod val="75000"/>
                </a:schemeClr>
              </a:solidFill>
              <a:effectLst/>
              <a:uLnTx/>
              <a:uFillTx/>
              <a:latin typeface="+mj-lt"/>
              <a:ea typeface="+mn-ea"/>
              <a:cs typeface="+mn-cs"/>
            </a:endParaRPr>
          </a:p>
        </p:txBody>
      </p:sp>
      <p:sp>
        <p:nvSpPr>
          <p:cNvPr id="38" name="TextBox 37">
            <a:extLst>
              <a:ext uri="{FF2B5EF4-FFF2-40B4-BE49-F238E27FC236}">
                <a16:creationId xmlns:a16="http://schemas.microsoft.com/office/drawing/2014/main" id="{FED5CB82-8765-40B3-B873-B45818C19B73}"/>
              </a:ext>
            </a:extLst>
          </p:cNvPr>
          <p:cNvSpPr txBox="1"/>
          <p:nvPr/>
        </p:nvSpPr>
        <p:spPr>
          <a:xfrm>
            <a:off x="558584" y="1221760"/>
            <a:ext cx="2074425"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strike="noStrike" kern="0" cap="none" spc="0" normalizeH="0" baseline="0" noProof="0">
                <a:ln>
                  <a:noFill/>
                </a:ln>
                <a:solidFill>
                  <a:schemeClr val="accent4"/>
                </a:solidFill>
                <a:effectLst/>
                <a:uLnTx/>
                <a:uFillTx/>
                <a:latin typeface="+mj-lt"/>
                <a:ea typeface="+mn-ea"/>
                <a:cs typeface="+mn-cs"/>
              </a:rPr>
              <a:t>Foundation  Model</a:t>
            </a:r>
          </a:p>
        </p:txBody>
      </p:sp>
      <p:sp>
        <p:nvSpPr>
          <p:cNvPr id="39" name="TextBox 38">
            <a:extLst>
              <a:ext uri="{FF2B5EF4-FFF2-40B4-BE49-F238E27FC236}">
                <a16:creationId xmlns:a16="http://schemas.microsoft.com/office/drawing/2014/main" id="{BFF51DAD-B6FE-49C6-81A8-21726FA9A2C2}"/>
              </a:ext>
            </a:extLst>
          </p:cNvPr>
          <p:cNvSpPr txBox="1"/>
          <p:nvPr/>
        </p:nvSpPr>
        <p:spPr>
          <a:xfrm>
            <a:off x="3130720" y="1221760"/>
            <a:ext cx="2034997"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0">
                <a:solidFill>
                  <a:schemeClr val="accent4"/>
                </a:solidFill>
                <a:latin typeface="+mj-lt"/>
              </a:rPr>
              <a:t>Fine-Tuning &amp; Training</a:t>
            </a:r>
            <a:endParaRPr kumimoji="0" lang="en-US" sz="1200" b="1" i="0" u="none" strike="noStrike" kern="0" cap="none" spc="0" normalizeH="0" baseline="0" noProof="0">
              <a:ln>
                <a:noFill/>
              </a:ln>
              <a:solidFill>
                <a:schemeClr val="accent4"/>
              </a:solidFill>
              <a:effectLst/>
              <a:uLnTx/>
              <a:uFillTx/>
              <a:latin typeface="+mj-lt"/>
            </a:endParaRPr>
          </a:p>
        </p:txBody>
      </p:sp>
      <p:sp>
        <p:nvSpPr>
          <p:cNvPr id="40" name="TextBox 39">
            <a:extLst>
              <a:ext uri="{FF2B5EF4-FFF2-40B4-BE49-F238E27FC236}">
                <a16:creationId xmlns:a16="http://schemas.microsoft.com/office/drawing/2014/main" id="{7B93A420-87B2-4A2B-9D76-F414933AA64C}"/>
              </a:ext>
            </a:extLst>
          </p:cNvPr>
          <p:cNvSpPr txBox="1"/>
          <p:nvPr/>
        </p:nvSpPr>
        <p:spPr>
          <a:xfrm>
            <a:off x="5202820" y="1221760"/>
            <a:ext cx="2934405"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chemeClr val="accent4"/>
                </a:solidFill>
                <a:effectLst/>
                <a:uLnTx/>
                <a:uFillTx/>
                <a:latin typeface="+mj-lt"/>
                <a:ea typeface="+mn-ea"/>
                <a:cs typeface="+mn-cs"/>
              </a:rPr>
              <a:t>Example Generative AI Applications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u="none" strike="noStrike" kern="0" cap="none" spc="0" normalizeH="0" baseline="0" noProof="0">
                <a:ln>
                  <a:noFill/>
                </a:ln>
                <a:solidFill>
                  <a:schemeClr val="accent4"/>
                </a:solidFill>
                <a:effectLst/>
                <a:uLnTx/>
                <a:uFillTx/>
                <a:latin typeface="+mj-lt"/>
                <a:ea typeface="+mn-ea"/>
                <a:cs typeface="+mn-cs"/>
              </a:rPr>
              <a:t>(e.g., use case)</a:t>
            </a:r>
          </a:p>
        </p:txBody>
      </p:sp>
      <p:sp>
        <p:nvSpPr>
          <p:cNvPr id="54" name="TextBox 53">
            <a:extLst>
              <a:ext uri="{FF2B5EF4-FFF2-40B4-BE49-F238E27FC236}">
                <a16:creationId xmlns:a16="http://schemas.microsoft.com/office/drawing/2014/main" id="{A5DC9E9B-32CB-4FB0-BAC3-F0277F6EF08F}"/>
              </a:ext>
            </a:extLst>
          </p:cNvPr>
          <p:cNvSpPr txBox="1"/>
          <p:nvPr/>
        </p:nvSpPr>
        <p:spPr>
          <a:xfrm>
            <a:off x="549110" y="4431572"/>
            <a:ext cx="2103120" cy="253916"/>
          </a:xfrm>
          <a:prstGeom prst="rect">
            <a:avLst/>
          </a:prstGeom>
          <a:noFill/>
        </p:spPr>
        <p:txBody>
          <a:bodyPr wrap="square" lIns="0" r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a:ln>
                  <a:noFill/>
                </a:ln>
                <a:solidFill>
                  <a:schemeClr val="tx1">
                    <a:lumMod val="50000"/>
                    <a:lumOff val="50000"/>
                  </a:schemeClr>
                </a:solidFill>
                <a:effectLst/>
                <a:uLnTx/>
                <a:uFillTx/>
                <a:latin typeface="+mj-lt"/>
              </a:rPr>
              <a:t>Underlying </a:t>
            </a:r>
            <a:r>
              <a:rPr lang="en-US" sz="1050" b="1" kern="0">
                <a:solidFill>
                  <a:schemeClr val="tx1">
                    <a:lumMod val="50000"/>
                    <a:lumOff val="50000"/>
                  </a:schemeClr>
                </a:solidFill>
                <a:latin typeface="+mj-lt"/>
              </a:rPr>
              <a:t>Pre-Trained</a:t>
            </a:r>
            <a:r>
              <a:rPr kumimoji="0" lang="en-US" sz="1050" b="1" i="0" u="none" strike="noStrike" kern="0" cap="none" spc="0" normalizeH="0" baseline="0" noProof="0">
                <a:ln>
                  <a:noFill/>
                </a:ln>
                <a:solidFill>
                  <a:schemeClr val="tx1">
                    <a:lumMod val="50000"/>
                    <a:lumOff val="50000"/>
                  </a:schemeClr>
                </a:solidFill>
                <a:effectLst/>
                <a:uLnTx/>
                <a:uFillTx/>
                <a:latin typeface="+mj-lt"/>
              </a:rPr>
              <a:t> Model</a:t>
            </a:r>
            <a:endParaRPr kumimoji="0" lang="en-US" sz="1050" b="1" i="1" u="sng" strike="noStrike" kern="0" cap="none" spc="0" normalizeH="0" baseline="0" noProof="0">
              <a:ln>
                <a:noFill/>
              </a:ln>
              <a:solidFill>
                <a:schemeClr val="tx1">
                  <a:lumMod val="50000"/>
                  <a:lumOff val="50000"/>
                </a:schemeClr>
              </a:solidFill>
              <a:effectLst/>
              <a:uLnTx/>
              <a:uFillTx/>
              <a:latin typeface="+mj-lt"/>
            </a:endParaRPr>
          </a:p>
        </p:txBody>
      </p:sp>
      <p:sp>
        <p:nvSpPr>
          <p:cNvPr id="56" name="TextBox 55">
            <a:extLst>
              <a:ext uri="{FF2B5EF4-FFF2-40B4-BE49-F238E27FC236}">
                <a16:creationId xmlns:a16="http://schemas.microsoft.com/office/drawing/2014/main" id="{66BEE9B7-5CFF-4BA7-9840-F86BA8051659}"/>
              </a:ext>
            </a:extLst>
          </p:cNvPr>
          <p:cNvSpPr txBox="1"/>
          <p:nvPr/>
        </p:nvSpPr>
        <p:spPr>
          <a:xfrm>
            <a:off x="5815802" y="4431572"/>
            <a:ext cx="2103120" cy="253916"/>
          </a:xfrm>
          <a:prstGeom prst="rect">
            <a:avLst/>
          </a:prstGeom>
          <a:noFill/>
        </p:spPr>
        <p:txBody>
          <a:bodyPr wrap="square" lIns="0" r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a:ln>
                  <a:noFill/>
                </a:ln>
                <a:solidFill>
                  <a:schemeClr val="tx1">
                    <a:lumMod val="50000"/>
                    <a:lumOff val="50000"/>
                  </a:schemeClr>
                </a:solidFill>
                <a:effectLst/>
                <a:uLnTx/>
                <a:uFillTx/>
                <a:latin typeface="+mj-lt"/>
                <a:ea typeface="+mn-ea"/>
                <a:cs typeface="+mn-cs"/>
              </a:rPr>
              <a:t>Fine-Tuned Model Repository</a:t>
            </a:r>
          </a:p>
        </p:txBody>
      </p:sp>
      <p:cxnSp>
        <p:nvCxnSpPr>
          <p:cNvPr id="57" name="Straight Connector 56">
            <a:extLst>
              <a:ext uri="{FF2B5EF4-FFF2-40B4-BE49-F238E27FC236}">
                <a16:creationId xmlns:a16="http://schemas.microsoft.com/office/drawing/2014/main" id="{9C322DBE-F042-4EC1-BC6C-C5E9C7C4973A}"/>
              </a:ext>
            </a:extLst>
          </p:cNvPr>
          <p:cNvCxnSpPr>
            <a:cxnSpLocks/>
          </p:cNvCxnSpPr>
          <p:nvPr/>
        </p:nvCxnSpPr>
        <p:spPr>
          <a:xfrm>
            <a:off x="682335" y="4324501"/>
            <a:ext cx="1737360" cy="0"/>
          </a:xfrm>
          <a:prstGeom prst="line">
            <a:avLst/>
          </a:prstGeom>
          <a:noFill/>
          <a:ln w="6350" cap="flat" cmpd="sng" algn="ctr">
            <a:solidFill>
              <a:schemeClr val="accent1"/>
            </a:solidFill>
            <a:prstDash val="solid"/>
            <a:miter lim="800000"/>
          </a:ln>
          <a:effectLst/>
        </p:spPr>
      </p:cxnSp>
      <p:cxnSp>
        <p:nvCxnSpPr>
          <p:cNvPr id="58" name="Straight Connector 57">
            <a:extLst>
              <a:ext uri="{FF2B5EF4-FFF2-40B4-BE49-F238E27FC236}">
                <a16:creationId xmlns:a16="http://schemas.microsoft.com/office/drawing/2014/main" id="{18D72FD1-831A-4817-8604-01F63CBC8AFF}"/>
              </a:ext>
            </a:extLst>
          </p:cNvPr>
          <p:cNvCxnSpPr>
            <a:cxnSpLocks/>
          </p:cNvCxnSpPr>
          <p:nvPr/>
        </p:nvCxnSpPr>
        <p:spPr>
          <a:xfrm>
            <a:off x="3106271" y="4324501"/>
            <a:ext cx="2103120" cy="0"/>
          </a:xfrm>
          <a:prstGeom prst="line">
            <a:avLst/>
          </a:prstGeom>
          <a:noFill/>
          <a:ln w="6350" cap="flat" cmpd="sng" algn="ctr">
            <a:solidFill>
              <a:schemeClr val="accent1"/>
            </a:solidFill>
            <a:prstDash val="solid"/>
            <a:miter lim="800000"/>
          </a:ln>
          <a:effectLst/>
        </p:spPr>
      </p:cxnSp>
      <p:cxnSp>
        <p:nvCxnSpPr>
          <p:cNvPr id="59" name="Straight Connector 58">
            <a:extLst>
              <a:ext uri="{FF2B5EF4-FFF2-40B4-BE49-F238E27FC236}">
                <a16:creationId xmlns:a16="http://schemas.microsoft.com/office/drawing/2014/main" id="{2EB208A9-26C6-47CF-A1A2-8C33813CA017}"/>
              </a:ext>
            </a:extLst>
          </p:cNvPr>
          <p:cNvCxnSpPr>
            <a:cxnSpLocks/>
          </p:cNvCxnSpPr>
          <p:nvPr/>
        </p:nvCxnSpPr>
        <p:spPr>
          <a:xfrm>
            <a:off x="5659654" y="4324501"/>
            <a:ext cx="2377440" cy="0"/>
          </a:xfrm>
          <a:prstGeom prst="line">
            <a:avLst/>
          </a:prstGeom>
          <a:noFill/>
          <a:ln w="6350" cap="flat" cmpd="sng" algn="ctr">
            <a:solidFill>
              <a:schemeClr val="accent1"/>
            </a:solidFill>
            <a:prstDash val="solid"/>
            <a:miter lim="800000"/>
          </a:ln>
          <a:effectLst/>
        </p:spPr>
      </p:cxnSp>
      <p:grpSp>
        <p:nvGrpSpPr>
          <p:cNvPr id="80" name="Group 79">
            <a:extLst>
              <a:ext uri="{FF2B5EF4-FFF2-40B4-BE49-F238E27FC236}">
                <a16:creationId xmlns:a16="http://schemas.microsoft.com/office/drawing/2014/main" id="{51C9D8F6-F0F5-4E93-886F-7C1931A780FA}"/>
              </a:ext>
            </a:extLst>
          </p:cNvPr>
          <p:cNvGrpSpPr/>
          <p:nvPr/>
        </p:nvGrpSpPr>
        <p:grpSpPr>
          <a:xfrm>
            <a:off x="2334169" y="1505214"/>
            <a:ext cx="3535124" cy="3017521"/>
            <a:chOff x="1515450" y="1505214"/>
            <a:chExt cx="3535124" cy="3028626"/>
          </a:xfrm>
        </p:grpSpPr>
        <p:sp>
          <p:nvSpPr>
            <p:cNvPr id="35" name="Isosceles Triangle 34">
              <a:extLst>
                <a:ext uri="{FF2B5EF4-FFF2-40B4-BE49-F238E27FC236}">
                  <a16:creationId xmlns:a16="http://schemas.microsoft.com/office/drawing/2014/main" id="{816DADFA-E93B-49BF-9EEC-E3F019986BBD}"/>
                </a:ext>
              </a:extLst>
            </p:cNvPr>
            <p:cNvSpPr/>
            <p:nvPr/>
          </p:nvSpPr>
          <p:spPr>
            <a:xfrm rot="5400000">
              <a:off x="4818414" y="2874981"/>
              <a:ext cx="281440" cy="182880"/>
            </a:xfrm>
            <a:prstGeom prst="triangle">
              <a:avLst/>
            </a:prstGeom>
            <a:solidFill>
              <a:schemeClr val="accent1"/>
            </a:solidFill>
            <a:ln w="12700" cap="flat" cmpd="sng" algn="ctr">
              <a:solidFill>
                <a:schemeClr val="accent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tx2">
                    <a:lumMod val="75000"/>
                  </a:schemeClr>
                </a:solidFill>
                <a:effectLst/>
                <a:uLnTx/>
                <a:uFillTx/>
                <a:latin typeface="+mj-lt"/>
                <a:ea typeface="+mn-ea"/>
                <a:cs typeface="+mn-cs"/>
              </a:endParaRPr>
            </a:p>
          </p:txBody>
        </p:sp>
        <p:cxnSp>
          <p:nvCxnSpPr>
            <p:cNvPr id="45" name="Straight Connector 44">
              <a:extLst>
                <a:ext uri="{FF2B5EF4-FFF2-40B4-BE49-F238E27FC236}">
                  <a16:creationId xmlns:a16="http://schemas.microsoft.com/office/drawing/2014/main" id="{9D0A61C5-69F5-4396-A3E0-E955E67ED4A3}"/>
                </a:ext>
              </a:extLst>
            </p:cNvPr>
            <p:cNvCxnSpPr>
              <a:cxnSpLocks/>
            </p:cNvCxnSpPr>
            <p:nvPr/>
          </p:nvCxnSpPr>
          <p:spPr>
            <a:xfrm flipH="1">
              <a:off x="4400293" y="1505214"/>
              <a:ext cx="970" cy="474427"/>
            </a:xfrm>
            <a:prstGeom prst="line">
              <a:avLst/>
            </a:prstGeom>
            <a:noFill/>
            <a:ln w="6350" cap="flat" cmpd="sng" algn="ctr">
              <a:solidFill>
                <a:schemeClr val="accent1"/>
              </a:solidFill>
              <a:prstDash val="solid"/>
              <a:miter lim="800000"/>
            </a:ln>
            <a:effectLst/>
          </p:spPr>
        </p:cxnSp>
        <p:cxnSp>
          <p:nvCxnSpPr>
            <p:cNvPr id="61" name="Straight Connector 60">
              <a:extLst>
                <a:ext uri="{FF2B5EF4-FFF2-40B4-BE49-F238E27FC236}">
                  <a16:creationId xmlns:a16="http://schemas.microsoft.com/office/drawing/2014/main" id="{631DD691-2DFD-4244-96BC-5161665B0562}"/>
                </a:ext>
              </a:extLst>
            </p:cNvPr>
            <p:cNvCxnSpPr>
              <a:cxnSpLocks/>
            </p:cNvCxnSpPr>
            <p:nvPr/>
          </p:nvCxnSpPr>
          <p:spPr>
            <a:xfrm flipH="1">
              <a:off x="4382213" y="3872854"/>
              <a:ext cx="5536" cy="451995"/>
            </a:xfrm>
            <a:prstGeom prst="line">
              <a:avLst/>
            </a:prstGeom>
            <a:noFill/>
            <a:ln w="6350" cap="flat" cmpd="sng" algn="ctr">
              <a:solidFill>
                <a:schemeClr val="accent1"/>
              </a:solidFill>
              <a:prstDash val="solid"/>
              <a:miter lim="800000"/>
            </a:ln>
            <a:effectLst/>
          </p:spPr>
        </p:cxnSp>
        <p:sp>
          <p:nvSpPr>
            <p:cNvPr id="66" name="Arc 65">
              <a:extLst>
                <a:ext uri="{FF2B5EF4-FFF2-40B4-BE49-F238E27FC236}">
                  <a16:creationId xmlns:a16="http://schemas.microsoft.com/office/drawing/2014/main" id="{F2FC6F14-AE72-41A4-9E93-3FD46DB737D9}"/>
                </a:ext>
              </a:extLst>
            </p:cNvPr>
            <p:cNvSpPr/>
            <p:nvPr/>
          </p:nvSpPr>
          <p:spPr>
            <a:xfrm rot="2700000">
              <a:off x="1873711" y="1512298"/>
              <a:ext cx="2663281" cy="3379804"/>
            </a:xfrm>
            <a:prstGeom prst="arc">
              <a:avLst/>
            </a:prstGeom>
            <a:noFill/>
            <a:ln w="28575" cap="flat" cmpd="sng" algn="ctr">
              <a:solidFill>
                <a:schemeClr val="accent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tx2">
                    <a:lumMod val="75000"/>
                  </a:schemeClr>
                </a:solidFill>
                <a:effectLst/>
                <a:uLnTx/>
                <a:uFillTx/>
                <a:latin typeface="+mj-lt"/>
                <a:ea typeface="+mn-ea"/>
                <a:cs typeface="+mn-cs"/>
              </a:endParaRPr>
            </a:p>
          </p:txBody>
        </p:sp>
      </p:grpSp>
      <p:sp>
        <p:nvSpPr>
          <p:cNvPr id="69" name="Freeform 492">
            <a:extLst>
              <a:ext uri="{FF2B5EF4-FFF2-40B4-BE49-F238E27FC236}">
                <a16:creationId xmlns:a16="http://schemas.microsoft.com/office/drawing/2014/main" id="{C2E1107F-8A9B-4A31-8C18-8F65AC14341A}"/>
              </a:ext>
            </a:extLst>
          </p:cNvPr>
          <p:cNvSpPr>
            <a:spLocks noEditPoints="1"/>
          </p:cNvSpPr>
          <p:nvPr/>
        </p:nvSpPr>
        <p:spPr bwMode="auto">
          <a:xfrm>
            <a:off x="6007272" y="3255119"/>
            <a:ext cx="457200" cy="45720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solidFill>
            <a:srgbClr val="344D8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chemeClr val="tx2">
                  <a:lumMod val="75000"/>
                </a:schemeClr>
              </a:solidFill>
              <a:effectLst/>
              <a:uLnTx/>
              <a:uFillTx/>
              <a:latin typeface="+mj-lt"/>
              <a:ea typeface="+mn-ea"/>
              <a:cs typeface="+mn-cs"/>
            </a:endParaRPr>
          </a:p>
        </p:txBody>
      </p:sp>
      <p:sp>
        <p:nvSpPr>
          <p:cNvPr id="70" name="Freeform 492">
            <a:extLst>
              <a:ext uri="{FF2B5EF4-FFF2-40B4-BE49-F238E27FC236}">
                <a16:creationId xmlns:a16="http://schemas.microsoft.com/office/drawing/2014/main" id="{6BE85288-9011-44FA-B9A2-E80BC9041848}"/>
              </a:ext>
            </a:extLst>
          </p:cNvPr>
          <p:cNvSpPr>
            <a:spLocks noEditPoints="1"/>
          </p:cNvSpPr>
          <p:nvPr/>
        </p:nvSpPr>
        <p:spPr bwMode="auto">
          <a:xfrm>
            <a:off x="5677971" y="1711464"/>
            <a:ext cx="457200" cy="45720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solidFill>
            <a:srgbClr val="344D8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chemeClr val="tx2">
                  <a:lumMod val="75000"/>
                </a:schemeClr>
              </a:solidFill>
              <a:effectLst/>
              <a:uLnTx/>
              <a:uFillTx/>
              <a:latin typeface="+mj-lt"/>
              <a:ea typeface="+mn-ea"/>
              <a:cs typeface="+mn-cs"/>
            </a:endParaRPr>
          </a:p>
        </p:txBody>
      </p:sp>
      <p:sp>
        <p:nvSpPr>
          <p:cNvPr id="71" name="Freeform 492">
            <a:extLst>
              <a:ext uri="{FF2B5EF4-FFF2-40B4-BE49-F238E27FC236}">
                <a16:creationId xmlns:a16="http://schemas.microsoft.com/office/drawing/2014/main" id="{39F1187C-ACB7-4475-833D-295A49A99571}"/>
              </a:ext>
            </a:extLst>
          </p:cNvPr>
          <p:cNvSpPr>
            <a:spLocks noEditPoints="1"/>
          </p:cNvSpPr>
          <p:nvPr/>
        </p:nvSpPr>
        <p:spPr bwMode="auto">
          <a:xfrm>
            <a:off x="5658148" y="3743460"/>
            <a:ext cx="457200" cy="45720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solidFill>
            <a:srgbClr val="344D8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chemeClr val="tx2">
                  <a:lumMod val="75000"/>
                </a:schemeClr>
              </a:solidFill>
              <a:effectLst/>
              <a:uLnTx/>
              <a:uFillTx/>
              <a:latin typeface="+mj-lt"/>
              <a:ea typeface="+mn-ea"/>
              <a:cs typeface="+mn-cs"/>
            </a:endParaRPr>
          </a:p>
        </p:txBody>
      </p:sp>
      <p:pic>
        <p:nvPicPr>
          <p:cNvPr id="72" name="Picture 71">
            <a:extLst>
              <a:ext uri="{FF2B5EF4-FFF2-40B4-BE49-F238E27FC236}">
                <a16:creationId xmlns:a16="http://schemas.microsoft.com/office/drawing/2014/main" id="{37FADA49-5F16-4E5F-BE24-6BE212289B14}"/>
              </a:ext>
            </a:extLst>
          </p:cNvPr>
          <p:cNvPicPr>
            <a:picLocks noChangeAspect="1"/>
          </p:cNvPicPr>
          <p:nvPr/>
        </p:nvPicPr>
        <p:blipFill>
          <a:blip r:embed="rId3"/>
          <a:stretch>
            <a:fillRect/>
          </a:stretch>
        </p:blipFill>
        <p:spPr>
          <a:xfrm>
            <a:off x="1090026" y="1672582"/>
            <a:ext cx="738909" cy="416669"/>
          </a:xfrm>
          <a:prstGeom prst="rect">
            <a:avLst/>
          </a:prstGeom>
        </p:spPr>
      </p:pic>
      <p:pic>
        <p:nvPicPr>
          <p:cNvPr id="73" name="Picture 72">
            <a:extLst>
              <a:ext uri="{FF2B5EF4-FFF2-40B4-BE49-F238E27FC236}">
                <a16:creationId xmlns:a16="http://schemas.microsoft.com/office/drawing/2014/main" id="{7F442797-2ACE-413C-B7EE-76F50305BDB3}"/>
              </a:ext>
            </a:extLst>
          </p:cNvPr>
          <p:cNvPicPr>
            <a:picLocks noChangeAspect="1"/>
          </p:cNvPicPr>
          <p:nvPr/>
        </p:nvPicPr>
        <p:blipFill>
          <a:blip r:embed="rId3"/>
          <a:stretch>
            <a:fillRect/>
          </a:stretch>
        </p:blipFill>
        <p:spPr>
          <a:xfrm>
            <a:off x="3801035" y="1672582"/>
            <a:ext cx="738909" cy="416669"/>
          </a:xfrm>
          <a:prstGeom prst="rect">
            <a:avLst/>
          </a:prstGeom>
        </p:spPr>
      </p:pic>
      <p:sp>
        <p:nvSpPr>
          <p:cNvPr id="77" name="TextBox 76">
            <a:extLst>
              <a:ext uri="{FF2B5EF4-FFF2-40B4-BE49-F238E27FC236}">
                <a16:creationId xmlns:a16="http://schemas.microsoft.com/office/drawing/2014/main" id="{79CE2F91-36FC-41ED-A749-5AE7331C45D1}"/>
              </a:ext>
            </a:extLst>
          </p:cNvPr>
          <p:cNvSpPr txBox="1"/>
          <p:nvPr/>
        </p:nvSpPr>
        <p:spPr>
          <a:xfrm>
            <a:off x="649313" y="2660917"/>
            <a:ext cx="1620335" cy="307777"/>
          </a:xfrm>
          <a:prstGeom prst="rect">
            <a:avLst/>
          </a:prstGeom>
          <a:noFill/>
        </p:spPr>
        <p:txBody>
          <a:bodyPr wrap="square">
            <a:spAutoFit/>
          </a:bodyPr>
          <a:lstStyle/>
          <a:p>
            <a:pPr marR="0" lvl="0" algn="ctr" defTabSz="685788" rtl="0" eaLnBrk="1" fontAlgn="auto" latinLnBrk="0" hangingPunct="1">
              <a:lnSpc>
                <a:spcPct val="100000"/>
              </a:lnSpc>
              <a:spcBef>
                <a:spcPts val="0"/>
              </a:spcBef>
              <a:spcAft>
                <a:spcPts val="0"/>
              </a:spcAft>
              <a:buClrTx/>
              <a:buSzTx/>
              <a:tabLst/>
              <a:defRPr/>
            </a:pPr>
            <a:r>
              <a:rPr lang="en-US" sz="1400" b="1" kern="1200">
                <a:solidFill>
                  <a:schemeClr val="dk1"/>
                </a:solidFill>
                <a:effectLst/>
                <a:latin typeface="+mj-lt"/>
                <a:ea typeface="Open Sans" panose="020B0606030504020204" pitchFamily="34" charset="0"/>
                <a:cs typeface="Open Sans" panose="020B0606030504020204" pitchFamily="34" charset="0"/>
              </a:rPr>
              <a:t>Megatron-NLG</a:t>
            </a:r>
          </a:p>
        </p:txBody>
      </p:sp>
      <p:sp>
        <p:nvSpPr>
          <p:cNvPr id="55" name="TextBox 54">
            <a:extLst>
              <a:ext uri="{FF2B5EF4-FFF2-40B4-BE49-F238E27FC236}">
                <a16:creationId xmlns:a16="http://schemas.microsoft.com/office/drawing/2014/main" id="{D3A619E2-8A7D-4B5A-AF64-89DCDFDD8386}"/>
              </a:ext>
            </a:extLst>
          </p:cNvPr>
          <p:cNvSpPr txBox="1"/>
          <p:nvPr/>
        </p:nvSpPr>
        <p:spPr>
          <a:xfrm>
            <a:off x="3085005" y="4431572"/>
            <a:ext cx="2189024" cy="253916"/>
          </a:xfrm>
          <a:prstGeom prst="rect">
            <a:avLst/>
          </a:prstGeom>
          <a:noFill/>
        </p:spPr>
        <p:txBody>
          <a:bodyPr wrap="square" lIns="0" r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a:ln>
                  <a:noFill/>
                </a:ln>
                <a:solidFill>
                  <a:schemeClr val="tx1">
                    <a:lumMod val="50000"/>
                    <a:lumOff val="50000"/>
                  </a:schemeClr>
                </a:solidFill>
                <a:effectLst/>
                <a:uLnTx/>
                <a:uFillTx/>
                <a:latin typeface="+mj-lt"/>
                <a:ea typeface="+mn-ea"/>
                <a:cs typeface="+mn-cs"/>
              </a:rPr>
              <a:t>Shaping Models</a:t>
            </a:r>
          </a:p>
        </p:txBody>
      </p:sp>
      <p:sp>
        <p:nvSpPr>
          <p:cNvPr id="78" name="TextBox 77">
            <a:extLst>
              <a:ext uri="{FF2B5EF4-FFF2-40B4-BE49-F238E27FC236}">
                <a16:creationId xmlns:a16="http://schemas.microsoft.com/office/drawing/2014/main" id="{2B45D44C-80B9-4798-A12E-636C52400AD9}"/>
              </a:ext>
            </a:extLst>
          </p:cNvPr>
          <p:cNvSpPr txBox="1"/>
          <p:nvPr/>
        </p:nvSpPr>
        <p:spPr>
          <a:xfrm>
            <a:off x="3362853" y="2357888"/>
            <a:ext cx="1620335" cy="276999"/>
          </a:xfrm>
          <a:prstGeom prst="rect">
            <a:avLst/>
          </a:prstGeom>
          <a:noFill/>
        </p:spPr>
        <p:txBody>
          <a:bodyPr wrap="square">
            <a:spAutoFit/>
          </a:bodyPr>
          <a:lstStyle/>
          <a:p>
            <a:pPr marR="0" lvl="0" algn="ctr" defTabSz="685788" rtl="0" eaLnBrk="1" fontAlgn="auto" latinLnBrk="0" hangingPunct="1">
              <a:lnSpc>
                <a:spcPct val="100000"/>
              </a:lnSpc>
              <a:spcBef>
                <a:spcPts val="0"/>
              </a:spcBef>
              <a:spcAft>
                <a:spcPts val="0"/>
              </a:spcAft>
              <a:buClrTx/>
              <a:buSzTx/>
              <a:tabLst/>
              <a:defRPr/>
            </a:pPr>
            <a:r>
              <a:rPr lang="en-US" sz="1200" b="1" kern="1200" err="1">
                <a:solidFill>
                  <a:schemeClr val="dk1"/>
                </a:solidFill>
                <a:effectLst/>
                <a:latin typeface="+mj-lt"/>
                <a:ea typeface="Open Sans" panose="020B0606030504020204" pitchFamily="34" charset="0"/>
                <a:cs typeface="Open Sans" panose="020B0606030504020204" pitchFamily="34" charset="0"/>
              </a:rPr>
              <a:t>NeMo</a:t>
            </a:r>
            <a:r>
              <a:rPr lang="en-US" sz="1200" b="1" kern="1200">
                <a:solidFill>
                  <a:schemeClr val="dk1"/>
                </a:solidFill>
                <a:effectLst/>
                <a:latin typeface="+mj-lt"/>
                <a:ea typeface="Open Sans" panose="020B0606030504020204" pitchFamily="34" charset="0"/>
                <a:cs typeface="Open Sans" panose="020B0606030504020204" pitchFamily="34" charset="0"/>
              </a:rPr>
              <a:t> Megatron</a:t>
            </a:r>
          </a:p>
        </p:txBody>
      </p:sp>
      <p:grpSp>
        <p:nvGrpSpPr>
          <p:cNvPr id="83" name="Group 82">
            <a:extLst>
              <a:ext uri="{FF2B5EF4-FFF2-40B4-BE49-F238E27FC236}">
                <a16:creationId xmlns:a16="http://schemas.microsoft.com/office/drawing/2014/main" id="{A065CEF9-8D68-4F1E-8601-CDE4270AABCF}"/>
              </a:ext>
            </a:extLst>
          </p:cNvPr>
          <p:cNvGrpSpPr/>
          <p:nvPr/>
        </p:nvGrpSpPr>
        <p:grpSpPr>
          <a:xfrm>
            <a:off x="3577036" y="3537104"/>
            <a:ext cx="1332559" cy="391716"/>
            <a:chOff x="3506978" y="3675330"/>
            <a:chExt cx="1332559" cy="391716"/>
          </a:xfrm>
          <a:solidFill>
            <a:srgbClr val="344D87"/>
          </a:solidFill>
        </p:grpSpPr>
        <p:grpSp>
          <p:nvGrpSpPr>
            <p:cNvPr id="135" name="Group 134">
              <a:extLst>
                <a:ext uri="{FF2B5EF4-FFF2-40B4-BE49-F238E27FC236}">
                  <a16:creationId xmlns:a16="http://schemas.microsoft.com/office/drawing/2014/main" id="{E88F0C6D-F5CB-4858-8243-BE2FF6FEBD9D}"/>
                </a:ext>
              </a:extLst>
            </p:cNvPr>
            <p:cNvGrpSpPr>
              <a:grpSpLocks noChangeAspect="1"/>
            </p:cNvGrpSpPr>
            <p:nvPr/>
          </p:nvGrpSpPr>
          <p:grpSpPr>
            <a:xfrm>
              <a:off x="3506978" y="3675330"/>
              <a:ext cx="391716" cy="391716"/>
              <a:chOff x="3194051" y="4180523"/>
              <a:chExt cx="522288" cy="522288"/>
            </a:xfrm>
            <a:grpFill/>
          </p:grpSpPr>
          <p:sp>
            <p:nvSpPr>
              <p:cNvPr id="136" name="Freeform 49">
                <a:extLst>
                  <a:ext uri="{FF2B5EF4-FFF2-40B4-BE49-F238E27FC236}">
                    <a16:creationId xmlns:a16="http://schemas.microsoft.com/office/drawing/2014/main" id="{44E5C8C2-9266-438C-84E4-24AF48B8BF88}"/>
                  </a:ext>
                </a:extLst>
              </p:cNvPr>
              <p:cNvSpPr>
                <a:spLocks noEditPoints="1"/>
              </p:cNvSpPr>
              <p:nvPr/>
            </p:nvSpPr>
            <p:spPr bwMode="auto">
              <a:xfrm>
                <a:off x="3194051" y="4180523"/>
                <a:ext cx="522288" cy="522288"/>
              </a:xfrm>
              <a:custGeom>
                <a:avLst/>
                <a:gdLst>
                  <a:gd name="T0" fmla="*/ 312 w 659"/>
                  <a:gd name="T1" fmla="*/ 657 h 657"/>
                  <a:gd name="T2" fmla="*/ 262 w 659"/>
                  <a:gd name="T3" fmla="*/ 650 h 657"/>
                  <a:gd name="T4" fmla="*/ 202 w 659"/>
                  <a:gd name="T5" fmla="*/ 632 h 657"/>
                  <a:gd name="T6" fmla="*/ 120 w 659"/>
                  <a:gd name="T7" fmla="*/ 582 h 657"/>
                  <a:gd name="T8" fmla="*/ 57 w 659"/>
                  <a:gd name="T9" fmla="*/ 512 h 657"/>
                  <a:gd name="T10" fmla="*/ 15 w 659"/>
                  <a:gd name="T11" fmla="*/ 426 h 657"/>
                  <a:gd name="T12" fmla="*/ 4 w 659"/>
                  <a:gd name="T13" fmla="*/ 379 h 657"/>
                  <a:gd name="T14" fmla="*/ 0 w 659"/>
                  <a:gd name="T15" fmla="*/ 329 h 657"/>
                  <a:gd name="T16" fmla="*/ 2 w 659"/>
                  <a:gd name="T17" fmla="*/ 296 h 657"/>
                  <a:gd name="T18" fmla="*/ 11 w 659"/>
                  <a:gd name="T19" fmla="*/ 246 h 657"/>
                  <a:gd name="T20" fmla="*/ 41 w 659"/>
                  <a:gd name="T21" fmla="*/ 172 h 657"/>
                  <a:gd name="T22" fmla="*/ 97 w 659"/>
                  <a:gd name="T23" fmla="*/ 97 h 657"/>
                  <a:gd name="T24" fmla="*/ 172 w 659"/>
                  <a:gd name="T25" fmla="*/ 39 h 657"/>
                  <a:gd name="T26" fmla="*/ 248 w 659"/>
                  <a:gd name="T27" fmla="*/ 9 h 657"/>
                  <a:gd name="T28" fmla="*/ 296 w 659"/>
                  <a:gd name="T29" fmla="*/ 1 h 657"/>
                  <a:gd name="T30" fmla="*/ 330 w 659"/>
                  <a:gd name="T31" fmla="*/ 0 h 657"/>
                  <a:gd name="T32" fmla="*/ 379 w 659"/>
                  <a:gd name="T33" fmla="*/ 4 h 657"/>
                  <a:gd name="T34" fmla="*/ 426 w 659"/>
                  <a:gd name="T35" fmla="*/ 15 h 657"/>
                  <a:gd name="T36" fmla="*/ 514 w 659"/>
                  <a:gd name="T37" fmla="*/ 56 h 657"/>
                  <a:gd name="T38" fmla="*/ 584 w 659"/>
                  <a:gd name="T39" fmla="*/ 119 h 657"/>
                  <a:gd name="T40" fmla="*/ 632 w 659"/>
                  <a:gd name="T41" fmla="*/ 200 h 657"/>
                  <a:gd name="T42" fmla="*/ 652 w 659"/>
                  <a:gd name="T43" fmla="*/ 262 h 657"/>
                  <a:gd name="T44" fmla="*/ 658 w 659"/>
                  <a:gd name="T45" fmla="*/ 312 h 657"/>
                  <a:gd name="T46" fmla="*/ 658 w 659"/>
                  <a:gd name="T47" fmla="*/ 345 h 657"/>
                  <a:gd name="T48" fmla="*/ 652 w 659"/>
                  <a:gd name="T49" fmla="*/ 395 h 657"/>
                  <a:gd name="T50" fmla="*/ 632 w 659"/>
                  <a:gd name="T51" fmla="*/ 457 h 657"/>
                  <a:gd name="T52" fmla="*/ 584 w 659"/>
                  <a:gd name="T53" fmla="*/ 537 h 657"/>
                  <a:gd name="T54" fmla="*/ 514 w 659"/>
                  <a:gd name="T55" fmla="*/ 601 h 657"/>
                  <a:gd name="T56" fmla="*/ 426 w 659"/>
                  <a:gd name="T57" fmla="*/ 642 h 657"/>
                  <a:gd name="T58" fmla="*/ 379 w 659"/>
                  <a:gd name="T59" fmla="*/ 653 h 657"/>
                  <a:gd name="T60" fmla="*/ 330 w 659"/>
                  <a:gd name="T61" fmla="*/ 657 h 657"/>
                  <a:gd name="T62" fmla="*/ 330 w 659"/>
                  <a:gd name="T63" fmla="*/ 37 h 657"/>
                  <a:gd name="T64" fmla="*/ 242 w 659"/>
                  <a:gd name="T65" fmla="*/ 51 h 657"/>
                  <a:gd name="T66" fmla="*/ 167 w 659"/>
                  <a:gd name="T67" fmla="*/ 87 h 657"/>
                  <a:gd name="T68" fmla="*/ 105 w 659"/>
                  <a:gd name="T69" fmla="*/ 144 h 657"/>
                  <a:gd name="T70" fmla="*/ 61 w 659"/>
                  <a:gd name="T71" fmla="*/ 215 h 657"/>
                  <a:gd name="T72" fmla="*/ 39 w 659"/>
                  <a:gd name="T73" fmla="*/ 298 h 657"/>
                  <a:gd name="T74" fmla="*/ 39 w 659"/>
                  <a:gd name="T75" fmla="*/ 359 h 657"/>
                  <a:gd name="T76" fmla="*/ 61 w 659"/>
                  <a:gd name="T77" fmla="*/ 442 h 657"/>
                  <a:gd name="T78" fmla="*/ 105 w 659"/>
                  <a:gd name="T79" fmla="*/ 513 h 657"/>
                  <a:gd name="T80" fmla="*/ 167 w 659"/>
                  <a:gd name="T81" fmla="*/ 570 h 657"/>
                  <a:gd name="T82" fmla="*/ 242 w 659"/>
                  <a:gd name="T83" fmla="*/ 607 h 657"/>
                  <a:gd name="T84" fmla="*/ 330 w 659"/>
                  <a:gd name="T85" fmla="*/ 619 h 657"/>
                  <a:gd name="T86" fmla="*/ 387 w 659"/>
                  <a:gd name="T87" fmla="*/ 614 h 657"/>
                  <a:gd name="T88" fmla="*/ 468 w 659"/>
                  <a:gd name="T89" fmla="*/ 584 h 657"/>
                  <a:gd name="T90" fmla="*/ 535 w 659"/>
                  <a:gd name="T91" fmla="*/ 535 h 657"/>
                  <a:gd name="T92" fmla="*/ 585 w 659"/>
                  <a:gd name="T93" fmla="*/ 468 h 657"/>
                  <a:gd name="T94" fmla="*/ 615 w 659"/>
                  <a:gd name="T95" fmla="*/ 387 h 657"/>
                  <a:gd name="T96" fmla="*/ 621 w 659"/>
                  <a:gd name="T97" fmla="*/ 329 h 657"/>
                  <a:gd name="T98" fmla="*/ 608 w 659"/>
                  <a:gd name="T99" fmla="*/ 242 h 657"/>
                  <a:gd name="T100" fmla="*/ 570 w 659"/>
                  <a:gd name="T101" fmla="*/ 165 h 657"/>
                  <a:gd name="T102" fmla="*/ 515 w 659"/>
                  <a:gd name="T103" fmla="*/ 103 h 657"/>
                  <a:gd name="T104" fmla="*/ 443 w 659"/>
                  <a:gd name="T105" fmla="*/ 60 h 657"/>
                  <a:gd name="T106" fmla="*/ 359 w 659"/>
                  <a:gd name="T107" fmla="*/ 39 h 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59" h="657">
                    <a:moveTo>
                      <a:pt x="330" y="657"/>
                    </a:moveTo>
                    <a:lnTo>
                      <a:pt x="330" y="657"/>
                    </a:lnTo>
                    <a:lnTo>
                      <a:pt x="312" y="657"/>
                    </a:lnTo>
                    <a:lnTo>
                      <a:pt x="296" y="656"/>
                    </a:lnTo>
                    <a:lnTo>
                      <a:pt x="280" y="653"/>
                    </a:lnTo>
                    <a:lnTo>
                      <a:pt x="262" y="650"/>
                    </a:lnTo>
                    <a:lnTo>
                      <a:pt x="248" y="648"/>
                    </a:lnTo>
                    <a:lnTo>
                      <a:pt x="232" y="642"/>
                    </a:lnTo>
                    <a:lnTo>
                      <a:pt x="202" y="632"/>
                    </a:lnTo>
                    <a:lnTo>
                      <a:pt x="172" y="618"/>
                    </a:lnTo>
                    <a:lnTo>
                      <a:pt x="146" y="601"/>
                    </a:lnTo>
                    <a:lnTo>
                      <a:pt x="120" y="582"/>
                    </a:lnTo>
                    <a:lnTo>
                      <a:pt x="97" y="562"/>
                    </a:lnTo>
                    <a:lnTo>
                      <a:pt x="76" y="537"/>
                    </a:lnTo>
                    <a:lnTo>
                      <a:pt x="57" y="512"/>
                    </a:lnTo>
                    <a:lnTo>
                      <a:pt x="41" y="485"/>
                    </a:lnTo>
                    <a:lnTo>
                      <a:pt x="26" y="457"/>
                    </a:lnTo>
                    <a:lnTo>
                      <a:pt x="15" y="426"/>
                    </a:lnTo>
                    <a:lnTo>
                      <a:pt x="11" y="411"/>
                    </a:lnTo>
                    <a:lnTo>
                      <a:pt x="7" y="395"/>
                    </a:lnTo>
                    <a:lnTo>
                      <a:pt x="4" y="379"/>
                    </a:lnTo>
                    <a:lnTo>
                      <a:pt x="2" y="361"/>
                    </a:lnTo>
                    <a:lnTo>
                      <a:pt x="0" y="345"/>
                    </a:lnTo>
                    <a:lnTo>
                      <a:pt x="0" y="329"/>
                    </a:lnTo>
                    <a:lnTo>
                      <a:pt x="0" y="329"/>
                    </a:lnTo>
                    <a:lnTo>
                      <a:pt x="0" y="312"/>
                    </a:lnTo>
                    <a:lnTo>
                      <a:pt x="2" y="296"/>
                    </a:lnTo>
                    <a:lnTo>
                      <a:pt x="4" y="278"/>
                    </a:lnTo>
                    <a:lnTo>
                      <a:pt x="7" y="262"/>
                    </a:lnTo>
                    <a:lnTo>
                      <a:pt x="11" y="246"/>
                    </a:lnTo>
                    <a:lnTo>
                      <a:pt x="15" y="231"/>
                    </a:lnTo>
                    <a:lnTo>
                      <a:pt x="26" y="200"/>
                    </a:lnTo>
                    <a:lnTo>
                      <a:pt x="41" y="172"/>
                    </a:lnTo>
                    <a:lnTo>
                      <a:pt x="57" y="145"/>
                    </a:lnTo>
                    <a:lnTo>
                      <a:pt x="76" y="119"/>
                    </a:lnTo>
                    <a:lnTo>
                      <a:pt x="97" y="97"/>
                    </a:lnTo>
                    <a:lnTo>
                      <a:pt x="120" y="75"/>
                    </a:lnTo>
                    <a:lnTo>
                      <a:pt x="146" y="56"/>
                    </a:lnTo>
                    <a:lnTo>
                      <a:pt x="172" y="39"/>
                    </a:lnTo>
                    <a:lnTo>
                      <a:pt x="202" y="25"/>
                    </a:lnTo>
                    <a:lnTo>
                      <a:pt x="232" y="15"/>
                    </a:lnTo>
                    <a:lnTo>
                      <a:pt x="248" y="9"/>
                    </a:lnTo>
                    <a:lnTo>
                      <a:pt x="262" y="7"/>
                    </a:lnTo>
                    <a:lnTo>
                      <a:pt x="280" y="4"/>
                    </a:lnTo>
                    <a:lnTo>
                      <a:pt x="296" y="1"/>
                    </a:lnTo>
                    <a:lnTo>
                      <a:pt x="312" y="0"/>
                    </a:lnTo>
                    <a:lnTo>
                      <a:pt x="330" y="0"/>
                    </a:lnTo>
                    <a:lnTo>
                      <a:pt x="330" y="0"/>
                    </a:lnTo>
                    <a:lnTo>
                      <a:pt x="346" y="0"/>
                    </a:lnTo>
                    <a:lnTo>
                      <a:pt x="363" y="1"/>
                    </a:lnTo>
                    <a:lnTo>
                      <a:pt x="379" y="4"/>
                    </a:lnTo>
                    <a:lnTo>
                      <a:pt x="395" y="7"/>
                    </a:lnTo>
                    <a:lnTo>
                      <a:pt x="412" y="9"/>
                    </a:lnTo>
                    <a:lnTo>
                      <a:pt x="426" y="15"/>
                    </a:lnTo>
                    <a:lnTo>
                      <a:pt x="457" y="25"/>
                    </a:lnTo>
                    <a:lnTo>
                      <a:pt x="486" y="39"/>
                    </a:lnTo>
                    <a:lnTo>
                      <a:pt x="514" y="56"/>
                    </a:lnTo>
                    <a:lnTo>
                      <a:pt x="538" y="75"/>
                    </a:lnTo>
                    <a:lnTo>
                      <a:pt x="562" y="97"/>
                    </a:lnTo>
                    <a:lnTo>
                      <a:pt x="584" y="119"/>
                    </a:lnTo>
                    <a:lnTo>
                      <a:pt x="602" y="145"/>
                    </a:lnTo>
                    <a:lnTo>
                      <a:pt x="619" y="172"/>
                    </a:lnTo>
                    <a:lnTo>
                      <a:pt x="632" y="200"/>
                    </a:lnTo>
                    <a:lnTo>
                      <a:pt x="644" y="231"/>
                    </a:lnTo>
                    <a:lnTo>
                      <a:pt x="648" y="246"/>
                    </a:lnTo>
                    <a:lnTo>
                      <a:pt x="652" y="262"/>
                    </a:lnTo>
                    <a:lnTo>
                      <a:pt x="655" y="278"/>
                    </a:lnTo>
                    <a:lnTo>
                      <a:pt x="656" y="296"/>
                    </a:lnTo>
                    <a:lnTo>
                      <a:pt x="658" y="312"/>
                    </a:lnTo>
                    <a:lnTo>
                      <a:pt x="659" y="329"/>
                    </a:lnTo>
                    <a:lnTo>
                      <a:pt x="659" y="329"/>
                    </a:lnTo>
                    <a:lnTo>
                      <a:pt x="658" y="345"/>
                    </a:lnTo>
                    <a:lnTo>
                      <a:pt x="656" y="361"/>
                    </a:lnTo>
                    <a:lnTo>
                      <a:pt x="655" y="379"/>
                    </a:lnTo>
                    <a:lnTo>
                      <a:pt x="652" y="395"/>
                    </a:lnTo>
                    <a:lnTo>
                      <a:pt x="648" y="411"/>
                    </a:lnTo>
                    <a:lnTo>
                      <a:pt x="644" y="426"/>
                    </a:lnTo>
                    <a:lnTo>
                      <a:pt x="632" y="457"/>
                    </a:lnTo>
                    <a:lnTo>
                      <a:pt x="619" y="485"/>
                    </a:lnTo>
                    <a:lnTo>
                      <a:pt x="602" y="512"/>
                    </a:lnTo>
                    <a:lnTo>
                      <a:pt x="584" y="537"/>
                    </a:lnTo>
                    <a:lnTo>
                      <a:pt x="562" y="562"/>
                    </a:lnTo>
                    <a:lnTo>
                      <a:pt x="538" y="582"/>
                    </a:lnTo>
                    <a:lnTo>
                      <a:pt x="514" y="601"/>
                    </a:lnTo>
                    <a:lnTo>
                      <a:pt x="486" y="618"/>
                    </a:lnTo>
                    <a:lnTo>
                      <a:pt x="457" y="632"/>
                    </a:lnTo>
                    <a:lnTo>
                      <a:pt x="426" y="642"/>
                    </a:lnTo>
                    <a:lnTo>
                      <a:pt x="412" y="648"/>
                    </a:lnTo>
                    <a:lnTo>
                      <a:pt x="395" y="650"/>
                    </a:lnTo>
                    <a:lnTo>
                      <a:pt x="379" y="653"/>
                    </a:lnTo>
                    <a:lnTo>
                      <a:pt x="363" y="656"/>
                    </a:lnTo>
                    <a:lnTo>
                      <a:pt x="346" y="657"/>
                    </a:lnTo>
                    <a:lnTo>
                      <a:pt x="330" y="657"/>
                    </a:lnTo>
                    <a:lnTo>
                      <a:pt x="330" y="657"/>
                    </a:lnTo>
                    <a:close/>
                    <a:moveTo>
                      <a:pt x="330" y="37"/>
                    </a:moveTo>
                    <a:lnTo>
                      <a:pt x="330" y="37"/>
                    </a:lnTo>
                    <a:lnTo>
                      <a:pt x="300" y="39"/>
                    </a:lnTo>
                    <a:lnTo>
                      <a:pt x="271" y="43"/>
                    </a:lnTo>
                    <a:lnTo>
                      <a:pt x="242" y="51"/>
                    </a:lnTo>
                    <a:lnTo>
                      <a:pt x="215" y="60"/>
                    </a:lnTo>
                    <a:lnTo>
                      <a:pt x="191" y="72"/>
                    </a:lnTo>
                    <a:lnTo>
                      <a:pt x="167" y="87"/>
                    </a:lnTo>
                    <a:lnTo>
                      <a:pt x="144" y="103"/>
                    </a:lnTo>
                    <a:lnTo>
                      <a:pt x="124" y="122"/>
                    </a:lnTo>
                    <a:lnTo>
                      <a:pt x="105" y="144"/>
                    </a:lnTo>
                    <a:lnTo>
                      <a:pt x="88" y="165"/>
                    </a:lnTo>
                    <a:lnTo>
                      <a:pt x="73" y="189"/>
                    </a:lnTo>
                    <a:lnTo>
                      <a:pt x="61" y="215"/>
                    </a:lnTo>
                    <a:lnTo>
                      <a:pt x="51" y="242"/>
                    </a:lnTo>
                    <a:lnTo>
                      <a:pt x="43" y="270"/>
                    </a:lnTo>
                    <a:lnTo>
                      <a:pt x="39" y="298"/>
                    </a:lnTo>
                    <a:lnTo>
                      <a:pt x="38" y="329"/>
                    </a:lnTo>
                    <a:lnTo>
                      <a:pt x="38" y="329"/>
                    </a:lnTo>
                    <a:lnTo>
                      <a:pt x="39" y="359"/>
                    </a:lnTo>
                    <a:lnTo>
                      <a:pt x="43" y="387"/>
                    </a:lnTo>
                    <a:lnTo>
                      <a:pt x="51" y="415"/>
                    </a:lnTo>
                    <a:lnTo>
                      <a:pt x="61" y="442"/>
                    </a:lnTo>
                    <a:lnTo>
                      <a:pt x="73" y="468"/>
                    </a:lnTo>
                    <a:lnTo>
                      <a:pt x="88" y="492"/>
                    </a:lnTo>
                    <a:lnTo>
                      <a:pt x="105" y="513"/>
                    </a:lnTo>
                    <a:lnTo>
                      <a:pt x="124" y="535"/>
                    </a:lnTo>
                    <a:lnTo>
                      <a:pt x="144" y="554"/>
                    </a:lnTo>
                    <a:lnTo>
                      <a:pt x="167" y="570"/>
                    </a:lnTo>
                    <a:lnTo>
                      <a:pt x="191" y="584"/>
                    </a:lnTo>
                    <a:lnTo>
                      <a:pt x="215" y="597"/>
                    </a:lnTo>
                    <a:lnTo>
                      <a:pt x="242" y="607"/>
                    </a:lnTo>
                    <a:lnTo>
                      <a:pt x="271" y="614"/>
                    </a:lnTo>
                    <a:lnTo>
                      <a:pt x="300" y="618"/>
                    </a:lnTo>
                    <a:lnTo>
                      <a:pt x="330" y="619"/>
                    </a:lnTo>
                    <a:lnTo>
                      <a:pt x="330" y="619"/>
                    </a:lnTo>
                    <a:lnTo>
                      <a:pt x="359" y="618"/>
                    </a:lnTo>
                    <a:lnTo>
                      <a:pt x="387" y="614"/>
                    </a:lnTo>
                    <a:lnTo>
                      <a:pt x="416" y="607"/>
                    </a:lnTo>
                    <a:lnTo>
                      <a:pt x="443" y="597"/>
                    </a:lnTo>
                    <a:lnTo>
                      <a:pt x="468" y="584"/>
                    </a:lnTo>
                    <a:lnTo>
                      <a:pt x="492" y="570"/>
                    </a:lnTo>
                    <a:lnTo>
                      <a:pt x="515" y="554"/>
                    </a:lnTo>
                    <a:lnTo>
                      <a:pt x="535" y="535"/>
                    </a:lnTo>
                    <a:lnTo>
                      <a:pt x="554" y="513"/>
                    </a:lnTo>
                    <a:lnTo>
                      <a:pt x="570" y="492"/>
                    </a:lnTo>
                    <a:lnTo>
                      <a:pt x="585" y="468"/>
                    </a:lnTo>
                    <a:lnTo>
                      <a:pt x="597" y="442"/>
                    </a:lnTo>
                    <a:lnTo>
                      <a:pt x="608" y="415"/>
                    </a:lnTo>
                    <a:lnTo>
                      <a:pt x="615" y="387"/>
                    </a:lnTo>
                    <a:lnTo>
                      <a:pt x="619" y="359"/>
                    </a:lnTo>
                    <a:lnTo>
                      <a:pt x="621" y="329"/>
                    </a:lnTo>
                    <a:lnTo>
                      <a:pt x="621" y="329"/>
                    </a:lnTo>
                    <a:lnTo>
                      <a:pt x="619" y="298"/>
                    </a:lnTo>
                    <a:lnTo>
                      <a:pt x="615" y="270"/>
                    </a:lnTo>
                    <a:lnTo>
                      <a:pt x="608" y="242"/>
                    </a:lnTo>
                    <a:lnTo>
                      <a:pt x="597" y="215"/>
                    </a:lnTo>
                    <a:lnTo>
                      <a:pt x="585" y="189"/>
                    </a:lnTo>
                    <a:lnTo>
                      <a:pt x="570" y="165"/>
                    </a:lnTo>
                    <a:lnTo>
                      <a:pt x="554" y="144"/>
                    </a:lnTo>
                    <a:lnTo>
                      <a:pt x="535" y="122"/>
                    </a:lnTo>
                    <a:lnTo>
                      <a:pt x="515" y="103"/>
                    </a:lnTo>
                    <a:lnTo>
                      <a:pt x="492" y="87"/>
                    </a:lnTo>
                    <a:lnTo>
                      <a:pt x="468" y="72"/>
                    </a:lnTo>
                    <a:lnTo>
                      <a:pt x="443" y="60"/>
                    </a:lnTo>
                    <a:lnTo>
                      <a:pt x="416" y="51"/>
                    </a:lnTo>
                    <a:lnTo>
                      <a:pt x="387" y="43"/>
                    </a:lnTo>
                    <a:lnTo>
                      <a:pt x="359" y="39"/>
                    </a:lnTo>
                    <a:lnTo>
                      <a:pt x="330" y="37"/>
                    </a:lnTo>
                    <a:lnTo>
                      <a:pt x="330" y="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latin typeface="+mj-lt"/>
                </a:endParaRPr>
              </a:p>
            </p:txBody>
          </p:sp>
          <p:sp>
            <p:nvSpPr>
              <p:cNvPr id="137" name="Freeform 247">
                <a:extLst>
                  <a:ext uri="{FF2B5EF4-FFF2-40B4-BE49-F238E27FC236}">
                    <a16:creationId xmlns:a16="http://schemas.microsoft.com/office/drawing/2014/main" id="{0E823C4D-C9D3-4A01-87D9-E4C9F1B76604}"/>
                  </a:ext>
                </a:extLst>
              </p:cNvPr>
              <p:cNvSpPr>
                <a:spLocks/>
              </p:cNvSpPr>
              <p:nvPr/>
            </p:nvSpPr>
            <p:spPr bwMode="auto">
              <a:xfrm>
                <a:off x="3330576" y="4309110"/>
                <a:ext cx="249238" cy="147638"/>
              </a:xfrm>
              <a:custGeom>
                <a:avLst/>
                <a:gdLst>
                  <a:gd name="T0" fmla="*/ 313 w 316"/>
                  <a:gd name="T1" fmla="*/ 89 h 186"/>
                  <a:gd name="T2" fmla="*/ 161 w 316"/>
                  <a:gd name="T3" fmla="*/ 2 h 186"/>
                  <a:gd name="T4" fmla="*/ 161 w 316"/>
                  <a:gd name="T5" fmla="*/ 2 h 186"/>
                  <a:gd name="T6" fmla="*/ 159 w 316"/>
                  <a:gd name="T7" fmla="*/ 0 h 186"/>
                  <a:gd name="T8" fmla="*/ 156 w 316"/>
                  <a:gd name="T9" fmla="*/ 2 h 186"/>
                  <a:gd name="T10" fmla="*/ 3 w 316"/>
                  <a:gd name="T11" fmla="*/ 89 h 186"/>
                  <a:gd name="T12" fmla="*/ 3 w 316"/>
                  <a:gd name="T13" fmla="*/ 89 h 186"/>
                  <a:gd name="T14" fmla="*/ 1 w 316"/>
                  <a:gd name="T15" fmla="*/ 91 h 186"/>
                  <a:gd name="T16" fmla="*/ 0 w 316"/>
                  <a:gd name="T17" fmla="*/ 95 h 186"/>
                  <a:gd name="T18" fmla="*/ 0 w 316"/>
                  <a:gd name="T19" fmla="*/ 95 h 186"/>
                  <a:gd name="T20" fmla="*/ 1 w 316"/>
                  <a:gd name="T21" fmla="*/ 97 h 186"/>
                  <a:gd name="T22" fmla="*/ 3 w 316"/>
                  <a:gd name="T23" fmla="*/ 99 h 186"/>
                  <a:gd name="T24" fmla="*/ 156 w 316"/>
                  <a:gd name="T25" fmla="*/ 186 h 186"/>
                  <a:gd name="T26" fmla="*/ 156 w 316"/>
                  <a:gd name="T27" fmla="*/ 186 h 186"/>
                  <a:gd name="T28" fmla="*/ 159 w 316"/>
                  <a:gd name="T29" fmla="*/ 186 h 186"/>
                  <a:gd name="T30" fmla="*/ 159 w 316"/>
                  <a:gd name="T31" fmla="*/ 186 h 186"/>
                  <a:gd name="T32" fmla="*/ 161 w 316"/>
                  <a:gd name="T33" fmla="*/ 186 h 186"/>
                  <a:gd name="T34" fmla="*/ 313 w 316"/>
                  <a:gd name="T35" fmla="*/ 99 h 186"/>
                  <a:gd name="T36" fmla="*/ 313 w 316"/>
                  <a:gd name="T37" fmla="*/ 99 h 186"/>
                  <a:gd name="T38" fmla="*/ 316 w 316"/>
                  <a:gd name="T39" fmla="*/ 97 h 186"/>
                  <a:gd name="T40" fmla="*/ 316 w 316"/>
                  <a:gd name="T41" fmla="*/ 95 h 186"/>
                  <a:gd name="T42" fmla="*/ 316 w 316"/>
                  <a:gd name="T43" fmla="*/ 95 h 186"/>
                  <a:gd name="T44" fmla="*/ 316 w 316"/>
                  <a:gd name="T45" fmla="*/ 91 h 186"/>
                  <a:gd name="T46" fmla="*/ 313 w 316"/>
                  <a:gd name="T47" fmla="*/ 89 h 186"/>
                  <a:gd name="T48" fmla="*/ 313 w 316"/>
                  <a:gd name="T49" fmla="*/ 89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16" h="186">
                    <a:moveTo>
                      <a:pt x="313" y="89"/>
                    </a:moveTo>
                    <a:lnTo>
                      <a:pt x="161" y="2"/>
                    </a:lnTo>
                    <a:lnTo>
                      <a:pt x="161" y="2"/>
                    </a:lnTo>
                    <a:lnTo>
                      <a:pt x="159" y="0"/>
                    </a:lnTo>
                    <a:lnTo>
                      <a:pt x="156" y="2"/>
                    </a:lnTo>
                    <a:lnTo>
                      <a:pt x="3" y="89"/>
                    </a:lnTo>
                    <a:lnTo>
                      <a:pt x="3" y="89"/>
                    </a:lnTo>
                    <a:lnTo>
                      <a:pt x="1" y="91"/>
                    </a:lnTo>
                    <a:lnTo>
                      <a:pt x="0" y="95"/>
                    </a:lnTo>
                    <a:lnTo>
                      <a:pt x="0" y="95"/>
                    </a:lnTo>
                    <a:lnTo>
                      <a:pt x="1" y="97"/>
                    </a:lnTo>
                    <a:lnTo>
                      <a:pt x="3" y="99"/>
                    </a:lnTo>
                    <a:lnTo>
                      <a:pt x="156" y="186"/>
                    </a:lnTo>
                    <a:lnTo>
                      <a:pt x="156" y="186"/>
                    </a:lnTo>
                    <a:lnTo>
                      <a:pt x="159" y="186"/>
                    </a:lnTo>
                    <a:lnTo>
                      <a:pt x="159" y="186"/>
                    </a:lnTo>
                    <a:lnTo>
                      <a:pt x="161" y="186"/>
                    </a:lnTo>
                    <a:lnTo>
                      <a:pt x="313" y="99"/>
                    </a:lnTo>
                    <a:lnTo>
                      <a:pt x="313" y="99"/>
                    </a:lnTo>
                    <a:lnTo>
                      <a:pt x="316" y="97"/>
                    </a:lnTo>
                    <a:lnTo>
                      <a:pt x="316" y="95"/>
                    </a:lnTo>
                    <a:lnTo>
                      <a:pt x="316" y="95"/>
                    </a:lnTo>
                    <a:lnTo>
                      <a:pt x="316" y="91"/>
                    </a:lnTo>
                    <a:lnTo>
                      <a:pt x="313" y="89"/>
                    </a:lnTo>
                    <a:lnTo>
                      <a:pt x="313"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latin typeface="+mj-lt"/>
                </a:endParaRPr>
              </a:p>
            </p:txBody>
          </p:sp>
          <p:sp>
            <p:nvSpPr>
              <p:cNvPr id="138" name="Freeform 248">
                <a:extLst>
                  <a:ext uri="{FF2B5EF4-FFF2-40B4-BE49-F238E27FC236}">
                    <a16:creationId xmlns:a16="http://schemas.microsoft.com/office/drawing/2014/main" id="{A256A515-E48F-4ADB-9F73-3C1A52E1FA99}"/>
                  </a:ext>
                </a:extLst>
              </p:cNvPr>
              <p:cNvSpPr>
                <a:spLocks/>
              </p:cNvSpPr>
              <p:nvPr/>
            </p:nvSpPr>
            <p:spPr bwMode="auto">
              <a:xfrm>
                <a:off x="3330576" y="4480560"/>
                <a:ext cx="249238" cy="95250"/>
              </a:xfrm>
              <a:custGeom>
                <a:avLst/>
                <a:gdLst>
                  <a:gd name="T0" fmla="*/ 313 w 316"/>
                  <a:gd name="T1" fmla="*/ 21 h 118"/>
                  <a:gd name="T2" fmla="*/ 276 w 316"/>
                  <a:gd name="T3" fmla="*/ 0 h 118"/>
                  <a:gd name="T4" fmla="*/ 167 w 316"/>
                  <a:gd name="T5" fmla="*/ 62 h 118"/>
                  <a:gd name="T6" fmla="*/ 167 w 316"/>
                  <a:gd name="T7" fmla="*/ 62 h 118"/>
                  <a:gd name="T8" fmla="*/ 163 w 316"/>
                  <a:gd name="T9" fmla="*/ 63 h 118"/>
                  <a:gd name="T10" fmla="*/ 159 w 316"/>
                  <a:gd name="T11" fmla="*/ 64 h 118"/>
                  <a:gd name="T12" fmla="*/ 159 w 316"/>
                  <a:gd name="T13" fmla="*/ 64 h 118"/>
                  <a:gd name="T14" fmla="*/ 155 w 316"/>
                  <a:gd name="T15" fmla="*/ 63 h 118"/>
                  <a:gd name="T16" fmla="*/ 151 w 316"/>
                  <a:gd name="T17" fmla="*/ 62 h 118"/>
                  <a:gd name="T18" fmla="*/ 42 w 316"/>
                  <a:gd name="T19" fmla="*/ 0 h 118"/>
                  <a:gd name="T20" fmla="*/ 3 w 316"/>
                  <a:gd name="T21" fmla="*/ 21 h 118"/>
                  <a:gd name="T22" fmla="*/ 3 w 316"/>
                  <a:gd name="T23" fmla="*/ 21 h 118"/>
                  <a:gd name="T24" fmla="*/ 1 w 316"/>
                  <a:gd name="T25" fmla="*/ 23 h 118"/>
                  <a:gd name="T26" fmla="*/ 0 w 316"/>
                  <a:gd name="T27" fmla="*/ 25 h 118"/>
                  <a:gd name="T28" fmla="*/ 0 w 316"/>
                  <a:gd name="T29" fmla="*/ 25 h 118"/>
                  <a:gd name="T30" fmla="*/ 1 w 316"/>
                  <a:gd name="T31" fmla="*/ 29 h 118"/>
                  <a:gd name="T32" fmla="*/ 3 w 316"/>
                  <a:gd name="T33" fmla="*/ 31 h 118"/>
                  <a:gd name="T34" fmla="*/ 156 w 316"/>
                  <a:gd name="T35" fmla="*/ 118 h 118"/>
                  <a:gd name="T36" fmla="*/ 156 w 316"/>
                  <a:gd name="T37" fmla="*/ 118 h 118"/>
                  <a:gd name="T38" fmla="*/ 159 w 316"/>
                  <a:gd name="T39" fmla="*/ 118 h 118"/>
                  <a:gd name="T40" fmla="*/ 159 w 316"/>
                  <a:gd name="T41" fmla="*/ 118 h 118"/>
                  <a:gd name="T42" fmla="*/ 161 w 316"/>
                  <a:gd name="T43" fmla="*/ 118 h 118"/>
                  <a:gd name="T44" fmla="*/ 313 w 316"/>
                  <a:gd name="T45" fmla="*/ 31 h 118"/>
                  <a:gd name="T46" fmla="*/ 313 w 316"/>
                  <a:gd name="T47" fmla="*/ 31 h 118"/>
                  <a:gd name="T48" fmla="*/ 316 w 316"/>
                  <a:gd name="T49" fmla="*/ 29 h 118"/>
                  <a:gd name="T50" fmla="*/ 316 w 316"/>
                  <a:gd name="T51" fmla="*/ 25 h 118"/>
                  <a:gd name="T52" fmla="*/ 316 w 316"/>
                  <a:gd name="T53" fmla="*/ 25 h 118"/>
                  <a:gd name="T54" fmla="*/ 316 w 316"/>
                  <a:gd name="T55" fmla="*/ 23 h 118"/>
                  <a:gd name="T56" fmla="*/ 313 w 316"/>
                  <a:gd name="T57" fmla="*/ 21 h 118"/>
                  <a:gd name="T58" fmla="*/ 313 w 316"/>
                  <a:gd name="T59" fmla="*/ 21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16" h="118">
                    <a:moveTo>
                      <a:pt x="313" y="21"/>
                    </a:moveTo>
                    <a:lnTo>
                      <a:pt x="276" y="0"/>
                    </a:lnTo>
                    <a:lnTo>
                      <a:pt x="167" y="62"/>
                    </a:lnTo>
                    <a:lnTo>
                      <a:pt x="167" y="62"/>
                    </a:lnTo>
                    <a:lnTo>
                      <a:pt x="163" y="63"/>
                    </a:lnTo>
                    <a:lnTo>
                      <a:pt x="159" y="64"/>
                    </a:lnTo>
                    <a:lnTo>
                      <a:pt x="159" y="64"/>
                    </a:lnTo>
                    <a:lnTo>
                      <a:pt x="155" y="63"/>
                    </a:lnTo>
                    <a:lnTo>
                      <a:pt x="151" y="62"/>
                    </a:lnTo>
                    <a:lnTo>
                      <a:pt x="42" y="0"/>
                    </a:lnTo>
                    <a:lnTo>
                      <a:pt x="3" y="21"/>
                    </a:lnTo>
                    <a:lnTo>
                      <a:pt x="3" y="21"/>
                    </a:lnTo>
                    <a:lnTo>
                      <a:pt x="1" y="23"/>
                    </a:lnTo>
                    <a:lnTo>
                      <a:pt x="0" y="25"/>
                    </a:lnTo>
                    <a:lnTo>
                      <a:pt x="0" y="25"/>
                    </a:lnTo>
                    <a:lnTo>
                      <a:pt x="1" y="29"/>
                    </a:lnTo>
                    <a:lnTo>
                      <a:pt x="3" y="31"/>
                    </a:lnTo>
                    <a:lnTo>
                      <a:pt x="156" y="118"/>
                    </a:lnTo>
                    <a:lnTo>
                      <a:pt x="156" y="118"/>
                    </a:lnTo>
                    <a:lnTo>
                      <a:pt x="159" y="118"/>
                    </a:lnTo>
                    <a:lnTo>
                      <a:pt x="159" y="118"/>
                    </a:lnTo>
                    <a:lnTo>
                      <a:pt x="161" y="118"/>
                    </a:lnTo>
                    <a:lnTo>
                      <a:pt x="313" y="31"/>
                    </a:lnTo>
                    <a:lnTo>
                      <a:pt x="313" y="31"/>
                    </a:lnTo>
                    <a:lnTo>
                      <a:pt x="316" y="29"/>
                    </a:lnTo>
                    <a:lnTo>
                      <a:pt x="316" y="25"/>
                    </a:lnTo>
                    <a:lnTo>
                      <a:pt x="316" y="25"/>
                    </a:lnTo>
                    <a:lnTo>
                      <a:pt x="316" y="23"/>
                    </a:lnTo>
                    <a:lnTo>
                      <a:pt x="313" y="21"/>
                    </a:lnTo>
                    <a:lnTo>
                      <a:pt x="313" y="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latin typeface="+mj-lt"/>
                </a:endParaRPr>
              </a:p>
            </p:txBody>
          </p:sp>
          <p:sp>
            <p:nvSpPr>
              <p:cNvPr id="139" name="Freeform 249">
                <a:extLst>
                  <a:ext uri="{FF2B5EF4-FFF2-40B4-BE49-F238E27FC236}">
                    <a16:creationId xmlns:a16="http://schemas.microsoft.com/office/drawing/2014/main" id="{28FE9013-A8C8-4B4F-AB46-C3D70F03DC79}"/>
                  </a:ext>
                </a:extLst>
              </p:cNvPr>
              <p:cNvSpPr>
                <a:spLocks/>
              </p:cNvSpPr>
              <p:nvPr/>
            </p:nvSpPr>
            <p:spPr bwMode="auto">
              <a:xfrm>
                <a:off x="3330576" y="4421823"/>
                <a:ext cx="249238" cy="95250"/>
              </a:xfrm>
              <a:custGeom>
                <a:avLst/>
                <a:gdLst>
                  <a:gd name="T0" fmla="*/ 313 w 316"/>
                  <a:gd name="T1" fmla="*/ 23 h 120"/>
                  <a:gd name="T2" fmla="*/ 276 w 316"/>
                  <a:gd name="T3" fmla="*/ 0 h 120"/>
                  <a:gd name="T4" fmla="*/ 167 w 316"/>
                  <a:gd name="T5" fmla="*/ 63 h 120"/>
                  <a:gd name="T6" fmla="*/ 167 w 316"/>
                  <a:gd name="T7" fmla="*/ 63 h 120"/>
                  <a:gd name="T8" fmla="*/ 163 w 316"/>
                  <a:gd name="T9" fmla="*/ 64 h 120"/>
                  <a:gd name="T10" fmla="*/ 159 w 316"/>
                  <a:gd name="T11" fmla="*/ 66 h 120"/>
                  <a:gd name="T12" fmla="*/ 159 w 316"/>
                  <a:gd name="T13" fmla="*/ 66 h 120"/>
                  <a:gd name="T14" fmla="*/ 155 w 316"/>
                  <a:gd name="T15" fmla="*/ 64 h 120"/>
                  <a:gd name="T16" fmla="*/ 151 w 316"/>
                  <a:gd name="T17" fmla="*/ 63 h 120"/>
                  <a:gd name="T18" fmla="*/ 42 w 316"/>
                  <a:gd name="T19" fmla="*/ 0 h 120"/>
                  <a:gd name="T20" fmla="*/ 3 w 316"/>
                  <a:gd name="T21" fmla="*/ 23 h 120"/>
                  <a:gd name="T22" fmla="*/ 3 w 316"/>
                  <a:gd name="T23" fmla="*/ 23 h 120"/>
                  <a:gd name="T24" fmla="*/ 1 w 316"/>
                  <a:gd name="T25" fmla="*/ 24 h 120"/>
                  <a:gd name="T26" fmla="*/ 0 w 316"/>
                  <a:gd name="T27" fmla="*/ 27 h 120"/>
                  <a:gd name="T28" fmla="*/ 0 w 316"/>
                  <a:gd name="T29" fmla="*/ 27 h 120"/>
                  <a:gd name="T30" fmla="*/ 1 w 316"/>
                  <a:gd name="T31" fmla="*/ 29 h 120"/>
                  <a:gd name="T32" fmla="*/ 3 w 316"/>
                  <a:gd name="T33" fmla="*/ 32 h 120"/>
                  <a:gd name="T34" fmla="*/ 156 w 316"/>
                  <a:gd name="T35" fmla="*/ 120 h 120"/>
                  <a:gd name="T36" fmla="*/ 156 w 316"/>
                  <a:gd name="T37" fmla="*/ 120 h 120"/>
                  <a:gd name="T38" fmla="*/ 159 w 316"/>
                  <a:gd name="T39" fmla="*/ 120 h 120"/>
                  <a:gd name="T40" fmla="*/ 159 w 316"/>
                  <a:gd name="T41" fmla="*/ 120 h 120"/>
                  <a:gd name="T42" fmla="*/ 161 w 316"/>
                  <a:gd name="T43" fmla="*/ 120 h 120"/>
                  <a:gd name="T44" fmla="*/ 313 w 316"/>
                  <a:gd name="T45" fmla="*/ 32 h 120"/>
                  <a:gd name="T46" fmla="*/ 313 w 316"/>
                  <a:gd name="T47" fmla="*/ 32 h 120"/>
                  <a:gd name="T48" fmla="*/ 316 w 316"/>
                  <a:gd name="T49" fmla="*/ 29 h 120"/>
                  <a:gd name="T50" fmla="*/ 316 w 316"/>
                  <a:gd name="T51" fmla="*/ 27 h 120"/>
                  <a:gd name="T52" fmla="*/ 316 w 316"/>
                  <a:gd name="T53" fmla="*/ 27 h 120"/>
                  <a:gd name="T54" fmla="*/ 316 w 316"/>
                  <a:gd name="T55" fmla="*/ 24 h 120"/>
                  <a:gd name="T56" fmla="*/ 313 w 316"/>
                  <a:gd name="T57" fmla="*/ 23 h 120"/>
                  <a:gd name="T58" fmla="*/ 313 w 316"/>
                  <a:gd name="T59" fmla="*/ 23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16" h="120">
                    <a:moveTo>
                      <a:pt x="313" y="23"/>
                    </a:moveTo>
                    <a:lnTo>
                      <a:pt x="276" y="0"/>
                    </a:lnTo>
                    <a:lnTo>
                      <a:pt x="167" y="63"/>
                    </a:lnTo>
                    <a:lnTo>
                      <a:pt x="167" y="63"/>
                    </a:lnTo>
                    <a:lnTo>
                      <a:pt x="163" y="64"/>
                    </a:lnTo>
                    <a:lnTo>
                      <a:pt x="159" y="66"/>
                    </a:lnTo>
                    <a:lnTo>
                      <a:pt x="159" y="66"/>
                    </a:lnTo>
                    <a:lnTo>
                      <a:pt x="155" y="64"/>
                    </a:lnTo>
                    <a:lnTo>
                      <a:pt x="151" y="63"/>
                    </a:lnTo>
                    <a:lnTo>
                      <a:pt x="42" y="0"/>
                    </a:lnTo>
                    <a:lnTo>
                      <a:pt x="3" y="23"/>
                    </a:lnTo>
                    <a:lnTo>
                      <a:pt x="3" y="23"/>
                    </a:lnTo>
                    <a:lnTo>
                      <a:pt x="1" y="24"/>
                    </a:lnTo>
                    <a:lnTo>
                      <a:pt x="0" y="27"/>
                    </a:lnTo>
                    <a:lnTo>
                      <a:pt x="0" y="27"/>
                    </a:lnTo>
                    <a:lnTo>
                      <a:pt x="1" y="29"/>
                    </a:lnTo>
                    <a:lnTo>
                      <a:pt x="3" y="32"/>
                    </a:lnTo>
                    <a:lnTo>
                      <a:pt x="156" y="120"/>
                    </a:lnTo>
                    <a:lnTo>
                      <a:pt x="156" y="120"/>
                    </a:lnTo>
                    <a:lnTo>
                      <a:pt x="159" y="120"/>
                    </a:lnTo>
                    <a:lnTo>
                      <a:pt x="159" y="120"/>
                    </a:lnTo>
                    <a:lnTo>
                      <a:pt x="161" y="120"/>
                    </a:lnTo>
                    <a:lnTo>
                      <a:pt x="313" y="32"/>
                    </a:lnTo>
                    <a:lnTo>
                      <a:pt x="313" y="32"/>
                    </a:lnTo>
                    <a:lnTo>
                      <a:pt x="316" y="29"/>
                    </a:lnTo>
                    <a:lnTo>
                      <a:pt x="316" y="27"/>
                    </a:lnTo>
                    <a:lnTo>
                      <a:pt x="316" y="27"/>
                    </a:lnTo>
                    <a:lnTo>
                      <a:pt x="316" y="24"/>
                    </a:lnTo>
                    <a:lnTo>
                      <a:pt x="313" y="23"/>
                    </a:lnTo>
                    <a:lnTo>
                      <a:pt x="313"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latin typeface="+mj-lt"/>
                </a:endParaRPr>
              </a:p>
            </p:txBody>
          </p:sp>
        </p:grpSp>
        <p:grpSp>
          <p:nvGrpSpPr>
            <p:cNvPr id="140" name="Group 139">
              <a:extLst>
                <a:ext uri="{FF2B5EF4-FFF2-40B4-BE49-F238E27FC236}">
                  <a16:creationId xmlns:a16="http://schemas.microsoft.com/office/drawing/2014/main" id="{88878CC3-8D56-43D7-8310-E7635073570C}"/>
                </a:ext>
              </a:extLst>
            </p:cNvPr>
            <p:cNvGrpSpPr>
              <a:grpSpLocks noChangeAspect="1"/>
            </p:cNvGrpSpPr>
            <p:nvPr/>
          </p:nvGrpSpPr>
          <p:grpSpPr>
            <a:xfrm>
              <a:off x="3976863" y="3675330"/>
              <a:ext cx="391716" cy="391716"/>
              <a:chOff x="3194051" y="4180523"/>
              <a:chExt cx="522288" cy="522288"/>
            </a:xfrm>
            <a:grpFill/>
          </p:grpSpPr>
          <p:sp>
            <p:nvSpPr>
              <p:cNvPr id="141" name="Freeform 49">
                <a:extLst>
                  <a:ext uri="{FF2B5EF4-FFF2-40B4-BE49-F238E27FC236}">
                    <a16:creationId xmlns:a16="http://schemas.microsoft.com/office/drawing/2014/main" id="{C50B12C6-5E6B-49F1-9006-BDA3EDCB1E80}"/>
                  </a:ext>
                </a:extLst>
              </p:cNvPr>
              <p:cNvSpPr>
                <a:spLocks noEditPoints="1"/>
              </p:cNvSpPr>
              <p:nvPr/>
            </p:nvSpPr>
            <p:spPr bwMode="auto">
              <a:xfrm>
                <a:off x="3194051" y="4180523"/>
                <a:ext cx="522288" cy="522288"/>
              </a:xfrm>
              <a:custGeom>
                <a:avLst/>
                <a:gdLst>
                  <a:gd name="T0" fmla="*/ 312 w 659"/>
                  <a:gd name="T1" fmla="*/ 657 h 657"/>
                  <a:gd name="T2" fmla="*/ 262 w 659"/>
                  <a:gd name="T3" fmla="*/ 650 h 657"/>
                  <a:gd name="T4" fmla="*/ 202 w 659"/>
                  <a:gd name="T5" fmla="*/ 632 h 657"/>
                  <a:gd name="T6" fmla="*/ 120 w 659"/>
                  <a:gd name="T7" fmla="*/ 582 h 657"/>
                  <a:gd name="T8" fmla="*/ 57 w 659"/>
                  <a:gd name="T9" fmla="*/ 512 h 657"/>
                  <a:gd name="T10" fmla="*/ 15 w 659"/>
                  <a:gd name="T11" fmla="*/ 426 h 657"/>
                  <a:gd name="T12" fmla="*/ 4 w 659"/>
                  <a:gd name="T13" fmla="*/ 379 h 657"/>
                  <a:gd name="T14" fmla="*/ 0 w 659"/>
                  <a:gd name="T15" fmla="*/ 329 h 657"/>
                  <a:gd name="T16" fmla="*/ 2 w 659"/>
                  <a:gd name="T17" fmla="*/ 296 h 657"/>
                  <a:gd name="T18" fmla="*/ 11 w 659"/>
                  <a:gd name="T19" fmla="*/ 246 h 657"/>
                  <a:gd name="T20" fmla="*/ 41 w 659"/>
                  <a:gd name="T21" fmla="*/ 172 h 657"/>
                  <a:gd name="T22" fmla="*/ 97 w 659"/>
                  <a:gd name="T23" fmla="*/ 97 h 657"/>
                  <a:gd name="T24" fmla="*/ 172 w 659"/>
                  <a:gd name="T25" fmla="*/ 39 h 657"/>
                  <a:gd name="T26" fmla="*/ 248 w 659"/>
                  <a:gd name="T27" fmla="*/ 9 h 657"/>
                  <a:gd name="T28" fmla="*/ 296 w 659"/>
                  <a:gd name="T29" fmla="*/ 1 h 657"/>
                  <a:gd name="T30" fmla="*/ 330 w 659"/>
                  <a:gd name="T31" fmla="*/ 0 h 657"/>
                  <a:gd name="T32" fmla="*/ 379 w 659"/>
                  <a:gd name="T33" fmla="*/ 4 h 657"/>
                  <a:gd name="T34" fmla="*/ 426 w 659"/>
                  <a:gd name="T35" fmla="*/ 15 h 657"/>
                  <a:gd name="T36" fmla="*/ 514 w 659"/>
                  <a:gd name="T37" fmla="*/ 56 h 657"/>
                  <a:gd name="T38" fmla="*/ 584 w 659"/>
                  <a:gd name="T39" fmla="*/ 119 h 657"/>
                  <a:gd name="T40" fmla="*/ 632 w 659"/>
                  <a:gd name="T41" fmla="*/ 200 h 657"/>
                  <a:gd name="T42" fmla="*/ 652 w 659"/>
                  <a:gd name="T43" fmla="*/ 262 h 657"/>
                  <a:gd name="T44" fmla="*/ 658 w 659"/>
                  <a:gd name="T45" fmla="*/ 312 h 657"/>
                  <a:gd name="T46" fmla="*/ 658 w 659"/>
                  <a:gd name="T47" fmla="*/ 345 h 657"/>
                  <a:gd name="T48" fmla="*/ 652 w 659"/>
                  <a:gd name="T49" fmla="*/ 395 h 657"/>
                  <a:gd name="T50" fmla="*/ 632 w 659"/>
                  <a:gd name="T51" fmla="*/ 457 h 657"/>
                  <a:gd name="T52" fmla="*/ 584 w 659"/>
                  <a:gd name="T53" fmla="*/ 537 h 657"/>
                  <a:gd name="T54" fmla="*/ 514 w 659"/>
                  <a:gd name="T55" fmla="*/ 601 h 657"/>
                  <a:gd name="T56" fmla="*/ 426 w 659"/>
                  <a:gd name="T57" fmla="*/ 642 h 657"/>
                  <a:gd name="T58" fmla="*/ 379 w 659"/>
                  <a:gd name="T59" fmla="*/ 653 h 657"/>
                  <a:gd name="T60" fmla="*/ 330 w 659"/>
                  <a:gd name="T61" fmla="*/ 657 h 657"/>
                  <a:gd name="T62" fmla="*/ 330 w 659"/>
                  <a:gd name="T63" fmla="*/ 37 h 657"/>
                  <a:gd name="T64" fmla="*/ 242 w 659"/>
                  <a:gd name="T65" fmla="*/ 51 h 657"/>
                  <a:gd name="T66" fmla="*/ 167 w 659"/>
                  <a:gd name="T67" fmla="*/ 87 h 657"/>
                  <a:gd name="T68" fmla="*/ 105 w 659"/>
                  <a:gd name="T69" fmla="*/ 144 h 657"/>
                  <a:gd name="T70" fmla="*/ 61 w 659"/>
                  <a:gd name="T71" fmla="*/ 215 h 657"/>
                  <a:gd name="T72" fmla="*/ 39 w 659"/>
                  <a:gd name="T73" fmla="*/ 298 h 657"/>
                  <a:gd name="T74" fmla="*/ 39 w 659"/>
                  <a:gd name="T75" fmla="*/ 359 h 657"/>
                  <a:gd name="T76" fmla="*/ 61 w 659"/>
                  <a:gd name="T77" fmla="*/ 442 h 657"/>
                  <a:gd name="T78" fmla="*/ 105 w 659"/>
                  <a:gd name="T79" fmla="*/ 513 h 657"/>
                  <a:gd name="T80" fmla="*/ 167 w 659"/>
                  <a:gd name="T81" fmla="*/ 570 h 657"/>
                  <a:gd name="T82" fmla="*/ 242 w 659"/>
                  <a:gd name="T83" fmla="*/ 607 h 657"/>
                  <a:gd name="T84" fmla="*/ 330 w 659"/>
                  <a:gd name="T85" fmla="*/ 619 h 657"/>
                  <a:gd name="T86" fmla="*/ 387 w 659"/>
                  <a:gd name="T87" fmla="*/ 614 h 657"/>
                  <a:gd name="T88" fmla="*/ 468 w 659"/>
                  <a:gd name="T89" fmla="*/ 584 h 657"/>
                  <a:gd name="T90" fmla="*/ 535 w 659"/>
                  <a:gd name="T91" fmla="*/ 535 h 657"/>
                  <a:gd name="T92" fmla="*/ 585 w 659"/>
                  <a:gd name="T93" fmla="*/ 468 h 657"/>
                  <a:gd name="T94" fmla="*/ 615 w 659"/>
                  <a:gd name="T95" fmla="*/ 387 h 657"/>
                  <a:gd name="T96" fmla="*/ 621 w 659"/>
                  <a:gd name="T97" fmla="*/ 329 h 657"/>
                  <a:gd name="T98" fmla="*/ 608 w 659"/>
                  <a:gd name="T99" fmla="*/ 242 h 657"/>
                  <a:gd name="T100" fmla="*/ 570 w 659"/>
                  <a:gd name="T101" fmla="*/ 165 h 657"/>
                  <a:gd name="T102" fmla="*/ 515 w 659"/>
                  <a:gd name="T103" fmla="*/ 103 h 657"/>
                  <a:gd name="T104" fmla="*/ 443 w 659"/>
                  <a:gd name="T105" fmla="*/ 60 h 657"/>
                  <a:gd name="T106" fmla="*/ 359 w 659"/>
                  <a:gd name="T107" fmla="*/ 39 h 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59" h="657">
                    <a:moveTo>
                      <a:pt x="330" y="657"/>
                    </a:moveTo>
                    <a:lnTo>
                      <a:pt x="330" y="657"/>
                    </a:lnTo>
                    <a:lnTo>
                      <a:pt x="312" y="657"/>
                    </a:lnTo>
                    <a:lnTo>
                      <a:pt x="296" y="656"/>
                    </a:lnTo>
                    <a:lnTo>
                      <a:pt x="280" y="653"/>
                    </a:lnTo>
                    <a:lnTo>
                      <a:pt x="262" y="650"/>
                    </a:lnTo>
                    <a:lnTo>
                      <a:pt x="248" y="648"/>
                    </a:lnTo>
                    <a:lnTo>
                      <a:pt x="232" y="642"/>
                    </a:lnTo>
                    <a:lnTo>
                      <a:pt x="202" y="632"/>
                    </a:lnTo>
                    <a:lnTo>
                      <a:pt x="172" y="618"/>
                    </a:lnTo>
                    <a:lnTo>
                      <a:pt x="146" y="601"/>
                    </a:lnTo>
                    <a:lnTo>
                      <a:pt x="120" y="582"/>
                    </a:lnTo>
                    <a:lnTo>
                      <a:pt x="97" y="562"/>
                    </a:lnTo>
                    <a:lnTo>
                      <a:pt x="76" y="537"/>
                    </a:lnTo>
                    <a:lnTo>
                      <a:pt x="57" y="512"/>
                    </a:lnTo>
                    <a:lnTo>
                      <a:pt x="41" y="485"/>
                    </a:lnTo>
                    <a:lnTo>
                      <a:pt x="26" y="457"/>
                    </a:lnTo>
                    <a:lnTo>
                      <a:pt x="15" y="426"/>
                    </a:lnTo>
                    <a:lnTo>
                      <a:pt x="11" y="411"/>
                    </a:lnTo>
                    <a:lnTo>
                      <a:pt x="7" y="395"/>
                    </a:lnTo>
                    <a:lnTo>
                      <a:pt x="4" y="379"/>
                    </a:lnTo>
                    <a:lnTo>
                      <a:pt x="2" y="361"/>
                    </a:lnTo>
                    <a:lnTo>
                      <a:pt x="0" y="345"/>
                    </a:lnTo>
                    <a:lnTo>
                      <a:pt x="0" y="329"/>
                    </a:lnTo>
                    <a:lnTo>
                      <a:pt x="0" y="329"/>
                    </a:lnTo>
                    <a:lnTo>
                      <a:pt x="0" y="312"/>
                    </a:lnTo>
                    <a:lnTo>
                      <a:pt x="2" y="296"/>
                    </a:lnTo>
                    <a:lnTo>
                      <a:pt x="4" y="278"/>
                    </a:lnTo>
                    <a:lnTo>
                      <a:pt x="7" y="262"/>
                    </a:lnTo>
                    <a:lnTo>
                      <a:pt x="11" y="246"/>
                    </a:lnTo>
                    <a:lnTo>
                      <a:pt x="15" y="231"/>
                    </a:lnTo>
                    <a:lnTo>
                      <a:pt x="26" y="200"/>
                    </a:lnTo>
                    <a:lnTo>
                      <a:pt x="41" y="172"/>
                    </a:lnTo>
                    <a:lnTo>
                      <a:pt x="57" y="145"/>
                    </a:lnTo>
                    <a:lnTo>
                      <a:pt x="76" y="119"/>
                    </a:lnTo>
                    <a:lnTo>
                      <a:pt x="97" y="97"/>
                    </a:lnTo>
                    <a:lnTo>
                      <a:pt x="120" y="75"/>
                    </a:lnTo>
                    <a:lnTo>
                      <a:pt x="146" y="56"/>
                    </a:lnTo>
                    <a:lnTo>
                      <a:pt x="172" y="39"/>
                    </a:lnTo>
                    <a:lnTo>
                      <a:pt x="202" y="25"/>
                    </a:lnTo>
                    <a:lnTo>
                      <a:pt x="232" y="15"/>
                    </a:lnTo>
                    <a:lnTo>
                      <a:pt x="248" y="9"/>
                    </a:lnTo>
                    <a:lnTo>
                      <a:pt x="262" y="7"/>
                    </a:lnTo>
                    <a:lnTo>
                      <a:pt x="280" y="4"/>
                    </a:lnTo>
                    <a:lnTo>
                      <a:pt x="296" y="1"/>
                    </a:lnTo>
                    <a:lnTo>
                      <a:pt x="312" y="0"/>
                    </a:lnTo>
                    <a:lnTo>
                      <a:pt x="330" y="0"/>
                    </a:lnTo>
                    <a:lnTo>
                      <a:pt x="330" y="0"/>
                    </a:lnTo>
                    <a:lnTo>
                      <a:pt x="346" y="0"/>
                    </a:lnTo>
                    <a:lnTo>
                      <a:pt x="363" y="1"/>
                    </a:lnTo>
                    <a:lnTo>
                      <a:pt x="379" y="4"/>
                    </a:lnTo>
                    <a:lnTo>
                      <a:pt x="395" y="7"/>
                    </a:lnTo>
                    <a:lnTo>
                      <a:pt x="412" y="9"/>
                    </a:lnTo>
                    <a:lnTo>
                      <a:pt x="426" y="15"/>
                    </a:lnTo>
                    <a:lnTo>
                      <a:pt x="457" y="25"/>
                    </a:lnTo>
                    <a:lnTo>
                      <a:pt x="486" y="39"/>
                    </a:lnTo>
                    <a:lnTo>
                      <a:pt x="514" y="56"/>
                    </a:lnTo>
                    <a:lnTo>
                      <a:pt x="538" y="75"/>
                    </a:lnTo>
                    <a:lnTo>
                      <a:pt x="562" y="97"/>
                    </a:lnTo>
                    <a:lnTo>
                      <a:pt x="584" y="119"/>
                    </a:lnTo>
                    <a:lnTo>
                      <a:pt x="602" y="145"/>
                    </a:lnTo>
                    <a:lnTo>
                      <a:pt x="619" y="172"/>
                    </a:lnTo>
                    <a:lnTo>
                      <a:pt x="632" y="200"/>
                    </a:lnTo>
                    <a:lnTo>
                      <a:pt x="644" y="231"/>
                    </a:lnTo>
                    <a:lnTo>
                      <a:pt x="648" y="246"/>
                    </a:lnTo>
                    <a:lnTo>
                      <a:pt x="652" y="262"/>
                    </a:lnTo>
                    <a:lnTo>
                      <a:pt x="655" y="278"/>
                    </a:lnTo>
                    <a:lnTo>
                      <a:pt x="656" y="296"/>
                    </a:lnTo>
                    <a:lnTo>
                      <a:pt x="658" y="312"/>
                    </a:lnTo>
                    <a:lnTo>
                      <a:pt x="659" y="329"/>
                    </a:lnTo>
                    <a:lnTo>
                      <a:pt x="659" y="329"/>
                    </a:lnTo>
                    <a:lnTo>
                      <a:pt x="658" y="345"/>
                    </a:lnTo>
                    <a:lnTo>
                      <a:pt x="656" y="361"/>
                    </a:lnTo>
                    <a:lnTo>
                      <a:pt x="655" y="379"/>
                    </a:lnTo>
                    <a:lnTo>
                      <a:pt x="652" y="395"/>
                    </a:lnTo>
                    <a:lnTo>
                      <a:pt x="648" y="411"/>
                    </a:lnTo>
                    <a:lnTo>
                      <a:pt x="644" y="426"/>
                    </a:lnTo>
                    <a:lnTo>
                      <a:pt x="632" y="457"/>
                    </a:lnTo>
                    <a:lnTo>
                      <a:pt x="619" y="485"/>
                    </a:lnTo>
                    <a:lnTo>
                      <a:pt x="602" y="512"/>
                    </a:lnTo>
                    <a:lnTo>
                      <a:pt x="584" y="537"/>
                    </a:lnTo>
                    <a:lnTo>
                      <a:pt x="562" y="562"/>
                    </a:lnTo>
                    <a:lnTo>
                      <a:pt x="538" y="582"/>
                    </a:lnTo>
                    <a:lnTo>
                      <a:pt x="514" y="601"/>
                    </a:lnTo>
                    <a:lnTo>
                      <a:pt x="486" y="618"/>
                    </a:lnTo>
                    <a:lnTo>
                      <a:pt x="457" y="632"/>
                    </a:lnTo>
                    <a:lnTo>
                      <a:pt x="426" y="642"/>
                    </a:lnTo>
                    <a:lnTo>
                      <a:pt x="412" y="648"/>
                    </a:lnTo>
                    <a:lnTo>
                      <a:pt x="395" y="650"/>
                    </a:lnTo>
                    <a:lnTo>
                      <a:pt x="379" y="653"/>
                    </a:lnTo>
                    <a:lnTo>
                      <a:pt x="363" y="656"/>
                    </a:lnTo>
                    <a:lnTo>
                      <a:pt x="346" y="657"/>
                    </a:lnTo>
                    <a:lnTo>
                      <a:pt x="330" y="657"/>
                    </a:lnTo>
                    <a:lnTo>
                      <a:pt x="330" y="657"/>
                    </a:lnTo>
                    <a:close/>
                    <a:moveTo>
                      <a:pt x="330" y="37"/>
                    </a:moveTo>
                    <a:lnTo>
                      <a:pt x="330" y="37"/>
                    </a:lnTo>
                    <a:lnTo>
                      <a:pt x="300" y="39"/>
                    </a:lnTo>
                    <a:lnTo>
                      <a:pt x="271" y="43"/>
                    </a:lnTo>
                    <a:lnTo>
                      <a:pt x="242" y="51"/>
                    </a:lnTo>
                    <a:lnTo>
                      <a:pt x="215" y="60"/>
                    </a:lnTo>
                    <a:lnTo>
                      <a:pt x="191" y="72"/>
                    </a:lnTo>
                    <a:lnTo>
                      <a:pt x="167" y="87"/>
                    </a:lnTo>
                    <a:lnTo>
                      <a:pt x="144" y="103"/>
                    </a:lnTo>
                    <a:lnTo>
                      <a:pt x="124" y="122"/>
                    </a:lnTo>
                    <a:lnTo>
                      <a:pt x="105" y="144"/>
                    </a:lnTo>
                    <a:lnTo>
                      <a:pt x="88" y="165"/>
                    </a:lnTo>
                    <a:lnTo>
                      <a:pt x="73" y="189"/>
                    </a:lnTo>
                    <a:lnTo>
                      <a:pt x="61" y="215"/>
                    </a:lnTo>
                    <a:lnTo>
                      <a:pt x="51" y="242"/>
                    </a:lnTo>
                    <a:lnTo>
                      <a:pt x="43" y="270"/>
                    </a:lnTo>
                    <a:lnTo>
                      <a:pt x="39" y="298"/>
                    </a:lnTo>
                    <a:lnTo>
                      <a:pt x="38" y="329"/>
                    </a:lnTo>
                    <a:lnTo>
                      <a:pt x="38" y="329"/>
                    </a:lnTo>
                    <a:lnTo>
                      <a:pt x="39" y="359"/>
                    </a:lnTo>
                    <a:lnTo>
                      <a:pt x="43" y="387"/>
                    </a:lnTo>
                    <a:lnTo>
                      <a:pt x="51" y="415"/>
                    </a:lnTo>
                    <a:lnTo>
                      <a:pt x="61" y="442"/>
                    </a:lnTo>
                    <a:lnTo>
                      <a:pt x="73" y="468"/>
                    </a:lnTo>
                    <a:lnTo>
                      <a:pt x="88" y="492"/>
                    </a:lnTo>
                    <a:lnTo>
                      <a:pt x="105" y="513"/>
                    </a:lnTo>
                    <a:lnTo>
                      <a:pt x="124" y="535"/>
                    </a:lnTo>
                    <a:lnTo>
                      <a:pt x="144" y="554"/>
                    </a:lnTo>
                    <a:lnTo>
                      <a:pt x="167" y="570"/>
                    </a:lnTo>
                    <a:lnTo>
                      <a:pt x="191" y="584"/>
                    </a:lnTo>
                    <a:lnTo>
                      <a:pt x="215" y="597"/>
                    </a:lnTo>
                    <a:lnTo>
                      <a:pt x="242" y="607"/>
                    </a:lnTo>
                    <a:lnTo>
                      <a:pt x="271" y="614"/>
                    </a:lnTo>
                    <a:lnTo>
                      <a:pt x="300" y="618"/>
                    </a:lnTo>
                    <a:lnTo>
                      <a:pt x="330" y="619"/>
                    </a:lnTo>
                    <a:lnTo>
                      <a:pt x="330" y="619"/>
                    </a:lnTo>
                    <a:lnTo>
                      <a:pt x="359" y="618"/>
                    </a:lnTo>
                    <a:lnTo>
                      <a:pt x="387" y="614"/>
                    </a:lnTo>
                    <a:lnTo>
                      <a:pt x="416" y="607"/>
                    </a:lnTo>
                    <a:lnTo>
                      <a:pt x="443" y="597"/>
                    </a:lnTo>
                    <a:lnTo>
                      <a:pt x="468" y="584"/>
                    </a:lnTo>
                    <a:lnTo>
                      <a:pt x="492" y="570"/>
                    </a:lnTo>
                    <a:lnTo>
                      <a:pt x="515" y="554"/>
                    </a:lnTo>
                    <a:lnTo>
                      <a:pt x="535" y="535"/>
                    </a:lnTo>
                    <a:lnTo>
                      <a:pt x="554" y="513"/>
                    </a:lnTo>
                    <a:lnTo>
                      <a:pt x="570" y="492"/>
                    </a:lnTo>
                    <a:lnTo>
                      <a:pt x="585" y="468"/>
                    </a:lnTo>
                    <a:lnTo>
                      <a:pt x="597" y="442"/>
                    </a:lnTo>
                    <a:lnTo>
                      <a:pt x="608" y="415"/>
                    </a:lnTo>
                    <a:lnTo>
                      <a:pt x="615" y="387"/>
                    </a:lnTo>
                    <a:lnTo>
                      <a:pt x="619" y="359"/>
                    </a:lnTo>
                    <a:lnTo>
                      <a:pt x="621" y="329"/>
                    </a:lnTo>
                    <a:lnTo>
                      <a:pt x="621" y="329"/>
                    </a:lnTo>
                    <a:lnTo>
                      <a:pt x="619" y="298"/>
                    </a:lnTo>
                    <a:lnTo>
                      <a:pt x="615" y="270"/>
                    </a:lnTo>
                    <a:lnTo>
                      <a:pt x="608" y="242"/>
                    </a:lnTo>
                    <a:lnTo>
                      <a:pt x="597" y="215"/>
                    </a:lnTo>
                    <a:lnTo>
                      <a:pt x="585" y="189"/>
                    </a:lnTo>
                    <a:lnTo>
                      <a:pt x="570" y="165"/>
                    </a:lnTo>
                    <a:lnTo>
                      <a:pt x="554" y="144"/>
                    </a:lnTo>
                    <a:lnTo>
                      <a:pt x="535" y="122"/>
                    </a:lnTo>
                    <a:lnTo>
                      <a:pt x="515" y="103"/>
                    </a:lnTo>
                    <a:lnTo>
                      <a:pt x="492" y="87"/>
                    </a:lnTo>
                    <a:lnTo>
                      <a:pt x="468" y="72"/>
                    </a:lnTo>
                    <a:lnTo>
                      <a:pt x="443" y="60"/>
                    </a:lnTo>
                    <a:lnTo>
                      <a:pt x="416" y="51"/>
                    </a:lnTo>
                    <a:lnTo>
                      <a:pt x="387" y="43"/>
                    </a:lnTo>
                    <a:lnTo>
                      <a:pt x="359" y="39"/>
                    </a:lnTo>
                    <a:lnTo>
                      <a:pt x="330" y="37"/>
                    </a:lnTo>
                    <a:lnTo>
                      <a:pt x="330" y="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latin typeface="+mj-lt"/>
                </a:endParaRPr>
              </a:p>
            </p:txBody>
          </p:sp>
          <p:sp>
            <p:nvSpPr>
              <p:cNvPr id="142" name="Freeform 247">
                <a:extLst>
                  <a:ext uri="{FF2B5EF4-FFF2-40B4-BE49-F238E27FC236}">
                    <a16:creationId xmlns:a16="http://schemas.microsoft.com/office/drawing/2014/main" id="{C0937E0B-DBAD-41DA-8653-1D980A25BF95}"/>
                  </a:ext>
                </a:extLst>
              </p:cNvPr>
              <p:cNvSpPr>
                <a:spLocks/>
              </p:cNvSpPr>
              <p:nvPr/>
            </p:nvSpPr>
            <p:spPr bwMode="auto">
              <a:xfrm>
                <a:off x="3330576" y="4309110"/>
                <a:ext cx="249238" cy="147638"/>
              </a:xfrm>
              <a:custGeom>
                <a:avLst/>
                <a:gdLst>
                  <a:gd name="T0" fmla="*/ 313 w 316"/>
                  <a:gd name="T1" fmla="*/ 89 h 186"/>
                  <a:gd name="T2" fmla="*/ 161 w 316"/>
                  <a:gd name="T3" fmla="*/ 2 h 186"/>
                  <a:gd name="T4" fmla="*/ 161 w 316"/>
                  <a:gd name="T5" fmla="*/ 2 h 186"/>
                  <a:gd name="T6" fmla="*/ 159 w 316"/>
                  <a:gd name="T7" fmla="*/ 0 h 186"/>
                  <a:gd name="T8" fmla="*/ 156 w 316"/>
                  <a:gd name="T9" fmla="*/ 2 h 186"/>
                  <a:gd name="T10" fmla="*/ 3 w 316"/>
                  <a:gd name="T11" fmla="*/ 89 h 186"/>
                  <a:gd name="T12" fmla="*/ 3 w 316"/>
                  <a:gd name="T13" fmla="*/ 89 h 186"/>
                  <a:gd name="T14" fmla="*/ 1 w 316"/>
                  <a:gd name="T15" fmla="*/ 91 h 186"/>
                  <a:gd name="T16" fmla="*/ 0 w 316"/>
                  <a:gd name="T17" fmla="*/ 95 h 186"/>
                  <a:gd name="T18" fmla="*/ 0 w 316"/>
                  <a:gd name="T19" fmla="*/ 95 h 186"/>
                  <a:gd name="T20" fmla="*/ 1 w 316"/>
                  <a:gd name="T21" fmla="*/ 97 h 186"/>
                  <a:gd name="T22" fmla="*/ 3 w 316"/>
                  <a:gd name="T23" fmla="*/ 99 h 186"/>
                  <a:gd name="T24" fmla="*/ 156 w 316"/>
                  <a:gd name="T25" fmla="*/ 186 h 186"/>
                  <a:gd name="T26" fmla="*/ 156 w 316"/>
                  <a:gd name="T27" fmla="*/ 186 h 186"/>
                  <a:gd name="T28" fmla="*/ 159 w 316"/>
                  <a:gd name="T29" fmla="*/ 186 h 186"/>
                  <a:gd name="T30" fmla="*/ 159 w 316"/>
                  <a:gd name="T31" fmla="*/ 186 h 186"/>
                  <a:gd name="T32" fmla="*/ 161 w 316"/>
                  <a:gd name="T33" fmla="*/ 186 h 186"/>
                  <a:gd name="T34" fmla="*/ 313 w 316"/>
                  <a:gd name="T35" fmla="*/ 99 h 186"/>
                  <a:gd name="T36" fmla="*/ 313 w 316"/>
                  <a:gd name="T37" fmla="*/ 99 h 186"/>
                  <a:gd name="T38" fmla="*/ 316 w 316"/>
                  <a:gd name="T39" fmla="*/ 97 h 186"/>
                  <a:gd name="T40" fmla="*/ 316 w 316"/>
                  <a:gd name="T41" fmla="*/ 95 h 186"/>
                  <a:gd name="T42" fmla="*/ 316 w 316"/>
                  <a:gd name="T43" fmla="*/ 95 h 186"/>
                  <a:gd name="T44" fmla="*/ 316 w 316"/>
                  <a:gd name="T45" fmla="*/ 91 h 186"/>
                  <a:gd name="T46" fmla="*/ 313 w 316"/>
                  <a:gd name="T47" fmla="*/ 89 h 186"/>
                  <a:gd name="T48" fmla="*/ 313 w 316"/>
                  <a:gd name="T49" fmla="*/ 89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16" h="186">
                    <a:moveTo>
                      <a:pt x="313" y="89"/>
                    </a:moveTo>
                    <a:lnTo>
                      <a:pt x="161" y="2"/>
                    </a:lnTo>
                    <a:lnTo>
                      <a:pt x="161" y="2"/>
                    </a:lnTo>
                    <a:lnTo>
                      <a:pt x="159" y="0"/>
                    </a:lnTo>
                    <a:lnTo>
                      <a:pt x="156" y="2"/>
                    </a:lnTo>
                    <a:lnTo>
                      <a:pt x="3" y="89"/>
                    </a:lnTo>
                    <a:lnTo>
                      <a:pt x="3" y="89"/>
                    </a:lnTo>
                    <a:lnTo>
                      <a:pt x="1" y="91"/>
                    </a:lnTo>
                    <a:lnTo>
                      <a:pt x="0" y="95"/>
                    </a:lnTo>
                    <a:lnTo>
                      <a:pt x="0" y="95"/>
                    </a:lnTo>
                    <a:lnTo>
                      <a:pt x="1" y="97"/>
                    </a:lnTo>
                    <a:lnTo>
                      <a:pt x="3" y="99"/>
                    </a:lnTo>
                    <a:lnTo>
                      <a:pt x="156" y="186"/>
                    </a:lnTo>
                    <a:lnTo>
                      <a:pt x="156" y="186"/>
                    </a:lnTo>
                    <a:lnTo>
                      <a:pt x="159" y="186"/>
                    </a:lnTo>
                    <a:lnTo>
                      <a:pt x="159" y="186"/>
                    </a:lnTo>
                    <a:lnTo>
                      <a:pt x="161" y="186"/>
                    </a:lnTo>
                    <a:lnTo>
                      <a:pt x="313" y="99"/>
                    </a:lnTo>
                    <a:lnTo>
                      <a:pt x="313" y="99"/>
                    </a:lnTo>
                    <a:lnTo>
                      <a:pt x="316" y="97"/>
                    </a:lnTo>
                    <a:lnTo>
                      <a:pt x="316" y="95"/>
                    </a:lnTo>
                    <a:lnTo>
                      <a:pt x="316" y="95"/>
                    </a:lnTo>
                    <a:lnTo>
                      <a:pt x="316" y="91"/>
                    </a:lnTo>
                    <a:lnTo>
                      <a:pt x="313" y="89"/>
                    </a:lnTo>
                    <a:lnTo>
                      <a:pt x="313"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latin typeface="+mj-lt"/>
                </a:endParaRPr>
              </a:p>
            </p:txBody>
          </p:sp>
          <p:sp>
            <p:nvSpPr>
              <p:cNvPr id="143" name="Freeform 248">
                <a:extLst>
                  <a:ext uri="{FF2B5EF4-FFF2-40B4-BE49-F238E27FC236}">
                    <a16:creationId xmlns:a16="http://schemas.microsoft.com/office/drawing/2014/main" id="{32C60B9C-7FB5-4CE8-A048-C1A665EA3490}"/>
                  </a:ext>
                </a:extLst>
              </p:cNvPr>
              <p:cNvSpPr>
                <a:spLocks/>
              </p:cNvSpPr>
              <p:nvPr/>
            </p:nvSpPr>
            <p:spPr bwMode="auto">
              <a:xfrm>
                <a:off x="3330576" y="4480560"/>
                <a:ext cx="249238" cy="95250"/>
              </a:xfrm>
              <a:custGeom>
                <a:avLst/>
                <a:gdLst>
                  <a:gd name="T0" fmla="*/ 313 w 316"/>
                  <a:gd name="T1" fmla="*/ 21 h 118"/>
                  <a:gd name="T2" fmla="*/ 276 w 316"/>
                  <a:gd name="T3" fmla="*/ 0 h 118"/>
                  <a:gd name="T4" fmla="*/ 167 w 316"/>
                  <a:gd name="T5" fmla="*/ 62 h 118"/>
                  <a:gd name="T6" fmla="*/ 167 w 316"/>
                  <a:gd name="T7" fmla="*/ 62 h 118"/>
                  <a:gd name="T8" fmla="*/ 163 w 316"/>
                  <a:gd name="T9" fmla="*/ 63 h 118"/>
                  <a:gd name="T10" fmla="*/ 159 w 316"/>
                  <a:gd name="T11" fmla="*/ 64 h 118"/>
                  <a:gd name="T12" fmla="*/ 159 w 316"/>
                  <a:gd name="T13" fmla="*/ 64 h 118"/>
                  <a:gd name="T14" fmla="*/ 155 w 316"/>
                  <a:gd name="T15" fmla="*/ 63 h 118"/>
                  <a:gd name="T16" fmla="*/ 151 w 316"/>
                  <a:gd name="T17" fmla="*/ 62 h 118"/>
                  <a:gd name="T18" fmla="*/ 42 w 316"/>
                  <a:gd name="T19" fmla="*/ 0 h 118"/>
                  <a:gd name="T20" fmla="*/ 3 w 316"/>
                  <a:gd name="T21" fmla="*/ 21 h 118"/>
                  <a:gd name="T22" fmla="*/ 3 w 316"/>
                  <a:gd name="T23" fmla="*/ 21 h 118"/>
                  <a:gd name="T24" fmla="*/ 1 w 316"/>
                  <a:gd name="T25" fmla="*/ 23 h 118"/>
                  <a:gd name="T26" fmla="*/ 0 w 316"/>
                  <a:gd name="T27" fmla="*/ 25 h 118"/>
                  <a:gd name="T28" fmla="*/ 0 w 316"/>
                  <a:gd name="T29" fmla="*/ 25 h 118"/>
                  <a:gd name="T30" fmla="*/ 1 w 316"/>
                  <a:gd name="T31" fmla="*/ 29 h 118"/>
                  <a:gd name="T32" fmla="*/ 3 w 316"/>
                  <a:gd name="T33" fmla="*/ 31 h 118"/>
                  <a:gd name="T34" fmla="*/ 156 w 316"/>
                  <a:gd name="T35" fmla="*/ 118 h 118"/>
                  <a:gd name="T36" fmla="*/ 156 w 316"/>
                  <a:gd name="T37" fmla="*/ 118 h 118"/>
                  <a:gd name="T38" fmla="*/ 159 w 316"/>
                  <a:gd name="T39" fmla="*/ 118 h 118"/>
                  <a:gd name="T40" fmla="*/ 159 w 316"/>
                  <a:gd name="T41" fmla="*/ 118 h 118"/>
                  <a:gd name="T42" fmla="*/ 161 w 316"/>
                  <a:gd name="T43" fmla="*/ 118 h 118"/>
                  <a:gd name="T44" fmla="*/ 313 w 316"/>
                  <a:gd name="T45" fmla="*/ 31 h 118"/>
                  <a:gd name="T46" fmla="*/ 313 w 316"/>
                  <a:gd name="T47" fmla="*/ 31 h 118"/>
                  <a:gd name="T48" fmla="*/ 316 w 316"/>
                  <a:gd name="T49" fmla="*/ 29 h 118"/>
                  <a:gd name="T50" fmla="*/ 316 w 316"/>
                  <a:gd name="T51" fmla="*/ 25 h 118"/>
                  <a:gd name="T52" fmla="*/ 316 w 316"/>
                  <a:gd name="T53" fmla="*/ 25 h 118"/>
                  <a:gd name="T54" fmla="*/ 316 w 316"/>
                  <a:gd name="T55" fmla="*/ 23 h 118"/>
                  <a:gd name="T56" fmla="*/ 313 w 316"/>
                  <a:gd name="T57" fmla="*/ 21 h 118"/>
                  <a:gd name="T58" fmla="*/ 313 w 316"/>
                  <a:gd name="T59" fmla="*/ 21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16" h="118">
                    <a:moveTo>
                      <a:pt x="313" y="21"/>
                    </a:moveTo>
                    <a:lnTo>
                      <a:pt x="276" y="0"/>
                    </a:lnTo>
                    <a:lnTo>
                      <a:pt x="167" y="62"/>
                    </a:lnTo>
                    <a:lnTo>
                      <a:pt x="167" y="62"/>
                    </a:lnTo>
                    <a:lnTo>
                      <a:pt x="163" y="63"/>
                    </a:lnTo>
                    <a:lnTo>
                      <a:pt x="159" y="64"/>
                    </a:lnTo>
                    <a:lnTo>
                      <a:pt x="159" y="64"/>
                    </a:lnTo>
                    <a:lnTo>
                      <a:pt x="155" y="63"/>
                    </a:lnTo>
                    <a:lnTo>
                      <a:pt x="151" y="62"/>
                    </a:lnTo>
                    <a:lnTo>
                      <a:pt x="42" y="0"/>
                    </a:lnTo>
                    <a:lnTo>
                      <a:pt x="3" y="21"/>
                    </a:lnTo>
                    <a:lnTo>
                      <a:pt x="3" y="21"/>
                    </a:lnTo>
                    <a:lnTo>
                      <a:pt x="1" y="23"/>
                    </a:lnTo>
                    <a:lnTo>
                      <a:pt x="0" y="25"/>
                    </a:lnTo>
                    <a:lnTo>
                      <a:pt x="0" y="25"/>
                    </a:lnTo>
                    <a:lnTo>
                      <a:pt x="1" y="29"/>
                    </a:lnTo>
                    <a:lnTo>
                      <a:pt x="3" y="31"/>
                    </a:lnTo>
                    <a:lnTo>
                      <a:pt x="156" y="118"/>
                    </a:lnTo>
                    <a:lnTo>
                      <a:pt x="156" y="118"/>
                    </a:lnTo>
                    <a:lnTo>
                      <a:pt x="159" y="118"/>
                    </a:lnTo>
                    <a:lnTo>
                      <a:pt x="159" y="118"/>
                    </a:lnTo>
                    <a:lnTo>
                      <a:pt x="161" y="118"/>
                    </a:lnTo>
                    <a:lnTo>
                      <a:pt x="313" y="31"/>
                    </a:lnTo>
                    <a:lnTo>
                      <a:pt x="313" y="31"/>
                    </a:lnTo>
                    <a:lnTo>
                      <a:pt x="316" y="29"/>
                    </a:lnTo>
                    <a:lnTo>
                      <a:pt x="316" y="25"/>
                    </a:lnTo>
                    <a:lnTo>
                      <a:pt x="316" y="25"/>
                    </a:lnTo>
                    <a:lnTo>
                      <a:pt x="316" y="23"/>
                    </a:lnTo>
                    <a:lnTo>
                      <a:pt x="313" y="21"/>
                    </a:lnTo>
                    <a:lnTo>
                      <a:pt x="313" y="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latin typeface="+mj-lt"/>
                </a:endParaRPr>
              </a:p>
            </p:txBody>
          </p:sp>
          <p:sp>
            <p:nvSpPr>
              <p:cNvPr id="144" name="Freeform 249">
                <a:extLst>
                  <a:ext uri="{FF2B5EF4-FFF2-40B4-BE49-F238E27FC236}">
                    <a16:creationId xmlns:a16="http://schemas.microsoft.com/office/drawing/2014/main" id="{44A9FFFD-A6D6-4F19-9B2B-38CD88B31EA8}"/>
                  </a:ext>
                </a:extLst>
              </p:cNvPr>
              <p:cNvSpPr>
                <a:spLocks/>
              </p:cNvSpPr>
              <p:nvPr/>
            </p:nvSpPr>
            <p:spPr bwMode="auto">
              <a:xfrm>
                <a:off x="3330576" y="4421823"/>
                <a:ext cx="249238" cy="95250"/>
              </a:xfrm>
              <a:custGeom>
                <a:avLst/>
                <a:gdLst>
                  <a:gd name="T0" fmla="*/ 313 w 316"/>
                  <a:gd name="T1" fmla="*/ 23 h 120"/>
                  <a:gd name="T2" fmla="*/ 276 w 316"/>
                  <a:gd name="T3" fmla="*/ 0 h 120"/>
                  <a:gd name="T4" fmla="*/ 167 w 316"/>
                  <a:gd name="T5" fmla="*/ 63 h 120"/>
                  <a:gd name="T6" fmla="*/ 167 w 316"/>
                  <a:gd name="T7" fmla="*/ 63 h 120"/>
                  <a:gd name="T8" fmla="*/ 163 w 316"/>
                  <a:gd name="T9" fmla="*/ 64 h 120"/>
                  <a:gd name="T10" fmla="*/ 159 w 316"/>
                  <a:gd name="T11" fmla="*/ 66 h 120"/>
                  <a:gd name="T12" fmla="*/ 159 w 316"/>
                  <a:gd name="T13" fmla="*/ 66 h 120"/>
                  <a:gd name="T14" fmla="*/ 155 w 316"/>
                  <a:gd name="T15" fmla="*/ 64 h 120"/>
                  <a:gd name="T16" fmla="*/ 151 w 316"/>
                  <a:gd name="T17" fmla="*/ 63 h 120"/>
                  <a:gd name="T18" fmla="*/ 42 w 316"/>
                  <a:gd name="T19" fmla="*/ 0 h 120"/>
                  <a:gd name="T20" fmla="*/ 3 w 316"/>
                  <a:gd name="T21" fmla="*/ 23 h 120"/>
                  <a:gd name="T22" fmla="*/ 3 w 316"/>
                  <a:gd name="T23" fmla="*/ 23 h 120"/>
                  <a:gd name="T24" fmla="*/ 1 w 316"/>
                  <a:gd name="T25" fmla="*/ 24 h 120"/>
                  <a:gd name="T26" fmla="*/ 0 w 316"/>
                  <a:gd name="T27" fmla="*/ 27 h 120"/>
                  <a:gd name="T28" fmla="*/ 0 w 316"/>
                  <a:gd name="T29" fmla="*/ 27 h 120"/>
                  <a:gd name="T30" fmla="*/ 1 w 316"/>
                  <a:gd name="T31" fmla="*/ 29 h 120"/>
                  <a:gd name="T32" fmla="*/ 3 w 316"/>
                  <a:gd name="T33" fmla="*/ 32 h 120"/>
                  <a:gd name="T34" fmla="*/ 156 w 316"/>
                  <a:gd name="T35" fmla="*/ 120 h 120"/>
                  <a:gd name="T36" fmla="*/ 156 w 316"/>
                  <a:gd name="T37" fmla="*/ 120 h 120"/>
                  <a:gd name="T38" fmla="*/ 159 w 316"/>
                  <a:gd name="T39" fmla="*/ 120 h 120"/>
                  <a:gd name="T40" fmla="*/ 159 w 316"/>
                  <a:gd name="T41" fmla="*/ 120 h 120"/>
                  <a:gd name="T42" fmla="*/ 161 w 316"/>
                  <a:gd name="T43" fmla="*/ 120 h 120"/>
                  <a:gd name="T44" fmla="*/ 313 w 316"/>
                  <a:gd name="T45" fmla="*/ 32 h 120"/>
                  <a:gd name="T46" fmla="*/ 313 w 316"/>
                  <a:gd name="T47" fmla="*/ 32 h 120"/>
                  <a:gd name="T48" fmla="*/ 316 w 316"/>
                  <a:gd name="T49" fmla="*/ 29 h 120"/>
                  <a:gd name="T50" fmla="*/ 316 w 316"/>
                  <a:gd name="T51" fmla="*/ 27 h 120"/>
                  <a:gd name="T52" fmla="*/ 316 w 316"/>
                  <a:gd name="T53" fmla="*/ 27 h 120"/>
                  <a:gd name="T54" fmla="*/ 316 w 316"/>
                  <a:gd name="T55" fmla="*/ 24 h 120"/>
                  <a:gd name="T56" fmla="*/ 313 w 316"/>
                  <a:gd name="T57" fmla="*/ 23 h 120"/>
                  <a:gd name="T58" fmla="*/ 313 w 316"/>
                  <a:gd name="T59" fmla="*/ 23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16" h="120">
                    <a:moveTo>
                      <a:pt x="313" y="23"/>
                    </a:moveTo>
                    <a:lnTo>
                      <a:pt x="276" y="0"/>
                    </a:lnTo>
                    <a:lnTo>
                      <a:pt x="167" y="63"/>
                    </a:lnTo>
                    <a:lnTo>
                      <a:pt x="167" y="63"/>
                    </a:lnTo>
                    <a:lnTo>
                      <a:pt x="163" y="64"/>
                    </a:lnTo>
                    <a:lnTo>
                      <a:pt x="159" y="66"/>
                    </a:lnTo>
                    <a:lnTo>
                      <a:pt x="159" y="66"/>
                    </a:lnTo>
                    <a:lnTo>
                      <a:pt x="155" y="64"/>
                    </a:lnTo>
                    <a:lnTo>
                      <a:pt x="151" y="63"/>
                    </a:lnTo>
                    <a:lnTo>
                      <a:pt x="42" y="0"/>
                    </a:lnTo>
                    <a:lnTo>
                      <a:pt x="3" y="23"/>
                    </a:lnTo>
                    <a:lnTo>
                      <a:pt x="3" y="23"/>
                    </a:lnTo>
                    <a:lnTo>
                      <a:pt x="1" y="24"/>
                    </a:lnTo>
                    <a:lnTo>
                      <a:pt x="0" y="27"/>
                    </a:lnTo>
                    <a:lnTo>
                      <a:pt x="0" y="27"/>
                    </a:lnTo>
                    <a:lnTo>
                      <a:pt x="1" y="29"/>
                    </a:lnTo>
                    <a:lnTo>
                      <a:pt x="3" y="32"/>
                    </a:lnTo>
                    <a:lnTo>
                      <a:pt x="156" y="120"/>
                    </a:lnTo>
                    <a:lnTo>
                      <a:pt x="156" y="120"/>
                    </a:lnTo>
                    <a:lnTo>
                      <a:pt x="159" y="120"/>
                    </a:lnTo>
                    <a:lnTo>
                      <a:pt x="159" y="120"/>
                    </a:lnTo>
                    <a:lnTo>
                      <a:pt x="161" y="120"/>
                    </a:lnTo>
                    <a:lnTo>
                      <a:pt x="313" y="32"/>
                    </a:lnTo>
                    <a:lnTo>
                      <a:pt x="313" y="32"/>
                    </a:lnTo>
                    <a:lnTo>
                      <a:pt x="316" y="29"/>
                    </a:lnTo>
                    <a:lnTo>
                      <a:pt x="316" y="27"/>
                    </a:lnTo>
                    <a:lnTo>
                      <a:pt x="316" y="27"/>
                    </a:lnTo>
                    <a:lnTo>
                      <a:pt x="316" y="24"/>
                    </a:lnTo>
                    <a:lnTo>
                      <a:pt x="313" y="23"/>
                    </a:lnTo>
                    <a:lnTo>
                      <a:pt x="313"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latin typeface="+mj-lt"/>
                </a:endParaRPr>
              </a:p>
            </p:txBody>
          </p:sp>
        </p:grpSp>
        <p:grpSp>
          <p:nvGrpSpPr>
            <p:cNvPr id="145" name="Group 144">
              <a:extLst>
                <a:ext uri="{FF2B5EF4-FFF2-40B4-BE49-F238E27FC236}">
                  <a16:creationId xmlns:a16="http://schemas.microsoft.com/office/drawing/2014/main" id="{8A801C76-BC0E-4176-9CB2-3EBDC976B313}"/>
                </a:ext>
              </a:extLst>
            </p:cNvPr>
            <p:cNvGrpSpPr>
              <a:grpSpLocks noChangeAspect="1"/>
            </p:cNvGrpSpPr>
            <p:nvPr/>
          </p:nvGrpSpPr>
          <p:grpSpPr>
            <a:xfrm>
              <a:off x="4447821" y="3675330"/>
              <a:ext cx="391716" cy="391716"/>
              <a:chOff x="3194051" y="4180523"/>
              <a:chExt cx="522288" cy="522288"/>
            </a:xfrm>
            <a:grpFill/>
          </p:grpSpPr>
          <p:sp>
            <p:nvSpPr>
              <p:cNvPr id="146" name="Freeform 49">
                <a:extLst>
                  <a:ext uri="{FF2B5EF4-FFF2-40B4-BE49-F238E27FC236}">
                    <a16:creationId xmlns:a16="http://schemas.microsoft.com/office/drawing/2014/main" id="{D23808E5-5B74-4D3C-B0C9-E2D1048D8C59}"/>
                  </a:ext>
                </a:extLst>
              </p:cNvPr>
              <p:cNvSpPr>
                <a:spLocks noEditPoints="1"/>
              </p:cNvSpPr>
              <p:nvPr/>
            </p:nvSpPr>
            <p:spPr bwMode="auto">
              <a:xfrm>
                <a:off x="3194051" y="4180523"/>
                <a:ext cx="522288" cy="522288"/>
              </a:xfrm>
              <a:custGeom>
                <a:avLst/>
                <a:gdLst>
                  <a:gd name="T0" fmla="*/ 312 w 659"/>
                  <a:gd name="T1" fmla="*/ 657 h 657"/>
                  <a:gd name="T2" fmla="*/ 262 w 659"/>
                  <a:gd name="T3" fmla="*/ 650 h 657"/>
                  <a:gd name="T4" fmla="*/ 202 w 659"/>
                  <a:gd name="T5" fmla="*/ 632 h 657"/>
                  <a:gd name="T6" fmla="*/ 120 w 659"/>
                  <a:gd name="T7" fmla="*/ 582 h 657"/>
                  <a:gd name="T8" fmla="*/ 57 w 659"/>
                  <a:gd name="T9" fmla="*/ 512 h 657"/>
                  <a:gd name="T10" fmla="*/ 15 w 659"/>
                  <a:gd name="T11" fmla="*/ 426 h 657"/>
                  <a:gd name="T12" fmla="*/ 4 w 659"/>
                  <a:gd name="T13" fmla="*/ 379 h 657"/>
                  <a:gd name="T14" fmla="*/ 0 w 659"/>
                  <a:gd name="T15" fmla="*/ 329 h 657"/>
                  <a:gd name="T16" fmla="*/ 2 w 659"/>
                  <a:gd name="T17" fmla="*/ 296 h 657"/>
                  <a:gd name="T18" fmla="*/ 11 w 659"/>
                  <a:gd name="T19" fmla="*/ 246 h 657"/>
                  <a:gd name="T20" fmla="*/ 41 w 659"/>
                  <a:gd name="T21" fmla="*/ 172 h 657"/>
                  <a:gd name="T22" fmla="*/ 97 w 659"/>
                  <a:gd name="T23" fmla="*/ 97 h 657"/>
                  <a:gd name="T24" fmla="*/ 172 w 659"/>
                  <a:gd name="T25" fmla="*/ 39 h 657"/>
                  <a:gd name="T26" fmla="*/ 248 w 659"/>
                  <a:gd name="T27" fmla="*/ 9 h 657"/>
                  <a:gd name="T28" fmla="*/ 296 w 659"/>
                  <a:gd name="T29" fmla="*/ 1 h 657"/>
                  <a:gd name="T30" fmla="*/ 330 w 659"/>
                  <a:gd name="T31" fmla="*/ 0 h 657"/>
                  <a:gd name="T32" fmla="*/ 379 w 659"/>
                  <a:gd name="T33" fmla="*/ 4 h 657"/>
                  <a:gd name="T34" fmla="*/ 426 w 659"/>
                  <a:gd name="T35" fmla="*/ 15 h 657"/>
                  <a:gd name="T36" fmla="*/ 514 w 659"/>
                  <a:gd name="T37" fmla="*/ 56 h 657"/>
                  <a:gd name="T38" fmla="*/ 584 w 659"/>
                  <a:gd name="T39" fmla="*/ 119 h 657"/>
                  <a:gd name="T40" fmla="*/ 632 w 659"/>
                  <a:gd name="T41" fmla="*/ 200 h 657"/>
                  <a:gd name="T42" fmla="*/ 652 w 659"/>
                  <a:gd name="T43" fmla="*/ 262 h 657"/>
                  <a:gd name="T44" fmla="*/ 658 w 659"/>
                  <a:gd name="T45" fmla="*/ 312 h 657"/>
                  <a:gd name="T46" fmla="*/ 658 w 659"/>
                  <a:gd name="T47" fmla="*/ 345 h 657"/>
                  <a:gd name="T48" fmla="*/ 652 w 659"/>
                  <a:gd name="T49" fmla="*/ 395 h 657"/>
                  <a:gd name="T50" fmla="*/ 632 w 659"/>
                  <a:gd name="T51" fmla="*/ 457 h 657"/>
                  <a:gd name="T52" fmla="*/ 584 w 659"/>
                  <a:gd name="T53" fmla="*/ 537 h 657"/>
                  <a:gd name="T54" fmla="*/ 514 w 659"/>
                  <a:gd name="T55" fmla="*/ 601 h 657"/>
                  <a:gd name="T56" fmla="*/ 426 w 659"/>
                  <a:gd name="T57" fmla="*/ 642 h 657"/>
                  <a:gd name="T58" fmla="*/ 379 w 659"/>
                  <a:gd name="T59" fmla="*/ 653 h 657"/>
                  <a:gd name="T60" fmla="*/ 330 w 659"/>
                  <a:gd name="T61" fmla="*/ 657 h 657"/>
                  <a:gd name="T62" fmla="*/ 330 w 659"/>
                  <a:gd name="T63" fmla="*/ 37 h 657"/>
                  <a:gd name="T64" fmla="*/ 242 w 659"/>
                  <a:gd name="T65" fmla="*/ 51 h 657"/>
                  <a:gd name="T66" fmla="*/ 167 w 659"/>
                  <a:gd name="T67" fmla="*/ 87 h 657"/>
                  <a:gd name="T68" fmla="*/ 105 w 659"/>
                  <a:gd name="T69" fmla="*/ 144 h 657"/>
                  <a:gd name="T70" fmla="*/ 61 w 659"/>
                  <a:gd name="T71" fmla="*/ 215 h 657"/>
                  <a:gd name="T72" fmla="*/ 39 w 659"/>
                  <a:gd name="T73" fmla="*/ 298 h 657"/>
                  <a:gd name="T74" fmla="*/ 39 w 659"/>
                  <a:gd name="T75" fmla="*/ 359 h 657"/>
                  <a:gd name="T76" fmla="*/ 61 w 659"/>
                  <a:gd name="T77" fmla="*/ 442 h 657"/>
                  <a:gd name="T78" fmla="*/ 105 w 659"/>
                  <a:gd name="T79" fmla="*/ 513 h 657"/>
                  <a:gd name="T80" fmla="*/ 167 w 659"/>
                  <a:gd name="T81" fmla="*/ 570 h 657"/>
                  <a:gd name="T82" fmla="*/ 242 w 659"/>
                  <a:gd name="T83" fmla="*/ 607 h 657"/>
                  <a:gd name="T84" fmla="*/ 330 w 659"/>
                  <a:gd name="T85" fmla="*/ 619 h 657"/>
                  <a:gd name="T86" fmla="*/ 387 w 659"/>
                  <a:gd name="T87" fmla="*/ 614 h 657"/>
                  <a:gd name="T88" fmla="*/ 468 w 659"/>
                  <a:gd name="T89" fmla="*/ 584 h 657"/>
                  <a:gd name="T90" fmla="*/ 535 w 659"/>
                  <a:gd name="T91" fmla="*/ 535 h 657"/>
                  <a:gd name="T92" fmla="*/ 585 w 659"/>
                  <a:gd name="T93" fmla="*/ 468 h 657"/>
                  <a:gd name="T94" fmla="*/ 615 w 659"/>
                  <a:gd name="T95" fmla="*/ 387 h 657"/>
                  <a:gd name="T96" fmla="*/ 621 w 659"/>
                  <a:gd name="T97" fmla="*/ 329 h 657"/>
                  <a:gd name="T98" fmla="*/ 608 w 659"/>
                  <a:gd name="T99" fmla="*/ 242 h 657"/>
                  <a:gd name="T100" fmla="*/ 570 w 659"/>
                  <a:gd name="T101" fmla="*/ 165 h 657"/>
                  <a:gd name="T102" fmla="*/ 515 w 659"/>
                  <a:gd name="T103" fmla="*/ 103 h 657"/>
                  <a:gd name="T104" fmla="*/ 443 w 659"/>
                  <a:gd name="T105" fmla="*/ 60 h 657"/>
                  <a:gd name="T106" fmla="*/ 359 w 659"/>
                  <a:gd name="T107" fmla="*/ 39 h 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59" h="657">
                    <a:moveTo>
                      <a:pt x="330" y="657"/>
                    </a:moveTo>
                    <a:lnTo>
                      <a:pt x="330" y="657"/>
                    </a:lnTo>
                    <a:lnTo>
                      <a:pt x="312" y="657"/>
                    </a:lnTo>
                    <a:lnTo>
                      <a:pt x="296" y="656"/>
                    </a:lnTo>
                    <a:lnTo>
                      <a:pt x="280" y="653"/>
                    </a:lnTo>
                    <a:lnTo>
                      <a:pt x="262" y="650"/>
                    </a:lnTo>
                    <a:lnTo>
                      <a:pt x="248" y="648"/>
                    </a:lnTo>
                    <a:lnTo>
                      <a:pt x="232" y="642"/>
                    </a:lnTo>
                    <a:lnTo>
                      <a:pt x="202" y="632"/>
                    </a:lnTo>
                    <a:lnTo>
                      <a:pt x="172" y="618"/>
                    </a:lnTo>
                    <a:lnTo>
                      <a:pt x="146" y="601"/>
                    </a:lnTo>
                    <a:lnTo>
                      <a:pt x="120" y="582"/>
                    </a:lnTo>
                    <a:lnTo>
                      <a:pt x="97" y="562"/>
                    </a:lnTo>
                    <a:lnTo>
                      <a:pt x="76" y="537"/>
                    </a:lnTo>
                    <a:lnTo>
                      <a:pt x="57" y="512"/>
                    </a:lnTo>
                    <a:lnTo>
                      <a:pt x="41" y="485"/>
                    </a:lnTo>
                    <a:lnTo>
                      <a:pt x="26" y="457"/>
                    </a:lnTo>
                    <a:lnTo>
                      <a:pt x="15" y="426"/>
                    </a:lnTo>
                    <a:lnTo>
                      <a:pt x="11" y="411"/>
                    </a:lnTo>
                    <a:lnTo>
                      <a:pt x="7" y="395"/>
                    </a:lnTo>
                    <a:lnTo>
                      <a:pt x="4" y="379"/>
                    </a:lnTo>
                    <a:lnTo>
                      <a:pt x="2" y="361"/>
                    </a:lnTo>
                    <a:lnTo>
                      <a:pt x="0" y="345"/>
                    </a:lnTo>
                    <a:lnTo>
                      <a:pt x="0" y="329"/>
                    </a:lnTo>
                    <a:lnTo>
                      <a:pt x="0" y="329"/>
                    </a:lnTo>
                    <a:lnTo>
                      <a:pt x="0" y="312"/>
                    </a:lnTo>
                    <a:lnTo>
                      <a:pt x="2" y="296"/>
                    </a:lnTo>
                    <a:lnTo>
                      <a:pt x="4" y="278"/>
                    </a:lnTo>
                    <a:lnTo>
                      <a:pt x="7" y="262"/>
                    </a:lnTo>
                    <a:lnTo>
                      <a:pt x="11" y="246"/>
                    </a:lnTo>
                    <a:lnTo>
                      <a:pt x="15" y="231"/>
                    </a:lnTo>
                    <a:lnTo>
                      <a:pt x="26" y="200"/>
                    </a:lnTo>
                    <a:lnTo>
                      <a:pt x="41" y="172"/>
                    </a:lnTo>
                    <a:lnTo>
                      <a:pt x="57" y="145"/>
                    </a:lnTo>
                    <a:lnTo>
                      <a:pt x="76" y="119"/>
                    </a:lnTo>
                    <a:lnTo>
                      <a:pt x="97" y="97"/>
                    </a:lnTo>
                    <a:lnTo>
                      <a:pt x="120" y="75"/>
                    </a:lnTo>
                    <a:lnTo>
                      <a:pt x="146" y="56"/>
                    </a:lnTo>
                    <a:lnTo>
                      <a:pt x="172" y="39"/>
                    </a:lnTo>
                    <a:lnTo>
                      <a:pt x="202" y="25"/>
                    </a:lnTo>
                    <a:lnTo>
                      <a:pt x="232" y="15"/>
                    </a:lnTo>
                    <a:lnTo>
                      <a:pt x="248" y="9"/>
                    </a:lnTo>
                    <a:lnTo>
                      <a:pt x="262" y="7"/>
                    </a:lnTo>
                    <a:lnTo>
                      <a:pt x="280" y="4"/>
                    </a:lnTo>
                    <a:lnTo>
                      <a:pt x="296" y="1"/>
                    </a:lnTo>
                    <a:lnTo>
                      <a:pt x="312" y="0"/>
                    </a:lnTo>
                    <a:lnTo>
                      <a:pt x="330" y="0"/>
                    </a:lnTo>
                    <a:lnTo>
                      <a:pt x="330" y="0"/>
                    </a:lnTo>
                    <a:lnTo>
                      <a:pt x="346" y="0"/>
                    </a:lnTo>
                    <a:lnTo>
                      <a:pt x="363" y="1"/>
                    </a:lnTo>
                    <a:lnTo>
                      <a:pt x="379" y="4"/>
                    </a:lnTo>
                    <a:lnTo>
                      <a:pt x="395" y="7"/>
                    </a:lnTo>
                    <a:lnTo>
                      <a:pt x="412" y="9"/>
                    </a:lnTo>
                    <a:lnTo>
                      <a:pt x="426" y="15"/>
                    </a:lnTo>
                    <a:lnTo>
                      <a:pt x="457" y="25"/>
                    </a:lnTo>
                    <a:lnTo>
                      <a:pt x="486" y="39"/>
                    </a:lnTo>
                    <a:lnTo>
                      <a:pt x="514" y="56"/>
                    </a:lnTo>
                    <a:lnTo>
                      <a:pt x="538" y="75"/>
                    </a:lnTo>
                    <a:lnTo>
                      <a:pt x="562" y="97"/>
                    </a:lnTo>
                    <a:lnTo>
                      <a:pt x="584" y="119"/>
                    </a:lnTo>
                    <a:lnTo>
                      <a:pt x="602" y="145"/>
                    </a:lnTo>
                    <a:lnTo>
                      <a:pt x="619" y="172"/>
                    </a:lnTo>
                    <a:lnTo>
                      <a:pt x="632" y="200"/>
                    </a:lnTo>
                    <a:lnTo>
                      <a:pt x="644" y="231"/>
                    </a:lnTo>
                    <a:lnTo>
                      <a:pt x="648" y="246"/>
                    </a:lnTo>
                    <a:lnTo>
                      <a:pt x="652" y="262"/>
                    </a:lnTo>
                    <a:lnTo>
                      <a:pt x="655" y="278"/>
                    </a:lnTo>
                    <a:lnTo>
                      <a:pt x="656" y="296"/>
                    </a:lnTo>
                    <a:lnTo>
                      <a:pt x="658" y="312"/>
                    </a:lnTo>
                    <a:lnTo>
                      <a:pt x="659" y="329"/>
                    </a:lnTo>
                    <a:lnTo>
                      <a:pt x="659" y="329"/>
                    </a:lnTo>
                    <a:lnTo>
                      <a:pt x="658" y="345"/>
                    </a:lnTo>
                    <a:lnTo>
                      <a:pt x="656" y="361"/>
                    </a:lnTo>
                    <a:lnTo>
                      <a:pt x="655" y="379"/>
                    </a:lnTo>
                    <a:lnTo>
                      <a:pt x="652" y="395"/>
                    </a:lnTo>
                    <a:lnTo>
                      <a:pt x="648" y="411"/>
                    </a:lnTo>
                    <a:lnTo>
                      <a:pt x="644" y="426"/>
                    </a:lnTo>
                    <a:lnTo>
                      <a:pt x="632" y="457"/>
                    </a:lnTo>
                    <a:lnTo>
                      <a:pt x="619" y="485"/>
                    </a:lnTo>
                    <a:lnTo>
                      <a:pt x="602" y="512"/>
                    </a:lnTo>
                    <a:lnTo>
                      <a:pt x="584" y="537"/>
                    </a:lnTo>
                    <a:lnTo>
                      <a:pt x="562" y="562"/>
                    </a:lnTo>
                    <a:lnTo>
                      <a:pt x="538" y="582"/>
                    </a:lnTo>
                    <a:lnTo>
                      <a:pt x="514" y="601"/>
                    </a:lnTo>
                    <a:lnTo>
                      <a:pt x="486" y="618"/>
                    </a:lnTo>
                    <a:lnTo>
                      <a:pt x="457" y="632"/>
                    </a:lnTo>
                    <a:lnTo>
                      <a:pt x="426" y="642"/>
                    </a:lnTo>
                    <a:lnTo>
                      <a:pt x="412" y="648"/>
                    </a:lnTo>
                    <a:lnTo>
                      <a:pt x="395" y="650"/>
                    </a:lnTo>
                    <a:lnTo>
                      <a:pt x="379" y="653"/>
                    </a:lnTo>
                    <a:lnTo>
                      <a:pt x="363" y="656"/>
                    </a:lnTo>
                    <a:lnTo>
                      <a:pt x="346" y="657"/>
                    </a:lnTo>
                    <a:lnTo>
                      <a:pt x="330" y="657"/>
                    </a:lnTo>
                    <a:lnTo>
                      <a:pt x="330" y="657"/>
                    </a:lnTo>
                    <a:close/>
                    <a:moveTo>
                      <a:pt x="330" y="37"/>
                    </a:moveTo>
                    <a:lnTo>
                      <a:pt x="330" y="37"/>
                    </a:lnTo>
                    <a:lnTo>
                      <a:pt x="300" y="39"/>
                    </a:lnTo>
                    <a:lnTo>
                      <a:pt x="271" y="43"/>
                    </a:lnTo>
                    <a:lnTo>
                      <a:pt x="242" y="51"/>
                    </a:lnTo>
                    <a:lnTo>
                      <a:pt x="215" y="60"/>
                    </a:lnTo>
                    <a:lnTo>
                      <a:pt x="191" y="72"/>
                    </a:lnTo>
                    <a:lnTo>
                      <a:pt x="167" y="87"/>
                    </a:lnTo>
                    <a:lnTo>
                      <a:pt x="144" y="103"/>
                    </a:lnTo>
                    <a:lnTo>
                      <a:pt x="124" y="122"/>
                    </a:lnTo>
                    <a:lnTo>
                      <a:pt x="105" y="144"/>
                    </a:lnTo>
                    <a:lnTo>
                      <a:pt x="88" y="165"/>
                    </a:lnTo>
                    <a:lnTo>
                      <a:pt x="73" y="189"/>
                    </a:lnTo>
                    <a:lnTo>
                      <a:pt x="61" y="215"/>
                    </a:lnTo>
                    <a:lnTo>
                      <a:pt x="51" y="242"/>
                    </a:lnTo>
                    <a:lnTo>
                      <a:pt x="43" y="270"/>
                    </a:lnTo>
                    <a:lnTo>
                      <a:pt x="39" y="298"/>
                    </a:lnTo>
                    <a:lnTo>
                      <a:pt x="38" y="329"/>
                    </a:lnTo>
                    <a:lnTo>
                      <a:pt x="38" y="329"/>
                    </a:lnTo>
                    <a:lnTo>
                      <a:pt x="39" y="359"/>
                    </a:lnTo>
                    <a:lnTo>
                      <a:pt x="43" y="387"/>
                    </a:lnTo>
                    <a:lnTo>
                      <a:pt x="51" y="415"/>
                    </a:lnTo>
                    <a:lnTo>
                      <a:pt x="61" y="442"/>
                    </a:lnTo>
                    <a:lnTo>
                      <a:pt x="73" y="468"/>
                    </a:lnTo>
                    <a:lnTo>
                      <a:pt x="88" y="492"/>
                    </a:lnTo>
                    <a:lnTo>
                      <a:pt x="105" y="513"/>
                    </a:lnTo>
                    <a:lnTo>
                      <a:pt x="124" y="535"/>
                    </a:lnTo>
                    <a:lnTo>
                      <a:pt x="144" y="554"/>
                    </a:lnTo>
                    <a:lnTo>
                      <a:pt x="167" y="570"/>
                    </a:lnTo>
                    <a:lnTo>
                      <a:pt x="191" y="584"/>
                    </a:lnTo>
                    <a:lnTo>
                      <a:pt x="215" y="597"/>
                    </a:lnTo>
                    <a:lnTo>
                      <a:pt x="242" y="607"/>
                    </a:lnTo>
                    <a:lnTo>
                      <a:pt x="271" y="614"/>
                    </a:lnTo>
                    <a:lnTo>
                      <a:pt x="300" y="618"/>
                    </a:lnTo>
                    <a:lnTo>
                      <a:pt x="330" y="619"/>
                    </a:lnTo>
                    <a:lnTo>
                      <a:pt x="330" y="619"/>
                    </a:lnTo>
                    <a:lnTo>
                      <a:pt x="359" y="618"/>
                    </a:lnTo>
                    <a:lnTo>
                      <a:pt x="387" y="614"/>
                    </a:lnTo>
                    <a:lnTo>
                      <a:pt x="416" y="607"/>
                    </a:lnTo>
                    <a:lnTo>
                      <a:pt x="443" y="597"/>
                    </a:lnTo>
                    <a:lnTo>
                      <a:pt x="468" y="584"/>
                    </a:lnTo>
                    <a:lnTo>
                      <a:pt x="492" y="570"/>
                    </a:lnTo>
                    <a:lnTo>
                      <a:pt x="515" y="554"/>
                    </a:lnTo>
                    <a:lnTo>
                      <a:pt x="535" y="535"/>
                    </a:lnTo>
                    <a:lnTo>
                      <a:pt x="554" y="513"/>
                    </a:lnTo>
                    <a:lnTo>
                      <a:pt x="570" y="492"/>
                    </a:lnTo>
                    <a:lnTo>
                      <a:pt x="585" y="468"/>
                    </a:lnTo>
                    <a:lnTo>
                      <a:pt x="597" y="442"/>
                    </a:lnTo>
                    <a:lnTo>
                      <a:pt x="608" y="415"/>
                    </a:lnTo>
                    <a:lnTo>
                      <a:pt x="615" y="387"/>
                    </a:lnTo>
                    <a:lnTo>
                      <a:pt x="619" y="359"/>
                    </a:lnTo>
                    <a:lnTo>
                      <a:pt x="621" y="329"/>
                    </a:lnTo>
                    <a:lnTo>
                      <a:pt x="621" y="329"/>
                    </a:lnTo>
                    <a:lnTo>
                      <a:pt x="619" y="298"/>
                    </a:lnTo>
                    <a:lnTo>
                      <a:pt x="615" y="270"/>
                    </a:lnTo>
                    <a:lnTo>
                      <a:pt x="608" y="242"/>
                    </a:lnTo>
                    <a:lnTo>
                      <a:pt x="597" y="215"/>
                    </a:lnTo>
                    <a:lnTo>
                      <a:pt x="585" y="189"/>
                    </a:lnTo>
                    <a:lnTo>
                      <a:pt x="570" y="165"/>
                    </a:lnTo>
                    <a:lnTo>
                      <a:pt x="554" y="144"/>
                    </a:lnTo>
                    <a:lnTo>
                      <a:pt x="535" y="122"/>
                    </a:lnTo>
                    <a:lnTo>
                      <a:pt x="515" y="103"/>
                    </a:lnTo>
                    <a:lnTo>
                      <a:pt x="492" y="87"/>
                    </a:lnTo>
                    <a:lnTo>
                      <a:pt x="468" y="72"/>
                    </a:lnTo>
                    <a:lnTo>
                      <a:pt x="443" y="60"/>
                    </a:lnTo>
                    <a:lnTo>
                      <a:pt x="416" y="51"/>
                    </a:lnTo>
                    <a:lnTo>
                      <a:pt x="387" y="43"/>
                    </a:lnTo>
                    <a:lnTo>
                      <a:pt x="359" y="39"/>
                    </a:lnTo>
                    <a:lnTo>
                      <a:pt x="330" y="37"/>
                    </a:lnTo>
                    <a:lnTo>
                      <a:pt x="330" y="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latin typeface="+mj-lt"/>
                </a:endParaRPr>
              </a:p>
            </p:txBody>
          </p:sp>
          <p:sp>
            <p:nvSpPr>
              <p:cNvPr id="147" name="Freeform 247">
                <a:extLst>
                  <a:ext uri="{FF2B5EF4-FFF2-40B4-BE49-F238E27FC236}">
                    <a16:creationId xmlns:a16="http://schemas.microsoft.com/office/drawing/2014/main" id="{3D121C3F-4556-4DEB-8818-A6FE711BDFB5}"/>
                  </a:ext>
                </a:extLst>
              </p:cNvPr>
              <p:cNvSpPr>
                <a:spLocks/>
              </p:cNvSpPr>
              <p:nvPr/>
            </p:nvSpPr>
            <p:spPr bwMode="auto">
              <a:xfrm>
                <a:off x="3330576" y="4309110"/>
                <a:ext cx="249238" cy="147638"/>
              </a:xfrm>
              <a:custGeom>
                <a:avLst/>
                <a:gdLst>
                  <a:gd name="T0" fmla="*/ 313 w 316"/>
                  <a:gd name="T1" fmla="*/ 89 h 186"/>
                  <a:gd name="T2" fmla="*/ 161 w 316"/>
                  <a:gd name="T3" fmla="*/ 2 h 186"/>
                  <a:gd name="T4" fmla="*/ 161 w 316"/>
                  <a:gd name="T5" fmla="*/ 2 h 186"/>
                  <a:gd name="T6" fmla="*/ 159 w 316"/>
                  <a:gd name="T7" fmla="*/ 0 h 186"/>
                  <a:gd name="T8" fmla="*/ 156 w 316"/>
                  <a:gd name="T9" fmla="*/ 2 h 186"/>
                  <a:gd name="T10" fmla="*/ 3 w 316"/>
                  <a:gd name="T11" fmla="*/ 89 h 186"/>
                  <a:gd name="T12" fmla="*/ 3 w 316"/>
                  <a:gd name="T13" fmla="*/ 89 h 186"/>
                  <a:gd name="T14" fmla="*/ 1 w 316"/>
                  <a:gd name="T15" fmla="*/ 91 h 186"/>
                  <a:gd name="T16" fmla="*/ 0 w 316"/>
                  <a:gd name="T17" fmla="*/ 95 h 186"/>
                  <a:gd name="T18" fmla="*/ 0 w 316"/>
                  <a:gd name="T19" fmla="*/ 95 h 186"/>
                  <a:gd name="T20" fmla="*/ 1 w 316"/>
                  <a:gd name="T21" fmla="*/ 97 h 186"/>
                  <a:gd name="T22" fmla="*/ 3 w 316"/>
                  <a:gd name="T23" fmla="*/ 99 h 186"/>
                  <a:gd name="T24" fmla="*/ 156 w 316"/>
                  <a:gd name="T25" fmla="*/ 186 h 186"/>
                  <a:gd name="T26" fmla="*/ 156 w 316"/>
                  <a:gd name="T27" fmla="*/ 186 h 186"/>
                  <a:gd name="T28" fmla="*/ 159 w 316"/>
                  <a:gd name="T29" fmla="*/ 186 h 186"/>
                  <a:gd name="T30" fmla="*/ 159 w 316"/>
                  <a:gd name="T31" fmla="*/ 186 h 186"/>
                  <a:gd name="T32" fmla="*/ 161 w 316"/>
                  <a:gd name="T33" fmla="*/ 186 h 186"/>
                  <a:gd name="T34" fmla="*/ 313 w 316"/>
                  <a:gd name="T35" fmla="*/ 99 h 186"/>
                  <a:gd name="T36" fmla="*/ 313 w 316"/>
                  <a:gd name="T37" fmla="*/ 99 h 186"/>
                  <a:gd name="T38" fmla="*/ 316 w 316"/>
                  <a:gd name="T39" fmla="*/ 97 h 186"/>
                  <a:gd name="T40" fmla="*/ 316 w 316"/>
                  <a:gd name="T41" fmla="*/ 95 h 186"/>
                  <a:gd name="T42" fmla="*/ 316 w 316"/>
                  <a:gd name="T43" fmla="*/ 95 h 186"/>
                  <a:gd name="T44" fmla="*/ 316 w 316"/>
                  <a:gd name="T45" fmla="*/ 91 h 186"/>
                  <a:gd name="T46" fmla="*/ 313 w 316"/>
                  <a:gd name="T47" fmla="*/ 89 h 186"/>
                  <a:gd name="T48" fmla="*/ 313 w 316"/>
                  <a:gd name="T49" fmla="*/ 89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16" h="186">
                    <a:moveTo>
                      <a:pt x="313" y="89"/>
                    </a:moveTo>
                    <a:lnTo>
                      <a:pt x="161" y="2"/>
                    </a:lnTo>
                    <a:lnTo>
                      <a:pt x="161" y="2"/>
                    </a:lnTo>
                    <a:lnTo>
                      <a:pt x="159" y="0"/>
                    </a:lnTo>
                    <a:lnTo>
                      <a:pt x="156" y="2"/>
                    </a:lnTo>
                    <a:lnTo>
                      <a:pt x="3" y="89"/>
                    </a:lnTo>
                    <a:lnTo>
                      <a:pt x="3" y="89"/>
                    </a:lnTo>
                    <a:lnTo>
                      <a:pt x="1" y="91"/>
                    </a:lnTo>
                    <a:lnTo>
                      <a:pt x="0" y="95"/>
                    </a:lnTo>
                    <a:lnTo>
                      <a:pt x="0" y="95"/>
                    </a:lnTo>
                    <a:lnTo>
                      <a:pt x="1" y="97"/>
                    </a:lnTo>
                    <a:lnTo>
                      <a:pt x="3" y="99"/>
                    </a:lnTo>
                    <a:lnTo>
                      <a:pt x="156" y="186"/>
                    </a:lnTo>
                    <a:lnTo>
                      <a:pt x="156" y="186"/>
                    </a:lnTo>
                    <a:lnTo>
                      <a:pt x="159" y="186"/>
                    </a:lnTo>
                    <a:lnTo>
                      <a:pt x="159" y="186"/>
                    </a:lnTo>
                    <a:lnTo>
                      <a:pt x="161" y="186"/>
                    </a:lnTo>
                    <a:lnTo>
                      <a:pt x="313" y="99"/>
                    </a:lnTo>
                    <a:lnTo>
                      <a:pt x="313" y="99"/>
                    </a:lnTo>
                    <a:lnTo>
                      <a:pt x="316" y="97"/>
                    </a:lnTo>
                    <a:lnTo>
                      <a:pt x="316" y="95"/>
                    </a:lnTo>
                    <a:lnTo>
                      <a:pt x="316" y="95"/>
                    </a:lnTo>
                    <a:lnTo>
                      <a:pt x="316" y="91"/>
                    </a:lnTo>
                    <a:lnTo>
                      <a:pt x="313" y="89"/>
                    </a:lnTo>
                    <a:lnTo>
                      <a:pt x="313"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latin typeface="+mj-lt"/>
                </a:endParaRPr>
              </a:p>
            </p:txBody>
          </p:sp>
          <p:sp>
            <p:nvSpPr>
              <p:cNvPr id="148" name="Freeform 248">
                <a:extLst>
                  <a:ext uri="{FF2B5EF4-FFF2-40B4-BE49-F238E27FC236}">
                    <a16:creationId xmlns:a16="http://schemas.microsoft.com/office/drawing/2014/main" id="{7364F4AD-11F2-4664-9FC5-BB37B5099C89}"/>
                  </a:ext>
                </a:extLst>
              </p:cNvPr>
              <p:cNvSpPr>
                <a:spLocks/>
              </p:cNvSpPr>
              <p:nvPr/>
            </p:nvSpPr>
            <p:spPr bwMode="auto">
              <a:xfrm>
                <a:off x="3330576" y="4480560"/>
                <a:ext cx="249238" cy="95250"/>
              </a:xfrm>
              <a:custGeom>
                <a:avLst/>
                <a:gdLst>
                  <a:gd name="T0" fmla="*/ 313 w 316"/>
                  <a:gd name="T1" fmla="*/ 21 h 118"/>
                  <a:gd name="T2" fmla="*/ 276 w 316"/>
                  <a:gd name="T3" fmla="*/ 0 h 118"/>
                  <a:gd name="T4" fmla="*/ 167 w 316"/>
                  <a:gd name="T5" fmla="*/ 62 h 118"/>
                  <a:gd name="T6" fmla="*/ 167 w 316"/>
                  <a:gd name="T7" fmla="*/ 62 h 118"/>
                  <a:gd name="T8" fmla="*/ 163 w 316"/>
                  <a:gd name="T9" fmla="*/ 63 h 118"/>
                  <a:gd name="T10" fmla="*/ 159 w 316"/>
                  <a:gd name="T11" fmla="*/ 64 h 118"/>
                  <a:gd name="T12" fmla="*/ 159 w 316"/>
                  <a:gd name="T13" fmla="*/ 64 h 118"/>
                  <a:gd name="T14" fmla="*/ 155 w 316"/>
                  <a:gd name="T15" fmla="*/ 63 h 118"/>
                  <a:gd name="T16" fmla="*/ 151 w 316"/>
                  <a:gd name="T17" fmla="*/ 62 h 118"/>
                  <a:gd name="T18" fmla="*/ 42 w 316"/>
                  <a:gd name="T19" fmla="*/ 0 h 118"/>
                  <a:gd name="T20" fmla="*/ 3 w 316"/>
                  <a:gd name="T21" fmla="*/ 21 h 118"/>
                  <a:gd name="T22" fmla="*/ 3 w 316"/>
                  <a:gd name="T23" fmla="*/ 21 h 118"/>
                  <a:gd name="T24" fmla="*/ 1 w 316"/>
                  <a:gd name="T25" fmla="*/ 23 h 118"/>
                  <a:gd name="T26" fmla="*/ 0 w 316"/>
                  <a:gd name="T27" fmla="*/ 25 h 118"/>
                  <a:gd name="T28" fmla="*/ 0 w 316"/>
                  <a:gd name="T29" fmla="*/ 25 h 118"/>
                  <a:gd name="T30" fmla="*/ 1 w 316"/>
                  <a:gd name="T31" fmla="*/ 29 h 118"/>
                  <a:gd name="T32" fmla="*/ 3 w 316"/>
                  <a:gd name="T33" fmla="*/ 31 h 118"/>
                  <a:gd name="T34" fmla="*/ 156 w 316"/>
                  <a:gd name="T35" fmla="*/ 118 h 118"/>
                  <a:gd name="T36" fmla="*/ 156 w 316"/>
                  <a:gd name="T37" fmla="*/ 118 h 118"/>
                  <a:gd name="T38" fmla="*/ 159 w 316"/>
                  <a:gd name="T39" fmla="*/ 118 h 118"/>
                  <a:gd name="T40" fmla="*/ 159 w 316"/>
                  <a:gd name="T41" fmla="*/ 118 h 118"/>
                  <a:gd name="T42" fmla="*/ 161 w 316"/>
                  <a:gd name="T43" fmla="*/ 118 h 118"/>
                  <a:gd name="T44" fmla="*/ 313 w 316"/>
                  <a:gd name="T45" fmla="*/ 31 h 118"/>
                  <a:gd name="T46" fmla="*/ 313 w 316"/>
                  <a:gd name="T47" fmla="*/ 31 h 118"/>
                  <a:gd name="T48" fmla="*/ 316 w 316"/>
                  <a:gd name="T49" fmla="*/ 29 h 118"/>
                  <a:gd name="T50" fmla="*/ 316 w 316"/>
                  <a:gd name="T51" fmla="*/ 25 h 118"/>
                  <a:gd name="T52" fmla="*/ 316 w 316"/>
                  <a:gd name="T53" fmla="*/ 25 h 118"/>
                  <a:gd name="T54" fmla="*/ 316 w 316"/>
                  <a:gd name="T55" fmla="*/ 23 h 118"/>
                  <a:gd name="T56" fmla="*/ 313 w 316"/>
                  <a:gd name="T57" fmla="*/ 21 h 118"/>
                  <a:gd name="T58" fmla="*/ 313 w 316"/>
                  <a:gd name="T59" fmla="*/ 21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16" h="118">
                    <a:moveTo>
                      <a:pt x="313" y="21"/>
                    </a:moveTo>
                    <a:lnTo>
                      <a:pt x="276" y="0"/>
                    </a:lnTo>
                    <a:lnTo>
                      <a:pt x="167" y="62"/>
                    </a:lnTo>
                    <a:lnTo>
                      <a:pt x="167" y="62"/>
                    </a:lnTo>
                    <a:lnTo>
                      <a:pt x="163" y="63"/>
                    </a:lnTo>
                    <a:lnTo>
                      <a:pt x="159" y="64"/>
                    </a:lnTo>
                    <a:lnTo>
                      <a:pt x="159" y="64"/>
                    </a:lnTo>
                    <a:lnTo>
                      <a:pt x="155" y="63"/>
                    </a:lnTo>
                    <a:lnTo>
                      <a:pt x="151" y="62"/>
                    </a:lnTo>
                    <a:lnTo>
                      <a:pt x="42" y="0"/>
                    </a:lnTo>
                    <a:lnTo>
                      <a:pt x="3" y="21"/>
                    </a:lnTo>
                    <a:lnTo>
                      <a:pt x="3" y="21"/>
                    </a:lnTo>
                    <a:lnTo>
                      <a:pt x="1" y="23"/>
                    </a:lnTo>
                    <a:lnTo>
                      <a:pt x="0" y="25"/>
                    </a:lnTo>
                    <a:lnTo>
                      <a:pt x="0" y="25"/>
                    </a:lnTo>
                    <a:lnTo>
                      <a:pt x="1" y="29"/>
                    </a:lnTo>
                    <a:lnTo>
                      <a:pt x="3" y="31"/>
                    </a:lnTo>
                    <a:lnTo>
                      <a:pt x="156" y="118"/>
                    </a:lnTo>
                    <a:lnTo>
                      <a:pt x="156" y="118"/>
                    </a:lnTo>
                    <a:lnTo>
                      <a:pt x="159" y="118"/>
                    </a:lnTo>
                    <a:lnTo>
                      <a:pt x="159" y="118"/>
                    </a:lnTo>
                    <a:lnTo>
                      <a:pt x="161" y="118"/>
                    </a:lnTo>
                    <a:lnTo>
                      <a:pt x="313" y="31"/>
                    </a:lnTo>
                    <a:lnTo>
                      <a:pt x="313" y="31"/>
                    </a:lnTo>
                    <a:lnTo>
                      <a:pt x="316" y="29"/>
                    </a:lnTo>
                    <a:lnTo>
                      <a:pt x="316" y="25"/>
                    </a:lnTo>
                    <a:lnTo>
                      <a:pt x="316" y="25"/>
                    </a:lnTo>
                    <a:lnTo>
                      <a:pt x="316" y="23"/>
                    </a:lnTo>
                    <a:lnTo>
                      <a:pt x="313" y="21"/>
                    </a:lnTo>
                    <a:lnTo>
                      <a:pt x="313" y="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latin typeface="+mj-lt"/>
                </a:endParaRPr>
              </a:p>
            </p:txBody>
          </p:sp>
          <p:sp>
            <p:nvSpPr>
              <p:cNvPr id="149" name="Freeform 249">
                <a:extLst>
                  <a:ext uri="{FF2B5EF4-FFF2-40B4-BE49-F238E27FC236}">
                    <a16:creationId xmlns:a16="http://schemas.microsoft.com/office/drawing/2014/main" id="{D036BCB6-4429-4FF9-9C11-60965CDE0B82}"/>
                  </a:ext>
                </a:extLst>
              </p:cNvPr>
              <p:cNvSpPr>
                <a:spLocks/>
              </p:cNvSpPr>
              <p:nvPr/>
            </p:nvSpPr>
            <p:spPr bwMode="auto">
              <a:xfrm>
                <a:off x="3330576" y="4421823"/>
                <a:ext cx="249238" cy="95250"/>
              </a:xfrm>
              <a:custGeom>
                <a:avLst/>
                <a:gdLst>
                  <a:gd name="T0" fmla="*/ 313 w 316"/>
                  <a:gd name="T1" fmla="*/ 23 h 120"/>
                  <a:gd name="T2" fmla="*/ 276 w 316"/>
                  <a:gd name="T3" fmla="*/ 0 h 120"/>
                  <a:gd name="T4" fmla="*/ 167 w 316"/>
                  <a:gd name="T5" fmla="*/ 63 h 120"/>
                  <a:gd name="T6" fmla="*/ 167 w 316"/>
                  <a:gd name="T7" fmla="*/ 63 h 120"/>
                  <a:gd name="T8" fmla="*/ 163 w 316"/>
                  <a:gd name="T9" fmla="*/ 64 h 120"/>
                  <a:gd name="T10" fmla="*/ 159 w 316"/>
                  <a:gd name="T11" fmla="*/ 66 h 120"/>
                  <a:gd name="T12" fmla="*/ 159 w 316"/>
                  <a:gd name="T13" fmla="*/ 66 h 120"/>
                  <a:gd name="T14" fmla="*/ 155 w 316"/>
                  <a:gd name="T15" fmla="*/ 64 h 120"/>
                  <a:gd name="T16" fmla="*/ 151 w 316"/>
                  <a:gd name="T17" fmla="*/ 63 h 120"/>
                  <a:gd name="T18" fmla="*/ 42 w 316"/>
                  <a:gd name="T19" fmla="*/ 0 h 120"/>
                  <a:gd name="T20" fmla="*/ 3 w 316"/>
                  <a:gd name="T21" fmla="*/ 23 h 120"/>
                  <a:gd name="T22" fmla="*/ 3 w 316"/>
                  <a:gd name="T23" fmla="*/ 23 h 120"/>
                  <a:gd name="T24" fmla="*/ 1 w 316"/>
                  <a:gd name="T25" fmla="*/ 24 h 120"/>
                  <a:gd name="T26" fmla="*/ 0 w 316"/>
                  <a:gd name="T27" fmla="*/ 27 h 120"/>
                  <a:gd name="T28" fmla="*/ 0 w 316"/>
                  <a:gd name="T29" fmla="*/ 27 h 120"/>
                  <a:gd name="T30" fmla="*/ 1 w 316"/>
                  <a:gd name="T31" fmla="*/ 29 h 120"/>
                  <a:gd name="T32" fmla="*/ 3 w 316"/>
                  <a:gd name="T33" fmla="*/ 32 h 120"/>
                  <a:gd name="T34" fmla="*/ 156 w 316"/>
                  <a:gd name="T35" fmla="*/ 120 h 120"/>
                  <a:gd name="T36" fmla="*/ 156 w 316"/>
                  <a:gd name="T37" fmla="*/ 120 h 120"/>
                  <a:gd name="T38" fmla="*/ 159 w 316"/>
                  <a:gd name="T39" fmla="*/ 120 h 120"/>
                  <a:gd name="T40" fmla="*/ 159 w 316"/>
                  <a:gd name="T41" fmla="*/ 120 h 120"/>
                  <a:gd name="T42" fmla="*/ 161 w 316"/>
                  <a:gd name="T43" fmla="*/ 120 h 120"/>
                  <a:gd name="T44" fmla="*/ 313 w 316"/>
                  <a:gd name="T45" fmla="*/ 32 h 120"/>
                  <a:gd name="T46" fmla="*/ 313 w 316"/>
                  <a:gd name="T47" fmla="*/ 32 h 120"/>
                  <a:gd name="T48" fmla="*/ 316 w 316"/>
                  <a:gd name="T49" fmla="*/ 29 h 120"/>
                  <a:gd name="T50" fmla="*/ 316 w 316"/>
                  <a:gd name="T51" fmla="*/ 27 h 120"/>
                  <a:gd name="T52" fmla="*/ 316 w 316"/>
                  <a:gd name="T53" fmla="*/ 27 h 120"/>
                  <a:gd name="T54" fmla="*/ 316 w 316"/>
                  <a:gd name="T55" fmla="*/ 24 h 120"/>
                  <a:gd name="T56" fmla="*/ 313 w 316"/>
                  <a:gd name="T57" fmla="*/ 23 h 120"/>
                  <a:gd name="T58" fmla="*/ 313 w 316"/>
                  <a:gd name="T59" fmla="*/ 23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16" h="120">
                    <a:moveTo>
                      <a:pt x="313" y="23"/>
                    </a:moveTo>
                    <a:lnTo>
                      <a:pt x="276" y="0"/>
                    </a:lnTo>
                    <a:lnTo>
                      <a:pt x="167" y="63"/>
                    </a:lnTo>
                    <a:lnTo>
                      <a:pt x="167" y="63"/>
                    </a:lnTo>
                    <a:lnTo>
                      <a:pt x="163" y="64"/>
                    </a:lnTo>
                    <a:lnTo>
                      <a:pt x="159" y="66"/>
                    </a:lnTo>
                    <a:lnTo>
                      <a:pt x="159" y="66"/>
                    </a:lnTo>
                    <a:lnTo>
                      <a:pt x="155" y="64"/>
                    </a:lnTo>
                    <a:lnTo>
                      <a:pt x="151" y="63"/>
                    </a:lnTo>
                    <a:lnTo>
                      <a:pt x="42" y="0"/>
                    </a:lnTo>
                    <a:lnTo>
                      <a:pt x="3" y="23"/>
                    </a:lnTo>
                    <a:lnTo>
                      <a:pt x="3" y="23"/>
                    </a:lnTo>
                    <a:lnTo>
                      <a:pt x="1" y="24"/>
                    </a:lnTo>
                    <a:lnTo>
                      <a:pt x="0" y="27"/>
                    </a:lnTo>
                    <a:lnTo>
                      <a:pt x="0" y="27"/>
                    </a:lnTo>
                    <a:lnTo>
                      <a:pt x="1" y="29"/>
                    </a:lnTo>
                    <a:lnTo>
                      <a:pt x="3" y="32"/>
                    </a:lnTo>
                    <a:lnTo>
                      <a:pt x="156" y="120"/>
                    </a:lnTo>
                    <a:lnTo>
                      <a:pt x="156" y="120"/>
                    </a:lnTo>
                    <a:lnTo>
                      <a:pt x="159" y="120"/>
                    </a:lnTo>
                    <a:lnTo>
                      <a:pt x="159" y="120"/>
                    </a:lnTo>
                    <a:lnTo>
                      <a:pt x="161" y="120"/>
                    </a:lnTo>
                    <a:lnTo>
                      <a:pt x="313" y="32"/>
                    </a:lnTo>
                    <a:lnTo>
                      <a:pt x="313" y="32"/>
                    </a:lnTo>
                    <a:lnTo>
                      <a:pt x="316" y="29"/>
                    </a:lnTo>
                    <a:lnTo>
                      <a:pt x="316" y="27"/>
                    </a:lnTo>
                    <a:lnTo>
                      <a:pt x="316" y="27"/>
                    </a:lnTo>
                    <a:lnTo>
                      <a:pt x="316" y="24"/>
                    </a:lnTo>
                    <a:lnTo>
                      <a:pt x="313" y="23"/>
                    </a:lnTo>
                    <a:lnTo>
                      <a:pt x="313"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latin typeface="+mj-lt"/>
                </a:endParaRPr>
              </a:p>
            </p:txBody>
          </p:sp>
        </p:grpSp>
      </p:grpSp>
      <p:sp>
        <p:nvSpPr>
          <p:cNvPr id="151" name="TextBox 150">
            <a:extLst>
              <a:ext uri="{FF2B5EF4-FFF2-40B4-BE49-F238E27FC236}">
                <a16:creationId xmlns:a16="http://schemas.microsoft.com/office/drawing/2014/main" id="{187DC08F-83EA-40FE-80EA-6128F99D339E}"/>
              </a:ext>
            </a:extLst>
          </p:cNvPr>
          <p:cNvSpPr txBox="1"/>
          <p:nvPr/>
        </p:nvSpPr>
        <p:spPr>
          <a:xfrm>
            <a:off x="185633" y="3220800"/>
            <a:ext cx="2547694" cy="25391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a:ln>
                  <a:noFill/>
                </a:ln>
                <a:solidFill>
                  <a:schemeClr val="tx2">
                    <a:lumMod val="75000"/>
                  </a:schemeClr>
                </a:solidFill>
                <a:effectLst/>
                <a:uLnTx/>
                <a:uFillTx/>
                <a:latin typeface="+mj-lt"/>
                <a:ea typeface="+mn-ea"/>
                <a:cs typeface="+mn-cs"/>
              </a:rPr>
              <a:t>NVIDIA Engineering</a:t>
            </a:r>
          </a:p>
        </p:txBody>
      </p:sp>
      <p:grpSp>
        <p:nvGrpSpPr>
          <p:cNvPr id="152" name="Group 151">
            <a:extLst>
              <a:ext uri="{FF2B5EF4-FFF2-40B4-BE49-F238E27FC236}">
                <a16:creationId xmlns:a16="http://schemas.microsoft.com/office/drawing/2014/main" id="{EC2DB111-13DB-47B4-9391-7F39ACA498B7}"/>
              </a:ext>
            </a:extLst>
          </p:cNvPr>
          <p:cNvGrpSpPr>
            <a:grpSpLocks noChangeAspect="1"/>
          </p:cNvGrpSpPr>
          <p:nvPr/>
        </p:nvGrpSpPr>
        <p:grpSpPr>
          <a:xfrm>
            <a:off x="1263622" y="3675330"/>
            <a:ext cx="391716" cy="391716"/>
            <a:chOff x="4075113" y="2502535"/>
            <a:chExt cx="522288" cy="522288"/>
          </a:xfrm>
          <a:solidFill>
            <a:srgbClr val="344D87"/>
          </a:solidFill>
        </p:grpSpPr>
        <p:sp>
          <p:nvSpPr>
            <p:cNvPr id="153" name="Freeform 29">
              <a:extLst>
                <a:ext uri="{FF2B5EF4-FFF2-40B4-BE49-F238E27FC236}">
                  <a16:creationId xmlns:a16="http://schemas.microsoft.com/office/drawing/2014/main" id="{41D724EB-0671-49A9-A598-6CCC890653CB}"/>
                </a:ext>
              </a:extLst>
            </p:cNvPr>
            <p:cNvSpPr>
              <a:spLocks noEditPoints="1"/>
            </p:cNvSpPr>
            <p:nvPr/>
          </p:nvSpPr>
          <p:spPr bwMode="auto">
            <a:xfrm>
              <a:off x="4075113" y="2502535"/>
              <a:ext cx="522288" cy="522288"/>
            </a:xfrm>
            <a:custGeom>
              <a:avLst/>
              <a:gdLst>
                <a:gd name="T0" fmla="*/ 312 w 659"/>
                <a:gd name="T1" fmla="*/ 658 h 658"/>
                <a:gd name="T2" fmla="*/ 262 w 659"/>
                <a:gd name="T3" fmla="*/ 651 h 658"/>
                <a:gd name="T4" fmla="*/ 202 w 659"/>
                <a:gd name="T5" fmla="*/ 633 h 658"/>
                <a:gd name="T6" fmla="*/ 120 w 659"/>
                <a:gd name="T7" fmla="*/ 583 h 658"/>
                <a:gd name="T8" fmla="*/ 57 w 659"/>
                <a:gd name="T9" fmla="*/ 513 h 658"/>
                <a:gd name="T10" fmla="*/ 15 w 659"/>
                <a:gd name="T11" fmla="*/ 427 h 658"/>
                <a:gd name="T12" fmla="*/ 4 w 659"/>
                <a:gd name="T13" fmla="*/ 379 h 658"/>
                <a:gd name="T14" fmla="*/ 0 w 659"/>
                <a:gd name="T15" fmla="*/ 329 h 658"/>
                <a:gd name="T16" fmla="*/ 1 w 659"/>
                <a:gd name="T17" fmla="*/ 295 h 658"/>
                <a:gd name="T18" fmla="*/ 11 w 659"/>
                <a:gd name="T19" fmla="*/ 247 h 658"/>
                <a:gd name="T20" fmla="*/ 40 w 659"/>
                <a:gd name="T21" fmla="*/ 173 h 658"/>
                <a:gd name="T22" fmla="*/ 97 w 659"/>
                <a:gd name="T23" fmla="*/ 96 h 658"/>
                <a:gd name="T24" fmla="*/ 172 w 659"/>
                <a:gd name="T25" fmla="*/ 40 h 658"/>
                <a:gd name="T26" fmla="*/ 247 w 659"/>
                <a:gd name="T27" fmla="*/ 10 h 658"/>
                <a:gd name="T28" fmla="*/ 296 w 659"/>
                <a:gd name="T29" fmla="*/ 2 h 658"/>
                <a:gd name="T30" fmla="*/ 329 w 659"/>
                <a:gd name="T31" fmla="*/ 0 h 658"/>
                <a:gd name="T32" fmla="*/ 379 w 659"/>
                <a:gd name="T33" fmla="*/ 4 h 658"/>
                <a:gd name="T34" fmla="*/ 426 w 659"/>
                <a:gd name="T35" fmla="*/ 14 h 658"/>
                <a:gd name="T36" fmla="*/ 514 w 659"/>
                <a:gd name="T37" fmla="*/ 56 h 658"/>
                <a:gd name="T38" fmla="*/ 583 w 659"/>
                <a:gd name="T39" fmla="*/ 121 h 658"/>
                <a:gd name="T40" fmla="*/ 632 w 659"/>
                <a:gd name="T41" fmla="*/ 201 h 658"/>
                <a:gd name="T42" fmla="*/ 652 w 659"/>
                <a:gd name="T43" fmla="*/ 263 h 658"/>
                <a:gd name="T44" fmla="*/ 657 w 659"/>
                <a:gd name="T45" fmla="*/ 313 h 658"/>
                <a:gd name="T46" fmla="*/ 657 w 659"/>
                <a:gd name="T47" fmla="*/ 346 h 658"/>
                <a:gd name="T48" fmla="*/ 652 w 659"/>
                <a:gd name="T49" fmla="*/ 395 h 658"/>
                <a:gd name="T50" fmla="*/ 632 w 659"/>
                <a:gd name="T51" fmla="*/ 457 h 658"/>
                <a:gd name="T52" fmla="*/ 583 w 659"/>
                <a:gd name="T53" fmla="*/ 539 h 658"/>
                <a:gd name="T54" fmla="*/ 514 w 659"/>
                <a:gd name="T55" fmla="*/ 602 h 658"/>
                <a:gd name="T56" fmla="*/ 426 w 659"/>
                <a:gd name="T57" fmla="*/ 643 h 658"/>
                <a:gd name="T58" fmla="*/ 379 w 659"/>
                <a:gd name="T59" fmla="*/ 654 h 658"/>
                <a:gd name="T60" fmla="*/ 329 w 659"/>
                <a:gd name="T61" fmla="*/ 658 h 658"/>
                <a:gd name="T62" fmla="*/ 329 w 659"/>
                <a:gd name="T63" fmla="*/ 37 h 658"/>
                <a:gd name="T64" fmla="*/ 242 w 659"/>
                <a:gd name="T65" fmla="*/ 51 h 658"/>
                <a:gd name="T66" fmla="*/ 167 w 659"/>
                <a:gd name="T67" fmla="*/ 88 h 658"/>
                <a:gd name="T68" fmla="*/ 105 w 659"/>
                <a:gd name="T69" fmla="*/ 143 h 658"/>
                <a:gd name="T70" fmla="*/ 61 w 659"/>
                <a:gd name="T71" fmla="*/ 216 h 658"/>
                <a:gd name="T72" fmla="*/ 39 w 659"/>
                <a:gd name="T73" fmla="*/ 299 h 658"/>
                <a:gd name="T74" fmla="*/ 39 w 659"/>
                <a:gd name="T75" fmla="*/ 358 h 658"/>
                <a:gd name="T76" fmla="*/ 61 w 659"/>
                <a:gd name="T77" fmla="*/ 443 h 658"/>
                <a:gd name="T78" fmla="*/ 105 w 659"/>
                <a:gd name="T79" fmla="*/ 514 h 658"/>
                <a:gd name="T80" fmla="*/ 167 w 659"/>
                <a:gd name="T81" fmla="*/ 571 h 658"/>
                <a:gd name="T82" fmla="*/ 242 w 659"/>
                <a:gd name="T83" fmla="*/ 607 h 658"/>
                <a:gd name="T84" fmla="*/ 329 w 659"/>
                <a:gd name="T85" fmla="*/ 621 h 658"/>
                <a:gd name="T86" fmla="*/ 387 w 659"/>
                <a:gd name="T87" fmla="*/ 615 h 658"/>
                <a:gd name="T88" fmla="*/ 468 w 659"/>
                <a:gd name="T89" fmla="*/ 586 h 658"/>
                <a:gd name="T90" fmla="*/ 535 w 659"/>
                <a:gd name="T91" fmla="*/ 535 h 658"/>
                <a:gd name="T92" fmla="*/ 585 w 659"/>
                <a:gd name="T93" fmla="*/ 467 h 658"/>
                <a:gd name="T94" fmla="*/ 614 w 659"/>
                <a:gd name="T95" fmla="*/ 388 h 658"/>
                <a:gd name="T96" fmla="*/ 621 w 659"/>
                <a:gd name="T97" fmla="*/ 329 h 658"/>
                <a:gd name="T98" fmla="*/ 608 w 659"/>
                <a:gd name="T99" fmla="*/ 243 h 658"/>
                <a:gd name="T100" fmla="*/ 570 w 659"/>
                <a:gd name="T101" fmla="*/ 166 h 658"/>
                <a:gd name="T102" fmla="*/ 515 w 659"/>
                <a:gd name="T103" fmla="*/ 104 h 658"/>
                <a:gd name="T104" fmla="*/ 442 w 659"/>
                <a:gd name="T105" fmla="*/ 61 h 658"/>
                <a:gd name="T106" fmla="*/ 359 w 659"/>
                <a:gd name="T107" fmla="*/ 40 h 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59" h="658">
                  <a:moveTo>
                    <a:pt x="329" y="658"/>
                  </a:moveTo>
                  <a:lnTo>
                    <a:pt x="329" y="658"/>
                  </a:lnTo>
                  <a:lnTo>
                    <a:pt x="312" y="658"/>
                  </a:lnTo>
                  <a:lnTo>
                    <a:pt x="296" y="657"/>
                  </a:lnTo>
                  <a:lnTo>
                    <a:pt x="280" y="654"/>
                  </a:lnTo>
                  <a:lnTo>
                    <a:pt x="262" y="651"/>
                  </a:lnTo>
                  <a:lnTo>
                    <a:pt x="247" y="647"/>
                  </a:lnTo>
                  <a:lnTo>
                    <a:pt x="231" y="643"/>
                  </a:lnTo>
                  <a:lnTo>
                    <a:pt x="202" y="633"/>
                  </a:lnTo>
                  <a:lnTo>
                    <a:pt x="172" y="618"/>
                  </a:lnTo>
                  <a:lnTo>
                    <a:pt x="145" y="602"/>
                  </a:lnTo>
                  <a:lnTo>
                    <a:pt x="120" y="583"/>
                  </a:lnTo>
                  <a:lnTo>
                    <a:pt x="97" y="561"/>
                  </a:lnTo>
                  <a:lnTo>
                    <a:pt x="75" y="539"/>
                  </a:lnTo>
                  <a:lnTo>
                    <a:pt x="57" y="513"/>
                  </a:lnTo>
                  <a:lnTo>
                    <a:pt x="40" y="486"/>
                  </a:lnTo>
                  <a:lnTo>
                    <a:pt x="26" y="457"/>
                  </a:lnTo>
                  <a:lnTo>
                    <a:pt x="15" y="427"/>
                  </a:lnTo>
                  <a:lnTo>
                    <a:pt x="11" y="411"/>
                  </a:lnTo>
                  <a:lnTo>
                    <a:pt x="7" y="395"/>
                  </a:lnTo>
                  <a:lnTo>
                    <a:pt x="4" y="379"/>
                  </a:lnTo>
                  <a:lnTo>
                    <a:pt x="1" y="362"/>
                  </a:lnTo>
                  <a:lnTo>
                    <a:pt x="0" y="346"/>
                  </a:lnTo>
                  <a:lnTo>
                    <a:pt x="0" y="329"/>
                  </a:lnTo>
                  <a:lnTo>
                    <a:pt x="0" y="329"/>
                  </a:lnTo>
                  <a:lnTo>
                    <a:pt x="0" y="313"/>
                  </a:lnTo>
                  <a:lnTo>
                    <a:pt x="1" y="295"/>
                  </a:lnTo>
                  <a:lnTo>
                    <a:pt x="4" y="279"/>
                  </a:lnTo>
                  <a:lnTo>
                    <a:pt x="7" y="263"/>
                  </a:lnTo>
                  <a:lnTo>
                    <a:pt x="11" y="247"/>
                  </a:lnTo>
                  <a:lnTo>
                    <a:pt x="15" y="232"/>
                  </a:lnTo>
                  <a:lnTo>
                    <a:pt x="26" y="201"/>
                  </a:lnTo>
                  <a:lnTo>
                    <a:pt x="40" y="173"/>
                  </a:lnTo>
                  <a:lnTo>
                    <a:pt x="57" y="145"/>
                  </a:lnTo>
                  <a:lnTo>
                    <a:pt x="75" y="121"/>
                  </a:lnTo>
                  <a:lnTo>
                    <a:pt x="97" y="96"/>
                  </a:lnTo>
                  <a:lnTo>
                    <a:pt x="120" y="75"/>
                  </a:lnTo>
                  <a:lnTo>
                    <a:pt x="145" y="56"/>
                  </a:lnTo>
                  <a:lnTo>
                    <a:pt x="172" y="40"/>
                  </a:lnTo>
                  <a:lnTo>
                    <a:pt x="202" y="26"/>
                  </a:lnTo>
                  <a:lnTo>
                    <a:pt x="231" y="14"/>
                  </a:lnTo>
                  <a:lnTo>
                    <a:pt x="247" y="10"/>
                  </a:lnTo>
                  <a:lnTo>
                    <a:pt x="262" y="6"/>
                  </a:lnTo>
                  <a:lnTo>
                    <a:pt x="280" y="4"/>
                  </a:lnTo>
                  <a:lnTo>
                    <a:pt x="296" y="2"/>
                  </a:lnTo>
                  <a:lnTo>
                    <a:pt x="312" y="1"/>
                  </a:lnTo>
                  <a:lnTo>
                    <a:pt x="329" y="0"/>
                  </a:lnTo>
                  <a:lnTo>
                    <a:pt x="329" y="0"/>
                  </a:lnTo>
                  <a:lnTo>
                    <a:pt x="346" y="1"/>
                  </a:lnTo>
                  <a:lnTo>
                    <a:pt x="363" y="2"/>
                  </a:lnTo>
                  <a:lnTo>
                    <a:pt x="379" y="4"/>
                  </a:lnTo>
                  <a:lnTo>
                    <a:pt x="395" y="6"/>
                  </a:lnTo>
                  <a:lnTo>
                    <a:pt x="411" y="10"/>
                  </a:lnTo>
                  <a:lnTo>
                    <a:pt x="426" y="14"/>
                  </a:lnTo>
                  <a:lnTo>
                    <a:pt x="457" y="26"/>
                  </a:lnTo>
                  <a:lnTo>
                    <a:pt x="485" y="40"/>
                  </a:lnTo>
                  <a:lnTo>
                    <a:pt x="514" y="56"/>
                  </a:lnTo>
                  <a:lnTo>
                    <a:pt x="538" y="75"/>
                  </a:lnTo>
                  <a:lnTo>
                    <a:pt x="562" y="96"/>
                  </a:lnTo>
                  <a:lnTo>
                    <a:pt x="583" y="121"/>
                  </a:lnTo>
                  <a:lnTo>
                    <a:pt x="602" y="145"/>
                  </a:lnTo>
                  <a:lnTo>
                    <a:pt x="618" y="173"/>
                  </a:lnTo>
                  <a:lnTo>
                    <a:pt x="632" y="201"/>
                  </a:lnTo>
                  <a:lnTo>
                    <a:pt x="644" y="232"/>
                  </a:lnTo>
                  <a:lnTo>
                    <a:pt x="648" y="247"/>
                  </a:lnTo>
                  <a:lnTo>
                    <a:pt x="652" y="263"/>
                  </a:lnTo>
                  <a:lnTo>
                    <a:pt x="655" y="279"/>
                  </a:lnTo>
                  <a:lnTo>
                    <a:pt x="656" y="295"/>
                  </a:lnTo>
                  <a:lnTo>
                    <a:pt x="657" y="313"/>
                  </a:lnTo>
                  <a:lnTo>
                    <a:pt x="659" y="329"/>
                  </a:lnTo>
                  <a:lnTo>
                    <a:pt x="659" y="329"/>
                  </a:lnTo>
                  <a:lnTo>
                    <a:pt x="657" y="346"/>
                  </a:lnTo>
                  <a:lnTo>
                    <a:pt x="656" y="362"/>
                  </a:lnTo>
                  <a:lnTo>
                    <a:pt x="655" y="379"/>
                  </a:lnTo>
                  <a:lnTo>
                    <a:pt x="652" y="395"/>
                  </a:lnTo>
                  <a:lnTo>
                    <a:pt x="648" y="411"/>
                  </a:lnTo>
                  <a:lnTo>
                    <a:pt x="644" y="427"/>
                  </a:lnTo>
                  <a:lnTo>
                    <a:pt x="632" y="457"/>
                  </a:lnTo>
                  <a:lnTo>
                    <a:pt x="618" y="486"/>
                  </a:lnTo>
                  <a:lnTo>
                    <a:pt x="602" y="513"/>
                  </a:lnTo>
                  <a:lnTo>
                    <a:pt x="583" y="539"/>
                  </a:lnTo>
                  <a:lnTo>
                    <a:pt x="562" y="561"/>
                  </a:lnTo>
                  <a:lnTo>
                    <a:pt x="538" y="583"/>
                  </a:lnTo>
                  <a:lnTo>
                    <a:pt x="514" y="602"/>
                  </a:lnTo>
                  <a:lnTo>
                    <a:pt x="485" y="618"/>
                  </a:lnTo>
                  <a:lnTo>
                    <a:pt x="457" y="633"/>
                  </a:lnTo>
                  <a:lnTo>
                    <a:pt x="426" y="643"/>
                  </a:lnTo>
                  <a:lnTo>
                    <a:pt x="411" y="647"/>
                  </a:lnTo>
                  <a:lnTo>
                    <a:pt x="395" y="651"/>
                  </a:lnTo>
                  <a:lnTo>
                    <a:pt x="379" y="654"/>
                  </a:lnTo>
                  <a:lnTo>
                    <a:pt x="363" y="657"/>
                  </a:lnTo>
                  <a:lnTo>
                    <a:pt x="346" y="658"/>
                  </a:lnTo>
                  <a:lnTo>
                    <a:pt x="329" y="658"/>
                  </a:lnTo>
                  <a:lnTo>
                    <a:pt x="329" y="658"/>
                  </a:lnTo>
                  <a:close/>
                  <a:moveTo>
                    <a:pt x="329" y="37"/>
                  </a:moveTo>
                  <a:lnTo>
                    <a:pt x="329" y="37"/>
                  </a:lnTo>
                  <a:lnTo>
                    <a:pt x="300" y="40"/>
                  </a:lnTo>
                  <a:lnTo>
                    <a:pt x="270" y="44"/>
                  </a:lnTo>
                  <a:lnTo>
                    <a:pt x="242" y="51"/>
                  </a:lnTo>
                  <a:lnTo>
                    <a:pt x="215" y="61"/>
                  </a:lnTo>
                  <a:lnTo>
                    <a:pt x="191" y="74"/>
                  </a:lnTo>
                  <a:lnTo>
                    <a:pt x="167" y="88"/>
                  </a:lnTo>
                  <a:lnTo>
                    <a:pt x="144" y="104"/>
                  </a:lnTo>
                  <a:lnTo>
                    <a:pt x="124" y="123"/>
                  </a:lnTo>
                  <a:lnTo>
                    <a:pt x="105" y="143"/>
                  </a:lnTo>
                  <a:lnTo>
                    <a:pt x="88" y="166"/>
                  </a:lnTo>
                  <a:lnTo>
                    <a:pt x="73" y="190"/>
                  </a:lnTo>
                  <a:lnTo>
                    <a:pt x="61" y="216"/>
                  </a:lnTo>
                  <a:lnTo>
                    <a:pt x="51" y="243"/>
                  </a:lnTo>
                  <a:lnTo>
                    <a:pt x="43" y="271"/>
                  </a:lnTo>
                  <a:lnTo>
                    <a:pt x="39" y="299"/>
                  </a:lnTo>
                  <a:lnTo>
                    <a:pt x="38" y="329"/>
                  </a:lnTo>
                  <a:lnTo>
                    <a:pt x="38" y="329"/>
                  </a:lnTo>
                  <a:lnTo>
                    <a:pt x="39" y="358"/>
                  </a:lnTo>
                  <a:lnTo>
                    <a:pt x="43" y="388"/>
                  </a:lnTo>
                  <a:lnTo>
                    <a:pt x="51" y="416"/>
                  </a:lnTo>
                  <a:lnTo>
                    <a:pt x="61" y="443"/>
                  </a:lnTo>
                  <a:lnTo>
                    <a:pt x="73" y="467"/>
                  </a:lnTo>
                  <a:lnTo>
                    <a:pt x="88" y="492"/>
                  </a:lnTo>
                  <a:lnTo>
                    <a:pt x="105" y="514"/>
                  </a:lnTo>
                  <a:lnTo>
                    <a:pt x="124" y="535"/>
                  </a:lnTo>
                  <a:lnTo>
                    <a:pt x="144" y="553"/>
                  </a:lnTo>
                  <a:lnTo>
                    <a:pt x="167" y="571"/>
                  </a:lnTo>
                  <a:lnTo>
                    <a:pt x="191" y="586"/>
                  </a:lnTo>
                  <a:lnTo>
                    <a:pt x="215" y="598"/>
                  </a:lnTo>
                  <a:lnTo>
                    <a:pt x="242" y="607"/>
                  </a:lnTo>
                  <a:lnTo>
                    <a:pt x="270" y="615"/>
                  </a:lnTo>
                  <a:lnTo>
                    <a:pt x="300" y="619"/>
                  </a:lnTo>
                  <a:lnTo>
                    <a:pt x="329" y="621"/>
                  </a:lnTo>
                  <a:lnTo>
                    <a:pt x="329" y="621"/>
                  </a:lnTo>
                  <a:lnTo>
                    <a:pt x="359" y="619"/>
                  </a:lnTo>
                  <a:lnTo>
                    <a:pt x="387" y="615"/>
                  </a:lnTo>
                  <a:lnTo>
                    <a:pt x="415" y="607"/>
                  </a:lnTo>
                  <a:lnTo>
                    <a:pt x="442" y="598"/>
                  </a:lnTo>
                  <a:lnTo>
                    <a:pt x="468" y="586"/>
                  </a:lnTo>
                  <a:lnTo>
                    <a:pt x="492" y="571"/>
                  </a:lnTo>
                  <a:lnTo>
                    <a:pt x="515" y="553"/>
                  </a:lnTo>
                  <a:lnTo>
                    <a:pt x="535" y="535"/>
                  </a:lnTo>
                  <a:lnTo>
                    <a:pt x="554" y="514"/>
                  </a:lnTo>
                  <a:lnTo>
                    <a:pt x="570" y="492"/>
                  </a:lnTo>
                  <a:lnTo>
                    <a:pt x="585" y="467"/>
                  </a:lnTo>
                  <a:lnTo>
                    <a:pt x="597" y="443"/>
                  </a:lnTo>
                  <a:lnTo>
                    <a:pt x="608" y="416"/>
                  </a:lnTo>
                  <a:lnTo>
                    <a:pt x="614" y="388"/>
                  </a:lnTo>
                  <a:lnTo>
                    <a:pt x="618" y="358"/>
                  </a:lnTo>
                  <a:lnTo>
                    <a:pt x="621" y="329"/>
                  </a:lnTo>
                  <a:lnTo>
                    <a:pt x="621" y="329"/>
                  </a:lnTo>
                  <a:lnTo>
                    <a:pt x="618" y="299"/>
                  </a:lnTo>
                  <a:lnTo>
                    <a:pt x="614" y="271"/>
                  </a:lnTo>
                  <a:lnTo>
                    <a:pt x="608" y="243"/>
                  </a:lnTo>
                  <a:lnTo>
                    <a:pt x="597" y="216"/>
                  </a:lnTo>
                  <a:lnTo>
                    <a:pt x="585" y="190"/>
                  </a:lnTo>
                  <a:lnTo>
                    <a:pt x="570" y="166"/>
                  </a:lnTo>
                  <a:lnTo>
                    <a:pt x="554" y="143"/>
                  </a:lnTo>
                  <a:lnTo>
                    <a:pt x="535" y="123"/>
                  </a:lnTo>
                  <a:lnTo>
                    <a:pt x="515" y="104"/>
                  </a:lnTo>
                  <a:lnTo>
                    <a:pt x="492" y="88"/>
                  </a:lnTo>
                  <a:lnTo>
                    <a:pt x="468" y="74"/>
                  </a:lnTo>
                  <a:lnTo>
                    <a:pt x="442" y="61"/>
                  </a:lnTo>
                  <a:lnTo>
                    <a:pt x="415" y="51"/>
                  </a:lnTo>
                  <a:lnTo>
                    <a:pt x="387" y="44"/>
                  </a:lnTo>
                  <a:lnTo>
                    <a:pt x="359" y="40"/>
                  </a:lnTo>
                  <a:lnTo>
                    <a:pt x="329" y="37"/>
                  </a:lnTo>
                  <a:lnTo>
                    <a:pt x="329" y="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latin typeface="+mj-lt"/>
              </a:endParaRPr>
            </a:p>
          </p:txBody>
        </p:sp>
        <p:sp>
          <p:nvSpPr>
            <p:cNvPr id="154" name="Freeform 142">
              <a:extLst>
                <a:ext uri="{FF2B5EF4-FFF2-40B4-BE49-F238E27FC236}">
                  <a16:creationId xmlns:a16="http://schemas.microsoft.com/office/drawing/2014/main" id="{CC68375C-5E43-494E-9704-446510269556}"/>
                </a:ext>
              </a:extLst>
            </p:cNvPr>
            <p:cNvSpPr>
              <a:spLocks/>
            </p:cNvSpPr>
            <p:nvPr/>
          </p:nvSpPr>
          <p:spPr bwMode="auto">
            <a:xfrm>
              <a:off x="4179888" y="2661285"/>
              <a:ext cx="90488" cy="88900"/>
            </a:xfrm>
            <a:custGeom>
              <a:avLst/>
              <a:gdLst>
                <a:gd name="T0" fmla="*/ 45 w 114"/>
                <a:gd name="T1" fmla="*/ 87 h 113"/>
                <a:gd name="T2" fmla="*/ 45 w 114"/>
                <a:gd name="T3" fmla="*/ 87 h 113"/>
                <a:gd name="T4" fmla="*/ 53 w 114"/>
                <a:gd name="T5" fmla="*/ 87 h 113"/>
                <a:gd name="T6" fmla="*/ 59 w 114"/>
                <a:gd name="T7" fmla="*/ 85 h 113"/>
                <a:gd name="T8" fmla="*/ 66 w 114"/>
                <a:gd name="T9" fmla="*/ 82 h 113"/>
                <a:gd name="T10" fmla="*/ 71 w 114"/>
                <a:gd name="T11" fmla="*/ 79 h 113"/>
                <a:gd name="T12" fmla="*/ 104 w 114"/>
                <a:gd name="T13" fmla="*/ 111 h 113"/>
                <a:gd name="T14" fmla="*/ 104 w 114"/>
                <a:gd name="T15" fmla="*/ 111 h 113"/>
                <a:gd name="T16" fmla="*/ 105 w 114"/>
                <a:gd name="T17" fmla="*/ 113 h 113"/>
                <a:gd name="T18" fmla="*/ 108 w 114"/>
                <a:gd name="T19" fmla="*/ 113 h 113"/>
                <a:gd name="T20" fmla="*/ 108 w 114"/>
                <a:gd name="T21" fmla="*/ 113 h 113"/>
                <a:gd name="T22" fmla="*/ 110 w 114"/>
                <a:gd name="T23" fmla="*/ 113 h 113"/>
                <a:gd name="T24" fmla="*/ 112 w 114"/>
                <a:gd name="T25" fmla="*/ 111 h 113"/>
                <a:gd name="T26" fmla="*/ 112 w 114"/>
                <a:gd name="T27" fmla="*/ 111 h 113"/>
                <a:gd name="T28" fmla="*/ 113 w 114"/>
                <a:gd name="T29" fmla="*/ 109 h 113"/>
                <a:gd name="T30" fmla="*/ 114 w 114"/>
                <a:gd name="T31" fmla="*/ 106 h 113"/>
                <a:gd name="T32" fmla="*/ 113 w 114"/>
                <a:gd name="T33" fmla="*/ 103 h 113"/>
                <a:gd name="T34" fmla="*/ 112 w 114"/>
                <a:gd name="T35" fmla="*/ 102 h 113"/>
                <a:gd name="T36" fmla="*/ 79 w 114"/>
                <a:gd name="T37" fmla="*/ 70 h 113"/>
                <a:gd name="T38" fmla="*/ 79 w 114"/>
                <a:gd name="T39" fmla="*/ 70 h 113"/>
                <a:gd name="T40" fmla="*/ 84 w 114"/>
                <a:gd name="T41" fmla="*/ 64 h 113"/>
                <a:gd name="T42" fmla="*/ 86 w 114"/>
                <a:gd name="T43" fmla="*/ 58 h 113"/>
                <a:gd name="T44" fmla="*/ 89 w 114"/>
                <a:gd name="T45" fmla="*/ 51 h 113"/>
                <a:gd name="T46" fmla="*/ 89 w 114"/>
                <a:gd name="T47" fmla="*/ 43 h 113"/>
                <a:gd name="T48" fmla="*/ 89 w 114"/>
                <a:gd name="T49" fmla="*/ 43 h 113"/>
                <a:gd name="T50" fmla="*/ 88 w 114"/>
                <a:gd name="T51" fmla="*/ 35 h 113"/>
                <a:gd name="T52" fmla="*/ 85 w 114"/>
                <a:gd name="T53" fmla="*/ 27 h 113"/>
                <a:gd name="T54" fmla="*/ 81 w 114"/>
                <a:gd name="T55" fmla="*/ 19 h 113"/>
                <a:gd name="T56" fmla="*/ 75 w 114"/>
                <a:gd name="T57" fmla="*/ 12 h 113"/>
                <a:gd name="T58" fmla="*/ 70 w 114"/>
                <a:gd name="T59" fmla="*/ 7 h 113"/>
                <a:gd name="T60" fmla="*/ 62 w 114"/>
                <a:gd name="T61" fmla="*/ 3 h 113"/>
                <a:gd name="T62" fmla="*/ 54 w 114"/>
                <a:gd name="T63" fmla="*/ 0 h 113"/>
                <a:gd name="T64" fmla="*/ 45 w 114"/>
                <a:gd name="T65" fmla="*/ 0 h 113"/>
                <a:gd name="T66" fmla="*/ 45 w 114"/>
                <a:gd name="T67" fmla="*/ 0 h 113"/>
                <a:gd name="T68" fmla="*/ 36 w 114"/>
                <a:gd name="T69" fmla="*/ 0 h 113"/>
                <a:gd name="T70" fmla="*/ 27 w 114"/>
                <a:gd name="T71" fmla="*/ 3 h 113"/>
                <a:gd name="T72" fmla="*/ 20 w 114"/>
                <a:gd name="T73" fmla="*/ 7 h 113"/>
                <a:gd name="T74" fmla="*/ 14 w 114"/>
                <a:gd name="T75" fmla="*/ 12 h 113"/>
                <a:gd name="T76" fmla="*/ 8 w 114"/>
                <a:gd name="T77" fmla="*/ 19 h 113"/>
                <a:gd name="T78" fmla="*/ 4 w 114"/>
                <a:gd name="T79" fmla="*/ 27 h 113"/>
                <a:gd name="T80" fmla="*/ 2 w 114"/>
                <a:gd name="T81" fmla="*/ 35 h 113"/>
                <a:gd name="T82" fmla="*/ 0 w 114"/>
                <a:gd name="T83" fmla="*/ 43 h 113"/>
                <a:gd name="T84" fmla="*/ 0 w 114"/>
                <a:gd name="T85" fmla="*/ 43 h 113"/>
                <a:gd name="T86" fmla="*/ 2 w 114"/>
                <a:gd name="T87" fmla="*/ 52 h 113"/>
                <a:gd name="T88" fmla="*/ 4 w 114"/>
                <a:gd name="T89" fmla="*/ 60 h 113"/>
                <a:gd name="T90" fmla="*/ 8 w 114"/>
                <a:gd name="T91" fmla="*/ 68 h 113"/>
                <a:gd name="T92" fmla="*/ 14 w 114"/>
                <a:gd name="T93" fmla="*/ 75 h 113"/>
                <a:gd name="T94" fmla="*/ 20 w 114"/>
                <a:gd name="T95" fmla="*/ 80 h 113"/>
                <a:gd name="T96" fmla="*/ 27 w 114"/>
                <a:gd name="T97" fmla="*/ 85 h 113"/>
                <a:gd name="T98" fmla="*/ 36 w 114"/>
                <a:gd name="T99" fmla="*/ 86 h 113"/>
                <a:gd name="T100" fmla="*/ 45 w 114"/>
                <a:gd name="T101" fmla="*/ 87 h 113"/>
                <a:gd name="T102" fmla="*/ 45 w 114"/>
                <a:gd name="T103" fmla="*/ 87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14" h="113">
                  <a:moveTo>
                    <a:pt x="45" y="87"/>
                  </a:moveTo>
                  <a:lnTo>
                    <a:pt x="45" y="87"/>
                  </a:lnTo>
                  <a:lnTo>
                    <a:pt x="53" y="87"/>
                  </a:lnTo>
                  <a:lnTo>
                    <a:pt x="59" y="85"/>
                  </a:lnTo>
                  <a:lnTo>
                    <a:pt x="66" y="82"/>
                  </a:lnTo>
                  <a:lnTo>
                    <a:pt x="71" y="79"/>
                  </a:lnTo>
                  <a:lnTo>
                    <a:pt x="104" y="111"/>
                  </a:lnTo>
                  <a:lnTo>
                    <a:pt x="104" y="111"/>
                  </a:lnTo>
                  <a:lnTo>
                    <a:pt x="105" y="113"/>
                  </a:lnTo>
                  <a:lnTo>
                    <a:pt x="108" y="113"/>
                  </a:lnTo>
                  <a:lnTo>
                    <a:pt x="108" y="113"/>
                  </a:lnTo>
                  <a:lnTo>
                    <a:pt x="110" y="113"/>
                  </a:lnTo>
                  <a:lnTo>
                    <a:pt x="112" y="111"/>
                  </a:lnTo>
                  <a:lnTo>
                    <a:pt x="112" y="111"/>
                  </a:lnTo>
                  <a:lnTo>
                    <a:pt x="113" y="109"/>
                  </a:lnTo>
                  <a:lnTo>
                    <a:pt x="114" y="106"/>
                  </a:lnTo>
                  <a:lnTo>
                    <a:pt x="113" y="103"/>
                  </a:lnTo>
                  <a:lnTo>
                    <a:pt x="112" y="102"/>
                  </a:lnTo>
                  <a:lnTo>
                    <a:pt x="79" y="70"/>
                  </a:lnTo>
                  <a:lnTo>
                    <a:pt x="79" y="70"/>
                  </a:lnTo>
                  <a:lnTo>
                    <a:pt x="84" y="64"/>
                  </a:lnTo>
                  <a:lnTo>
                    <a:pt x="86" y="58"/>
                  </a:lnTo>
                  <a:lnTo>
                    <a:pt x="89" y="51"/>
                  </a:lnTo>
                  <a:lnTo>
                    <a:pt x="89" y="43"/>
                  </a:lnTo>
                  <a:lnTo>
                    <a:pt x="89" y="43"/>
                  </a:lnTo>
                  <a:lnTo>
                    <a:pt x="88" y="35"/>
                  </a:lnTo>
                  <a:lnTo>
                    <a:pt x="85" y="27"/>
                  </a:lnTo>
                  <a:lnTo>
                    <a:pt x="81" y="19"/>
                  </a:lnTo>
                  <a:lnTo>
                    <a:pt x="75" y="12"/>
                  </a:lnTo>
                  <a:lnTo>
                    <a:pt x="70" y="7"/>
                  </a:lnTo>
                  <a:lnTo>
                    <a:pt x="62" y="3"/>
                  </a:lnTo>
                  <a:lnTo>
                    <a:pt x="54" y="0"/>
                  </a:lnTo>
                  <a:lnTo>
                    <a:pt x="45" y="0"/>
                  </a:lnTo>
                  <a:lnTo>
                    <a:pt x="45" y="0"/>
                  </a:lnTo>
                  <a:lnTo>
                    <a:pt x="36" y="0"/>
                  </a:lnTo>
                  <a:lnTo>
                    <a:pt x="27" y="3"/>
                  </a:lnTo>
                  <a:lnTo>
                    <a:pt x="20" y="7"/>
                  </a:lnTo>
                  <a:lnTo>
                    <a:pt x="14" y="12"/>
                  </a:lnTo>
                  <a:lnTo>
                    <a:pt x="8" y="19"/>
                  </a:lnTo>
                  <a:lnTo>
                    <a:pt x="4" y="27"/>
                  </a:lnTo>
                  <a:lnTo>
                    <a:pt x="2" y="35"/>
                  </a:lnTo>
                  <a:lnTo>
                    <a:pt x="0" y="43"/>
                  </a:lnTo>
                  <a:lnTo>
                    <a:pt x="0" y="43"/>
                  </a:lnTo>
                  <a:lnTo>
                    <a:pt x="2" y="52"/>
                  </a:lnTo>
                  <a:lnTo>
                    <a:pt x="4" y="60"/>
                  </a:lnTo>
                  <a:lnTo>
                    <a:pt x="8" y="68"/>
                  </a:lnTo>
                  <a:lnTo>
                    <a:pt x="14" y="75"/>
                  </a:lnTo>
                  <a:lnTo>
                    <a:pt x="20" y="80"/>
                  </a:lnTo>
                  <a:lnTo>
                    <a:pt x="27" y="85"/>
                  </a:lnTo>
                  <a:lnTo>
                    <a:pt x="36" y="86"/>
                  </a:lnTo>
                  <a:lnTo>
                    <a:pt x="45" y="87"/>
                  </a:lnTo>
                  <a:lnTo>
                    <a:pt x="45" y="8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latin typeface="+mj-lt"/>
              </a:endParaRPr>
            </a:p>
          </p:txBody>
        </p:sp>
        <p:sp>
          <p:nvSpPr>
            <p:cNvPr id="155" name="Freeform 143">
              <a:extLst>
                <a:ext uri="{FF2B5EF4-FFF2-40B4-BE49-F238E27FC236}">
                  <a16:creationId xmlns:a16="http://schemas.microsoft.com/office/drawing/2014/main" id="{DBE9C737-0388-4DA9-BEB2-D9E1832B6F77}"/>
                </a:ext>
              </a:extLst>
            </p:cNvPr>
            <p:cNvSpPr>
              <a:spLocks/>
            </p:cNvSpPr>
            <p:nvPr/>
          </p:nvSpPr>
          <p:spPr bwMode="auto">
            <a:xfrm>
              <a:off x="4300538" y="2610485"/>
              <a:ext cx="69850" cy="111125"/>
            </a:xfrm>
            <a:custGeom>
              <a:avLst/>
              <a:gdLst>
                <a:gd name="T0" fmla="*/ 44 w 89"/>
                <a:gd name="T1" fmla="*/ 138 h 138"/>
                <a:gd name="T2" fmla="*/ 44 w 89"/>
                <a:gd name="T3" fmla="*/ 138 h 138"/>
                <a:gd name="T4" fmla="*/ 47 w 89"/>
                <a:gd name="T5" fmla="*/ 137 h 138"/>
                <a:gd name="T6" fmla="*/ 48 w 89"/>
                <a:gd name="T7" fmla="*/ 135 h 138"/>
                <a:gd name="T8" fmla="*/ 50 w 89"/>
                <a:gd name="T9" fmla="*/ 134 h 138"/>
                <a:gd name="T10" fmla="*/ 50 w 89"/>
                <a:gd name="T11" fmla="*/ 131 h 138"/>
                <a:gd name="T12" fmla="*/ 50 w 89"/>
                <a:gd name="T13" fmla="*/ 87 h 138"/>
                <a:gd name="T14" fmla="*/ 50 w 89"/>
                <a:gd name="T15" fmla="*/ 87 h 138"/>
                <a:gd name="T16" fmla="*/ 58 w 89"/>
                <a:gd name="T17" fmla="*/ 86 h 138"/>
                <a:gd name="T18" fmla="*/ 66 w 89"/>
                <a:gd name="T19" fmla="*/ 82 h 138"/>
                <a:gd name="T20" fmla="*/ 71 w 89"/>
                <a:gd name="T21" fmla="*/ 78 h 138"/>
                <a:gd name="T22" fmla="*/ 77 w 89"/>
                <a:gd name="T23" fmla="*/ 72 h 138"/>
                <a:gd name="T24" fmla="*/ 82 w 89"/>
                <a:gd name="T25" fmla="*/ 66 h 138"/>
                <a:gd name="T26" fmla="*/ 85 w 89"/>
                <a:gd name="T27" fmla="*/ 59 h 138"/>
                <a:gd name="T28" fmla="*/ 87 w 89"/>
                <a:gd name="T29" fmla="*/ 51 h 138"/>
                <a:gd name="T30" fmla="*/ 89 w 89"/>
                <a:gd name="T31" fmla="*/ 43 h 138"/>
                <a:gd name="T32" fmla="*/ 89 w 89"/>
                <a:gd name="T33" fmla="*/ 43 h 138"/>
                <a:gd name="T34" fmla="*/ 87 w 89"/>
                <a:gd name="T35" fmla="*/ 35 h 138"/>
                <a:gd name="T36" fmla="*/ 85 w 89"/>
                <a:gd name="T37" fmla="*/ 27 h 138"/>
                <a:gd name="T38" fmla="*/ 81 w 89"/>
                <a:gd name="T39" fmla="*/ 18 h 138"/>
                <a:gd name="T40" fmla="*/ 75 w 89"/>
                <a:gd name="T41" fmla="*/ 12 h 138"/>
                <a:gd name="T42" fmla="*/ 69 w 89"/>
                <a:gd name="T43" fmla="*/ 6 h 138"/>
                <a:gd name="T44" fmla="*/ 62 w 89"/>
                <a:gd name="T45" fmla="*/ 2 h 138"/>
                <a:gd name="T46" fmla="*/ 52 w 89"/>
                <a:gd name="T47" fmla="*/ 0 h 138"/>
                <a:gd name="T48" fmla="*/ 44 w 89"/>
                <a:gd name="T49" fmla="*/ 0 h 138"/>
                <a:gd name="T50" fmla="*/ 44 w 89"/>
                <a:gd name="T51" fmla="*/ 0 h 138"/>
                <a:gd name="T52" fmla="*/ 35 w 89"/>
                <a:gd name="T53" fmla="*/ 0 h 138"/>
                <a:gd name="T54" fmla="*/ 27 w 89"/>
                <a:gd name="T55" fmla="*/ 2 h 138"/>
                <a:gd name="T56" fmla="*/ 19 w 89"/>
                <a:gd name="T57" fmla="*/ 6 h 138"/>
                <a:gd name="T58" fmla="*/ 14 w 89"/>
                <a:gd name="T59" fmla="*/ 12 h 138"/>
                <a:gd name="T60" fmla="*/ 8 w 89"/>
                <a:gd name="T61" fmla="*/ 18 h 138"/>
                <a:gd name="T62" fmla="*/ 4 w 89"/>
                <a:gd name="T63" fmla="*/ 27 h 138"/>
                <a:gd name="T64" fmla="*/ 1 w 89"/>
                <a:gd name="T65" fmla="*/ 35 h 138"/>
                <a:gd name="T66" fmla="*/ 0 w 89"/>
                <a:gd name="T67" fmla="*/ 43 h 138"/>
                <a:gd name="T68" fmla="*/ 0 w 89"/>
                <a:gd name="T69" fmla="*/ 43 h 138"/>
                <a:gd name="T70" fmla="*/ 0 w 89"/>
                <a:gd name="T71" fmla="*/ 51 h 138"/>
                <a:gd name="T72" fmla="*/ 3 w 89"/>
                <a:gd name="T73" fmla="*/ 59 h 138"/>
                <a:gd name="T74" fmla="*/ 7 w 89"/>
                <a:gd name="T75" fmla="*/ 66 h 138"/>
                <a:gd name="T76" fmla="*/ 11 w 89"/>
                <a:gd name="T77" fmla="*/ 72 h 138"/>
                <a:gd name="T78" fmla="*/ 16 w 89"/>
                <a:gd name="T79" fmla="*/ 78 h 138"/>
                <a:gd name="T80" fmla="*/ 23 w 89"/>
                <a:gd name="T81" fmla="*/ 82 h 138"/>
                <a:gd name="T82" fmla="*/ 30 w 89"/>
                <a:gd name="T83" fmla="*/ 86 h 138"/>
                <a:gd name="T84" fmla="*/ 38 w 89"/>
                <a:gd name="T85" fmla="*/ 87 h 138"/>
                <a:gd name="T86" fmla="*/ 38 w 89"/>
                <a:gd name="T87" fmla="*/ 131 h 138"/>
                <a:gd name="T88" fmla="*/ 38 w 89"/>
                <a:gd name="T89" fmla="*/ 131 h 138"/>
                <a:gd name="T90" fmla="*/ 38 w 89"/>
                <a:gd name="T91" fmla="*/ 134 h 138"/>
                <a:gd name="T92" fmla="*/ 39 w 89"/>
                <a:gd name="T93" fmla="*/ 135 h 138"/>
                <a:gd name="T94" fmla="*/ 42 w 89"/>
                <a:gd name="T95" fmla="*/ 137 h 138"/>
                <a:gd name="T96" fmla="*/ 44 w 89"/>
                <a:gd name="T97" fmla="*/ 138 h 138"/>
                <a:gd name="T98" fmla="*/ 44 w 89"/>
                <a:gd name="T99" fmla="*/ 138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89" h="138">
                  <a:moveTo>
                    <a:pt x="44" y="138"/>
                  </a:moveTo>
                  <a:lnTo>
                    <a:pt x="44" y="138"/>
                  </a:lnTo>
                  <a:lnTo>
                    <a:pt x="47" y="137"/>
                  </a:lnTo>
                  <a:lnTo>
                    <a:pt x="48" y="135"/>
                  </a:lnTo>
                  <a:lnTo>
                    <a:pt x="50" y="134"/>
                  </a:lnTo>
                  <a:lnTo>
                    <a:pt x="50" y="131"/>
                  </a:lnTo>
                  <a:lnTo>
                    <a:pt x="50" y="87"/>
                  </a:lnTo>
                  <a:lnTo>
                    <a:pt x="50" y="87"/>
                  </a:lnTo>
                  <a:lnTo>
                    <a:pt x="58" y="86"/>
                  </a:lnTo>
                  <a:lnTo>
                    <a:pt x="66" y="82"/>
                  </a:lnTo>
                  <a:lnTo>
                    <a:pt x="71" y="78"/>
                  </a:lnTo>
                  <a:lnTo>
                    <a:pt x="77" y="72"/>
                  </a:lnTo>
                  <a:lnTo>
                    <a:pt x="82" y="66"/>
                  </a:lnTo>
                  <a:lnTo>
                    <a:pt x="85" y="59"/>
                  </a:lnTo>
                  <a:lnTo>
                    <a:pt x="87" y="51"/>
                  </a:lnTo>
                  <a:lnTo>
                    <a:pt x="89" y="43"/>
                  </a:lnTo>
                  <a:lnTo>
                    <a:pt x="89" y="43"/>
                  </a:lnTo>
                  <a:lnTo>
                    <a:pt x="87" y="35"/>
                  </a:lnTo>
                  <a:lnTo>
                    <a:pt x="85" y="27"/>
                  </a:lnTo>
                  <a:lnTo>
                    <a:pt x="81" y="18"/>
                  </a:lnTo>
                  <a:lnTo>
                    <a:pt x="75" y="12"/>
                  </a:lnTo>
                  <a:lnTo>
                    <a:pt x="69" y="6"/>
                  </a:lnTo>
                  <a:lnTo>
                    <a:pt x="62" y="2"/>
                  </a:lnTo>
                  <a:lnTo>
                    <a:pt x="52" y="0"/>
                  </a:lnTo>
                  <a:lnTo>
                    <a:pt x="44" y="0"/>
                  </a:lnTo>
                  <a:lnTo>
                    <a:pt x="44" y="0"/>
                  </a:lnTo>
                  <a:lnTo>
                    <a:pt x="35" y="0"/>
                  </a:lnTo>
                  <a:lnTo>
                    <a:pt x="27" y="2"/>
                  </a:lnTo>
                  <a:lnTo>
                    <a:pt x="19" y="6"/>
                  </a:lnTo>
                  <a:lnTo>
                    <a:pt x="14" y="12"/>
                  </a:lnTo>
                  <a:lnTo>
                    <a:pt x="8" y="18"/>
                  </a:lnTo>
                  <a:lnTo>
                    <a:pt x="4" y="27"/>
                  </a:lnTo>
                  <a:lnTo>
                    <a:pt x="1" y="35"/>
                  </a:lnTo>
                  <a:lnTo>
                    <a:pt x="0" y="43"/>
                  </a:lnTo>
                  <a:lnTo>
                    <a:pt x="0" y="43"/>
                  </a:lnTo>
                  <a:lnTo>
                    <a:pt x="0" y="51"/>
                  </a:lnTo>
                  <a:lnTo>
                    <a:pt x="3" y="59"/>
                  </a:lnTo>
                  <a:lnTo>
                    <a:pt x="7" y="66"/>
                  </a:lnTo>
                  <a:lnTo>
                    <a:pt x="11" y="72"/>
                  </a:lnTo>
                  <a:lnTo>
                    <a:pt x="16" y="78"/>
                  </a:lnTo>
                  <a:lnTo>
                    <a:pt x="23" y="82"/>
                  </a:lnTo>
                  <a:lnTo>
                    <a:pt x="30" y="86"/>
                  </a:lnTo>
                  <a:lnTo>
                    <a:pt x="38" y="87"/>
                  </a:lnTo>
                  <a:lnTo>
                    <a:pt x="38" y="131"/>
                  </a:lnTo>
                  <a:lnTo>
                    <a:pt x="38" y="131"/>
                  </a:lnTo>
                  <a:lnTo>
                    <a:pt x="38" y="134"/>
                  </a:lnTo>
                  <a:lnTo>
                    <a:pt x="39" y="135"/>
                  </a:lnTo>
                  <a:lnTo>
                    <a:pt x="42" y="137"/>
                  </a:lnTo>
                  <a:lnTo>
                    <a:pt x="44" y="138"/>
                  </a:lnTo>
                  <a:lnTo>
                    <a:pt x="44" y="1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latin typeface="+mj-lt"/>
              </a:endParaRPr>
            </a:p>
          </p:txBody>
        </p:sp>
        <p:sp>
          <p:nvSpPr>
            <p:cNvPr id="156" name="Freeform 144">
              <a:extLst>
                <a:ext uri="{FF2B5EF4-FFF2-40B4-BE49-F238E27FC236}">
                  <a16:creationId xmlns:a16="http://schemas.microsoft.com/office/drawing/2014/main" id="{F787D562-8F58-4AA2-9AF2-752DBD34C8EE}"/>
                </a:ext>
              </a:extLst>
            </p:cNvPr>
            <p:cNvSpPr>
              <a:spLocks/>
            </p:cNvSpPr>
            <p:nvPr/>
          </p:nvSpPr>
          <p:spPr bwMode="auto">
            <a:xfrm>
              <a:off x="4400551" y="2661285"/>
              <a:ext cx="90488" cy="88900"/>
            </a:xfrm>
            <a:custGeom>
              <a:avLst/>
              <a:gdLst>
                <a:gd name="T0" fmla="*/ 69 w 113"/>
                <a:gd name="T1" fmla="*/ 0 h 113"/>
                <a:gd name="T2" fmla="*/ 69 w 113"/>
                <a:gd name="T3" fmla="*/ 0 h 113"/>
                <a:gd name="T4" fmla="*/ 61 w 113"/>
                <a:gd name="T5" fmla="*/ 0 h 113"/>
                <a:gd name="T6" fmla="*/ 53 w 113"/>
                <a:gd name="T7" fmla="*/ 3 h 113"/>
                <a:gd name="T8" fmla="*/ 45 w 113"/>
                <a:gd name="T9" fmla="*/ 7 h 113"/>
                <a:gd name="T10" fmla="*/ 38 w 113"/>
                <a:gd name="T11" fmla="*/ 12 h 113"/>
                <a:gd name="T12" fmla="*/ 33 w 113"/>
                <a:gd name="T13" fmla="*/ 19 h 113"/>
                <a:gd name="T14" fmla="*/ 29 w 113"/>
                <a:gd name="T15" fmla="*/ 27 h 113"/>
                <a:gd name="T16" fmla="*/ 26 w 113"/>
                <a:gd name="T17" fmla="*/ 35 h 113"/>
                <a:gd name="T18" fmla="*/ 25 w 113"/>
                <a:gd name="T19" fmla="*/ 43 h 113"/>
                <a:gd name="T20" fmla="*/ 25 w 113"/>
                <a:gd name="T21" fmla="*/ 43 h 113"/>
                <a:gd name="T22" fmla="*/ 26 w 113"/>
                <a:gd name="T23" fmla="*/ 51 h 113"/>
                <a:gd name="T24" fmla="*/ 27 w 113"/>
                <a:gd name="T25" fmla="*/ 58 h 113"/>
                <a:gd name="T26" fmla="*/ 30 w 113"/>
                <a:gd name="T27" fmla="*/ 64 h 113"/>
                <a:gd name="T28" fmla="*/ 34 w 113"/>
                <a:gd name="T29" fmla="*/ 70 h 113"/>
                <a:gd name="T30" fmla="*/ 2 w 113"/>
                <a:gd name="T31" fmla="*/ 102 h 113"/>
                <a:gd name="T32" fmla="*/ 2 w 113"/>
                <a:gd name="T33" fmla="*/ 102 h 113"/>
                <a:gd name="T34" fmla="*/ 0 w 113"/>
                <a:gd name="T35" fmla="*/ 103 h 113"/>
                <a:gd name="T36" fmla="*/ 0 w 113"/>
                <a:gd name="T37" fmla="*/ 106 h 113"/>
                <a:gd name="T38" fmla="*/ 0 w 113"/>
                <a:gd name="T39" fmla="*/ 109 h 113"/>
                <a:gd name="T40" fmla="*/ 2 w 113"/>
                <a:gd name="T41" fmla="*/ 111 h 113"/>
                <a:gd name="T42" fmla="*/ 2 w 113"/>
                <a:gd name="T43" fmla="*/ 111 h 113"/>
                <a:gd name="T44" fmla="*/ 4 w 113"/>
                <a:gd name="T45" fmla="*/ 113 h 113"/>
                <a:gd name="T46" fmla="*/ 6 w 113"/>
                <a:gd name="T47" fmla="*/ 113 h 113"/>
                <a:gd name="T48" fmla="*/ 6 w 113"/>
                <a:gd name="T49" fmla="*/ 113 h 113"/>
                <a:gd name="T50" fmla="*/ 8 w 113"/>
                <a:gd name="T51" fmla="*/ 113 h 113"/>
                <a:gd name="T52" fmla="*/ 11 w 113"/>
                <a:gd name="T53" fmla="*/ 111 h 113"/>
                <a:gd name="T54" fmla="*/ 43 w 113"/>
                <a:gd name="T55" fmla="*/ 79 h 113"/>
                <a:gd name="T56" fmla="*/ 43 w 113"/>
                <a:gd name="T57" fmla="*/ 79 h 113"/>
                <a:gd name="T58" fmla="*/ 49 w 113"/>
                <a:gd name="T59" fmla="*/ 82 h 113"/>
                <a:gd name="T60" fmla="*/ 56 w 113"/>
                <a:gd name="T61" fmla="*/ 85 h 113"/>
                <a:gd name="T62" fmla="*/ 62 w 113"/>
                <a:gd name="T63" fmla="*/ 87 h 113"/>
                <a:gd name="T64" fmla="*/ 69 w 113"/>
                <a:gd name="T65" fmla="*/ 87 h 113"/>
                <a:gd name="T66" fmla="*/ 69 w 113"/>
                <a:gd name="T67" fmla="*/ 87 h 113"/>
                <a:gd name="T68" fmla="*/ 78 w 113"/>
                <a:gd name="T69" fmla="*/ 86 h 113"/>
                <a:gd name="T70" fmla="*/ 86 w 113"/>
                <a:gd name="T71" fmla="*/ 85 h 113"/>
                <a:gd name="T72" fmla="*/ 94 w 113"/>
                <a:gd name="T73" fmla="*/ 80 h 113"/>
                <a:gd name="T74" fmla="*/ 100 w 113"/>
                <a:gd name="T75" fmla="*/ 75 h 113"/>
                <a:gd name="T76" fmla="*/ 107 w 113"/>
                <a:gd name="T77" fmla="*/ 68 h 113"/>
                <a:gd name="T78" fmla="*/ 111 w 113"/>
                <a:gd name="T79" fmla="*/ 60 h 113"/>
                <a:gd name="T80" fmla="*/ 112 w 113"/>
                <a:gd name="T81" fmla="*/ 52 h 113"/>
                <a:gd name="T82" fmla="*/ 113 w 113"/>
                <a:gd name="T83" fmla="*/ 43 h 113"/>
                <a:gd name="T84" fmla="*/ 113 w 113"/>
                <a:gd name="T85" fmla="*/ 43 h 113"/>
                <a:gd name="T86" fmla="*/ 112 w 113"/>
                <a:gd name="T87" fmla="*/ 35 h 113"/>
                <a:gd name="T88" fmla="*/ 111 w 113"/>
                <a:gd name="T89" fmla="*/ 27 h 113"/>
                <a:gd name="T90" fmla="*/ 107 w 113"/>
                <a:gd name="T91" fmla="*/ 19 h 113"/>
                <a:gd name="T92" fmla="*/ 100 w 113"/>
                <a:gd name="T93" fmla="*/ 12 h 113"/>
                <a:gd name="T94" fmla="*/ 94 w 113"/>
                <a:gd name="T95" fmla="*/ 7 h 113"/>
                <a:gd name="T96" fmla="*/ 86 w 113"/>
                <a:gd name="T97" fmla="*/ 3 h 113"/>
                <a:gd name="T98" fmla="*/ 78 w 113"/>
                <a:gd name="T99" fmla="*/ 0 h 113"/>
                <a:gd name="T100" fmla="*/ 69 w 113"/>
                <a:gd name="T101" fmla="*/ 0 h 113"/>
                <a:gd name="T102" fmla="*/ 69 w 113"/>
                <a:gd name="T103"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13" h="113">
                  <a:moveTo>
                    <a:pt x="69" y="0"/>
                  </a:moveTo>
                  <a:lnTo>
                    <a:pt x="69" y="0"/>
                  </a:lnTo>
                  <a:lnTo>
                    <a:pt x="61" y="0"/>
                  </a:lnTo>
                  <a:lnTo>
                    <a:pt x="53" y="3"/>
                  </a:lnTo>
                  <a:lnTo>
                    <a:pt x="45" y="7"/>
                  </a:lnTo>
                  <a:lnTo>
                    <a:pt x="38" y="12"/>
                  </a:lnTo>
                  <a:lnTo>
                    <a:pt x="33" y="19"/>
                  </a:lnTo>
                  <a:lnTo>
                    <a:pt x="29" y="27"/>
                  </a:lnTo>
                  <a:lnTo>
                    <a:pt x="26" y="35"/>
                  </a:lnTo>
                  <a:lnTo>
                    <a:pt x="25" y="43"/>
                  </a:lnTo>
                  <a:lnTo>
                    <a:pt x="25" y="43"/>
                  </a:lnTo>
                  <a:lnTo>
                    <a:pt x="26" y="51"/>
                  </a:lnTo>
                  <a:lnTo>
                    <a:pt x="27" y="58"/>
                  </a:lnTo>
                  <a:lnTo>
                    <a:pt x="30" y="64"/>
                  </a:lnTo>
                  <a:lnTo>
                    <a:pt x="34" y="70"/>
                  </a:lnTo>
                  <a:lnTo>
                    <a:pt x="2" y="102"/>
                  </a:lnTo>
                  <a:lnTo>
                    <a:pt x="2" y="102"/>
                  </a:lnTo>
                  <a:lnTo>
                    <a:pt x="0" y="103"/>
                  </a:lnTo>
                  <a:lnTo>
                    <a:pt x="0" y="106"/>
                  </a:lnTo>
                  <a:lnTo>
                    <a:pt x="0" y="109"/>
                  </a:lnTo>
                  <a:lnTo>
                    <a:pt x="2" y="111"/>
                  </a:lnTo>
                  <a:lnTo>
                    <a:pt x="2" y="111"/>
                  </a:lnTo>
                  <a:lnTo>
                    <a:pt x="4" y="113"/>
                  </a:lnTo>
                  <a:lnTo>
                    <a:pt x="6" y="113"/>
                  </a:lnTo>
                  <a:lnTo>
                    <a:pt x="6" y="113"/>
                  </a:lnTo>
                  <a:lnTo>
                    <a:pt x="8" y="113"/>
                  </a:lnTo>
                  <a:lnTo>
                    <a:pt x="11" y="111"/>
                  </a:lnTo>
                  <a:lnTo>
                    <a:pt x="43" y="79"/>
                  </a:lnTo>
                  <a:lnTo>
                    <a:pt x="43" y="79"/>
                  </a:lnTo>
                  <a:lnTo>
                    <a:pt x="49" y="82"/>
                  </a:lnTo>
                  <a:lnTo>
                    <a:pt x="56" y="85"/>
                  </a:lnTo>
                  <a:lnTo>
                    <a:pt x="62" y="87"/>
                  </a:lnTo>
                  <a:lnTo>
                    <a:pt x="69" y="87"/>
                  </a:lnTo>
                  <a:lnTo>
                    <a:pt x="69" y="87"/>
                  </a:lnTo>
                  <a:lnTo>
                    <a:pt x="78" y="86"/>
                  </a:lnTo>
                  <a:lnTo>
                    <a:pt x="86" y="85"/>
                  </a:lnTo>
                  <a:lnTo>
                    <a:pt x="94" y="80"/>
                  </a:lnTo>
                  <a:lnTo>
                    <a:pt x="100" y="75"/>
                  </a:lnTo>
                  <a:lnTo>
                    <a:pt x="107" y="68"/>
                  </a:lnTo>
                  <a:lnTo>
                    <a:pt x="111" y="60"/>
                  </a:lnTo>
                  <a:lnTo>
                    <a:pt x="112" y="52"/>
                  </a:lnTo>
                  <a:lnTo>
                    <a:pt x="113" y="43"/>
                  </a:lnTo>
                  <a:lnTo>
                    <a:pt x="113" y="43"/>
                  </a:lnTo>
                  <a:lnTo>
                    <a:pt x="112" y="35"/>
                  </a:lnTo>
                  <a:lnTo>
                    <a:pt x="111" y="27"/>
                  </a:lnTo>
                  <a:lnTo>
                    <a:pt x="107" y="19"/>
                  </a:lnTo>
                  <a:lnTo>
                    <a:pt x="100" y="12"/>
                  </a:lnTo>
                  <a:lnTo>
                    <a:pt x="94" y="7"/>
                  </a:lnTo>
                  <a:lnTo>
                    <a:pt x="86" y="3"/>
                  </a:lnTo>
                  <a:lnTo>
                    <a:pt x="78" y="0"/>
                  </a:lnTo>
                  <a:lnTo>
                    <a:pt x="69" y="0"/>
                  </a:lnTo>
                  <a:lnTo>
                    <a:pt x="6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latin typeface="+mj-lt"/>
              </a:endParaRPr>
            </a:p>
          </p:txBody>
        </p:sp>
        <p:sp>
          <p:nvSpPr>
            <p:cNvPr id="157" name="Freeform 145">
              <a:extLst>
                <a:ext uri="{FF2B5EF4-FFF2-40B4-BE49-F238E27FC236}">
                  <a16:creationId xmlns:a16="http://schemas.microsoft.com/office/drawing/2014/main" id="{BD627F16-35ED-49EE-A17E-BBB1A8FE6658}"/>
                </a:ext>
              </a:extLst>
            </p:cNvPr>
            <p:cNvSpPr>
              <a:spLocks/>
            </p:cNvSpPr>
            <p:nvPr/>
          </p:nvSpPr>
          <p:spPr bwMode="auto">
            <a:xfrm>
              <a:off x="4279901" y="2750185"/>
              <a:ext cx="109538" cy="120650"/>
            </a:xfrm>
            <a:custGeom>
              <a:avLst/>
              <a:gdLst>
                <a:gd name="T0" fmla="*/ 69 w 138"/>
                <a:gd name="T1" fmla="*/ 0 h 150"/>
                <a:gd name="T2" fmla="*/ 69 w 138"/>
                <a:gd name="T3" fmla="*/ 0 h 150"/>
                <a:gd name="T4" fmla="*/ 55 w 138"/>
                <a:gd name="T5" fmla="*/ 1 h 150"/>
                <a:gd name="T6" fmla="*/ 43 w 138"/>
                <a:gd name="T7" fmla="*/ 5 h 150"/>
                <a:gd name="T8" fmla="*/ 30 w 138"/>
                <a:gd name="T9" fmla="*/ 12 h 150"/>
                <a:gd name="T10" fmla="*/ 20 w 138"/>
                <a:gd name="T11" fmla="*/ 20 h 150"/>
                <a:gd name="T12" fmla="*/ 12 w 138"/>
                <a:gd name="T13" fmla="*/ 31 h 150"/>
                <a:gd name="T14" fmla="*/ 5 w 138"/>
                <a:gd name="T15" fmla="*/ 41 h 150"/>
                <a:gd name="T16" fmla="*/ 1 w 138"/>
                <a:gd name="T17" fmla="*/ 55 h 150"/>
                <a:gd name="T18" fmla="*/ 0 w 138"/>
                <a:gd name="T19" fmla="*/ 68 h 150"/>
                <a:gd name="T20" fmla="*/ 0 w 138"/>
                <a:gd name="T21" fmla="*/ 82 h 150"/>
                <a:gd name="T22" fmla="*/ 0 w 138"/>
                <a:gd name="T23" fmla="*/ 82 h 150"/>
                <a:gd name="T24" fmla="*/ 1 w 138"/>
                <a:gd name="T25" fmla="*/ 95 h 150"/>
                <a:gd name="T26" fmla="*/ 5 w 138"/>
                <a:gd name="T27" fmla="*/ 109 h 150"/>
                <a:gd name="T28" fmla="*/ 12 w 138"/>
                <a:gd name="T29" fmla="*/ 121 h 150"/>
                <a:gd name="T30" fmla="*/ 20 w 138"/>
                <a:gd name="T31" fmla="*/ 130 h 150"/>
                <a:gd name="T32" fmla="*/ 30 w 138"/>
                <a:gd name="T33" fmla="*/ 140 h 150"/>
                <a:gd name="T34" fmla="*/ 43 w 138"/>
                <a:gd name="T35" fmla="*/ 145 h 150"/>
                <a:gd name="T36" fmla="*/ 55 w 138"/>
                <a:gd name="T37" fmla="*/ 149 h 150"/>
                <a:gd name="T38" fmla="*/ 69 w 138"/>
                <a:gd name="T39" fmla="*/ 150 h 150"/>
                <a:gd name="T40" fmla="*/ 69 w 138"/>
                <a:gd name="T41" fmla="*/ 150 h 150"/>
                <a:gd name="T42" fmla="*/ 83 w 138"/>
                <a:gd name="T43" fmla="*/ 149 h 150"/>
                <a:gd name="T44" fmla="*/ 96 w 138"/>
                <a:gd name="T45" fmla="*/ 145 h 150"/>
                <a:gd name="T46" fmla="*/ 108 w 138"/>
                <a:gd name="T47" fmla="*/ 140 h 150"/>
                <a:gd name="T48" fmla="*/ 118 w 138"/>
                <a:gd name="T49" fmla="*/ 130 h 150"/>
                <a:gd name="T50" fmla="*/ 127 w 138"/>
                <a:gd name="T51" fmla="*/ 121 h 150"/>
                <a:gd name="T52" fmla="*/ 133 w 138"/>
                <a:gd name="T53" fmla="*/ 109 h 150"/>
                <a:gd name="T54" fmla="*/ 137 w 138"/>
                <a:gd name="T55" fmla="*/ 95 h 150"/>
                <a:gd name="T56" fmla="*/ 138 w 138"/>
                <a:gd name="T57" fmla="*/ 82 h 150"/>
                <a:gd name="T58" fmla="*/ 138 w 138"/>
                <a:gd name="T59" fmla="*/ 68 h 150"/>
                <a:gd name="T60" fmla="*/ 138 w 138"/>
                <a:gd name="T61" fmla="*/ 68 h 150"/>
                <a:gd name="T62" fmla="*/ 137 w 138"/>
                <a:gd name="T63" fmla="*/ 55 h 150"/>
                <a:gd name="T64" fmla="*/ 133 w 138"/>
                <a:gd name="T65" fmla="*/ 41 h 150"/>
                <a:gd name="T66" fmla="*/ 127 w 138"/>
                <a:gd name="T67" fmla="*/ 31 h 150"/>
                <a:gd name="T68" fmla="*/ 118 w 138"/>
                <a:gd name="T69" fmla="*/ 20 h 150"/>
                <a:gd name="T70" fmla="*/ 108 w 138"/>
                <a:gd name="T71" fmla="*/ 12 h 150"/>
                <a:gd name="T72" fmla="*/ 96 w 138"/>
                <a:gd name="T73" fmla="*/ 5 h 150"/>
                <a:gd name="T74" fmla="*/ 83 w 138"/>
                <a:gd name="T75" fmla="*/ 1 h 150"/>
                <a:gd name="T76" fmla="*/ 69 w 138"/>
                <a:gd name="T77" fmla="*/ 0 h 150"/>
                <a:gd name="T78" fmla="*/ 69 w 138"/>
                <a:gd name="T79"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38" h="150">
                  <a:moveTo>
                    <a:pt x="69" y="0"/>
                  </a:moveTo>
                  <a:lnTo>
                    <a:pt x="69" y="0"/>
                  </a:lnTo>
                  <a:lnTo>
                    <a:pt x="55" y="1"/>
                  </a:lnTo>
                  <a:lnTo>
                    <a:pt x="43" y="5"/>
                  </a:lnTo>
                  <a:lnTo>
                    <a:pt x="30" y="12"/>
                  </a:lnTo>
                  <a:lnTo>
                    <a:pt x="20" y="20"/>
                  </a:lnTo>
                  <a:lnTo>
                    <a:pt x="12" y="31"/>
                  </a:lnTo>
                  <a:lnTo>
                    <a:pt x="5" y="41"/>
                  </a:lnTo>
                  <a:lnTo>
                    <a:pt x="1" y="55"/>
                  </a:lnTo>
                  <a:lnTo>
                    <a:pt x="0" y="68"/>
                  </a:lnTo>
                  <a:lnTo>
                    <a:pt x="0" y="82"/>
                  </a:lnTo>
                  <a:lnTo>
                    <a:pt x="0" y="82"/>
                  </a:lnTo>
                  <a:lnTo>
                    <a:pt x="1" y="95"/>
                  </a:lnTo>
                  <a:lnTo>
                    <a:pt x="5" y="109"/>
                  </a:lnTo>
                  <a:lnTo>
                    <a:pt x="12" y="121"/>
                  </a:lnTo>
                  <a:lnTo>
                    <a:pt x="20" y="130"/>
                  </a:lnTo>
                  <a:lnTo>
                    <a:pt x="30" y="140"/>
                  </a:lnTo>
                  <a:lnTo>
                    <a:pt x="43" y="145"/>
                  </a:lnTo>
                  <a:lnTo>
                    <a:pt x="55" y="149"/>
                  </a:lnTo>
                  <a:lnTo>
                    <a:pt x="69" y="150"/>
                  </a:lnTo>
                  <a:lnTo>
                    <a:pt x="69" y="150"/>
                  </a:lnTo>
                  <a:lnTo>
                    <a:pt x="83" y="149"/>
                  </a:lnTo>
                  <a:lnTo>
                    <a:pt x="96" y="145"/>
                  </a:lnTo>
                  <a:lnTo>
                    <a:pt x="108" y="140"/>
                  </a:lnTo>
                  <a:lnTo>
                    <a:pt x="118" y="130"/>
                  </a:lnTo>
                  <a:lnTo>
                    <a:pt x="127" y="121"/>
                  </a:lnTo>
                  <a:lnTo>
                    <a:pt x="133" y="109"/>
                  </a:lnTo>
                  <a:lnTo>
                    <a:pt x="137" y="95"/>
                  </a:lnTo>
                  <a:lnTo>
                    <a:pt x="138" y="82"/>
                  </a:lnTo>
                  <a:lnTo>
                    <a:pt x="138" y="68"/>
                  </a:lnTo>
                  <a:lnTo>
                    <a:pt x="138" y="68"/>
                  </a:lnTo>
                  <a:lnTo>
                    <a:pt x="137" y="55"/>
                  </a:lnTo>
                  <a:lnTo>
                    <a:pt x="133" y="41"/>
                  </a:lnTo>
                  <a:lnTo>
                    <a:pt x="127" y="31"/>
                  </a:lnTo>
                  <a:lnTo>
                    <a:pt x="118" y="20"/>
                  </a:lnTo>
                  <a:lnTo>
                    <a:pt x="108" y="12"/>
                  </a:lnTo>
                  <a:lnTo>
                    <a:pt x="96" y="5"/>
                  </a:lnTo>
                  <a:lnTo>
                    <a:pt x="83" y="1"/>
                  </a:lnTo>
                  <a:lnTo>
                    <a:pt x="69" y="0"/>
                  </a:lnTo>
                  <a:lnTo>
                    <a:pt x="6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latin typeface="+mj-lt"/>
              </a:endParaRPr>
            </a:p>
          </p:txBody>
        </p:sp>
        <p:sp>
          <p:nvSpPr>
            <p:cNvPr id="158" name="Freeform 146">
              <a:extLst>
                <a:ext uri="{FF2B5EF4-FFF2-40B4-BE49-F238E27FC236}">
                  <a16:creationId xmlns:a16="http://schemas.microsoft.com/office/drawing/2014/main" id="{66B62558-80F2-4B7E-85F0-EC56AB3946AE}"/>
                </a:ext>
              </a:extLst>
            </p:cNvPr>
            <p:cNvSpPr>
              <a:spLocks/>
            </p:cNvSpPr>
            <p:nvPr/>
          </p:nvSpPr>
          <p:spPr bwMode="auto">
            <a:xfrm>
              <a:off x="4240213" y="2858135"/>
              <a:ext cx="190500" cy="61913"/>
            </a:xfrm>
            <a:custGeom>
              <a:avLst/>
              <a:gdLst>
                <a:gd name="T0" fmla="*/ 119 w 239"/>
                <a:gd name="T1" fmla="*/ 28 h 77"/>
                <a:gd name="T2" fmla="*/ 119 w 239"/>
                <a:gd name="T3" fmla="*/ 28 h 77"/>
                <a:gd name="T4" fmla="*/ 110 w 239"/>
                <a:gd name="T5" fmla="*/ 26 h 77"/>
                <a:gd name="T6" fmla="*/ 101 w 239"/>
                <a:gd name="T7" fmla="*/ 25 h 77"/>
                <a:gd name="T8" fmla="*/ 93 w 239"/>
                <a:gd name="T9" fmla="*/ 24 h 77"/>
                <a:gd name="T10" fmla="*/ 84 w 239"/>
                <a:gd name="T11" fmla="*/ 20 h 77"/>
                <a:gd name="T12" fmla="*/ 76 w 239"/>
                <a:gd name="T13" fmla="*/ 16 h 77"/>
                <a:gd name="T14" fmla="*/ 70 w 239"/>
                <a:gd name="T15" fmla="*/ 10 h 77"/>
                <a:gd name="T16" fmla="*/ 63 w 239"/>
                <a:gd name="T17" fmla="*/ 5 h 77"/>
                <a:gd name="T18" fmla="*/ 58 w 239"/>
                <a:gd name="T19" fmla="*/ 0 h 77"/>
                <a:gd name="T20" fmla="*/ 2 w 239"/>
                <a:gd name="T21" fmla="*/ 28 h 77"/>
                <a:gd name="T22" fmla="*/ 2 w 239"/>
                <a:gd name="T23" fmla="*/ 28 h 77"/>
                <a:gd name="T24" fmla="*/ 0 w 239"/>
                <a:gd name="T25" fmla="*/ 30 h 77"/>
                <a:gd name="T26" fmla="*/ 0 w 239"/>
                <a:gd name="T27" fmla="*/ 34 h 77"/>
                <a:gd name="T28" fmla="*/ 0 w 239"/>
                <a:gd name="T29" fmla="*/ 72 h 77"/>
                <a:gd name="T30" fmla="*/ 0 w 239"/>
                <a:gd name="T31" fmla="*/ 72 h 77"/>
                <a:gd name="T32" fmla="*/ 0 w 239"/>
                <a:gd name="T33" fmla="*/ 73 h 77"/>
                <a:gd name="T34" fmla="*/ 1 w 239"/>
                <a:gd name="T35" fmla="*/ 76 h 77"/>
                <a:gd name="T36" fmla="*/ 4 w 239"/>
                <a:gd name="T37" fmla="*/ 77 h 77"/>
                <a:gd name="T38" fmla="*/ 5 w 239"/>
                <a:gd name="T39" fmla="*/ 77 h 77"/>
                <a:gd name="T40" fmla="*/ 232 w 239"/>
                <a:gd name="T41" fmla="*/ 77 h 77"/>
                <a:gd name="T42" fmla="*/ 232 w 239"/>
                <a:gd name="T43" fmla="*/ 77 h 77"/>
                <a:gd name="T44" fmla="*/ 235 w 239"/>
                <a:gd name="T45" fmla="*/ 77 h 77"/>
                <a:gd name="T46" fmla="*/ 236 w 239"/>
                <a:gd name="T47" fmla="*/ 76 h 77"/>
                <a:gd name="T48" fmla="*/ 238 w 239"/>
                <a:gd name="T49" fmla="*/ 73 h 77"/>
                <a:gd name="T50" fmla="*/ 239 w 239"/>
                <a:gd name="T51" fmla="*/ 72 h 77"/>
                <a:gd name="T52" fmla="*/ 239 w 239"/>
                <a:gd name="T53" fmla="*/ 34 h 77"/>
                <a:gd name="T54" fmla="*/ 239 w 239"/>
                <a:gd name="T55" fmla="*/ 34 h 77"/>
                <a:gd name="T56" fmla="*/ 238 w 239"/>
                <a:gd name="T57" fmla="*/ 30 h 77"/>
                <a:gd name="T58" fmla="*/ 235 w 239"/>
                <a:gd name="T59" fmla="*/ 28 h 77"/>
                <a:gd name="T60" fmla="*/ 181 w 239"/>
                <a:gd name="T61" fmla="*/ 0 h 77"/>
                <a:gd name="T62" fmla="*/ 181 w 239"/>
                <a:gd name="T63" fmla="*/ 0 h 77"/>
                <a:gd name="T64" fmla="*/ 175 w 239"/>
                <a:gd name="T65" fmla="*/ 5 h 77"/>
                <a:gd name="T66" fmla="*/ 168 w 239"/>
                <a:gd name="T67" fmla="*/ 10 h 77"/>
                <a:gd name="T68" fmla="*/ 161 w 239"/>
                <a:gd name="T69" fmla="*/ 16 h 77"/>
                <a:gd name="T70" fmla="*/ 153 w 239"/>
                <a:gd name="T71" fmla="*/ 20 h 77"/>
                <a:gd name="T72" fmla="*/ 145 w 239"/>
                <a:gd name="T73" fmla="*/ 24 h 77"/>
                <a:gd name="T74" fmla="*/ 137 w 239"/>
                <a:gd name="T75" fmla="*/ 25 h 77"/>
                <a:gd name="T76" fmla="*/ 129 w 239"/>
                <a:gd name="T77" fmla="*/ 26 h 77"/>
                <a:gd name="T78" fmla="*/ 119 w 239"/>
                <a:gd name="T79" fmla="*/ 28 h 77"/>
                <a:gd name="T80" fmla="*/ 119 w 239"/>
                <a:gd name="T81" fmla="*/ 2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39" h="77">
                  <a:moveTo>
                    <a:pt x="119" y="28"/>
                  </a:moveTo>
                  <a:lnTo>
                    <a:pt x="119" y="28"/>
                  </a:lnTo>
                  <a:lnTo>
                    <a:pt x="110" y="26"/>
                  </a:lnTo>
                  <a:lnTo>
                    <a:pt x="101" y="25"/>
                  </a:lnTo>
                  <a:lnTo>
                    <a:pt x="93" y="24"/>
                  </a:lnTo>
                  <a:lnTo>
                    <a:pt x="84" y="20"/>
                  </a:lnTo>
                  <a:lnTo>
                    <a:pt x="76" y="16"/>
                  </a:lnTo>
                  <a:lnTo>
                    <a:pt x="70" y="10"/>
                  </a:lnTo>
                  <a:lnTo>
                    <a:pt x="63" y="5"/>
                  </a:lnTo>
                  <a:lnTo>
                    <a:pt x="58" y="0"/>
                  </a:lnTo>
                  <a:lnTo>
                    <a:pt x="2" y="28"/>
                  </a:lnTo>
                  <a:lnTo>
                    <a:pt x="2" y="28"/>
                  </a:lnTo>
                  <a:lnTo>
                    <a:pt x="0" y="30"/>
                  </a:lnTo>
                  <a:lnTo>
                    <a:pt x="0" y="34"/>
                  </a:lnTo>
                  <a:lnTo>
                    <a:pt x="0" y="72"/>
                  </a:lnTo>
                  <a:lnTo>
                    <a:pt x="0" y="72"/>
                  </a:lnTo>
                  <a:lnTo>
                    <a:pt x="0" y="73"/>
                  </a:lnTo>
                  <a:lnTo>
                    <a:pt x="1" y="76"/>
                  </a:lnTo>
                  <a:lnTo>
                    <a:pt x="4" y="77"/>
                  </a:lnTo>
                  <a:lnTo>
                    <a:pt x="5" y="77"/>
                  </a:lnTo>
                  <a:lnTo>
                    <a:pt x="232" y="77"/>
                  </a:lnTo>
                  <a:lnTo>
                    <a:pt x="232" y="77"/>
                  </a:lnTo>
                  <a:lnTo>
                    <a:pt x="235" y="77"/>
                  </a:lnTo>
                  <a:lnTo>
                    <a:pt x="236" y="76"/>
                  </a:lnTo>
                  <a:lnTo>
                    <a:pt x="238" y="73"/>
                  </a:lnTo>
                  <a:lnTo>
                    <a:pt x="239" y="72"/>
                  </a:lnTo>
                  <a:lnTo>
                    <a:pt x="239" y="34"/>
                  </a:lnTo>
                  <a:lnTo>
                    <a:pt x="239" y="34"/>
                  </a:lnTo>
                  <a:lnTo>
                    <a:pt x="238" y="30"/>
                  </a:lnTo>
                  <a:lnTo>
                    <a:pt x="235" y="28"/>
                  </a:lnTo>
                  <a:lnTo>
                    <a:pt x="181" y="0"/>
                  </a:lnTo>
                  <a:lnTo>
                    <a:pt x="181" y="0"/>
                  </a:lnTo>
                  <a:lnTo>
                    <a:pt x="175" y="5"/>
                  </a:lnTo>
                  <a:lnTo>
                    <a:pt x="168" y="10"/>
                  </a:lnTo>
                  <a:lnTo>
                    <a:pt x="161" y="16"/>
                  </a:lnTo>
                  <a:lnTo>
                    <a:pt x="153" y="20"/>
                  </a:lnTo>
                  <a:lnTo>
                    <a:pt x="145" y="24"/>
                  </a:lnTo>
                  <a:lnTo>
                    <a:pt x="137" y="25"/>
                  </a:lnTo>
                  <a:lnTo>
                    <a:pt x="129" y="26"/>
                  </a:lnTo>
                  <a:lnTo>
                    <a:pt x="119" y="28"/>
                  </a:lnTo>
                  <a:lnTo>
                    <a:pt x="11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latin typeface="+mj-lt"/>
              </a:endParaRPr>
            </a:p>
          </p:txBody>
        </p:sp>
      </p:grpSp>
      <p:cxnSp>
        <p:nvCxnSpPr>
          <p:cNvPr id="119" name="Straight Connector 118">
            <a:extLst>
              <a:ext uri="{FF2B5EF4-FFF2-40B4-BE49-F238E27FC236}">
                <a16:creationId xmlns:a16="http://schemas.microsoft.com/office/drawing/2014/main" id="{91FD684C-827F-4FAF-ABD7-FB03736D53FD}"/>
              </a:ext>
            </a:extLst>
          </p:cNvPr>
          <p:cNvCxnSpPr>
            <a:cxnSpLocks/>
          </p:cNvCxnSpPr>
          <p:nvPr/>
        </p:nvCxnSpPr>
        <p:spPr>
          <a:xfrm flipH="1">
            <a:off x="2432239" y="1505212"/>
            <a:ext cx="970" cy="474427"/>
          </a:xfrm>
          <a:prstGeom prst="line">
            <a:avLst/>
          </a:prstGeom>
          <a:noFill/>
          <a:ln w="6350" cap="flat" cmpd="sng" algn="ctr">
            <a:solidFill>
              <a:schemeClr val="accent1"/>
            </a:solidFill>
            <a:prstDash val="solid"/>
            <a:miter lim="800000"/>
          </a:ln>
          <a:effectLst/>
        </p:spPr>
      </p:cxnSp>
      <p:cxnSp>
        <p:nvCxnSpPr>
          <p:cNvPr id="120" name="Straight Connector 119">
            <a:extLst>
              <a:ext uri="{FF2B5EF4-FFF2-40B4-BE49-F238E27FC236}">
                <a16:creationId xmlns:a16="http://schemas.microsoft.com/office/drawing/2014/main" id="{CC9BA786-3A55-4940-85A1-AB25FCB9C039}"/>
              </a:ext>
            </a:extLst>
          </p:cNvPr>
          <p:cNvCxnSpPr>
            <a:cxnSpLocks/>
          </p:cNvCxnSpPr>
          <p:nvPr/>
        </p:nvCxnSpPr>
        <p:spPr>
          <a:xfrm flipH="1">
            <a:off x="2414159" y="3872852"/>
            <a:ext cx="5536" cy="451995"/>
          </a:xfrm>
          <a:prstGeom prst="line">
            <a:avLst/>
          </a:prstGeom>
          <a:noFill/>
          <a:ln w="6350" cap="flat" cmpd="sng" algn="ctr">
            <a:solidFill>
              <a:schemeClr val="accent1"/>
            </a:solidFill>
            <a:prstDash val="solid"/>
            <a:miter lim="800000"/>
          </a:ln>
          <a:effectLst/>
        </p:spPr>
      </p:cxnSp>
      <p:sp>
        <p:nvSpPr>
          <p:cNvPr id="121" name="Arc 120">
            <a:extLst>
              <a:ext uri="{FF2B5EF4-FFF2-40B4-BE49-F238E27FC236}">
                <a16:creationId xmlns:a16="http://schemas.microsoft.com/office/drawing/2014/main" id="{C08FB0D2-4F97-4C2A-A851-14F5CBA5F588}"/>
              </a:ext>
            </a:extLst>
          </p:cNvPr>
          <p:cNvSpPr/>
          <p:nvPr/>
        </p:nvSpPr>
        <p:spPr>
          <a:xfrm rot="2700000">
            <a:off x="-94343" y="1512296"/>
            <a:ext cx="2663281" cy="3379804"/>
          </a:xfrm>
          <a:prstGeom prst="arc">
            <a:avLst/>
          </a:prstGeom>
          <a:noFill/>
          <a:ln w="28575" cap="flat" cmpd="sng" algn="ctr">
            <a:solidFill>
              <a:schemeClr val="accent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tx2">
                  <a:lumMod val="75000"/>
                </a:schemeClr>
              </a:solidFill>
              <a:effectLst/>
              <a:uLnTx/>
              <a:uFillTx/>
              <a:latin typeface="+mj-lt"/>
              <a:ea typeface="+mn-ea"/>
              <a:cs typeface="+mn-cs"/>
            </a:endParaRPr>
          </a:p>
        </p:txBody>
      </p:sp>
      <p:grpSp>
        <p:nvGrpSpPr>
          <p:cNvPr id="159" name="Group 158">
            <a:extLst>
              <a:ext uri="{FF2B5EF4-FFF2-40B4-BE49-F238E27FC236}">
                <a16:creationId xmlns:a16="http://schemas.microsoft.com/office/drawing/2014/main" id="{896E75D2-3DBE-4FFC-AC8B-AB6B31B3E0C9}"/>
              </a:ext>
            </a:extLst>
          </p:cNvPr>
          <p:cNvGrpSpPr/>
          <p:nvPr/>
        </p:nvGrpSpPr>
        <p:grpSpPr>
          <a:xfrm>
            <a:off x="5159696" y="1506603"/>
            <a:ext cx="3515030" cy="3028626"/>
            <a:chOff x="1776700" y="1505214"/>
            <a:chExt cx="3515030" cy="3028626"/>
          </a:xfrm>
        </p:grpSpPr>
        <p:sp>
          <p:nvSpPr>
            <p:cNvPr id="160" name="Isosceles Triangle 159">
              <a:extLst>
                <a:ext uri="{FF2B5EF4-FFF2-40B4-BE49-F238E27FC236}">
                  <a16:creationId xmlns:a16="http://schemas.microsoft.com/office/drawing/2014/main" id="{E16363F0-6095-478D-89B6-CC4587FAE0B2}"/>
                </a:ext>
              </a:extLst>
            </p:cNvPr>
            <p:cNvSpPr/>
            <p:nvPr/>
          </p:nvSpPr>
          <p:spPr>
            <a:xfrm rot="5400000">
              <a:off x="5063130" y="2871421"/>
              <a:ext cx="274320" cy="182880"/>
            </a:xfrm>
            <a:prstGeom prst="triangle">
              <a:avLst/>
            </a:prstGeom>
            <a:solidFill>
              <a:schemeClr val="accent1"/>
            </a:solidFill>
            <a:ln w="12700" cap="flat" cmpd="sng" algn="ctr">
              <a:solidFill>
                <a:schemeClr val="accent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tx2">
                    <a:lumMod val="75000"/>
                  </a:schemeClr>
                </a:solidFill>
                <a:effectLst/>
                <a:uLnTx/>
                <a:uFillTx/>
                <a:latin typeface="+mj-lt"/>
                <a:ea typeface="+mn-ea"/>
                <a:cs typeface="+mn-cs"/>
              </a:endParaRPr>
            </a:p>
          </p:txBody>
        </p:sp>
        <p:cxnSp>
          <p:nvCxnSpPr>
            <p:cNvPr id="161" name="Straight Connector 160">
              <a:extLst>
                <a:ext uri="{FF2B5EF4-FFF2-40B4-BE49-F238E27FC236}">
                  <a16:creationId xmlns:a16="http://schemas.microsoft.com/office/drawing/2014/main" id="{A05DD236-3FF7-41AD-9879-40611F93C43C}"/>
                </a:ext>
              </a:extLst>
            </p:cNvPr>
            <p:cNvCxnSpPr>
              <a:cxnSpLocks/>
            </p:cNvCxnSpPr>
            <p:nvPr/>
          </p:nvCxnSpPr>
          <p:spPr>
            <a:xfrm flipH="1">
              <a:off x="4661543" y="1505214"/>
              <a:ext cx="970" cy="474427"/>
            </a:xfrm>
            <a:prstGeom prst="line">
              <a:avLst/>
            </a:prstGeom>
            <a:noFill/>
            <a:ln w="6350" cap="flat" cmpd="sng" algn="ctr">
              <a:solidFill>
                <a:schemeClr val="accent1"/>
              </a:solidFill>
              <a:prstDash val="solid"/>
              <a:miter lim="800000"/>
            </a:ln>
            <a:effectLst/>
          </p:spPr>
        </p:cxnSp>
        <p:cxnSp>
          <p:nvCxnSpPr>
            <p:cNvPr id="162" name="Straight Connector 161">
              <a:extLst>
                <a:ext uri="{FF2B5EF4-FFF2-40B4-BE49-F238E27FC236}">
                  <a16:creationId xmlns:a16="http://schemas.microsoft.com/office/drawing/2014/main" id="{99EE3642-47F5-44B3-8859-0E47709CA138}"/>
                </a:ext>
              </a:extLst>
            </p:cNvPr>
            <p:cNvCxnSpPr>
              <a:cxnSpLocks/>
            </p:cNvCxnSpPr>
            <p:nvPr/>
          </p:nvCxnSpPr>
          <p:spPr>
            <a:xfrm flipH="1">
              <a:off x="4643463" y="3872854"/>
              <a:ext cx="5536" cy="451995"/>
            </a:xfrm>
            <a:prstGeom prst="line">
              <a:avLst/>
            </a:prstGeom>
            <a:noFill/>
            <a:ln w="6350" cap="flat" cmpd="sng" algn="ctr">
              <a:solidFill>
                <a:schemeClr val="accent1"/>
              </a:solidFill>
              <a:prstDash val="solid"/>
              <a:miter lim="800000"/>
            </a:ln>
            <a:effectLst/>
          </p:spPr>
        </p:cxnSp>
        <p:sp>
          <p:nvSpPr>
            <p:cNvPr id="163" name="Arc 162">
              <a:extLst>
                <a:ext uri="{FF2B5EF4-FFF2-40B4-BE49-F238E27FC236}">
                  <a16:creationId xmlns:a16="http://schemas.microsoft.com/office/drawing/2014/main" id="{CDBF6A96-ED0C-48A3-BD3E-24712AE938C0}"/>
                </a:ext>
              </a:extLst>
            </p:cNvPr>
            <p:cNvSpPr/>
            <p:nvPr/>
          </p:nvSpPr>
          <p:spPr>
            <a:xfrm rot="2700000">
              <a:off x="2134961" y="1512298"/>
              <a:ext cx="2663281" cy="3379804"/>
            </a:xfrm>
            <a:prstGeom prst="arc">
              <a:avLst/>
            </a:prstGeom>
            <a:noFill/>
            <a:ln w="28575" cap="flat" cmpd="sng" algn="ctr">
              <a:solidFill>
                <a:schemeClr val="accent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tx2">
                    <a:lumMod val="75000"/>
                  </a:schemeClr>
                </a:solidFill>
                <a:effectLst/>
                <a:uLnTx/>
                <a:uFillTx/>
                <a:latin typeface="+mj-lt"/>
                <a:ea typeface="+mn-ea"/>
                <a:cs typeface="+mn-cs"/>
              </a:endParaRPr>
            </a:p>
          </p:txBody>
        </p:sp>
      </p:grpSp>
      <p:cxnSp>
        <p:nvCxnSpPr>
          <p:cNvPr id="164" name="Straight Connector 163">
            <a:extLst>
              <a:ext uri="{FF2B5EF4-FFF2-40B4-BE49-F238E27FC236}">
                <a16:creationId xmlns:a16="http://schemas.microsoft.com/office/drawing/2014/main" id="{A405D045-A457-4119-A9E2-EC300195E820}"/>
              </a:ext>
            </a:extLst>
          </p:cNvPr>
          <p:cNvCxnSpPr>
            <a:cxnSpLocks/>
          </p:cNvCxnSpPr>
          <p:nvPr/>
        </p:nvCxnSpPr>
        <p:spPr>
          <a:xfrm>
            <a:off x="9877640" y="3609679"/>
            <a:ext cx="822960" cy="0"/>
          </a:xfrm>
          <a:prstGeom prst="line">
            <a:avLst/>
          </a:prstGeom>
          <a:ln>
            <a:solidFill>
              <a:schemeClr val="accent4">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5368488D-7CEB-4AEC-9D29-C73E9D9AF21F}"/>
              </a:ext>
            </a:extLst>
          </p:cNvPr>
          <p:cNvCxnSpPr>
            <a:cxnSpLocks/>
          </p:cNvCxnSpPr>
          <p:nvPr/>
        </p:nvCxnSpPr>
        <p:spPr>
          <a:xfrm>
            <a:off x="9877640" y="3936541"/>
            <a:ext cx="822960" cy="0"/>
          </a:xfrm>
          <a:prstGeom prst="line">
            <a:avLst/>
          </a:prstGeom>
          <a:ln>
            <a:solidFill>
              <a:schemeClr val="accent4">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1B12E9A2-784B-4FF9-9ED7-6E748431A48C}"/>
              </a:ext>
            </a:extLst>
          </p:cNvPr>
          <p:cNvCxnSpPr>
            <a:cxnSpLocks/>
          </p:cNvCxnSpPr>
          <p:nvPr/>
        </p:nvCxnSpPr>
        <p:spPr>
          <a:xfrm>
            <a:off x="9877640" y="5545841"/>
            <a:ext cx="822960" cy="0"/>
          </a:xfrm>
          <a:prstGeom prst="line">
            <a:avLst/>
          </a:prstGeom>
          <a:ln>
            <a:solidFill>
              <a:schemeClr val="accent4">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CE4E4AA6-2A2D-403A-B8D0-545736779D98}"/>
              </a:ext>
            </a:extLst>
          </p:cNvPr>
          <p:cNvCxnSpPr>
            <a:cxnSpLocks/>
          </p:cNvCxnSpPr>
          <p:nvPr/>
        </p:nvCxnSpPr>
        <p:spPr>
          <a:xfrm>
            <a:off x="9877640" y="5879526"/>
            <a:ext cx="822960" cy="0"/>
          </a:xfrm>
          <a:prstGeom prst="line">
            <a:avLst/>
          </a:prstGeom>
          <a:ln>
            <a:solidFill>
              <a:schemeClr val="accent4">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169" name="Freeform 407">
            <a:extLst>
              <a:ext uri="{FF2B5EF4-FFF2-40B4-BE49-F238E27FC236}">
                <a16:creationId xmlns:a16="http://schemas.microsoft.com/office/drawing/2014/main" id="{2828EBB0-5294-4E82-869E-BCD0A24902D6}"/>
              </a:ext>
            </a:extLst>
          </p:cNvPr>
          <p:cNvSpPr>
            <a:spLocks noEditPoints="1"/>
          </p:cNvSpPr>
          <p:nvPr/>
        </p:nvSpPr>
        <p:spPr bwMode="auto">
          <a:xfrm>
            <a:off x="6139793" y="2318254"/>
            <a:ext cx="205496" cy="201147"/>
          </a:xfrm>
          <a:custGeom>
            <a:avLst/>
            <a:gdLst>
              <a:gd name="T0" fmla="*/ 281 w 285"/>
              <a:gd name="T1" fmla="*/ 110 h 279"/>
              <a:gd name="T2" fmla="*/ 266 w 285"/>
              <a:gd name="T3" fmla="*/ 95 h 279"/>
              <a:gd name="T4" fmla="*/ 266 w 285"/>
              <a:gd name="T5" fmla="*/ 95 h 279"/>
              <a:gd name="T6" fmla="*/ 266 w 285"/>
              <a:gd name="T7" fmla="*/ 95 h 279"/>
              <a:gd name="T8" fmla="*/ 176 w 285"/>
              <a:gd name="T9" fmla="*/ 4 h 279"/>
              <a:gd name="T10" fmla="*/ 161 w 285"/>
              <a:gd name="T11" fmla="*/ 4 h 279"/>
              <a:gd name="T12" fmla="*/ 161 w 285"/>
              <a:gd name="T13" fmla="*/ 19 h 279"/>
              <a:gd name="T14" fmla="*/ 168 w 285"/>
              <a:gd name="T15" fmla="*/ 27 h 279"/>
              <a:gd name="T16" fmla="*/ 25 w 285"/>
              <a:gd name="T17" fmla="*/ 170 h 279"/>
              <a:gd name="T18" fmla="*/ 25 w 285"/>
              <a:gd name="T19" fmla="*/ 260 h 279"/>
              <a:gd name="T20" fmla="*/ 70 w 285"/>
              <a:gd name="T21" fmla="*/ 279 h 279"/>
              <a:gd name="T22" fmla="*/ 115 w 285"/>
              <a:gd name="T23" fmla="*/ 260 h 279"/>
              <a:gd name="T24" fmla="*/ 259 w 285"/>
              <a:gd name="T25" fmla="*/ 117 h 279"/>
              <a:gd name="T26" fmla="*/ 266 w 285"/>
              <a:gd name="T27" fmla="*/ 125 h 279"/>
              <a:gd name="T28" fmla="*/ 274 w 285"/>
              <a:gd name="T29" fmla="*/ 128 h 279"/>
              <a:gd name="T30" fmla="*/ 281 w 285"/>
              <a:gd name="T31" fmla="*/ 125 h 279"/>
              <a:gd name="T32" fmla="*/ 281 w 285"/>
              <a:gd name="T33" fmla="*/ 110 h 279"/>
              <a:gd name="T34" fmla="*/ 100 w 285"/>
              <a:gd name="T35" fmla="*/ 245 h 279"/>
              <a:gd name="T36" fmla="*/ 40 w 285"/>
              <a:gd name="T37" fmla="*/ 245 h 279"/>
              <a:gd name="T38" fmla="*/ 40 w 285"/>
              <a:gd name="T39" fmla="*/ 185 h 279"/>
              <a:gd name="T40" fmla="*/ 82 w 285"/>
              <a:gd name="T41" fmla="*/ 143 h 279"/>
              <a:gd name="T42" fmla="*/ 203 w 285"/>
              <a:gd name="T43" fmla="*/ 143 h 279"/>
              <a:gd name="T44" fmla="*/ 100 w 285"/>
              <a:gd name="T45" fmla="*/ 245 h 279"/>
              <a:gd name="T46" fmla="*/ 104 w 285"/>
              <a:gd name="T47" fmla="*/ 121 h 279"/>
              <a:gd name="T48" fmla="*/ 183 w 285"/>
              <a:gd name="T49" fmla="*/ 42 h 279"/>
              <a:gd name="T50" fmla="*/ 244 w 285"/>
              <a:gd name="T51" fmla="*/ 102 h 279"/>
              <a:gd name="T52" fmla="*/ 224 w 285"/>
              <a:gd name="T53" fmla="*/ 121 h 279"/>
              <a:gd name="T54" fmla="*/ 104 w 285"/>
              <a:gd name="T55" fmla="*/ 121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5" h="279">
                <a:moveTo>
                  <a:pt x="281" y="110"/>
                </a:moveTo>
                <a:cubicBezTo>
                  <a:pt x="266" y="95"/>
                  <a:pt x="266" y="95"/>
                  <a:pt x="266" y="95"/>
                </a:cubicBezTo>
                <a:cubicBezTo>
                  <a:pt x="266" y="95"/>
                  <a:pt x="266" y="95"/>
                  <a:pt x="266" y="95"/>
                </a:cubicBezTo>
                <a:cubicBezTo>
                  <a:pt x="266" y="95"/>
                  <a:pt x="266" y="95"/>
                  <a:pt x="266" y="95"/>
                </a:cubicBezTo>
                <a:cubicBezTo>
                  <a:pt x="176" y="4"/>
                  <a:pt x="176" y="4"/>
                  <a:pt x="176" y="4"/>
                </a:cubicBezTo>
                <a:cubicBezTo>
                  <a:pt x="172" y="0"/>
                  <a:pt x="165" y="0"/>
                  <a:pt x="161" y="4"/>
                </a:cubicBezTo>
                <a:cubicBezTo>
                  <a:pt x="156" y="8"/>
                  <a:pt x="156" y="15"/>
                  <a:pt x="161" y="19"/>
                </a:cubicBezTo>
                <a:cubicBezTo>
                  <a:pt x="168" y="27"/>
                  <a:pt x="168" y="27"/>
                  <a:pt x="168" y="27"/>
                </a:cubicBezTo>
                <a:cubicBezTo>
                  <a:pt x="25" y="170"/>
                  <a:pt x="25" y="170"/>
                  <a:pt x="25" y="170"/>
                </a:cubicBezTo>
                <a:cubicBezTo>
                  <a:pt x="0" y="195"/>
                  <a:pt x="0" y="236"/>
                  <a:pt x="25" y="260"/>
                </a:cubicBezTo>
                <a:cubicBezTo>
                  <a:pt x="37" y="273"/>
                  <a:pt x="54" y="279"/>
                  <a:pt x="70" y="279"/>
                </a:cubicBezTo>
                <a:cubicBezTo>
                  <a:pt x="86" y="279"/>
                  <a:pt x="103" y="273"/>
                  <a:pt x="115" y="260"/>
                </a:cubicBezTo>
                <a:cubicBezTo>
                  <a:pt x="259" y="117"/>
                  <a:pt x="259" y="117"/>
                  <a:pt x="259" y="117"/>
                </a:cubicBezTo>
                <a:cubicBezTo>
                  <a:pt x="266" y="125"/>
                  <a:pt x="266" y="125"/>
                  <a:pt x="266" y="125"/>
                </a:cubicBezTo>
                <a:cubicBezTo>
                  <a:pt x="268" y="127"/>
                  <a:pt x="271" y="128"/>
                  <a:pt x="274" y="128"/>
                </a:cubicBezTo>
                <a:cubicBezTo>
                  <a:pt x="276" y="128"/>
                  <a:pt x="279" y="127"/>
                  <a:pt x="281" y="125"/>
                </a:cubicBezTo>
                <a:cubicBezTo>
                  <a:pt x="285" y="121"/>
                  <a:pt x="285" y="114"/>
                  <a:pt x="281" y="110"/>
                </a:cubicBezTo>
                <a:close/>
                <a:moveTo>
                  <a:pt x="100" y="245"/>
                </a:moveTo>
                <a:cubicBezTo>
                  <a:pt x="84" y="262"/>
                  <a:pt x="57" y="262"/>
                  <a:pt x="40" y="245"/>
                </a:cubicBezTo>
                <a:cubicBezTo>
                  <a:pt x="23" y="229"/>
                  <a:pt x="23" y="202"/>
                  <a:pt x="40" y="185"/>
                </a:cubicBezTo>
                <a:cubicBezTo>
                  <a:pt x="82" y="143"/>
                  <a:pt x="82" y="143"/>
                  <a:pt x="82" y="143"/>
                </a:cubicBezTo>
                <a:cubicBezTo>
                  <a:pt x="203" y="143"/>
                  <a:pt x="203" y="143"/>
                  <a:pt x="203" y="143"/>
                </a:cubicBezTo>
                <a:lnTo>
                  <a:pt x="100" y="245"/>
                </a:lnTo>
                <a:close/>
                <a:moveTo>
                  <a:pt x="104" y="121"/>
                </a:moveTo>
                <a:cubicBezTo>
                  <a:pt x="183" y="42"/>
                  <a:pt x="183" y="42"/>
                  <a:pt x="183" y="42"/>
                </a:cubicBezTo>
                <a:cubicBezTo>
                  <a:pt x="244" y="102"/>
                  <a:pt x="244" y="102"/>
                  <a:pt x="244" y="102"/>
                </a:cubicBezTo>
                <a:cubicBezTo>
                  <a:pt x="224" y="121"/>
                  <a:pt x="224" y="121"/>
                  <a:pt x="224" y="121"/>
                </a:cubicBezTo>
                <a:lnTo>
                  <a:pt x="104" y="121"/>
                </a:lnTo>
                <a:close/>
              </a:path>
            </a:pathLst>
          </a:custGeom>
          <a:solidFill>
            <a:srgbClr val="344D8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latin typeface="+mj-lt"/>
            </a:endParaRPr>
          </a:p>
        </p:txBody>
      </p:sp>
      <p:sp>
        <p:nvSpPr>
          <p:cNvPr id="127" name="TextBox 126">
            <a:extLst>
              <a:ext uri="{FF2B5EF4-FFF2-40B4-BE49-F238E27FC236}">
                <a16:creationId xmlns:a16="http://schemas.microsoft.com/office/drawing/2014/main" id="{845690EF-7A6A-4136-969B-AFD830FCDA6E}"/>
              </a:ext>
            </a:extLst>
          </p:cNvPr>
          <p:cNvSpPr txBox="1"/>
          <p:nvPr/>
        </p:nvSpPr>
        <p:spPr>
          <a:xfrm>
            <a:off x="3316099" y="2639003"/>
            <a:ext cx="1956079" cy="276999"/>
          </a:xfrm>
          <a:prstGeom prst="rect">
            <a:avLst/>
          </a:prstGeom>
          <a:noFill/>
        </p:spPr>
        <p:txBody>
          <a:bodyPr wrap="square">
            <a:spAutoFit/>
          </a:bodyPr>
          <a:lstStyle/>
          <a:p>
            <a:pPr marR="0" lvl="0" algn="ctr" defTabSz="685788" rtl="0" eaLnBrk="1" fontAlgn="auto" latinLnBrk="0" hangingPunct="1">
              <a:lnSpc>
                <a:spcPct val="100000"/>
              </a:lnSpc>
              <a:spcBef>
                <a:spcPts val="0"/>
              </a:spcBef>
              <a:spcAft>
                <a:spcPts val="0"/>
              </a:spcAft>
              <a:buClrTx/>
              <a:buSzTx/>
              <a:tabLst/>
              <a:defRPr/>
            </a:pPr>
            <a:r>
              <a:rPr lang="en-US" sz="1200" b="1" kern="1200" err="1">
                <a:solidFill>
                  <a:schemeClr val="dk1"/>
                </a:solidFill>
                <a:effectLst/>
                <a:latin typeface="+mj-lt"/>
                <a:ea typeface="Open Sans" panose="020B0606030504020204" pitchFamily="34" charset="0"/>
                <a:cs typeface="Open Sans" panose="020B0606030504020204" pitchFamily="34" charset="0"/>
              </a:rPr>
              <a:t>BioNeMo</a:t>
            </a:r>
            <a:r>
              <a:rPr lang="en-US" sz="1200" b="1" kern="1200">
                <a:solidFill>
                  <a:schemeClr val="dk1"/>
                </a:solidFill>
                <a:effectLst/>
                <a:latin typeface="+mj-lt"/>
                <a:ea typeface="Open Sans" panose="020B0606030504020204" pitchFamily="34" charset="0"/>
                <a:cs typeface="Open Sans" panose="020B0606030504020204" pitchFamily="34" charset="0"/>
              </a:rPr>
              <a:t> Megatron</a:t>
            </a:r>
          </a:p>
        </p:txBody>
      </p:sp>
      <p:sp>
        <p:nvSpPr>
          <p:cNvPr id="85" name="TextBox 84">
            <a:extLst>
              <a:ext uri="{FF2B5EF4-FFF2-40B4-BE49-F238E27FC236}">
                <a16:creationId xmlns:a16="http://schemas.microsoft.com/office/drawing/2014/main" id="{9F8BAD2C-CDFD-4AA5-B8E3-7781052CE492}"/>
              </a:ext>
            </a:extLst>
          </p:cNvPr>
          <p:cNvSpPr txBox="1"/>
          <p:nvPr/>
        </p:nvSpPr>
        <p:spPr>
          <a:xfrm>
            <a:off x="3076110" y="4043975"/>
            <a:ext cx="2189024" cy="230832"/>
          </a:xfrm>
          <a:prstGeom prst="rect">
            <a:avLst/>
          </a:prstGeom>
          <a:noFill/>
        </p:spPr>
        <p:txBody>
          <a:bodyPr wrap="square" lIns="0" r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1" kern="0">
                <a:solidFill>
                  <a:schemeClr val="tx1">
                    <a:lumMod val="50000"/>
                    <a:lumOff val="50000"/>
                  </a:schemeClr>
                </a:solidFill>
                <a:latin typeface="+mj-lt"/>
              </a:rPr>
              <a:t>Industry Use Cases</a:t>
            </a:r>
            <a:endParaRPr kumimoji="0" lang="en-US" sz="900" b="1" i="0" u="none" strike="noStrike" kern="0" cap="none" spc="0" normalizeH="0" baseline="0" noProof="0">
              <a:ln>
                <a:noFill/>
              </a:ln>
              <a:solidFill>
                <a:schemeClr val="tx1">
                  <a:lumMod val="50000"/>
                  <a:lumOff val="50000"/>
                </a:schemeClr>
              </a:solidFill>
              <a:effectLst/>
              <a:uLnTx/>
              <a:uFillTx/>
              <a:latin typeface="+mj-lt"/>
            </a:endParaRPr>
          </a:p>
        </p:txBody>
      </p:sp>
      <p:sp>
        <p:nvSpPr>
          <p:cNvPr id="4" name="Arrow: Up 3">
            <a:extLst>
              <a:ext uri="{FF2B5EF4-FFF2-40B4-BE49-F238E27FC236}">
                <a16:creationId xmlns:a16="http://schemas.microsoft.com/office/drawing/2014/main" id="{84401CD9-F592-4539-B557-EA6C746ADFCC}"/>
              </a:ext>
            </a:extLst>
          </p:cNvPr>
          <p:cNvSpPr/>
          <p:nvPr/>
        </p:nvSpPr>
        <p:spPr bwMode="gray">
          <a:xfrm>
            <a:off x="4175471" y="2951945"/>
            <a:ext cx="113043" cy="212173"/>
          </a:xfrm>
          <a:prstGeom prst="upArrow">
            <a:avLst/>
          </a:prstGeom>
          <a:solidFill>
            <a:schemeClr val="accent4"/>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latin typeface="+mj-lt"/>
            </a:endParaRPr>
          </a:p>
        </p:txBody>
      </p:sp>
      <p:sp>
        <p:nvSpPr>
          <p:cNvPr id="87" name="Arrow: Up 86">
            <a:extLst>
              <a:ext uri="{FF2B5EF4-FFF2-40B4-BE49-F238E27FC236}">
                <a16:creationId xmlns:a16="http://schemas.microsoft.com/office/drawing/2014/main" id="{D5790E1E-87C6-408D-B813-83A342C1C4CD}"/>
              </a:ext>
            </a:extLst>
          </p:cNvPr>
          <p:cNvSpPr/>
          <p:nvPr/>
        </p:nvSpPr>
        <p:spPr bwMode="gray">
          <a:xfrm>
            <a:off x="3716636" y="2951945"/>
            <a:ext cx="113043" cy="212173"/>
          </a:xfrm>
          <a:prstGeom prst="upArrow">
            <a:avLst/>
          </a:prstGeom>
          <a:solidFill>
            <a:schemeClr val="accent4"/>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latin typeface="+mj-lt"/>
            </a:endParaRPr>
          </a:p>
        </p:txBody>
      </p:sp>
      <p:sp>
        <p:nvSpPr>
          <p:cNvPr id="88" name="Arrow: Up 87">
            <a:extLst>
              <a:ext uri="{FF2B5EF4-FFF2-40B4-BE49-F238E27FC236}">
                <a16:creationId xmlns:a16="http://schemas.microsoft.com/office/drawing/2014/main" id="{1D0E7F0A-AC77-4612-9213-3F23A556214A}"/>
              </a:ext>
            </a:extLst>
          </p:cNvPr>
          <p:cNvSpPr/>
          <p:nvPr/>
        </p:nvSpPr>
        <p:spPr bwMode="gray">
          <a:xfrm>
            <a:off x="4661194" y="2951945"/>
            <a:ext cx="113043" cy="212173"/>
          </a:xfrm>
          <a:prstGeom prst="upArrow">
            <a:avLst/>
          </a:prstGeom>
          <a:solidFill>
            <a:schemeClr val="accent4"/>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latin typeface="+mj-lt"/>
            </a:endParaRPr>
          </a:p>
        </p:txBody>
      </p:sp>
      <p:sp>
        <p:nvSpPr>
          <p:cNvPr id="91" name="Rectangle: Rounded Corners 90">
            <a:extLst>
              <a:ext uri="{FF2B5EF4-FFF2-40B4-BE49-F238E27FC236}">
                <a16:creationId xmlns:a16="http://schemas.microsoft.com/office/drawing/2014/main" id="{5BF30CAE-2FB1-4CB0-8AE6-5B5532B23AAE}"/>
              </a:ext>
            </a:extLst>
          </p:cNvPr>
          <p:cNvSpPr/>
          <p:nvPr/>
        </p:nvSpPr>
        <p:spPr bwMode="gray">
          <a:xfrm>
            <a:off x="1238009" y="5289417"/>
            <a:ext cx="7081234" cy="321624"/>
          </a:xfrm>
          <a:prstGeom prst="roundRect">
            <a:avLst/>
          </a:prstGeom>
          <a:solidFill>
            <a:schemeClr val="bg1">
              <a:lumMod val="95000"/>
            </a:schemeClr>
          </a:solidFill>
          <a:ln w="28575">
            <a:solidFill>
              <a:schemeClr val="tx2"/>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53565A">
                    <a:lumMod val="75000"/>
                  </a:srgbClr>
                </a:solidFill>
                <a:effectLst/>
                <a:uLnTx/>
                <a:uFillTx/>
                <a:latin typeface="+mj-lt"/>
                <a:ea typeface="Open Sans" panose="020B0606030504020204" pitchFamily="34" charset="0"/>
                <a:cs typeface="Open Sans" panose="020B0606030504020204" pitchFamily="34" charset="0"/>
              </a:rPr>
              <a:t>Cloud Service Providers | </a:t>
            </a:r>
            <a:r>
              <a:rPr kumimoji="0" lang="en-US" sz="1200" b="0" i="0" u="none" strike="noStrike" kern="1200" cap="none" spc="0" normalizeH="0" baseline="0" noProof="0">
                <a:ln>
                  <a:noFill/>
                </a:ln>
                <a:solidFill>
                  <a:srgbClr val="53565A">
                    <a:lumMod val="75000"/>
                  </a:srgbClr>
                </a:solidFill>
                <a:effectLst/>
                <a:uLnTx/>
                <a:uFillTx/>
                <a:latin typeface="+mj-lt"/>
                <a:ea typeface="Open Sans" panose="020B0606030504020204" pitchFamily="34" charset="0"/>
                <a:cs typeface="Open Sans" panose="020B0606030504020204" pitchFamily="34" charset="0"/>
              </a:rPr>
              <a:t>Google Cloud, MS Azure, AWS, Oracle Cloud</a:t>
            </a:r>
          </a:p>
        </p:txBody>
      </p:sp>
      <p:sp>
        <p:nvSpPr>
          <p:cNvPr id="92" name="Rectangle: Rounded Corners 91">
            <a:extLst>
              <a:ext uri="{FF2B5EF4-FFF2-40B4-BE49-F238E27FC236}">
                <a16:creationId xmlns:a16="http://schemas.microsoft.com/office/drawing/2014/main" id="{4981F35E-A5AD-40DD-848E-AE2083F5C9BD}"/>
              </a:ext>
            </a:extLst>
          </p:cNvPr>
          <p:cNvSpPr/>
          <p:nvPr/>
        </p:nvSpPr>
        <p:spPr bwMode="gray">
          <a:xfrm>
            <a:off x="1238009" y="6164540"/>
            <a:ext cx="7081234" cy="293405"/>
          </a:xfrm>
          <a:prstGeom prst="roundRect">
            <a:avLst/>
          </a:prstGeom>
          <a:solidFill>
            <a:schemeClr val="accent1">
              <a:lumMod val="20000"/>
              <a:lumOff val="80000"/>
            </a:schemeClr>
          </a:solidFill>
          <a:ln w="28575">
            <a:solidFill>
              <a:schemeClr val="tx2"/>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53565A">
                    <a:lumMod val="75000"/>
                  </a:srgbClr>
                </a:solidFill>
                <a:effectLst/>
                <a:uLnTx/>
                <a:uFillTx/>
                <a:latin typeface="+mj-lt"/>
                <a:ea typeface="Open Sans" panose="020B0606030504020204" pitchFamily="34" charset="0"/>
                <a:cs typeface="Open Sans" panose="020B0606030504020204" pitchFamily="34" charset="0"/>
              </a:rPr>
              <a:t>NVIDIA GPUs</a:t>
            </a:r>
            <a:r>
              <a:rPr kumimoji="0" lang="en-US" sz="1200" b="1" i="1" u="none" strike="noStrike" kern="1200" cap="none" spc="0" normalizeH="0" baseline="0" noProof="0">
                <a:ln>
                  <a:noFill/>
                </a:ln>
                <a:solidFill>
                  <a:srgbClr val="53565A">
                    <a:lumMod val="75000"/>
                  </a:srgbClr>
                </a:solidFill>
                <a:effectLst/>
                <a:uLnTx/>
                <a:uFillTx/>
                <a:latin typeface="+mj-lt"/>
                <a:ea typeface="Open Sans" panose="020B0606030504020204" pitchFamily="34" charset="0"/>
                <a:cs typeface="Open Sans" panose="020B0606030504020204" pitchFamily="34" charset="0"/>
              </a:rPr>
              <a:t> | </a:t>
            </a:r>
            <a:r>
              <a:rPr kumimoji="0" lang="en-US" sz="1200" b="0" i="0" u="none" strike="noStrike" kern="1200" cap="none" spc="0" normalizeH="0" baseline="0" noProof="0">
                <a:ln>
                  <a:noFill/>
                </a:ln>
                <a:solidFill>
                  <a:srgbClr val="53565A">
                    <a:lumMod val="75000"/>
                  </a:srgbClr>
                </a:solidFill>
                <a:effectLst/>
                <a:uLnTx/>
                <a:uFillTx/>
                <a:latin typeface="+mj-lt"/>
                <a:ea typeface="Open Sans" panose="020B0606030504020204" pitchFamily="34" charset="0"/>
                <a:cs typeface="Open Sans" panose="020B0606030504020204" pitchFamily="34" charset="0"/>
              </a:rPr>
              <a:t>A100, H100</a:t>
            </a:r>
            <a:r>
              <a:rPr lang="en-US" sz="1200">
                <a:solidFill>
                  <a:srgbClr val="53565A">
                    <a:lumMod val="75000"/>
                  </a:srgbClr>
                </a:solidFill>
                <a:latin typeface="+mj-lt"/>
                <a:ea typeface="Open Sans" panose="020B0606030504020204" pitchFamily="34" charset="0"/>
                <a:cs typeface="Open Sans" panose="020B0606030504020204" pitchFamily="34" charset="0"/>
              </a:rPr>
              <a:t>; </a:t>
            </a:r>
            <a:r>
              <a:rPr lang="en-US" sz="1200" b="1">
                <a:solidFill>
                  <a:srgbClr val="53565A">
                    <a:lumMod val="75000"/>
                  </a:srgbClr>
                </a:solidFill>
                <a:latin typeface="+mj-lt"/>
                <a:ea typeface="Open Sans" panose="020B0606030504020204" pitchFamily="34" charset="0"/>
                <a:cs typeface="Open Sans" panose="020B0606030504020204" pitchFamily="34" charset="0"/>
              </a:rPr>
              <a:t>G</a:t>
            </a:r>
            <a:r>
              <a:rPr kumimoji="0" lang="en-US" sz="1200" b="1" i="0" u="none" strike="noStrike" kern="1200" cap="none" spc="0" normalizeH="0" baseline="0" noProof="0" err="1">
                <a:ln>
                  <a:noFill/>
                </a:ln>
                <a:solidFill>
                  <a:srgbClr val="53565A">
                    <a:lumMod val="75000"/>
                  </a:srgbClr>
                </a:solidFill>
                <a:effectLst/>
                <a:uLnTx/>
                <a:uFillTx/>
                <a:latin typeface="+mj-lt"/>
                <a:ea typeface="Open Sans" panose="020B0606030504020204" pitchFamily="34" charset="0"/>
                <a:cs typeface="Open Sans" panose="020B0606030504020204" pitchFamily="34" charset="0"/>
              </a:rPr>
              <a:t>oogle</a:t>
            </a:r>
            <a:r>
              <a:rPr kumimoji="0" lang="en-US" sz="1200" b="1" i="0" u="none" strike="noStrike" kern="1200" cap="none" spc="0" normalizeH="0" baseline="0" noProof="0">
                <a:ln>
                  <a:noFill/>
                </a:ln>
                <a:solidFill>
                  <a:srgbClr val="53565A">
                    <a:lumMod val="75000"/>
                  </a:srgbClr>
                </a:solidFill>
                <a:effectLst/>
                <a:uLnTx/>
                <a:uFillTx/>
                <a:latin typeface="+mj-lt"/>
                <a:ea typeface="Open Sans" panose="020B0606030504020204" pitchFamily="34" charset="0"/>
                <a:cs typeface="Open Sans" panose="020B0606030504020204" pitchFamily="34" charset="0"/>
              </a:rPr>
              <a:t> Cloud TPUs | </a:t>
            </a:r>
            <a:r>
              <a:rPr kumimoji="0" lang="en-US" sz="1200" i="0" u="none" strike="noStrike" kern="1200" cap="none" spc="0" normalizeH="0" baseline="0" noProof="0">
                <a:ln>
                  <a:noFill/>
                </a:ln>
                <a:solidFill>
                  <a:srgbClr val="53565A">
                    <a:lumMod val="75000"/>
                  </a:srgbClr>
                </a:solidFill>
                <a:effectLst/>
                <a:uLnTx/>
                <a:uFillTx/>
                <a:latin typeface="+mj-lt"/>
                <a:ea typeface="Open Sans" panose="020B0606030504020204" pitchFamily="34" charset="0"/>
                <a:cs typeface="Open Sans" panose="020B0606030504020204" pitchFamily="34" charset="0"/>
              </a:rPr>
              <a:t>TPU v4</a:t>
            </a:r>
            <a:endParaRPr kumimoji="0" lang="en-US" sz="1200" b="1" i="0" u="none" strike="noStrike" kern="1200" cap="none" spc="0" normalizeH="0" baseline="0" noProof="0">
              <a:ln>
                <a:noFill/>
              </a:ln>
              <a:solidFill>
                <a:srgbClr val="53565A">
                  <a:lumMod val="75000"/>
                </a:srgbClr>
              </a:solidFill>
              <a:effectLst/>
              <a:uLnTx/>
              <a:uFillTx/>
              <a:latin typeface="+mj-lt"/>
              <a:ea typeface="Open Sans" panose="020B0606030504020204" pitchFamily="34" charset="0"/>
              <a:cs typeface="Open Sans" panose="020B0606030504020204" pitchFamily="34" charset="0"/>
            </a:endParaRPr>
          </a:p>
        </p:txBody>
      </p:sp>
      <p:sp>
        <p:nvSpPr>
          <p:cNvPr id="93" name="Rectangle: Rounded Corners 92">
            <a:extLst>
              <a:ext uri="{FF2B5EF4-FFF2-40B4-BE49-F238E27FC236}">
                <a16:creationId xmlns:a16="http://schemas.microsoft.com/office/drawing/2014/main" id="{2C7C906B-58C3-413E-87CB-6168F9C44E01}"/>
              </a:ext>
            </a:extLst>
          </p:cNvPr>
          <p:cNvSpPr/>
          <p:nvPr/>
        </p:nvSpPr>
        <p:spPr bwMode="gray">
          <a:xfrm>
            <a:off x="1238009" y="5739831"/>
            <a:ext cx="7081234" cy="293405"/>
          </a:xfrm>
          <a:prstGeom prst="roundRect">
            <a:avLst/>
          </a:prstGeom>
          <a:solidFill>
            <a:schemeClr val="accent1">
              <a:lumMod val="20000"/>
              <a:lumOff val="80000"/>
            </a:schemeClr>
          </a:solidFill>
          <a:ln w="28575">
            <a:solidFill>
              <a:schemeClr val="tx2"/>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53565A">
                    <a:lumMod val="75000"/>
                  </a:srgbClr>
                </a:solidFill>
                <a:effectLst/>
                <a:uLnTx/>
                <a:uFillTx/>
                <a:latin typeface="+mj-lt"/>
                <a:ea typeface="Open Sans" panose="020B0606030504020204" pitchFamily="34" charset="0"/>
                <a:cs typeface="Open Sans" panose="020B0606030504020204" pitchFamily="34" charset="0"/>
              </a:rPr>
              <a:t>NVIDIA</a:t>
            </a:r>
            <a:r>
              <a:rPr kumimoji="0" lang="en-US" sz="1200" b="0" i="0" u="none" strike="noStrike" kern="1200" cap="none" spc="0" normalizeH="0" baseline="0" noProof="0">
                <a:ln>
                  <a:noFill/>
                </a:ln>
                <a:solidFill>
                  <a:srgbClr val="53565A">
                    <a:lumMod val="75000"/>
                  </a:srgbClr>
                </a:solidFill>
                <a:effectLst/>
                <a:uLnTx/>
                <a:uFillTx/>
                <a:latin typeface="+mj-lt"/>
                <a:ea typeface="Open Sans" panose="020B0606030504020204" pitchFamily="34" charset="0"/>
                <a:cs typeface="Open Sans" panose="020B0606030504020204" pitchFamily="34" charset="0"/>
              </a:rPr>
              <a:t> </a:t>
            </a:r>
            <a:r>
              <a:rPr kumimoji="0" lang="en-US" sz="1200" b="1" i="0" u="none" strike="noStrike" kern="1200" cap="none" spc="0" normalizeH="0" baseline="0" noProof="0">
                <a:ln>
                  <a:noFill/>
                </a:ln>
                <a:solidFill>
                  <a:srgbClr val="53565A">
                    <a:lumMod val="75000"/>
                  </a:srgbClr>
                </a:solidFill>
                <a:effectLst/>
                <a:uLnTx/>
                <a:uFillTx/>
                <a:latin typeface="+mj-lt"/>
                <a:ea typeface="Open Sans" panose="020B0606030504020204" pitchFamily="34" charset="0"/>
                <a:cs typeface="Open Sans" panose="020B0606030504020204" pitchFamily="34" charset="0"/>
              </a:rPr>
              <a:t>CUDA </a:t>
            </a:r>
            <a:r>
              <a:rPr lang="en-US" sz="1200" b="1">
                <a:solidFill>
                  <a:srgbClr val="53565A">
                    <a:lumMod val="75000"/>
                  </a:srgbClr>
                </a:solidFill>
                <a:latin typeface="+mj-lt"/>
                <a:ea typeface="Open Sans" panose="020B0606030504020204" pitchFamily="34" charset="0"/>
                <a:cs typeface="Open Sans" panose="020B0606030504020204" pitchFamily="34" charset="0"/>
              </a:rPr>
              <a:t>+ NVIDIA </a:t>
            </a:r>
            <a:r>
              <a:rPr kumimoji="0" lang="en-US" sz="1200" b="1" i="0" u="none" strike="noStrike" kern="1200" cap="none" spc="0" normalizeH="0" baseline="0" noProof="0">
                <a:ln>
                  <a:noFill/>
                </a:ln>
                <a:solidFill>
                  <a:srgbClr val="53565A">
                    <a:lumMod val="75000"/>
                  </a:srgbClr>
                </a:solidFill>
                <a:effectLst/>
                <a:uLnTx/>
                <a:uFillTx/>
                <a:latin typeface="+mj-lt"/>
                <a:ea typeface="Open Sans" panose="020B0606030504020204" pitchFamily="34" charset="0"/>
                <a:cs typeface="Open Sans" panose="020B0606030504020204" pitchFamily="34" charset="0"/>
              </a:rPr>
              <a:t>Collective Communication Library</a:t>
            </a:r>
            <a:r>
              <a:rPr kumimoji="0" lang="en-US" sz="1200" b="0" i="0" u="none" strike="noStrike" kern="1200" cap="none" spc="0" normalizeH="0" baseline="0" noProof="0">
                <a:ln>
                  <a:noFill/>
                </a:ln>
                <a:solidFill>
                  <a:srgbClr val="53565A">
                    <a:lumMod val="75000"/>
                  </a:srgbClr>
                </a:solidFill>
                <a:effectLst/>
                <a:uLnTx/>
                <a:uFillTx/>
                <a:latin typeface="+mj-lt"/>
                <a:ea typeface="Open Sans" panose="020B0606030504020204" pitchFamily="34" charset="0"/>
                <a:cs typeface="Open Sans" panose="020B0606030504020204" pitchFamily="34" charset="0"/>
              </a:rPr>
              <a:t>  </a:t>
            </a:r>
          </a:p>
        </p:txBody>
      </p:sp>
      <p:sp>
        <p:nvSpPr>
          <p:cNvPr id="94" name="Rectangle: Rounded Corners 93">
            <a:extLst>
              <a:ext uri="{FF2B5EF4-FFF2-40B4-BE49-F238E27FC236}">
                <a16:creationId xmlns:a16="http://schemas.microsoft.com/office/drawing/2014/main" id="{232FE7CF-1C8F-461D-87F3-1B54F3FE9E29}"/>
              </a:ext>
            </a:extLst>
          </p:cNvPr>
          <p:cNvSpPr/>
          <p:nvPr/>
        </p:nvSpPr>
        <p:spPr bwMode="gray">
          <a:xfrm>
            <a:off x="1238009" y="4867649"/>
            <a:ext cx="7081234" cy="321624"/>
          </a:xfrm>
          <a:prstGeom prst="roundRect">
            <a:avLst/>
          </a:prstGeom>
          <a:solidFill>
            <a:schemeClr val="bg1">
              <a:lumMod val="95000"/>
            </a:schemeClr>
          </a:solidFill>
          <a:ln w="28575">
            <a:solidFill>
              <a:schemeClr val="tx2"/>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53565A">
                    <a:lumMod val="75000"/>
                  </a:srgbClr>
                </a:solidFill>
                <a:effectLst/>
                <a:uLnTx/>
                <a:uFillTx/>
                <a:latin typeface="+mj-lt"/>
                <a:ea typeface="Open Sans" panose="020B0606030504020204" pitchFamily="34" charset="0"/>
                <a:cs typeface="Open Sans" panose="020B0606030504020204" pitchFamily="34" charset="0"/>
              </a:rPr>
              <a:t>Modern Data Platforms | </a:t>
            </a:r>
            <a:r>
              <a:rPr kumimoji="0" lang="en-US" sz="1200" b="0" i="0" u="none" strike="noStrike" kern="1200" cap="none" spc="0" normalizeH="0" baseline="0" noProof="0">
                <a:ln>
                  <a:noFill/>
                </a:ln>
                <a:solidFill>
                  <a:srgbClr val="53565A">
                    <a:lumMod val="75000"/>
                  </a:srgbClr>
                </a:solidFill>
                <a:effectLst/>
                <a:uLnTx/>
                <a:uFillTx/>
                <a:latin typeface="+mj-lt"/>
                <a:ea typeface="Open Sans" panose="020B0606030504020204" pitchFamily="34" charset="0"/>
                <a:cs typeface="Open Sans" panose="020B0606030504020204" pitchFamily="34" charset="0"/>
              </a:rPr>
              <a:t>Databricks, Snowflake, Google </a:t>
            </a:r>
            <a:r>
              <a:rPr kumimoji="0" lang="en-US" sz="1200" b="0" i="0" u="none" strike="noStrike" kern="1200" cap="none" spc="0" normalizeH="0" baseline="0" noProof="0" err="1">
                <a:ln>
                  <a:noFill/>
                </a:ln>
                <a:solidFill>
                  <a:srgbClr val="53565A">
                    <a:lumMod val="75000"/>
                  </a:srgbClr>
                </a:solidFill>
                <a:effectLst/>
                <a:uLnTx/>
                <a:uFillTx/>
                <a:latin typeface="+mj-lt"/>
                <a:ea typeface="Open Sans" panose="020B0606030504020204" pitchFamily="34" charset="0"/>
                <a:cs typeface="Open Sans" panose="020B0606030504020204" pitchFamily="34" charset="0"/>
              </a:rPr>
              <a:t>BigQuery</a:t>
            </a:r>
            <a:r>
              <a:rPr kumimoji="0" lang="en-US" sz="1200" b="0" i="0" u="none" strike="noStrike" kern="1200" cap="none" spc="0" normalizeH="0" baseline="0" noProof="0">
                <a:ln>
                  <a:noFill/>
                </a:ln>
                <a:solidFill>
                  <a:srgbClr val="53565A">
                    <a:lumMod val="75000"/>
                  </a:srgbClr>
                </a:solidFill>
                <a:effectLst/>
                <a:uLnTx/>
                <a:uFillTx/>
                <a:latin typeface="+mj-lt"/>
                <a:ea typeface="Open Sans" panose="020B0606030504020204" pitchFamily="34" charset="0"/>
                <a:cs typeface="Open Sans" panose="020B0606030504020204" pitchFamily="34" charset="0"/>
              </a:rPr>
              <a:t>, AWS S3,</a:t>
            </a:r>
            <a:r>
              <a:rPr lang="en-US" sz="1200">
                <a:solidFill>
                  <a:srgbClr val="53565A">
                    <a:lumMod val="75000"/>
                  </a:srgbClr>
                </a:solidFill>
                <a:latin typeface="+mj-lt"/>
                <a:ea typeface="Open Sans" panose="020B0606030504020204" pitchFamily="34" charset="0"/>
                <a:cs typeface="Open Sans" panose="020B0606030504020204" pitchFamily="34" charset="0"/>
              </a:rPr>
              <a:t> </a:t>
            </a:r>
            <a:r>
              <a:rPr kumimoji="0" lang="en-US" sz="1200" b="0" i="0" u="none" strike="noStrike" kern="1200" cap="none" spc="0" normalizeH="0" baseline="0" noProof="0">
                <a:ln>
                  <a:noFill/>
                </a:ln>
                <a:solidFill>
                  <a:srgbClr val="53565A">
                    <a:lumMod val="75000"/>
                  </a:srgbClr>
                </a:solidFill>
                <a:effectLst/>
                <a:uLnTx/>
                <a:uFillTx/>
                <a:latin typeface="+mj-lt"/>
                <a:ea typeface="Open Sans" panose="020B0606030504020204" pitchFamily="34" charset="0"/>
                <a:cs typeface="Open Sans" panose="020B0606030504020204" pitchFamily="34" charset="0"/>
              </a:rPr>
              <a:t>Azure Synapse</a:t>
            </a:r>
            <a:endParaRPr kumimoji="0" lang="en-US" sz="1200" b="0" i="1" u="none" strike="noStrike" kern="1200" cap="none" spc="0" normalizeH="0" baseline="0" noProof="0">
              <a:ln>
                <a:noFill/>
              </a:ln>
              <a:solidFill>
                <a:srgbClr val="53565A">
                  <a:lumMod val="75000"/>
                </a:srgbClr>
              </a:solidFill>
              <a:effectLst/>
              <a:uLnTx/>
              <a:uFillTx/>
              <a:latin typeface="+mj-lt"/>
              <a:ea typeface="Open Sans" panose="020B0606030504020204" pitchFamily="34" charset="0"/>
              <a:cs typeface="Open Sans" panose="020B0606030504020204" pitchFamily="34" charset="0"/>
            </a:endParaRPr>
          </a:p>
        </p:txBody>
      </p:sp>
      <p:sp>
        <p:nvSpPr>
          <p:cNvPr id="174" name="TextBox 173">
            <a:extLst>
              <a:ext uri="{FF2B5EF4-FFF2-40B4-BE49-F238E27FC236}">
                <a16:creationId xmlns:a16="http://schemas.microsoft.com/office/drawing/2014/main" id="{7649A33B-1DB4-4C18-9EC9-1D08E39D87C9}"/>
              </a:ext>
            </a:extLst>
          </p:cNvPr>
          <p:cNvSpPr txBox="1"/>
          <p:nvPr/>
        </p:nvSpPr>
        <p:spPr>
          <a:xfrm rot="16200000">
            <a:off x="416290" y="5925189"/>
            <a:ext cx="829946" cy="276999"/>
          </a:xfrm>
          <a:prstGeom prst="rect">
            <a:avLst/>
          </a:prstGeom>
          <a:noFill/>
        </p:spPr>
        <p:txBody>
          <a:bodyPr vert="horz" wrap="square" lIns="0" tIns="0" rIns="0" bIns="0" rtlCol="0">
            <a:spAutoFit/>
          </a:bodyPr>
          <a:lstStyle/>
          <a:p>
            <a:pPr algn="ctr">
              <a:spcBef>
                <a:spcPts val="200"/>
              </a:spcBef>
              <a:buSzPct val="100000"/>
            </a:pPr>
            <a:r>
              <a:rPr lang="en-US" sz="900" b="1">
                <a:latin typeface="+mj-lt"/>
                <a:ea typeface="Open Sans" panose="020B0606030504020204" pitchFamily="34" charset="0"/>
                <a:cs typeface="Open Sans" panose="020B0606030504020204" pitchFamily="34" charset="0"/>
              </a:rPr>
              <a:t>AI Infrastructure</a:t>
            </a:r>
          </a:p>
        </p:txBody>
      </p:sp>
      <p:sp>
        <p:nvSpPr>
          <p:cNvPr id="175" name="TextBox 174">
            <a:extLst>
              <a:ext uri="{FF2B5EF4-FFF2-40B4-BE49-F238E27FC236}">
                <a16:creationId xmlns:a16="http://schemas.microsoft.com/office/drawing/2014/main" id="{2DB34979-2E2A-47A5-822F-6D6540115DB3}"/>
              </a:ext>
            </a:extLst>
          </p:cNvPr>
          <p:cNvSpPr txBox="1"/>
          <p:nvPr/>
        </p:nvSpPr>
        <p:spPr>
          <a:xfrm rot="16200000">
            <a:off x="322264" y="5088959"/>
            <a:ext cx="973930" cy="276999"/>
          </a:xfrm>
          <a:prstGeom prst="rect">
            <a:avLst/>
          </a:prstGeom>
          <a:noFill/>
        </p:spPr>
        <p:txBody>
          <a:bodyPr vert="horz" wrap="square" lIns="0" tIns="0" rIns="0" bIns="0" rtlCol="0">
            <a:spAutoFit/>
          </a:bodyPr>
          <a:lstStyle/>
          <a:p>
            <a:pPr algn="ctr">
              <a:spcBef>
                <a:spcPts val="200"/>
              </a:spcBef>
              <a:buSzPct val="100000"/>
            </a:pPr>
            <a:r>
              <a:rPr lang="en-US" sz="900" b="1">
                <a:latin typeface="+mj-lt"/>
                <a:ea typeface="Open Sans" panose="020B0606030504020204" pitchFamily="34" charset="0"/>
                <a:cs typeface="Open Sans" panose="020B0606030504020204" pitchFamily="34" charset="0"/>
              </a:rPr>
              <a:t>Cloud &amp; Data Platforms</a:t>
            </a:r>
          </a:p>
        </p:txBody>
      </p:sp>
      <p:sp>
        <p:nvSpPr>
          <p:cNvPr id="89" name="TextBox 88">
            <a:extLst>
              <a:ext uri="{FF2B5EF4-FFF2-40B4-BE49-F238E27FC236}">
                <a16:creationId xmlns:a16="http://schemas.microsoft.com/office/drawing/2014/main" id="{3CD3C611-2457-4EEA-8B3A-4EB9E9BE4812}"/>
              </a:ext>
            </a:extLst>
          </p:cNvPr>
          <p:cNvSpPr txBox="1"/>
          <p:nvPr/>
        </p:nvSpPr>
        <p:spPr>
          <a:xfrm>
            <a:off x="6642991" y="2726177"/>
            <a:ext cx="1735146" cy="5078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chemeClr val="accent4"/>
                </a:solidFill>
                <a:effectLst/>
                <a:uLnTx/>
                <a:uFillTx/>
                <a:latin typeface="+mj-lt"/>
                <a:ea typeface="+mn-ea"/>
                <a:cs typeface="+mn-cs"/>
              </a:rPr>
              <a:t>Autonomous Mobility Simulation </a:t>
            </a:r>
            <a:r>
              <a:rPr kumimoji="0" lang="en-US" sz="900" i="0" u="none" strike="noStrike" kern="0" cap="none" spc="0" normalizeH="0" baseline="0" noProof="0">
                <a:ln>
                  <a:noFill/>
                </a:ln>
                <a:solidFill>
                  <a:schemeClr val="accent4"/>
                </a:solidFill>
                <a:effectLst/>
                <a:uLnTx/>
                <a:uFillTx/>
                <a:latin typeface="+mj-lt"/>
                <a:ea typeface="+mn-ea"/>
                <a:cs typeface="+mn-cs"/>
              </a:rPr>
              <a:t>(e.g., Continuous Training Environment)</a:t>
            </a:r>
            <a:endParaRPr kumimoji="0" lang="en-US" sz="900" b="0" i="0" u="none" strike="noStrike" kern="0" cap="none" spc="0" normalizeH="0" baseline="0" noProof="0">
              <a:ln>
                <a:noFill/>
              </a:ln>
              <a:solidFill>
                <a:schemeClr val="tx2">
                  <a:lumMod val="75000"/>
                </a:schemeClr>
              </a:solidFill>
              <a:effectLst/>
              <a:uLnTx/>
              <a:uFillTx/>
              <a:latin typeface="+mj-lt"/>
              <a:ea typeface="+mn-ea"/>
              <a:cs typeface="+mn-cs"/>
            </a:endParaRPr>
          </a:p>
        </p:txBody>
      </p:sp>
      <p:sp>
        <p:nvSpPr>
          <p:cNvPr id="90" name="TextBox 89">
            <a:extLst>
              <a:ext uri="{FF2B5EF4-FFF2-40B4-BE49-F238E27FC236}">
                <a16:creationId xmlns:a16="http://schemas.microsoft.com/office/drawing/2014/main" id="{22606798-925F-4155-B1FE-090DE5E4026E}"/>
              </a:ext>
            </a:extLst>
          </p:cNvPr>
          <p:cNvSpPr txBox="1"/>
          <p:nvPr/>
        </p:nvSpPr>
        <p:spPr>
          <a:xfrm>
            <a:off x="6170474" y="1756699"/>
            <a:ext cx="173514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chemeClr val="accent4"/>
                </a:solidFill>
                <a:effectLst/>
                <a:uLnTx/>
                <a:uFillTx/>
                <a:latin typeface="+mj-lt"/>
                <a:ea typeface="+mn-ea"/>
                <a:cs typeface="+mn-cs"/>
              </a:rPr>
              <a:t>Avatar Cloud Engine </a:t>
            </a:r>
            <a:r>
              <a:rPr kumimoji="0" lang="en-US" sz="900" i="0" u="none" strike="noStrike" kern="0" cap="none" spc="0" normalizeH="0" baseline="0" noProof="0">
                <a:ln>
                  <a:noFill/>
                </a:ln>
                <a:solidFill>
                  <a:schemeClr val="accent4"/>
                </a:solidFill>
                <a:effectLst/>
                <a:uLnTx/>
                <a:uFillTx/>
                <a:latin typeface="+mj-lt"/>
                <a:ea typeface="+mn-ea"/>
                <a:cs typeface="+mn-cs"/>
              </a:rPr>
              <a:t>(e.g., Interactive Digital Avatars)</a:t>
            </a:r>
            <a:endParaRPr kumimoji="0" lang="en-US" sz="900" i="0" u="none" strike="noStrike" kern="0" cap="none" spc="0" normalizeH="0" baseline="0" noProof="0">
              <a:ln>
                <a:noFill/>
              </a:ln>
              <a:solidFill>
                <a:schemeClr val="tx2">
                  <a:lumMod val="75000"/>
                </a:schemeClr>
              </a:solidFill>
              <a:effectLst/>
              <a:uLnTx/>
              <a:uFillTx/>
              <a:latin typeface="+mj-lt"/>
              <a:ea typeface="+mn-ea"/>
              <a:cs typeface="+mn-cs"/>
            </a:endParaRPr>
          </a:p>
        </p:txBody>
      </p:sp>
      <p:sp>
        <p:nvSpPr>
          <p:cNvPr id="95" name="TextBox 94">
            <a:extLst>
              <a:ext uri="{FF2B5EF4-FFF2-40B4-BE49-F238E27FC236}">
                <a16:creationId xmlns:a16="http://schemas.microsoft.com/office/drawing/2014/main" id="{A7B99CDC-4088-4D28-975D-4ED3130AA043}"/>
              </a:ext>
            </a:extLst>
          </p:cNvPr>
          <p:cNvSpPr txBox="1"/>
          <p:nvPr/>
        </p:nvSpPr>
        <p:spPr>
          <a:xfrm>
            <a:off x="6170474" y="3792239"/>
            <a:ext cx="173514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chemeClr val="accent4"/>
                </a:solidFill>
                <a:effectLst/>
                <a:uLnTx/>
                <a:uFillTx/>
                <a:latin typeface="+mj-lt"/>
                <a:ea typeface="+mn-ea"/>
                <a:cs typeface="+mn-cs"/>
              </a:rPr>
              <a:t>Care-to-Cure</a:t>
            </a:r>
            <a:r>
              <a:rPr kumimoji="0" lang="en-US" sz="900" i="0" u="none" strike="noStrike" kern="0" cap="none" spc="0" normalizeH="0" baseline="0" noProof="0">
                <a:ln>
                  <a:noFill/>
                </a:ln>
                <a:solidFill>
                  <a:schemeClr val="accent4"/>
                </a:solidFill>
                <a:effectLst/>
                <a:uLnTx/>
                <a:uFillTx/>
                <a:latin typeface="+mj-lt"/>
                <a:ea typeface="+mn-ea"/>
                <a:cs typeface="+mn-cs"/>
              </a:rPr>
              <a:t> (e.g., AI-Enabled Clinical Surveillance)</a:t>
            </a:r>
            <a:endParaRPr kumimoji="0" lang="en-US" sz="900" i="0" u="none" strike="noStrike" kern="0" cap="none" spc="0" normalizeH="0" baseline="0" noProof="0">
              <a:ln>
                <a:noFill/>
              </a:ln>
              <a:solidFill>
                <a:schemeClr val="tx2">
                  <a:lumMod val="75000"/>
                </a:schemeClr>
              </a:solidFill>
              <a:effectLst/>
              <a:uLnTx/>
              <a:uFillTx/>
              <a:latin typeface="+mj-lt"/>
              <a:ea typeface="+mn-ea"/>
              <a:cs typeface="+mn-cs"/>
            </a:endParaRPr>
          </a:p>
        </p:txBody>
      </p:sp>
      <p:sp>
        <p:nvSpPr>
          <p:cNvPr id="5" name="Left Brace 4">
            <a:extLst>
              <a:ext uri="{FF2B5EF4-FFF2-40B4-BE49-F238E27FC236}">
                <a16:creationId xmlns:a16="http://schemas.microsoft.com/office/drawing/2014/main" id="{619099CC-184A-4EEA-B434-0A820865F100}"/>
              </a:ext>
            </a:extLst>
          </p:cNvPr>
          <p:cNvSpPr/>
          <p:nvPr/>
        </p:nvSpPr>
        <p:spPr>
          <a:xfrm>
            <a:off x="1020334" y="5723127"/>
            <a:ext cx="171995" cy="765745"/>
          </a:xfrm>
          <a:prstGeom prst="leftBrace">
            <a:avLst>
              <a:gd name="adj1" fmla="val 42881"/>
              <a:gd name="adj2" fmla="val 50000"/>
            </a:avLst>
          </a:prstGeom>
          <a:ln>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6" name="Left Brace 95">
            <a:extLst>
              <a:ext uri="{FF2B5EF4-FFF2-40B4-BE49-F238E27FC236}">
                <a16:creationId xmlns:a16="http://schemas.microsoft.com/office/drawing/2014/main" id="{ABAAB39E-1D2D-46C8-B123-22EFBBB1E178}"/>
              </a:ext>
            </a:extLst>
          </p:cNvPr>
          <p:cNvSpPr/>
          <p:nvPr/>
        </p:nvSpPr>
        <p:spPr>
          <a:xfrm>
            <a:off x="1006871" y="4871953"/>
            <a:ext cx="171995" cy="765745"/>
          </a:xfrm>
          <a:prstGeom prst="leftBrace">
            <a:avLst>
              <a:gd name="adj1" fmla="val 42881"/>
              <a:gd name="adj2" fmla="val 50000"/>
            </a:avLst>
          </a:prstGeom>
          <a:ln>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10" name="Graphic 9" descr="Car outline">
            <a:extLst>
              <a:ext uri="{FF2B5EF4-FFF2-40B4-BE49-F238E27FC236}">
                <a16:creationId xmlns:a16="http://schemas.microsoft.com/office/drawing/2014/main" id="{5ECC4CC6-5E29-A94A-AB42-521E914881D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192128" y="2782513"/>
            <a:ext cx="354885" cy="354885"/>
          </a:xfrm>
          <a:prstGeom prst="rect">
            <a:avLst/>
          </a:prstGeom>
        </p:spPr>
      </p:pic>
      <p:pic>
        <p:nvPicPr>
          <p:cNvPr id="12" name="Graphic 11" descr="Hospital outline">
            <a:extLst>
              <a:ext uri="{FF2B5EF4-FFF2-40B4-BE49-F238E27FC236}">
                <a16:creationId xmlns:a16="http://schemas.microsoft.com/office/drawing/2014/main" id="{260C89DA-2D76-813E-76FB-41E753222F6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704527" y="3765876"/>
            <a:ext cx="367089" cy="367089"/>
          </a:xfrm>
          <a:prstGeom prst="rect">
            <a:avLst/>
          </a:prstGeom>
        </p:spPr>
      </p:pic>
      <p:pic>
        <p:nvPicPr>
          <p:cNvPr id="14" name="Graphic 13" descr="Shield Tick outline">
            <a:extLst>
              <a:ext uri="{FF2B5EF4-FFF2-40B4-BE49-F238E27FC236}">
                <a16:creationId xmlns:a16="http://schemas.microsoft.com/office/drawing/2014/main" id="{11B30CB1-3B6E-9B54-B43E-7CA56B7E09A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054499" y="3304276"/>
            <a:ext cx="365760" cy="365760"/>
          </a:xfrm>
          <a:prstGeom prst="rect">
            <a:avLst/>
          </a:prstGeom>
        </p:spPr>
      </p:pic>
      <p:pic>
        <p:nvPicPr>
          <p:cNvPr id="16" name="Graphic 15" descr="User outline">
            <a:extLst>
              <a:ext uri="{FF2B5EF4-FFF2-40B4-BE49-F238E27FC236}">
                <a16:creationId xmlns:a16="http://schemas.microsoft.com/office/drawing/2014/main" id="{E7721153-6BEA-69AD-7760-A8C9DCA1F06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763170" y="1784603"/>
            <a:ext cx="274320" cy="274320"/>
          </a:xfrm>
          <a:prstGeom prst="rect">
            <a:avLst/>
          </a:prstGeom>
        </p:spPr>
      </p:pic>
      <p:sp>
        <p:nvSpPr>
          <p:cNvPr id="8" name="Title 4">
            <a:extLst>
              <a:ext uri="{FF2B5EF4-FFF2-40B4-BE49-F238E27FC236}">
                <a16:creationId xmlns:a16="http://schemas.microsoft.com/office/drawing/2014/main" id="{68FEB728-D79B-37A8-3EAD-2E0F63476A3A}"/>
              </a:ext>
            </a:extLst>
          </p:cNvPr>
          <p:cNvSpPr txBox="1">
            <a:spLocks/>
          </p:cNvSpPr>
          <p:nvPr/>
        </p:nvSpPr>
        <p:spPr bwMode="gray">
          <a:xfrm>
            <a:off x="440404" y="410867"/>
            <a:ext cx="11252200" cy="451866"/>
          </a:xfrm>
          <a:prstGeom prst="rect">
            <a:avLst/>
          </a:prstGeom>
        </p:spPr>
        <p:txBody>
          <a:bodyPr vert="horz" lIns="0" tIns="0" rIns="0" bIns="0" rtlCol="0" anchor="t" anchorCtr="0">
            <a:noAutofit/>
          </a:bodyPr>
          <a:lstStyle>
            <a:lvl1pPr algn="l" defTabSz="685800" rtl="0" eaLnBrk="1" latinLnBrk="0" hangingPunct="1">
              <a:spcBef>
                <a:spcPct val="0"/>
              </a:spcBef>
              <a:buNone/>
              <a:defRPr sz="2000" kern="1200">
                <a:solidFill>
                  <a:schemeClr val="tx1"/>
                </a:solidFill>
                <a:latin typeface="+mn-lt"/>
                <a:ea typeface="+mj-ea"/>
                <a:cs typeface="Calibri Light" panose="020F0302020204030204" pitchFamily="34" charset="0"/>
              </a:defRPr>
            </a:lvl1pPr>
          </a:lstStyle>
          <a:p>
            <a:r>
              <a:rPr lang="en-US">
                <a:latin typeface="Open Sans Semibold"/>
                <a:ea typeface="Open Sans Semibold"/>
                <a:cs typeface="Open Sans Semibold"/>
              </a:rPr>
              <a:t>Industry and Domain Specific Generative AI | </a:t>
            </a:r>
            <a:r>
              <a:rPr lang="en-US">
                <a:solidFill>
                  <a:schemeClr val="accent1"/>
                </a:solidFill>
                <a:latin typeface="Open Sans Semibold"/>
                <a:ea typeface="Open Sans Semibold"/>
                <a:cs typeface="Open Sans Semibold"/>
              </a:rPr>
              <a:t>Example: NVIDIA Megatron</a:t>
            </a:r>
          </a:p>
        </p:txBody>
      </p:sp>
    </p:spTree>
    <p:extLst>
      <p:ext uri="{BB962C8B-B14F-4D97-AF65-F5344CB8AC3E}">
        <p14:creationId xmlns:p14="http://schemas.microsoft.com/office/powerpoint/2010/main" val="811354596"/>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6" name="Straight Connector 35">
            <a:extLst>
              <a:ext uri="{FF2B5EF4-FFF2-40B4-BE49-F238E27FC236}">
                <a16:creationId xmlns:a16="http://schemas.microsoft.com/office/drawing/2014/main" id="{D3FC9CEE-22B8-4AA8-ACAA-3F4E23E0C78E}"/>
              </a:ext>
            </a:extLst>
          </p:cNvPr>
          <p:cNvCxnSpPr>
            <a:cxnSpLocks/>
          </p:cNvCxnSpPr>
          <p:nvPr/>
        </p:nvCxnSpPr>
        <p:spPr>
          <a:xfrm>
            <a:off x="2264067" y="1618242"/>
            <a:ext cx="0" cy="4572000"/>
          </a:xfrm>
          <a:prstGeom prst="line">
            <a:avLst/>
          </a:prstGeom>
          <a:ln w="19050">
            <a:solidFill>
              <a:schemeClr val="bg1">
                <a:lumMod val="95000"/>
              </a:schemeClr>
            </a:solidFill>
            <a:prstDash val="sysDot"/>
          </a:ln>
        </p:spPr>
        <p:style>
          <a:lnRef idx="1">
            <a:schemeClr val="accent1"/>
          </a:lnRef>
          <a:fillRef idx="0">
            <a:schemeClr val="accent1"/>
          </a:fillRef>
          <a:effectRef idx="0">
            <a:schemeClr val="accent1"/>
          </a:effectRef>
          <a:fontRef idx="minor">
            <a:schemeClr val="tx1"/>
          </a:fontRef>
        </p:style>
      </p:cxnSp>
      <p:sp>
        <p:nvSpPr>
          <p:cNvPr id="4" name="Title 3">
            <a:extLst>
              <a:ext uri="{FF2B5EF4-FFF2-40B4-BE49-F238E27FC236}">
                <a16:creationId xmlns:a16="http://schemas.microsoft.com/office/drawing/2014/main" id="{F7F354F3-5683-42A9-8D05-F3D12A7D4050}"/>
              </a:ext>
            </a:extLst>
          </p:cNvPr>
          <p:cNvSpPr>
            <a:spLocks noGrp="1"/>
          </p:cNvSpPr>
          <p:nvPr>
            <p:ph type="title"/>
          </p:nvPr>
        </p:nvSpPr>
        <p:spPr>
          <a:xfrm>
            <a:off x="501650" y="317500"/>
            <a:ext cx="11097622" cy="401761"/>
          </a:xfrm>
        </p:spPr>
        <p:txBody>
          <a:bodyPr/>
          <a:lstStyle/>
          <a:p>
            <a:r>
              <a:rPr lang="en-US">
                <a:latin typeface="Open Sans" panose="020B0606030504020204" pitchFamily="34" charset="0"/>
                <a:ea typeface="Open Sans" panose="020B0606030504020204" pitchFamily="34" charset="0"/>
                <a:cs typeface="Open Sans" panose="020B0606030504020204" pitchFamily="34" charset="0"/>
              </a:rPr>
              <a:t>Deloitte will play an orchestrator role across the entire Generative AI ecosystem</a:t>
            </a:r>
          </a:p>
        </p:txBody>
      </p:sp>
      <p:graphicFrame>
        <p:nvGraphicFramePr>
          <p:cNvPr id="8" name="Table 8">
            <a:extLst>
              <a:ext uri="{FF2B5EF4-FFF2-40B4-BE49-F238E27FC236}">
                <a16:creationId xmlns:a16="http://schemas.microsoft.com/office/drawing/2014/main" id="{A09B8D46-133B-4799-BD44-0F1C3584EE02}"/>
              </a:ext>
            </a:extLst>
          </p:cNvPr>
          <p:cNvGraphicFramePr>
            <a:graphicFrameLocks noGrp="1"/>
          </p:cNvGraphicFramePr>
          <p:nvPr/>
        </p:nvGraphicFramePr>
        <p:xfrm>
          <a:off x="407850" y="1105994"/>
          <a:ext cx="11282497" cy="5486695"/>
        </p:xfrm>
        <a:graphic>
          <a:graphicData uri="http://schemas.openxmlformats.org/drawingml/2006/table">
            <a:tbl>
              <a:tblPr firstRow="1" bandRow="1">
                <a:tableStyleId>{5C22544A-7EE6-4342-B048-85BDC9FD1C3A}</a:tableStyleId>
              </a:tblPr>
              <a:tblGrid>
                <a:gridCol w="309484">
                  <a:extLst>
                    <a:ext uri="{9D8B030D-6E8A-4147-A177-3AD203B41FA5}">
                      <a16:colId xmlns:a16="http://schemas.microsoft.com/office/drawing/2014/main" val="3915869369"/>
                    </a:ext>
                  </a:extLst>
                </a:gridCol>
                <a:gridCol w="1541663">
                  <a:extLst>
                    <a:ext uri="{9D8B030D-6E8A-4147-A177-3AD203B41FA5}">
                      <a16:colId xmlns:a16="http://schemas.microsoft.com/office/drawing/2014/main" val="723052276"/>
                    </a:ext>
                  </a:extLst>
                </a:gridCol>
                <a:gridCol w="1541663">
                  <a:extLst>
                    <a:ext uri="{9D8B030D-6E8A-4147-A177-3AD203B41FA5}">
                      <a16:colId xmlns:a16="http://schemas.microsoft.com/office/drawing/2014/main" val="2421509105"/>
                    </a:ext>
                  </a:extLst>
                </a:gridCol>
                <a:gridCol w="1541663">
                  <a:extLst>
                    <a:ext uri="{9D8B030D-6E8A-4147-A177-3AD203B41FA5}">
                      <a16:colId xmlns:a16="http://schemas.microsoft.com/office/drawing/2014/main" val="2349068366"/>
                    </a:ext>
                  </a:extLst>
                </a:gridCol>
                <a:gridCol w="1541663">
                  <a:extLst>
                    <a:ext uri="{9D8B030D-6E8A-4147-A177-3AD203B41FA5}">
                      <a16:colId xmlns:a16="http://schemas.microsoft.com/office/drawing/2014/main" val="2795845462"/>
                    </a:ext>
                  </a:extLst>
                </a:gridCol>
                <a:gridCol w="1541663">
                  <a:extLst>
                    <a:ext uri="{9D8B030D-6E8A-4147-A177-3AD203B41FA5}">
                      <a16:colId xmlns:a16="http://schemas.microsoft.com/office/drawing/2014/main" val="972389772"/>
                    </a:ext>
                  </a:extLst>
                </a:gridCol>
                <a:gridCol w="1600411">
                  <a:extLst>
                    <a:ext uri="{9D8B030D-6E8A-4147-A177-3AD203B41FA5}">
                      <a16:colId xmlns:a16="http://schemas.microsoft.com/office/drawing/2014/main" val="2400932114"/>
                    </a:ext>
                  </a:extLst>
                </a:gridCol>
                <a:gridCol w="1664287">
                  <a:extLst>
                    <a:ext uri="{9D8B030D-6E8A-4147-A177-3AD203B41FA5}">
                      <a16:colId xmlns:a16="http://schemas.microsoft.com/office/drawing/2014/main" val="2606985650"/>
                    </a:ext>
                  </a:extLst>
                </a:gridCol>
              </a:tblGrid>
              <a:tr h="448574">
                <a:tc>
                  <a:txBody>
                    <a:bodyPr/>
                    <a:lstStyle/>
                    <a:p>
                      <a:pPr algn="ctr"/>
                      <a:endParaRPr lang="en-US" sz="900" b="1" i="0">
                        <a:solidFill>
                          <a:schemeClr val="tx1"/>
                        </a:solidFill>
                        <a:latin typeface="Open Sans" panose="020B0606030504020204" pitchFamily="34" charset="0"/>
                        <a:ea typeface="Open Sans" panose="020B0606030504020204" pitchFamily="34" charset="0"/>
                        <a:cs typeface="Open Sans" panose="020B0606030504020204" pitchFamily="34" charset="0"/>
                      </a:endParaRPr>
                    </a:p>
                  </a:txBody>
                  <a:tcPr>
                    <a:solidFill>
                      <a:schemeClr val="bg1"/>
                    </a:solidFill>
                  </a:tcPr>
                </a:tc>
                <a:tc>
                  <a:txBody>
                    <a:bodyPr/>
                    <a:lstStyle/>
                    <a:p>
                      <a:pPr algn="ctr"/>
                      <a:r>
                        <a:rPr lang="en-US" sz="1200">
                          <a:solidFill>
                            <a:schemeClr val="tx1"/>
                          </a:solidFill>
                          <a:latin typeface="Open Sans"/>
                          <a:ea typeface="Open Sans"/>
                          <a:cs typeface="Open Sans"/>
                        </a:rPr>
                        <a:t>AI Visionaries </a:t>
                      </a:r>
                    </a:p>
                  </a:txBody>
                  <a:tcPr>
                    <a:noFill/>
                  </a:tcPr>
                </a:tc>
                <a:tc>
                  <a:txBody>
                    <a:bodyPr/>
                    <a:lstStyle/>
                    <a:p>
                      <a:pPr algn="ctr"/>
                      <a:r>
                        <a:rPr lang="en-US" sz="1200">
                          <a:solidFill>
                            <a:schemeClr val="tx1"/>
                          </a:solidFill>
                          <a:latin typeface="Open Sans"/>
                          <a:ea typeface="Open Sans"/>
                          <a:cs typeface="Open Sans"/>
                        </a:rPr>
                        <a:t>Model Pioneers</a:t>
                      </a:r>
                    </a:p>
                  </a:txBody>
                  <a:tcPr>
                    <a:noFill/>
                  </a:tcPr>
                </a:tc>
                <a:tc>
                  <a:txBody>
                    <a:bodyPr/>
                    <a:lstStyle/>
                    <a:p>
                      <a:pPr algn="ctr"/>
                      <a:r>
                        <a:rPr lang="en-US" sz="1200" err="1">
                          <a:solidFill>
                            <a:schemeClr val="tx1"/>
                          </a:solidFill>
                          <a:latin typeface="Open Sans" panose="020B0606030504020204" pitchFamily="34" charset="0"/>
                          <a:ea typeface="Open Sans" panose="020B0606030504020204" pitchFamily="34" charset="0"/>
                          <a:cs typeface="Open Sans" panose="020B0606030504020204" pitchFamily="34" charset="0"/>
                        </a:rPr>
                        <a:t>Hyperscalers</a:t>
                      </a:r>
                      <a:endParaRPr lang="en-US" sz="1200">
                        <a:solidFill>
                          <a:schemeClr val="tx1"/>
                        </a:solidFill>
                        <a:latin typeface="Open Sans" panose="020B0606030504020204" pitchFamily="34" charset="0"/>
                        <a:ea typeface="Open Sans" panose="020B0606030504020204" pitchFamily="34" charset="0"/>
                        <a:cs typeface="Open Sans" panose="020B0606030504020204" pitchFamily="34" charset="0"/>
                      </a:endParaRPr>
                    </a:p>
                  </a:txBody>
                  <a:tcPr>
                    <a:noFill/>
                  </a:tcPr>
                </a:tc>
                <a:tc>
                  <a:txBody>
                    <a:bodyPr/>
                    <a:lstStyle/>
                    <a:p>
                      <a:pPr algn="ctr"/>
                      <a:r>
                        <a:rPr lang="en-US" sz="1200">
                          <a:solidFill>
                            <a:schemeClr val="tx1"/>
                          </a:solidFill>
                          <a:latin typeface="Open Sans"/>
                          <a:ea typeface="Open Sans"/>
                          <a:cs typeface="Open Sans"/>
                        </a:rPr>
                        <a:t>Data Marketplace</a:t>
                      </a:r>
                    </a:p>
                  </a:txBody>
                  <a:tcPr>
                    <a:noFill/>
                  </a:tcPr>
                </a:tc>
                <a:tc>
                  <a:txBody>
                    <a:bodyPr/>
                    <a:lstStyle/>
                    <a:p>
                      <a:pPr algn="ctr"/>
                      <a:r>
                        <a:rPr lang="en-US" sz="1200">
                          <a:solidFill>
                            <a:schemeClr val="tx1"/>
                          </a:solidFill>
                          <a:latin typeface="Open Sans"/>
                          <a:ea typeface="Open Sans"/>
                          <a:cs typeface="Open Sans"/>
                        </a:rPr>
                        <a:t>Application Providers </a:t>
                      </a:r>
                      <a:endParaRPr lang="en-US" sz="1200">
                        <a:solidFill>
                          <a:schemeClr val="tx1"/>
                        </a:solidFill>
                        <a:latin typeface="Open Sans" panose="020B0606030504020204" pitchFamily="34" charset="0"/>
                        <a:ea typeface="Open Sans" panose="020B0606030504020204" pitchFamily="34" charset="0"/>
                        <a:cs typeface="Open Sans" panose="020B0606030504020204" pitchFamily="34" charset="0"/>
                      </a:endParaRPr>
                    </a:p>
                  </a:txBody>
                  <a:tcPr>
                    <a:noFill/>
                  </a:tcPr>
                </a:tc>
                <a:tc>
                  <a:txBody>
                    <a:bodyPr/>
                    <a:lstStyle/>
                    <a:p>
                      <a:pPr algn="ctr"/>
                      <a:r>
                        <a:rPr lang="en-US" sz="1200">
                          <a:solidFill>
                            <a:schemeClr val="tx1"/>
                          </a:solidFill>
                          <a:latin typeface="Open Sans"/>
                          <a:ea typeface="Open Sans"/>
                          <a:cs typeface="Open Sans"/>
                        </a:rPr>
                        <a:t>Orchestrators</a:t>
                      </a:r>
                    </a:p>
                  </a:txBody>
                  <a:tcPr>
                    <a:noFill/>
                  </a:tcPr>
                </a:tc>
                <a:tc>
                  <a:txBody>
                    <a:bodyPr/>
                    <a:lstStyle/>
                    <a:p>
                      <a:pPr algn="ctr"/>
                      <a:r>
                        <a:rPr lang="en-US" sz="1200">
                          <a:solidFill>
                            <a:schemeClr val="tx1"/>
                          </a:solidFill>
                          <a:latin typeface="Open Sans"/>
                          <a:ea typeface="Open Sans"/>
                          <a:cs typeface="Open Sans"/>
                        </a:rPr>
                        <a:t>Academic Institutions</a:t>
                      </a:r>
                    </a:p>
                    <a:p>
                      <a:pPr algn="ctr"/>
                      <a:r>
                        <a:rPr lang="en-US" sz="1200">
                          <a:solidFill>
                            <a:schemeClr val="tx1"/>
                          </a:solidFill>
                          <a:latin typeface="Open Sans"/>
                          <a:ea typeface="Open Sans"/>
                          <a:cs typeface="Open Sans"/>
                        </a:rPr>
                        <a:t>(R&amp;D)</a:t>
                      </a:r>
                    </a:p>
                  </a:txBody>
                  <a:tcPr marL="0" marR="0">
                    <a:noFill/>
                  </a:tcPr>
                </a:tc>
                <a:extLst>
                  <a:ext uri="{0D108BD9-81ED-4DB2-BD59-A6C34878D82A}">
                    <a16:rowId xmlns:a16="http://schemas.microsoft.com/office/drawing/2014/main" val="600313202"/>
                  </a:ext>
                </a:extLst>
              </a:tr>
              <a:tr h="1027606">
                <a:tc>
                  <a:txBody>
                    <a:bodyPr/>
                    <a:lstStyle/>
                    <a:p>
                      <a:pPr algn="ctr"/>
                      <a:r>
                        <a:rPr lang="en-US" sz="900" b="1" i="0">
                          <a:latin typeface="Open Sans"/>
                          <a:ea typeface="Open Sans"/>
                          <a:cs typeface="Open Sans"/>
                        </a:rPr>
                        <a:t>Ecosystem Role</a:t>
                      </a:r>
                    </a:p>
                  </a:txBody>
                  <a:tcPr marL="0" marR="0" marT="0" marB="0" vert="vert270">
                    <a:solidFill>
                      <a:schemeClr val="bg1"/>
                    </a:solidFill>
                  </a:tcPr>
                </a:tc>
                <a:tc>
                  <a:txBody>
                    <a:bodyPr/>
                    <a:lstStyle/>
                    <a:p>
                      <a:pPr algn="ctr"/>
                      <a:r>
                        <a:rPr lang="en-US" sz="1000" i="1">
                          <a:latin typeface="Open Sans" panose="020B0606030504020204" pitchFamily="34" charset="0"/>
                          <a:ea typeface="Open Sans" panose="020B0606030504020204" pitchFamily="34" charset="0"/>
                          <a:cs typeface="Open Sans" panose="020B0606030504020204" pitchFamily="34" charset="0"/>
                        </a:rPr>
                        <a:t>Develop transformative Generative AI products and industry/domain applications</a:t>
                      </a:r>
                    </a:p>
                  </a:txBody>
                  <a:tcPr anchor="ctr">
                    <a:lnB w="12700" cap="flat" cmpd="sng" algn="ctr">
                      <a:solidFill>
                        <a:schemeClr val="accent5"/>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i="1" kern="1200">
                          <a:solidFill>
                            <a:schemeClr val="dk1"/>
                          </a:solidFill>
                          <a:latin typeface="Open Sans"/>
                          <a:ea typeface="Open Sans"/>
                          <a:cs typeface="Open Sans"/>
                        </a:rPr>
                        <a:t>Develop Foundation Models to power Generative AI applications</a:t>
                      </a:r>
                    </a:p>
                  </a:txBody>
                  <a:tcPr anchor="ctr">
                    <a:lnB w="12700" cap="flat" cmpd="sng" algn="ctr">
                      <a:solidFill>
                        <a:schemeClr val="accent5"/>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i="1" kern="1200">
                          <a:solidFill>
                            <a:schemeClr val="dk1"/>
                          </a:solidFill>
                          <a:latin typeface="Open Sans"/>
                          <a:ea typeface="Open Sans"/>
                          <a:cs typeface="Open Sans"/>
                        </a:rPr>
                        <a:t>Provide secure cloud environments and LLM-as-a-service for consumption</a:t>
                      </a:r>
                    </a:p>
                  </a:txBody>
                  <a:tcPr anchor="ctr">
                    <a:lnB w="12700" cap="flat" cmpd="sng" algn="ctr">
                      <a:solidFill>
                        <a:schemeClr val="accent5"/>
                      </a:solidFill>
                      <a:prstDash val="solid"/>
                      <a:round/>
                      <a:headEnd type="none" w="med" len="med"/>
                      <a:tailEnd type="none" w="med" len="med"/>
                    </a:lnB>
                    <a:noFill/>
                  </a:tcPr>
                </a:tc>
                <a:tc>
                  <a:txBody>
                    <a:bodyPr/>
                    <a:lstStyle/>
                    <a:p>
                      <a:pPr algn="ctr"/>
                      <a:r>
                        <a:rPr lang="en-US" sz="1000" i="1">
                          <a:latin typeface="Open Sans"/>
                          <a:ea typeface="Open Sans"/>
                          <a:cs typeface="Open Sans"/>
                        </a:rPr>
                        <a:t>Provide curated data to train Foundation Models for new use cases</a:t>
                      </a:r>
                    </a:p>
                  </a:txBody>
                  <a:tcPr anchor="ctr">
                    <a:lnB w="12700" cap="flat" cmpd="sng" algn="ctr">
                      <a:solidFill>
                        <a:schemeClr val="accent5"/>
                      </a:solidFill>
                      <a:prstDash val="solid"/>
                      <a:round/>
                      <a:headEnd type="none" w="med" len="med"/>
                      <a:tailEnd type="none" w="med" len="med"/>
                    </a:lnB>
                    <a:noFill/>
                  </a:tcPr>
                </a:tc>
                <a:tc>
                  <a:txBody>
                    <a:bodyPr/>
                    <a:lstStyle/>
                    <a:p>
                      <a:pPr algn="ctr"/>
                      <a:r>
                        <a:rPr lang="en-US" sz="1000" i="1">
                          <a:latin typeface="Open Sans"/>
                          <a:ea typeface="Open Sans"/>
                          <a:cs typeface="Open Sans"/>
                        </a:rPr>
                        <a:t>Consume LLM services to differentiate their applications with Generative AI capabilities</a:t>
                      </a:r>
                    </a:p>
                  </a:txBody>
                  <a:tcPr anchor="ctr">
                    <a:lnB w="12700" cap="flat" cmpd="sng" algn="ctr">
                      <a:solidFill>
                        <a:schemeClr val="accent5"/>
                      </a:solidFill>
                      <a:prstDash val="solid"/>
                      <a:round/>
                      <a:headEnd type="none" w="med" len="med"/>
                      <a:tailEnd type="none" w="med" len="med"/>
                    </a:lnB>
                    <a:noFill/>
                  </a:tcPr>
                </a:tc>
                <a:tc>
                  <a:txBody>
                    <a:bodyPr/>
                    <a:lstStyle/>
                    <a:p>
                      <a:pPr algn="ctr"/>
                      <a:r>
                        <a:rPr lang="en-US" sz="1000" i="1">
                          <a:latin typeface="Open Sans"/>
                          <a:ea typeface="Open Sans"/>
                          <a:cs typeface="Open Sans"/>
                        </a:rPr>
                        <a:t>Shape C-Suite agendas, advise and Integrate to Transform using Generative AI  </a:t>
                      </a:r>
                      <a:endParaRPr lang="en-US" sz="1000" i="1">
                        <a:latin typeface="Open Sans" panose="020B0606030504020204" pitchFamily="34" charset="0"/>
                        <a:ea typeface="Open Sans" panose="020B0606030504020204" pitchFamily="34" charset="0"/>
                        <a:cs typeface="Open Sans" panose="020B0606030504020204" pitchFamily="34" charset="0"/>
                      </a:endParaRPr>
                    </a:p>
                  </a:txBody>
                  <a:tcPr anchor="ctr">
                    <a:lnB w="12700" cap="flat" cmpd="sng" algn="ctr">
                      <a:solidFill>
                        <a:schemeClr val="accent5"/>
                      </a:solidFill>
                      <a:prstDash val="solid"/>
                      <a:round/>
                      <a:headEnd type="none" w="med" len="med"/>
                      <a:tailEnd type="none" w="med" len="med"/>
                    </a:lnB>
                    <a:noFill/>
                  </a:tcPr>
                </a:tc>
                <a:tc>
                  <a:txBody>
                    <a:bodyPr/>
                    <a:lstStyle/>
                    <a:p>
                      <a:pPr algn="ctr"/>
                      <a:r>
                        <a:rPr lang="en-US" sz="1000" i="1">
                          <a:latin typeface="Open Sans"/>
                          <a:ea typeface="Open Sans"/>
                          <a:cs typeface="Open Sans"/>
                        </a:rPr>
                        <a:t>Establish Generative AI Centers of Excellence for co-innovation and talent recruitment</a:t>
                      </a:r>
                    </a:p>
                  </a:txBody>
                  <a:tcPr anchor="ctr">
                    <a:lnB w="12700" cap="flat" cmpd="sng" algn="ctr">
                      <a:solidFill>
                        <a:schemeClr val="accent5"/>
                      </a:solidFill>
                      <a:prstDash val="solid"/>
                      <a:round/>
                      <a:headEnd type="none" w="med" len="med"/>
                      <a:tailEnd type="none" w="med" len="med"/>
                    </a:lnB>
                    <a:noFill/>
                  </a:tcPr>
                </a:tc>
                <a:extLst>
                  <a:ext uri="{0D108BD9-81ED-4DB2-BD59-A6C34878D82A}">
                    <a16:rowId xmlns:a16="http://schemas.microsoft.com/office/drawing/2014/main" val="3304883462"/>
                  </a:ext>
                </a:extLst>
              </a:tr>
              <a:tr h="1075809">
                <a:tc>
                  <a:txBody>
                    <a:bodyPr/>
                    <a:lstStyle/>
                    <a:p>
                      <a:pPr algn="ctr"/>
                      <a:r>
                        <a:rPr lang="en-US" sz="900" b="1" i="0">
                          <a:latin typeface="Open Sans"/>
                          <a:ea typeface="Open Sans"/>
                          <a:cs typeface="Open Sans"/>
                        </a:rPr>
                        <a:t>Market  Players</a:t>
                      </a:r>
                      <a:r>
                        <a:rPr lang="en-US" sz="900" b="1" i="0">
                          <a:solidFill>
                            <a:schemeClr val="accent5"/>
                          </a:solidFill>
                          <a:latin typeface="Open Sans"/>
                          <a:ea typeface="Open Sans"/>
                          <a:cs typeface="Open Sans"/>
                        </a:rPr>
                        <a:t>*</a:t>
                      </a:r>
                    </a:p>
                  </a:txBody>
                  <a:tcPr marL="0" marR="0" marT="0" marB="0" vert="vert270">
                    <a:solidFill>
                      <a:schemeClr val="bg1"/>
                    </a:solidFill>
                  </a:tcPr>
                </a:tc>
                <a:tc>
                  <a:txBody>
                    <a:bodyPr/>
                    <a:lstStyle/>
                    <a:p>
                      <a:endParaRPr lang="en-US" sz="1050">
                        <a:latin typeface="Open Sans" panose="020B0606030504020204" pitchFamily="34" charset="0"/>
                        <a:ea typeface="Open Sans" panose="020B0606030504020204" pitchFamily="34" charset="0"/>
                        <a:cs typeface="Open Sans" panose="020B0606030504020204" pitchFamily="34" charset="0"/>
                      </a:endParaRPr>
                    </a:p>
                  </a:txBody>
                  <a:tcP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noFill/>
                  </a:tcPr>
                </a:tc>
                <a:tc>
                  <a:txBody>
                    <a:bodyPr/>
                    <a:lstStyle/>
                    <a:p>
                      <a:endParaRPr lang="en-US" sz="1050">
                        <a:latin typeface="Open Sans" panose="020B0606030504020204" pitchFamily="34" charset="0"/>
                        <a:ea typeface="Open Sans" panose="020B0606030504020204" pitchFamily="34" charset="0"/>
                        <a:cs typeface="Open Sans" panose="020B0606030504020204" pitchFamily="34" charset="0"/>
                      </a:endParaRPr>
                    </a:p>
                  </a:txBody>
                  <a:tcP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noFill/>
                  </a:tcPr>
                </a:tc>
                <a:tc>
                  <a:txBody>
                    <a:bodyPr/>
                    <a:lstStyle/>
                    <a:p>
                      <a:endParaRPr lang="en-US" sz="1050">
                        <a:latin typeface="Open Sans" panose="020B0606030504020204" pitchFamily="34" charset="0"/>
                        <a:ea typeface="Open Sans" panose="020B0606030504020204" pitchFamily="34" charset="0"/>
                        <a:cs typeface="Open Sans" panose="020B0606030504020204" pitchFamily="34" charset="0"/>
                      </a:endParaRPr>
                    </a:p>
                  </a:txBody>
                  <a:tcP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noFill/>
                  </a:tcPr>
                </a:tc>
                <a:tc>
                  <a:txBody>
                    <a:bodyPr/>
                    <a:lstStyle/>
                    <a:p>
                      <a:endParaRPr lang="en-US" sz="1050">
                        <a:latin typeface="Open Sans" panose="020B0606030504020204" pitchFamily="34" charset="0"/>
                        <a:ea typeface="Open Sans" panose="020B0606030504020204" pitchFamily="34" charset="0"/>
                        <a:cs typeface="Open Sans" panose="020B0606030504020204" pitchFamily="34" charset="0"/>
                      </a:endParaRPr>
                    </a:p>
                  </a:txBody>
                  <a:tcP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noFill/>
                  </a:tcPr>
                </a:tc>
                <a:tc>
                  <a:txBody>
                    <a:bodyPr/>
                    <a:lstStyle/>
                    <a:p>
                      <a:endParaRPr lang="en-US" sz="1050">
                        <a:latin typeface="Open Sans" panose="020B0606030504020204" pitchFamily="34" charset="0"/>
                        <a:ea typeface="Open Sans" panose="020B0606030504020204" pitchFamily="34" charset="0"/>
                        <a:cs typeface="Open Sans" panose="020B0606030504020204" pitchFamily="34" charset="0"/>
                      </a:endParaRPr>
                    </a:p>
                  </a:txBody>
                  <a:tcP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noFill/>
                  </a:tcPr>
                </a:tc>
                <a:tc>
                  <a:txBody>
                    <a:bodyPr/>
                    <a:lstStyle/>
                    <a:p>
                      <a:endParaRPr lang="en-US" sz="1050">
                        <a:latin typeface="Open Sans" panose="020B0606030504020204" pitchFamily="34" charset="0"/>
                        <a:ea typeface="Open Sans" panose="020B0606030504020204" pitchFamily="34" charset="0"/>
                        <a:cs typeface="Open Sans" panose="020B0606030504020204" pitchFamily="34" charset="0"/>
                      </a:endParaRPr>
                    </a:p>
                  </a:txBody>
                  <a:tcP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noFill/>
                  </a:tcPr>
                </a:tc>
                <a:tc>
                  <a:txBody>
                    <a:bodyPr/>
                    <a:lstStyle/>
                    <a:p>
                      <a:endParaRPr lang="en-US" sz="1050">
                        <a:latin typeface="Open Sans" panose="020B0606030504020204" pitchFamily="34" charset="0"/>
                        <a:ea typeface="Open Sans" panose="020B0606030504020204" pitchFamily="34" charset="0"/>
                        <a:cs typeface="Open Sans" panose="020B0606030504020204" pitchFamily="34" charset="0"/>
                      </a:endParaRPr>
                    </a:p>
                  </a:txBody>
                  <a:tcP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noFill/>
                  </a:tcPr>
                </a:tc>
                <a:extLst>
                  <a:ext uri="{0D108BD9-81ED-4DB2-BD59-A6C34878D82A}">
                    <a16:rowId xmlns:a16="http://schemas.microsoft.com/office/drawing/2014/main" val="2035248826"/>
                  </a:ext>
                </a:extLst>
              </a:tr>
              <a:tr h="2834640">
                <a:tc>
                  <a:txBody>
                    <a:bodyPr/>
                    <a:lstStyle/>
                    <a:p>
                      <a:pPr algn="ctr"/>
                      <a:endParaRPr lang="en-US" sz="900" b="1" i="0">
                        <a:latin typeface="Open Sans" panose="020B0606030504020204" pitchFamily="34" charset="0"/>
                        <a:ea typeface="Open Sans" panose="020B0606030504020204" pitchFamily="34" charset="0"/>
                        <a:cs typeface="Open Sans" panose="020B0606030504020204" pitchFamily="34" charset="0"/>
                      </a:endParaRPr>
                    </a:p>
                  </a:txBody>
                  <a:tcPr marL="0" marR="0" marT="0" marB="0" vert="vert270">
                    <a:solidFill>
                      <a:schemeClr val="bg1"/>
                    </a:solidFill>
                  </a:tcPr>
                </a:tc>
                <a:tc>
                  <a:txBody>
                    <a:bodyPr/>
                    <a:lstStyle/>
                    <a:p>
                      <a:r>
                        <a:rPr lang="en-US" sz="1000" b="1">
                          <a:latin typeface="Open Sans"/>
                          <a:ea typeface="Open Sans"/>
                          <a:cs typeface="Open Sans"/>
                        </a:rPr>
                        <a:t>Venturing-into</a:t>
                      </a:r>
                      <a:r>
                        <a:rPr lang="en-US" sz="1000" b="0">
                          <a:latin typeface="Open Sans"/>
                          <a:ea typeface="Open Sans"/>
                          <a:cs typeface="Open Sans"/>
                        </a:rPr>
                        <a:t>|</a:t>
                      </a:r>
                      <a:endParaRPr lang="en-US" sz="1000">
                        <a:latin typeface="Open Sans"/>
                        <a:ea typeface="Open Sans"/>
                        <a:cs typeface="Open Sans"/>
                      </a:endParaRPr>
                    </a:p>
                    <a:p>
                      <a:r>
                        <a:rPr lang="en-US" sz="1000">
                          <a:latin typeface="Open Sans" panose="020B0606030504020204" pitchFamily="34" charset="0"/>
                          <a:ea typeface="Open Sans" panose="020B0606030504020204" pitchFamily="34" charset="0"/>
                          <a:cs typeface="Open Sans" panose="020B0606030504020204" pitchFamily="34" charset="0"/>
                        </a:rPr>
                        <a:t>new non-services based business models for emerging markets </a:t>
                      </a:r>
                    </a:p>
                  </a:txBody>
                  <a:tcPr marT="91440" marB="91440">
                    <a:lnT w="12700" cap="flat" cmpd="sng" algn="ctr">
                      <a:solidFill>
                        <a:schemeClr val="accent5"/>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indent="0">
                        <a:buFont typeface="Wingdings" panose="05000000000000000000" pitchFamily="2" charset="2"/>
                        <a:buNone/>
                      </a:pPr>
                      <a:r>
                        <a:rPr lang="en-US" sz="1000" b="1">
                          <a:latin typeface="Open Sans"/>
                          <a:ea typeface="Open Sans"/>
                          <a:cs typeface="Open Sans"/>
                        </a:rPr>
                        <a:t>Business-with </a:t>
                      </a:r>
                      <a:r>
                        <a:rPr lang="en-US" sz="1000">
                          <a:latin typeface="Open Sans"/>
                          <a:ea typeface="Open Sans"/>
                          <a:cs typeface="Open Sans"/>
                        </a:rPr>
                        <a:t>| design and deploy business solutions for clients using Generative AI Foundation Models</a:t>
                      </a:r>
                    </a:p>
                    <a:p>
                      <a:pPr marL="0" indent="0">
                        <a:buFont typeface="Wingdings" panose="05000000000000000000" pitchFamily="2" charset="2"/>
                        <a:buNone/>
                      </a:pPr>
                      <a:endParaRPr lang="en-US" sz="1000">
                        <a:latin typeface="Open Sans"/>
                        <a:ea typeface="Open Sans"/>
                        <a:cs typeface="Open Sans"/>
                      </a:endParaRPr>
                    </a:p>
                    <a:p>
                      <a:pPr marL="0" indent="0">
                        <a:buFont typeface="Wingdings" panose="05000000000000000000" pitchFamily="2" charset="2"/>
                        <a:buNone/>
                      </a:pPr>
                      <a:r>
                        <a:rPr lang="en-US" sz="1000" i="1">
                          <a:solidFill>
                            <a:schemeClr val="accent1"/>
                          </a:solidFill>
                          <a:latin typeface="Open Sans"/>
                          <a:ea typeface="Open Sans"/>
                          <a:cs typeface="Open Sans"/>
                        </a:rPr>
                        <a:t>**</a:t>
                      </a:r>
                      <a:r>
                        <a:rPr lang="en-US" sz="1000" i="1">
                          <a:latin typeface="Open Sans"/>
                          <a:ea typeface="Open Sans"/>
                          <a:cs typeface="Open Sans"/>
                        </a:rPr>
                        <a:t>Within Independence Guidelines and constraints </a:t>
                      </a:r>
                    </a:p>
                  </a:txBody>
                  <a:tcPr marT="91440" marB="91440">
                    <a:lnT w="12700" cap="flat" cmpd="sng" algn="ctr">
                      <a:solidFill>
                        <a:schemeClr val="accent5"/>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r>
                        <a:rPr lang="en-US" sz="1000" b="1">
                          <a:latin typeface="Open Sans"/>
                          <a:ea typeface="Open Sans"/>
                          <a:cs typeface="Open Sans"/>
                        </a:rPr>
                        <a:t>Sell-with | </a:t>
                      </a:r>
                      <a:r>
                        <a:rPr lang="en-US" sz="1000" kern="1200">
                          <a:solidFill>
                            <a:schemeClr val="dk1"/>
                          </a:solidFill>
                          <a:latin typeface="Open Sans"/>
                          <a:ea typeface="Open Sans"/>
                          <a:cs typeface="Open Sans"/>
                        </a:rPr>
                        <a:t>build and sell Generative AI Industry/Domain solutions by training models and </a:t>
                      </a:r>
                      <a:r>
                        <a:rPr lang="en-US" sz="1000">
                          <a:latin typeface="Open Sans"/>
                          <a:ea typeface="Open Sans"/>
                          <a:cs typeface="Open Sans"/>
                        </a:rPr>
                        <a:t>consuming LLM-as- a service; e.g.,</a:t>
                      </a:r>
                    </a:p>
                    <a:p>
                      <a:pPr marL="228600" indent="-228600">
                        <a:buFont typeface="Wingdings" panose="05000000000000000000" pitchFamily="2" charset="2"/>
                        <a:buChar char="§"/>
                      </a:pPr>
                      <a:r>
                        <a:rPr lang="en-US" sz="1000" b="1">
                          <a:latin typeface="Open Sans"/>
                          <a:ea typeface="Open Sans"/>
                          <a:cs typeface="Open Sans"/>
                        </a:rPr>
                        <a:t>Google:</a:t>
                      </a:r>
                      <a:r>
                        <a:rPr lang="en-US" sz="1000">
                          <a:latin typeface="Open Sans"/>
                          <a:ea typeface="Open Sans"/>
                          <a:cs typeface="Open Sans"/>
                        </a:rPr>
                        <a:t> FSI, Consumer, Marketing </a:t>
                      </a:r>
                    </a:p>
                    <a:p>
                      <a:pPr marL="228600" indent="-228600">
                        <a:buFont typeface="Wingdings" panose="05000000000000000000" pitchFamily="2" charset="2"/>
                        <a:buChar char="§"/>
                      </a:pPr>
                      <a:r>
                        <a:rPr lang="en-US" sz="1000" b="1">
                          <a:latin typeface="Open Sans"/>
                          <a:ea typeface="Open Sans"/>
                          <a:cs typeface="Open Sans"/>
                        </a:rPr>
                        <a:t>AWS: </a:t>
                      </a:r>
                      <a:r>
                        <a:rPr lang="en-US" sz="1000">
                          <a:latin typeface="Open Sans"/>
                          <a:ea typeface="Open Sans"/>
                          <a:cs typeface="Open Sans"/>
                        </a:rPr>
                        <a:t>TMT</a:t>
                      </a:r>
                    </a:p>
                    <a:p>
                      <a:pPr marL="228600" indent="-228600">
                        <a:buFont typeface="Wingdings" panose="05000000000000000000" pitchFamily="2" charset="2"/>
                        <a:buChar char="§"/>
                      </a:pPr>
                      <a:r>
                        <a:rPr lang="en-US" sz="1000" b="1">
                          <a:latin typeface="Open Sans"/>
                          <a:ea typeface="Open Sans"/>
                          <a:cs typeface="Open Sans"/>
                        </a:rPr>
                        <a:t>NVIDIA</a:t>
                      </a:r>
                      <a:r>
                        <a:rPr lang="en-US" sz="1000" b="1" baseline="30000">
                          <a:latin typeface="Open Sans"/>
                          <a:ea typeface="Open Sans"/>
                          <a:cs typeface="Open Sans"/>
                        </a:rPr>
                        <a:t>+</a:t>
                      </a:r>
                      <a:r>
                        <a:rPr lang="en-US" sz="1000">
                          <a:latin typeface="Open Sans"/>
                          <a:ea typeface="Open Sans"/>
                          <a:cs typeface="Open Sans"/>
                        </a:rPr>
                        <a:t>: LSHC, Auto, Simulations</a:t>
                      </a:r>
                    </a:p>
                  </a:txBody>
                  <a:tcPr marT="91440" marB="91440">
                    <a:lnT w="12700" cap="flat" cmpd="sng" algn="ctr">
                      <a:solidFill>
                        <a:schemeClr val="accent5"/>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r>
                        <a:rPr lang="en-US" sz="1000" b="1">
                          <a:latin typeface="Open Sans"/>
                          <a:ea typeface="Open Sans"/>
                          <a:cs typeface="Open Sans"/>
                        </a:rPr>
                        <a:t>Access-from </a:t>
                      </a:r>
                      <a:r>
                        <a:rPr lang="en-US" sz="1000">
                          <a:latin typeface="Open Sans"/>
                          <a:ea typeface="Open Sans"/>
                          <a:cs typeface="Open Sans"/>
                        </a:rPr>
                        <a:t>|procure propriety data </a:t>
                      </a:r>
                      <a:r>
                        <a:rPr lang="en-US" sz="1000" i="1">
                          <a:latin typeface="Open Sans"/>
                          <a:ea typeface="Open Sans"/>
                          <a:cs typeface="Open Sans"/>
                        </a:rPr>
                        <a:t>(with legal structures in place) </a:t>
                      </a:r>
                      <a:r>
                        <a:rPr lang="en-US" sz="1000">
                          <a:latin typeface="Open Sans"/>
                          <a:ea typeface="Open Sans"/>
                          <a:cs typeface="Open Sans"/>
                        </a:rPr>
                        <a:t>to train models for general fit-for-purpose applications and Industry/Domain Generative AI solutions</a:t>
                      </a:r>
                    </a:p>
                  </a:txBody>
                  <a:tcPr marT="91440" marB="91440">
                    <a:lnT w="12700" cap="flat" cmpd="sng" algn="ctr">
                      <a:solidFill>
                        <a:schemeClr val="accent5"/>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indent="0">
                        <a:buFont typeface="Wingdings" panose="05000000000000000000" pitchFamily="2" charset="2"/>
                        <a:buNone/>
                      </a:pPr>
                      <a:r>
                        <a:rPr lang="en-US" sz="1000" b="1">
                          <a:latin typeface="Open Sans"/>
                          <a:ea typeface="Open Sans"/>
                          <a:cs typeface="Open Sans"/>
                        </a:rPr>
                        <a:t>Sell To | </a:t>
                      </a:r>
                      <a:r>
                        <a:rPr lang="en-US" sz="1000" b="0">
                          <a:latin typeface="Open Sans"/>
                          <a:ea typeface="Open Sans"/>
                          <a:cs typeface="Open Sans"/>
                        </a:rPr>
                        <a:t>embed </a:t>
                      </a:r>
                      <a:r>
                        <a:rPr lang="en-US" sz="1000">
                          <a:latin typeface="Open Sans"/>
                          <a:ea typeface="Open Sans"/>
                          <a:cs typeface="Open Sans"/>
                        </a:rPr>
                        <a:t>LLMs in their products to differentiate in the market</a:t>
                      </a:r>
                    </a:p>
                    <a:p>
                      <a:pPr marL="0" indent="0">
                        <a:buFont typeface="Wingdings" panose="05000000000000000000" pitchFamily="2" charset="2"/>
                        <a:buNone/>
                      </a:pPr>
                      <a:endParaRPr lang="en-US" sz="500">
                        <a:latin typeface="Open Sans" panose="020B0606030504020204" pitchFamily="34" charset="0"/>
                        <a:ea typeface="Open Sans" panose="020B0606030504020204" pitchFamily="34" charset="0"/>
                        <a:cs typeface="Open Sans" panose="020B0606030504020204" pitchFamily="34" charset="0"/>
                      </a:endParaRPr>
                    </a:p>
                    <a:p>
                      <a:pPr marL="0" indent="0">
                        <a:buFont typeface="Wingdings" panose="05000000000000000000" pitchFamily="2" charset="2"/>
                        <a:buNone/>
                      </a:pPr>
                      <a:r>
                        <a:rPr lang="en-US" sz="1000" b="1">
                          <a:latin typeface="Open Sans"/>
                          <a:ea typeface="Open Sans"/>
                          <a:cs typeface="Open Sans"/>
                        </a:rPr>
                        <a:t>Sell-with</a:t>
                      </a:r>
                      <a:r>
                        <a:rPr lang="en-US" sz="1000">
                          <a:latin typeface="Open Sans"/>
                          <a:ea typeface="Open Sans"/>
                          <a:cs typeface="Open Sans"/>
                        </a:rPr>
                        <a:t> | create a differentiated position and Deloitte co-branded offering in the market</a:t>
                      </a:r>
                    </a:p>
                  </a:txBody>
                  <a:tcPr marT="91440" marB="91440">
                    <a:lnT w="12700" cap="flat" cmpd="sng" algn="ctr">
                      <a:solidFill>
                        <a:schemeClr val="accent5"/>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effectLst/>
                          <a:uLnTx/>
                          <a:uFillTx/>
                          <a:latin typeface="Open Sans"/>
                          <a:ea typeface="Open Sans"/>
                          <a:cs typeface="Open Sans"/>
                        </a:rPr>
                        <a:t>Advise | </a:t>
                      </a:r>
                      <a:r>
                        <a:rPr kumimoji="0" lang="en-US" sz="1000" b="0" i="0" u="none" strike="noStrike" kern="1200" cap="none" spc="0" normalizeH="0" baseline="0" noProof="0">
                          <a:ln>
                            <a:noFill/>
                          </a:ln>
                          <a:effectLst/>
                          <a:uLnTx/>
                          <a:uFillTx/>
                          <a:latin typeface="Open Sans"/>
                          <a:ea typeface="Open Sans"/>
                          <a:cs typeface="Open Sans"/>
                        </a:rPr>
                        <a:t>select right partners and models across modalities</a:t>
                      </a:r>
                    </a:p>
                    <a:p>
                      <a:pPr marL="0" marR="0" lvl="0" indent="0" algn="ctr"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kumimoji="0" lang="en-US" sz="5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effectLst/>
                          <a:uLnTx/>
                          <a:uFillTx/>
                          <a:latin typeface="Open Sans"/>
                          <a:ea typeface="Open Sans"/>
                          <a:cs typeface="Open Sans"/>
                        </a:rPr>
                        <a:t>Implement</a:t>
                      </a:r>
                      <a:r>
                        <a:rPr kumimoji="0" lang="en-US" sz="1000" b="0" i="0" u="none" strike="noStrike" kern="1200" cap="none" spc="0" normalizeH="0" baseline="0" noProof="0">
                          <a:ln>
                            <a:noFill/>
                          </a:ln>
                          <a:effectLst/>
                          <a:uLnTx/>
                          <a:uFillTx/>
                          <a:latin typeface="Open Sans"/>
                          <a:ea typeface="Open Sans"/>
                          <a:cs typeface="Open Sans"/>
                        </a:rPr>
                        <a:t> </a:t>
                      </a:r>
                      <a:r>
                        <a:rPr kumimoji="0" lang="en-US" sz="1000" b="1" i="0" u="none" strike="noStrike" kern="1200" cap="none" spc="0" normalizeH="0" baseline="0" noProof="0">
                          <a:ln>
                            <a:noFill/>
                          </a:ln>
                          <a:effectLst/>
                          <a:uLnTx/>
                          <a:uFillTx/>
                          <a:latin typeface="Open Sans"/>
                          <a:ea typeface="Open Sans"/>
                          <a:cs typeface="Open Sans"/>
                        </a:rPr>
                        <a:t>|</a:t>
                      </a:r>
                      <a:r>
                        <a:rPr kumimoji="0" lang="en-US" sz="1000" b="0" i="0" u="none" strike="noStrike" kern="1200" cap="none" spc="0" normalizeH="0" baseline="0" noProof="0">
                          <a:ln>
                            <a:noFill/>
                          </a:ln>
                          <a:effectLst/>
                          <a:uLnTx/>
                          <a:uFillTx/>
                          <a:latin typeface="Open Sans"/>
                          <a:ea typeface="Open Sans"/>
                          <a:cs typeface="Open Sans"/>
                        </a:rPr>
                        <a:t> transform client organizations by applying Generative AI</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5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effectLst/>
                          <a:uLnTx/>
                          <a:uFillTx/>
                          <a:latin typeface="Open Sans"/>
                          <a:ea typeface="Open Sans"/>
                          <a:cs typeface="Open Sans"/>
                        </a:rPr>
                        <a:t>Operate</a:t>
                      </a:r>
                      <a:r>
                        <a:rPr kumimoji="0" lang="en-US" sz="1000" b="0" i="0" u="none" strike="noStrike" kern="1200" cap="none" spc="0" normalizeH="0" baseline="0" noProof="0">
                          <a:ln>
                            <a:noFill/>
                          </a:ln>
                          <a:effectLst/>
                          <a:uLnTx/>
                          <a:uFillTx/>
                          <a:latin typeface="Open Sans"/>
                          <a:ea typeface="Open Sans"/>
                          <a:cs typeface="Open Sans"/>
                        </a:rPr>
                        <a:t> </a:t>
                      </a:r>
                      <a:r>
                        <a:rPr kumimoji="0" lang="en-US" sz="1000" b="1" i="0" u="none" strike="noStrike" kern="1200" cap="none" spc="0" normalizeH="0" baseline="0" noProof="0">
                          <a:ln>
                            <a:noFill/>
                          </a:ln>
                          <a:effectLst/>
                          <a:uLnTx/>
                          <a:uFillTx/>
                          <a:latin typeface="Open Sans"/>
                          <a:ea typeface="Open Sans"/>
                          <a:cs typeface="Open Sans"/>
                        </a:rPr>
                        <a:t>|</a:t>
                      </a:r>
                      <a:r>
                        <a:rPr kumimoji="0" lang="en-US" sz="1000" b="0" i="0" u="none" strike="noStrike" kern="1200" cap="none" spc="0" normalizeH="0" baseline="0" noProof="0">
                          <a:ln>
                            <a:noFill/>
                          </a:ln>
                          <a:effectLst/>
                          <a:uLnTx/>
                          <a:uFillTx/>
                          <a:latin typeface="Open Sans"/>
                          <a:ea typeface="Open Sans"/>
                          <a:cs typeface="Open Sans"/>
                        </a:rPr>
                        <a:t> run AI factories for continuous consumption, tuning and business value creation through LLM Ops</a:t>
                      </a:r>
                      <a:endParaRPr kumimoji="0" lang="en-US" sz="1000" b="0" i="1" u="none" strike="noStrike" kern="1200" cap="none" spc="0" normalizeH="0" baseline="0" noProof="0">
                        <a:ln>
                          <a:noFill/>
                        </a:ln>
                        <a:effectLst/>
                        <a:uLnTx/>
                        <a:uFillTx/>
                        <a:latin typeface="Open Sans"/>
                        <a:ea typeface="Open Sans"/>
                        <a:cs typeface="Open San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1" kern="1200">
                          <a:solidFill>
                            <a:schemeClr val="dk1"/>
                          </a:solidFill>
                          <a:effectLst/>
                          <a:latin typeface="Open Sans"/>
                          <a:ea typeface="Open Sans"/>
                          <a:cs typeface="Open Sans"/>
                        </a:rPr>
                        <a:t>Risk and Trustworthy AI </a:t>
                      </a:r>
                      <a:r>
                        <a:rPr lang="en-US" sz="1000" kern="1200">
                          <a:solidFill>
                            <a:schemeClr val="dk1"/>
                          </a:solidFill>
                          <a:effectLst/>
                          <a:latin typeface="Open Sans"/>
                          <a:ea typeface="Open Sans"/>
                          <a:cs typeface="Open Sans"/>
                        </a:rPr>
                        <a:t>| provide services to shape risk, security and responsible AI</a:t>
                      </a:r>
                      <a:endParaRPr kumimoji="0" lang="en-US" sz="1000" b="0" i="0" u="none" strike="noStrike" kern="1200" cap="none" spc="0" normalizeH="0" baseline="0" noProof="0">
                        <a:ln>
                          <a:noFill/>
                        </a:ln>
                        <a:solidFill>
                          <a:prstClr val="black"/>
                        </a:solidFill>
                        <a:effectLst/>
                        <a:uLnTx/>
                        <a:uFillTx/>
                        <a:latin typeface="Open Sans"/>
                        <a:ea typeface="Open Sans"/>
                        <a:cs typeface="Open Sans"/>
                      </a:endParaRPr>
                    </a:p>
                  </a:txBody>
                  <a:tcPr marT="91440" marB="91440">
                    <a:lnT w="12700" cap="flat" cmpd="sng" algn="ctr">
                      <a:solidFill>
                        <a:schemeClr val="accent5"/>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l" defTabSz="914400" rtl="0" eaLnBrk="1" latinLnBrk="0" hangingPunct="1"/>
                      <a:r>
                        <a:rPr lang="en-US" sz="1000" b="1" dirty="0">
                          <a:latin typeface="Open Sans" panose="020B0606030504020204" pitchFamily="34" charset="0"/>
                          <a:ea typeface="Open Sans" panose="020B0606030504020204" pitchFamily="34" charset="0"/>
                          <a:cs typeface="Open Sans" panose="020B0606030504020204" pitchFamily="34" charset="0"/>
                        </a:rPr>
                        <a:t>Co-develop | </a:t>
                      </a:r>
                      <a:r>
                        <a:rPr lang="en-US" sz="1000" b="0" kern="1200" dirty="0">
                          <a:solidFill>
                            <a:schemeClr val="dk1"/>
                          </a:solidFill>
                          <a:latin typeface="Open Sans" panose="020B0606030504020204" pitchFamily="34" charset="0"/>
                          <a:ea typeface="Open Sans" panose="020B0606030504020204" pitchFamily="34" charset="0"/>
                          <a:cs typeface="Open Sans" panose="020B0606030504020204" pitchFamily="34" charset="0"/>
                        </a:rPr>
                        <a:t>invest in R&amp;D and create a talent pipeline through fellowships, internships, etc.</a:t>
                      </a:r>
                    </a:p>
                    <a:p>
                      <a:endParaRPr lang="en-US" sz="1050" dirty="0">
                        <a:latin typeface="Open Sans" panose="020B0606030504020204" pitchFamily="34" charset="0"/>
                        <a:ea typeface="Open Sans" panose="020B0606030504020204" pitchFamily="34" charset="0"/>
                        <a:cs typeface="Open Sans" panose="020B0606030504020204" pitchFamily="34" charset="0"/>
                      </a:endParaRPr>
                    </a:p>
                  </a:txBody>
                  <a:tcPr marT="91440" marB="91440">
                    <a:lnT w="12700" cap="flat" cmpd="sng" algn="ctr">
                      <a:solidFill>
                        <a:schemeClr val="accent5"/>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858174963"/>
                  </a:ext>
                </a:extLst>
              </a:tr>
            </a:tbl>
          </a:graphicData>
        </a:graphic>
      </p:graphicFrame>
      <p:pic>
        <p:nvPicPr>
          <p:cNvPr id="9" name="Picture 8">
            <a:extLst>
              <a:ext uri="{FF2B5EF4-FFF2-40B4-BE49-F238E27FC236}">
                <a16:creationId xmlns:a16="http://schemas.microsoft.com/office/drawing/2014/main" id="{C67A4A94-81B1-45B0-B557-B5B3485CAC51}"/>
              </a:ext>
            </a:extLst>
          </p:cNvPr>
          <p:cNvPicPr>
            <a:picLocks noChangeAspect="1"/>
          </p:cNvPicPr>
          <p:nvPr/>
        </p:nvPicPr>
        <p:blipFill>
          <a:blip r:embed="rId3"/>
          <a:stretch>
            <a:fillRect/>
          </a:stretch>
        </p:blipFill>
        <p:spPr>
          <a:xfrm>
            <a:off x="8818742" y="2896281"/>
            <a:ext cx="781167" cy="409482"/>
          </a:xfrm>
          <a:prstGeom prst="rect">
            <a:avLst/>
          </a:prstGeom>
        </p:spPr>
      </p:pic>
      <p:pic>
        <p:nvPicPr>
          <p:cNvPr id="10" name="Picture 9">
            <a:extLst>
              <a:ext uri="{FF2B5EF4-FFF2-40B4-BE49-F238E27FC236}">
                <a16:creationId xmlns:a16="http://schemas.microsoft.com/office/drawing/2014/main" id="{9E8A549E-9B79-40DB-84A7-691614DE2000}"/>
              </a:ext>
            </a:extLst>
          </p:cNvPr>
          <p:cNvPicPr>
            <a:picLocks noChangeAspect="1"/>
          </p:cNvPicPr>
          <p:nvPr/>
        </p:nvPicPr>
        <p:blipFill>
          <a:blip r:embed="rId4"/>
          <a:stretch>
            <a:fillRect/>
          </a:stretch>
        </p:blipFill>
        <p:spPr>
          <a:xfrm>
            <a:off x="1139713" y="3008913"/>
            <a:ext cx="381404" cy="281435"/>
          </a:xfrm>
          <a:prstGeom prst="rect">
            <a:avLst/>
          </a:prstGeom>
        </p:spPr>
      </p:pic>
      <p:pic>
        <p:nvPicPr>
          <p:cNvPr id="11" name="Picture 2">
            <a:extLst>
              <a:ext uri="{FF2B5EF4-FFF2-40B4-BE49-F238E27FC236}">
                <a16:creationId xmlns:a16="http://schemas.microsoft.com/office/drawing/2014/main" id="{E8071E23-954D-47C0-9A61-5A106B0F7FC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89104" y="2802379"/>
            <a:ext cx="259241" cy="259241"/>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8">
            <a:extLst>
              <a:ext uri="{FF2B5EF4-FFF2-40B4-BE49-F238E27FC236}">
                <a16:creationId xmlns:a16="http://schemas.microsoft.com/office/drawing/2014/main" id="{A6DE3938-E329-49DB-AA8E-F0AC0FE8E13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98146" y="2882014"/>
            <a:ext cx="331913" cy="198623"/>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225C6164-AD30-4A5D-9986-502FBF18B3A9}"/>
              </a:ext>
            </a:extLst>
          </p:cNvPr>
          <p:cNvPicPr>
            <a:picLocks noChangeAspect="1"/>
          </p:cNvPicPr>
          <p:nvPr/>
        </p:nvPicPr>
        <p:blipFill>
          <a:blip r:embed="rId7"/>
          <a:stretch>
            <a:fillRect/>
          </a:stretch>
        </p:blipFill>
        <p:spPr>
          <a:xfrm>
            <a:off x="4173608" y="3173705"/>
            <a:ext cx="571558" cy="165216"/>
          </a:xfrm>
          <a:prstGeom prst="rect">
            <a:avLst/>
          </a:prstGeom>
        </p:spPr>
      </p:pic>
      <p:pic>
        <p:nvPicPr>
          <p:cNvPr id="18" name="Picture 17" descr="Logo&#10;&#10;Description automatically generated">
            <a:extLst>
              <a:ext uri="{FF2B5EF4-FFF2-40B4-BE49-F238E27FC236}">
                <a16:creationId xmlns:a16="http://schemas.microsoft.com/office/drawing/2014/main" id="{1215F296-760B-48E1-91E3-7D402A147065}"/>
              </a:ext>
            </a:extLst>
          </p:cNvPr>
          <p:cNvPicPr>
            <a:picLocks noChangeAspect="1"/>
          </p:cNvPicPr>
          <p:nvPr/>
        </p:nvPicPr>
        <p:blipFill>
          <a:blip r:embed="rId8"/>
          <a:stretch>
            <a:fillRect/>
          </a:stretch>
        </p:blipFill>
        <p:spPr>
          <a:xfrm>
            <a:off x="5713904" y="2999000"/>
            <a:ext cx="717668" cy="207241"/>
          </a:xfrm>
          <a:prstGeom prst="rect">
            <a:avLst/>
          </a:prstGeom>
          <a:solidFill>
            <a:schemeClr val="tx1"/>
          </a:solidFill>
        </p:spPr>
      </p:pic>
      <p:pic>
        <p:nvPicPr>
          <p:cNvPr id="20" name="Picture 19">
            <a:extLst>
              <a:ext uri="{FF2B5EF4-FFF2-40B4-BE49-F238E27FC236}">
                <a16:creationId xmlns:a16="http://schemas.microsoft.com/office/drawing/2014/main" id="{9CB19FEA-C7C7-473C-A5EA-ECD58C64A955}"/>
              </a:ext>
            </a:extLst>
          </p:cNvPr>
          <p:cNvPicPr>
            <a:picLocks noChangeAspect="1"/>
          </p:cNvPicPr>
          <p:nvPr/>
        </p:nvPicPr>
        <p:blipFill>
          <a:blip r:embed="rId9"/>
          <a:stretch>
            <a:fillRect/>
          </a:stretch>
        </p:blipFill>
        <p:spPr>
          <a:xfrm>
            <a:off x="5663113" y="2762361"/>
            <a:ext cx="819250" cy="169639"/>
          </a:xfrm>
          <a:prstGeom prst="rect">
            <a:avLst/>
          </a:prstGeom>
        </p:spPr>
      </p:pic>
      <p:pic>
        <p:nvPicPr>
          <p:cNvPr id="21" name="Picture 4">
            <a:extLst>
              <a:ext uri="{FF2B5EF4-FFF2-40B4-BE49-F238E27FC236}">
                <a16:creationId xmlns:a16="http://schemas.microsoft.com/office/drawing/2014/main" id="{1BAC2604-BDF5-4614-BF33-DB302E694EC4}"/>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074839" y="2759377"/>
            <a:ext cx="695349" cy="27814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1">
            <a:extLst>
              <a:ext uri="{FF2B5EF4-FFF2-40B4-BE49-F238E27FC236}">
                <a16:creationId xmlns:a16="http://schemas.microsoft.com/office/drawing/2014/main" id="{639C9972-6C96-4017-9635-E546F24F77E9}"/>
              </a:ext>
            </a:extLst>
          </p:cNvPr>
          <p:cNvPicPr>
            <a:picLocks noChangeAspect="1"/>
          </p:cNvPicPr>
          <p:nvPr/>
        </p:nvPicPr>
        <p:blipFill rotWithShape="1">
          <a:blip r:embed="rId11"/>
          <a:srcRect l="11201" t="13531" r="14652" b="9456"/>
          <a:stretch/>
        </p:blipFill>
        <p:spPr>
          <a:xfrm>
            <a:off x="7704106" y="2737245"/>
            <a:ext cx="480155" cy="322405"/>
          </a:xfrm>
          <a:prstGeom prst="rect">
            <a:avLst/>
          </a:prstGeom>
        </p:spPr>
      </p:pic>
      <p:pic>
        <p:nvPicPr>
          <p:cNvPr id="23" name="Picture 22">
            <a:extLst>
              <a:ext uri="{FF2B5EF4-FFF2-40B4-BE49-F238E27FC236}">
                <a16:creationId xmlns:a16="http://schemas.microsoft.com/office/drawing/2014/main" id="{C555B6FA-7B57-45D3-806E-E4F627678773}"/>
              </a:ext>
            </a:extLst>
          </p:cNvPr>
          <p:cNvPicPr>
            <a:picLocks noChangeAspect="1"/>
          </p:cNvPicPr>
          <p:nvPr/>
        </p:nvPicPr>
        <p:blipFill>
          <a:blip r:embed="rId12"/>
          <a:stretch>
            <a:fillRect/>
          </a:stretch>
        </p:blipFill>
        <p:spPr>
          <a:xfrm>
            <a:off x="7093140" y="3058394"/>
            <a:ext cx="384166" cy="268917"/>
          </a:xfrm>
          <a:prstGeom prst="rect">
            <a:avLst/>
          </a:prstGeom>
        </p:spPr>
      </p:pic>
      <p:pic>
        <p:nvPicPr>
          <p:cNvPr id="24" name="Picture 23">
            <a:extLst>
              <a:ext uri="{FF2B5EF4-FFF2-40B4-BE49-F238E27FC236}">
                <a16:creationId xmlns:a16="http://schemas.microsoft.com/office/drawing/2014/main" id="{4D20683E-E5D5-4F7A-BEB6-8226F122274E}"/>
              </a:ext>
            </a:extLst>
          </p:cNvPr>
          <p:cNvPicPr>
            <a:picLocks noChangeAspect="1"/>
          </p:cNvPicPr>
          <p:nvPr/>
        </p:nvPicPr>
        <p:blipFill>
          <a:blip r:embed="rId13"/>
          <a:stretch>
            <a:fillRect/>
          </a:stretch>
        </p:blipFill>
        <p:spPr>
          <a:xfrm>
            <a:off x="7616686" y="3132929"/>
            <a:ext cx="792336" cy="119849"/>
          </a:xfrm>
          <a:prstGeom prst="rect">
            <a:avLst/>
          </a:prstGeom>
        </p:spPr>
      </p:pic>
      <p:pic>
        <p:nvPicPr>
          <p:cNvPr id="1028" name="Picture 4">
            <a:extLst>
              <a:ext uri="{FF2B5EF4-FFF2-40B4-BE49-F238E27FC236}">
                <a16:creationId xmlns:a16="http://schemas.microsoft.com/office/drawing/2014/main" id="{E90B0EC0-42FF-4E20-910A-FF6BA63E42E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12170" y="3249459"/>
            <a:ext cx="664029" cy="257657"/>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5">
            <a:extLst>
              <a:ext uri="{FF2B5EF4-FFF2-40B4-BE49-F238E27FC236}">
                <a16:creationId xmlns:a16="http://schemas.microsoft.com/office/drawing/2014/main" id="{14BC7EBD-E36C-4C81-9DCE-8AFC8F444BE6}"/>
              </a:ext>
            </a:extLst>
          </p:cNvPr>
          <p:cNvPicPr>
            <a:picLocks noChangeAspect="1"/>
          </p:cNvPicPr>
          <p:nvPr/>
        </p:nvPicPr>
        <p:blipFill>
          <a:blip r:embed="rId15"/>
          <a:stretch>
            <a:fillRect/>
          </a:stretch>
        </p:blipFill>
        <p:spPr>
          <a:xfrm>
            <a:off x="5722586" y="3251885"/>
            <a:ext cx="772750" cy="175792"/>
          </a:xfrm>
          <a:prstGeom prst="rect">
            <a:avLst/>
          </a:prstGeom>
        </p:spPr>
      </p:pic>
      <p:pic>
        <p:nvPicPr>
          <p:cNvPr id="25" name="Picture 24">
            <a:extLst>
              <a:ext uri="{FF2B5EF4-FFF2-40B4-BE49-F238E27FC236}">
                <a16:creationId xmlns:a16="http://schemas.microsoft.com/office/drawing/2014/main" id="{BF458134-3310-41F6-8E43-4837320CBFF2}"/>
              </a:ext>
            </a:extLst>
          </p:cNvPr>
          <p:cNvPicPr>
            <a:picLocks noChangeAspect="1"/>
          </p:cNvPicPr>
          <p:nvPr/>
        </p:nvPicPr>
        <p:blipFill>
          <a:blip r:embed="rId16"/>
          <a:stretch>
            <a:fillRect/>
          </a:stretch>
        </p:blipFill>
        <p:spPr>
          <a:xfrm>
            <a:off x="6988421" y="3264340"/>
            <a:ext cx="572129" cy="321822"/>
          </a:xfrm>
          <a:prstGeom prst="rect">
            <a:avLst/>
          </a:prstGeom>
        </p:spPr>
      </p:pic>
      <p:sp>
        <p:nvSpPr>
          <p:cNvPr id="29" name="TextBox 28">
            <a:extLst>
              <a:ext uri="{FF2B5EF4-FFF2-40B4-BE49-F238E27FC236}">
                <a16:creationId xmlns:a16="http://schemas.microsoft.com/office/drawing/2014/main" id="{61C17760-5406-4772-A0E1-31CEBC497329}"/>
              </a:ext>
            </a:extLst>
          </p:cNvPr>
          <p:cNvSpPr txBox="1"/>
          <p:nvPr/>
        </p:nvSpPr>
        <p:spPr>
          <a:xfrm>
            <a:off x="10823472" y="2778302"/>
            <a:ext cx="775800" cy="615553"/>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600"/>
              </a:spcBef>
              <a:spcAft>
                <a:spcPts val="0"/>
              </a:spcAft>
              <a:buClrTx/>
              <a:buSzPct val="100000"/>
              <a:buFontTx/>
              <a:buNone/>
              <a:tabLst/>
              <a:defRPr/>
            </a:pPr>
            <a:r>
              <a:rPr kumimoji="0" lang="en-US" sz="1000" b="0" i="1" u="none" strike="noStrike" kern="1200" cap="none" spc="0" normalizeH="0" baseline="0" noProof="0">
                <a:ln>
                  <a:noFill/>
                </a:ln>
                <a:solidFill>
                  <a:srgbClr val="313131"/>
                </a:solidFill>
                <a:effectLst/>
                <a:uLnTx/>
                <a:uFillTx/>
                <a:latin typeface="Open Sans" panose="020B0606030504020204" pitchFamily="34" charset="0"/>
                <a:ea typeface="Open Sans" panose="020B0606030504020204" pitchFamily="34" charset="0"/>
                <a:cs typeface="Open Sans" panose="020B0606030504020204" pitchFamily="34" charset="0"/>
              </a:rPr>
              <a:t>Indian Institute of Science, Bengaluru</a:t>
            </a:r>
          </a:p>
        </p:txBody>
      </p:sp>
      <p:pic>
        <p:nvPicPr>
          <p:cNvPr id="1026" name="Picture 2">
            <a:extLst>
              <a:ext uri="{FF2B5EF4-FFF2-40B4-BE49-F238E27FC236}">
                <a16:creationId xmlns:a16="http://schemas.microsoft.com/office/drawing/2014/main" id="{7819ED73-318E-47E0-8C9B-978B457CD19A}"/>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0244832" y="2927885"/>
            <a:ext cx="402853" cy="358539"/>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BBE72E4D-5922-4C13-ACD0-147919B5A7A4}"/>
              </a:ext>
            </a:extLst>
          </p:cNvPr>
          <p:cNvSpPr txBox="1"/>
          <p:nvPr/>
        </p:nvSpPr>
        <p:spPr>
          <a:xfrm>
            <a:off x="9644244" y="6627168"/>
            <a:ext cx="2186295" cy="2308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1" u="none" strike="noStrike" kern="1200" cap="none" spc="0" normalizeH="0" baseline="0" noProof="0">
                <a:ln>
                  <a:noFill/>
                </a:ln>
                <a:solidFill>
                  <a:srgbClr val="0097A9"/>
                </a:solidFill>
                <a:effectLst/>
                <a:uLnTx/>
                <a:uFillTx/>
                <a:latin typeface="Open Sans" panose="020B0606030504020204" pitchFamily="34" charset="0"/>
                <a:ea typeface="Open Sans" panose="020B0606030504020204" pitchFamily="34" charset="0"/>
                <a:cs typeface="Open Sans" panose="020B0606030504020204" pitchFamily="34" charset="0"/>
              </a:rPr>
              <a:t>* Examples are not exhaustive</a:t>
            </a:r>
            <a:endParaRPr kumimoji="0" lang="en-US" sz="900" b="0" i="1" u="none" strike="noStrike" kern="1200" cap="none" spc="0" normalizeH="0" baseline="0" noProof="0">
              <a:ln>
                <a:noFill/>
              </a:ln>
              <a:solidFill>
                <a:srgbClr val="0097A9"/>
              </a:solidFill>
              <a:effectLst/>
              <a:uLnTx/>
              <a:uFillTx/>
              <a:latin typeface="Calibri"/>
              <a:ea typeface="+mn-ea"/>
              <a:cs typeface="+mn-cs"/>
            </a:endParaRPr>
          </a:p>
        </p:txBody>
      </p:sp>
      <p:cxnSp>
        <p:nvCxnSpPr>
          <p:cNvPr id="43" name="Straight Connector 42">
            <a:extLst>
              <a:ext uri="{FF2B5EF4-FFF2-40B4-BE49-F238E27FC236}">
                <a16:creationId xmlns:a16="http://schemas.microsoft.com/office/drawing/2014/main" id="{8FADADF0-F12F-41E1-AE4E-0861D3B6D564}"/>
              </a:ext>
            </a:extLst>
          </p:cNvPr>
          <p:cNvCxnSpPr>
            <a:cxnSpLocks/>
          </p:cNvCxnSpPr>
          <p:nvPr/>
        </p:nvCxnSpPr>
        <p:spPr>
          <a:xfrm>
            <a:off x="3810645" y="1618242"/>
            <a:ext cx="0" cy="4572000"/>
          </a:xfrm>
          <a:prstGeom prst="line">
            <a:avLst/>
          </a:prstGeom>
          <a:ln w="19050">
            <a:solidFill>
              <a:schemeClr val="bg1">
                <a:lumMod val="9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90915708-BD68-4C49-BC07-EA2EA10205C1}"/>
              </a:ext>
            </a:extLst>
          </p:cNvPr>
          <p:cNvCxnSpPr>
            <a:cxnSpLocks/>
          </p:cNvCxnSpPr>
          <p:nvPr/>
        </p:nvCxnSpPr>
        <p:spPr>
          <a:xfrm>
            <a:off x="5357223" y="1618242"/>
            <a:ext cx="0" cy="4572000"/>
          </a:xfrm>
          <a:prstGeom prst="line">
            <a:avLst/>
          </a:prstGeom>
          <a:ln w="19050">
            <a:solidFill>
              <a:schemeClr val="bg1">
                <a:lumMod val="9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E1A16363-2EDB-4CE8-9D05-88C041C412CB}"/>
              </a:ext>
            </a:extLst>
          </p:cNvPr>
          <p:cNvCxnSpPr>
            <a:cxnSpLocks/>
          </p:cNvCxnSpPr>
          <p:nvPr/>
        </p:nvCxnSpPr>
        <p:spPr>
          <a:xfrm>
            <a:off x="6903801" y="1618242"/>
            <a:ext cx="0" cy="4572000"/>
          </a:xfrm>
          <a:prstGeom prst="line">
            <a:avLst/>
          </a:prstGeom>
          <a:ln w="19050">
            <a:solidFill>
              <a:schemeClr val="bg1">
                <a:lumMod val="9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FA4B5ED0-54A5-4AC4-A32D-7BBA0234B913}"/>
              </a:ext>
            </a:extLst>
          </p:cNvPr>
          <p:cNvCxnSpPr>
            <a:cxnSpLocks/>
          </p:cNvCxnSpPr>
          <p:nvPr/>
        </p:nvCxnSpPr>
        <p:spPr>
          <a:xfrm>
            <a:off x="8450379" y="1618242"/>
            <a:ext cx="0" cy="4572000"/>
          </a:xfrm>
          <a:prstGeom prst="line">
            <a:avLst/>
          </a:prstGeom>
          <a:ln w="19050">
            <a:solidFill>
              <a:schemeClr val="bg1">
                <a:lumMod val="9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7E21AE2E-0913-417C-BCC2-55C775855B23}"/>
              </a:ext>
            </a:extLst>
          </p:cNvPr>
          <p:cNvCxnSpPr>
            <a:cxnSpLocks/>
          </p:cNvCxnSpPr>
          <p:nvPr/>
        </p:nvCxnSpPr>
        <p:spPr>
          <a:xfrm>
            <a:off x="10111256" y="1618242"/>
            <a:ext cx="0" cy="4572000"/>
          </a:xfrm>
          <a:prstGeom prst="line">
            <a:avLst/>
          </a:prstGeom>
          <a:ln w="19050">
            <a:solidFill>
              <a:schemeClr val="bg1">
                <a:lumMod val="95000"/>
              </a:schemeClr>
            </a:solidFill>
            <a:prstDash val="sysDot"/>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B89E9DCE-23F2-4614-9555-588984C8AF79}"/>
              </a:ext>
            </a:extLst>
          </p:cNvPr>
          <p:cNvSpPr txBox="1"/>
          <p:nvPr/>
        </p:nvSpPr>
        <p:spPr>
          <a:xfrm rot="16200000">
            <a:off x="-457375" y="4723076"/>
            <a:ext cx="1868502" cy="2308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Deloitte’s Role       </a:t>
            </a:r>
          </a:p>
        </p:txBody>
      </p:sp>
      <p:sp>
        <p:nvSpPr>
          <p:cNvPr id="34" name="TextBox 33">
            <a:extLst>
              <a:ext uri="{FF2B5EF4-FFF2-40B4-BE49-F238E27FC236}">
                <a16:creationId xmlns:a16="http://schemas.microsoft.com/office/drawing/2014/main" id="{CDA4885A-581D-4A65-9165-4684735DF032}"/>
              </a:ext>
            </a:extLst>
          </p:cNvPr>
          <p:cNvSpPr txBox="1"/>
          <p:nvPr/>
        </p:nvSpPr>
        <p:spPr>
          <a:xfrm>
            <a:off x="6638940" y="6627168"/>
            <a:ext cx="2521838" cy="2308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1" u="none" strike="noStrike" kern="1200" cap="none" spc="0" normalizeH="0" baseline="30000" noProof="0">
                <a:ln>
                  <a:noFill/>
                </a:ln>
                <a:solidFill>
                  <a:srgbClr val="0097A9"/>
                </a:solidFill>
                <a:effectLst/>
                <a:uLnTx/>
                <a:uFillTx/>
                <a:latin typeface="Open Sans" panose="020B0606030504020204" pitchFamily="34" charset="0"/>
                <a:ea typeface="Open Sans" panose="020B0606030504020204" pitchFamily="34" charset="0"/>
                <a:cs typeface="Open Sans" panose="020B0606030504020204" pitchFamily="34" charset="0"/>
              </a:rPr>
              <a:t>+</a:t>
            </a:r>
            <a:r>
              <a:rPr kumimoji="0" lang="en-US" sz="900" b="1" i="1" u="none" strike="noStrike" kern="1200" cap="none" spc="0" normalizeH="0" baseline="0" noProof="0">
                <a:ln>
                  <a:noFill/>
                </a:ln>
                <a:solidFill>
                  <a:srgbClr val="0097A9"/>
                </a:solidFill>
                <a:effectLst/>
                <a:uLnTx/>
                <a:uFillTx/>
                <a:latin typeface="Open Sans" panose="020B0606030504020204" pitchFamily="34" charset="0"/>
                <a:ea typeface="Open Sans" panose="020B0606030504020204" pitchFamily="34" charset="0"/>
                <a:cs typeface="Open Sans" panose="020B0606030504020204" pitchFamily="34" charset="0"/>
              </a:rPr>
              <a:t> NVIDIA </a:t>
            </a:r>
            <a:r>
              <a:rPr kumimoji="0" lang="en-US" sz="900" b="1" i="1" u="none" strike="noStrike" kern="1200" cap="none" spc="0" normalizeH="0" baseline="0" noProof="0" err="1">
                <a:ln>
                  <a:noFill/>
                </a:ln>
                <a:solidFill>
                  <a:srgbClr val="0097A9"/>
                </a:solidFill>
                <a:effectLst/>
                <a:uLnTx/>
                <a:uFillTx/>
                <a:latin typeface="Open Sans" panose="020B0606030504020204" pitchFamily="34" charset="0"/>
                <a:ea typeface="Open Sans" panose="020B0606030504020204" pitchFamily="34" charset="0"/>
                <a:cs typeface="Open Sans" panose="020B0606030504020204" pitchFamily="34" charset="0"/>
              </a:rPr>
              <a:t>SuperCloud</a:t>
            </a:r>
            <a:r>
              <a:rPr kumimoji="0" lang="en-US" sz="900" b="1" i="1" u="none" strike="noStrike" kern="1200" cap="none" spc="0" normalizeH="0" baseline="0" noProof="0">
                <a:ln>
                  <a:noFill/>
                </a:ln>
                <a:solidFill>
                  <a:srgbClr val="0097A9"/>
                </a:solidFill>
                <a:effectLst/>
                <a:uLnTx/>
                <a:uFillTx/>
                <a:latin typeface="Open Sans" panose="020B0606030504020204" pitchFamily="34" charset="0"/>
                <a:ea typeface="Open Sans" panose="020B0606030504020204" pitchFamily="34" charset="0"/>
                <a:cs typeface="Open Sans" panose="020B0606030504020204" pitchFamily="34" charset="0"/>
              </a:rPr>
              <a:t> on a </a:t>
            </a:r>
            <a:r>
              <a:rPr kumimoji="0" lang="en-US" sz="900" b="1" i="1" u="none" strike="noStrike" kern="1200" cap="none" spc="0" normalizeH="0" baseline="0" noProof="0" err="1">
                <a:ln>
                  <a:noFill/>
                </a:ln>
                <a:solidFill>
                  <a:srgbClr val="0097A9"/>
                </a:solidFill>
                <a:effectLst/>
                <a:uLnTx/>
                <a:uFillTx/>
                <a:latin typeface="Open Sans" panose="020B0606030504020204" pitchFamily="34" charset="0"/>
                <a:ea typeface="Open Sans" panose="020B0606030504020204" pitchFamily="34" charset="0"/>
                <a:cs typeface="Open Sans" panose="020B0606030504020204" pitchFamily="34" charset="0"/>
              </a:rPr>
              <a:t>Hyperscaler</a:t>
            </a:r>
            <a:endParaRPr kumimoji="0" lang="en-US" sz="900" b="0" i="1" u="none" strike="noStrike" kern="1200" cap="none" spc="0" normalizeH="0" baseline="0" noProof="0">
              <a:ln>
                <a:noFill/>
              </a:ln>
              <a:solidFill>
                <a:srgbClr val="0097A9"/>
              </a:solidFill>
              <a:effectLst/>
              <a:uLnTx/>
              <a:uFillTx/>
              <a:latin typeface="Calibri"/>
              <a:ea typeface="+mn-ea"/>
              <a:cs typeface="+mn-cs"/>
            </a:endParaRPr>
          </a:p>
        </p:txBody>
      </p:sp>
      <p:pic>
        <p:nvPicPr>
          <p:cNvPr id="2" name="Picture 1">
            <a:extLst>
              <a:ext uri="{FF2B5EF4-FFF2-40B4-BE49-F238E27FC236}">
                <a16:creationId xmlns:a16="http://schemas.microsoft.com/office/drawing/2014/main" id="{BE26EC70-0177-740E-F7F3-2ABC5037F5D8}"/>
              </a:ext>
            </a:extLst>
          </p:cNvPr>
          <p:cNvPicPr>
            <a:picLocks noChangeAspect="1"/>
          </p:cNvPicPr>
          <p:nvPr/>
        </p:nvPicPr>
        <p:blipFill>
          <a:blip r:embed="rId4"/>
          <a:stretch>
            <a:fillRect/>
          </a:stretch>
        </p:blipFill>
        <p:spPr>
          <a:xfrm>
            <a:off x="2301207" y="2646450"/>
            <a:ext cx="381404" cy="281435"/>
          </a:xfrm>
          <a:prstGeom prst="rect">
            <a:avLst/>
          </a:prstGeom>
        </p:spPr>
      </p:pic>
      <p:pic>
        <p:nvPicPr>
          <p:cNvPr id="3" name="Picture 2">
            <a:extLst>
              <a:ext uri="{FF2B5EF4-FFF2-40B4-BE49-F238E27FC236}">
                <a16:creationId xmlns:a16="http://schemas.microsoft.com/office/drawing/2014/main" id="{871A46F4-C098-DE45-9360-C9F198EC1CF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63904" y="3068070"/>
            <a:ext cx="259241" cy="25924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951AEADF-73CE-5278-8DAA-90119B3A20CD}"/>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2257579" y="2979997"/>
            <a:ext cx="801886" cy="325766"/>
          </a:xfrm>
          <a:prstGeom prst="rect">
            <a:avLst/>
          </a:prstGeom>
        </p:spPr>
      </p:pic>
      <p:pic>
        <p:nvPicPr>
          <p:cNvPr id="15" name="Picture 4" descr="Cohere">
            <a:extLst>
              <a:ext uri="{FF2B5EF4-FFF2-40B4-BE49-F238E27FC236}">
                <a16:creationId xmlns:a16="http://schemas.microsoft.com/office/drawing/2014/main" id="{062CB30A-2A66-D549-B03A-C88347E698F5}"/>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2771212" y="2612066"/>
            <a:ext cx="951539" cy="309025"/>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a:extLst>
              <a:ext uri="{FF2B5EF4-FFF2-40B4-BE49-F238E27FC236}">
                <a16:creationId xmlns:a16="http://schemas.microsoft.com/office/drawing/2014/main" id="{2FDED30A-9AC5-773E-788B-82063D980F4A}"/>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3121360" y="3399855"/>
            <a:ext cx="710452" cy="184055"/>
          </a:xfrm>
          <a:prstGeom prst="rect">
            <a:avLst/>
          </a:prstGeom>
        </p:spPr>
      </p:pic>
      <p:sp>
        <p:nvSpPr>
          <p:cNvPr id="5" name="TextBox 4">
            <a:extLst>
              <a:ext uri="{FF2B5EF4-FFF2-40B4-BE49-F238E27FC236}">
                <a16:creationId xmlns:a16="http://schemas.microsoft.com/office/drawing/2014/main" id="{F80B65E0-2803-7912-6EDF-A249565ED84F}"/>
              </a:ext>
            </a:extLst>
          </p:cNvPr>
          <p:cNvSpPr txBox="1"/>
          <p:nvPr/>
        </p:nvSpPr>
        <p:spPr>
          <a:xfrm>
            <a:off x="2984576" y="3031772"/>
            <a:ext cx="257569" cy="138499"/>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600"/>
              </a:spcBef>
              <a:spcAft>
                <a:spcPts val="0"/>
              </a:spcAft>
              <a:buClrTx/>
              <a:buSzPct val="100000"/>
              <a:buFontTx/>
              <a:buNone/>
              <a:tabLst/>
              <a:defRPr/>
            </a:pPr>
            <a:r>
              <a:rPr kumimoji="0" lang="en-US" sz="900" b="0" i="0" u="none" strike="noStrike" kern="1200" cap="none" spc="0" normalizeH="0" baseline="0" noProof="0">
                <a:ln>
                  <a:noFill/>
                </a:ln>
                <a:solidFill>
                  <a:srgbClr val="86BC25"/>
                </a:solidFill>
                <a:effectLst/>
                <a:uLnTx/>
                <a:uFillTx/>
                <a:latin typeface="Calibri"/>
                <a:ea typeface="+mn-ea"/>
                <a:cs typeface="+mn-cs"/>
              </a:rPr>
              <a:t>**</a:t>
            </a:r>
          </a:p>
        </p:txBody>
      </p:sp>
      <p:sp>
        <p:nvSpPr>
          <p:cNvPr id="39" name="TextBox 38">
            <a:extLst>
              <a:ext uri="{FF2B5EF4-FFF2-40B4-BE49-F238E27FC236}">
                <a16:creationId xmlns:a16="http://schemas.microsoft.com/office/drawing/2014/main" id="{2A917933-B57D-498E-A7DE-0BACA863FAB5}"/>
              </a:ext>
            </a:extLst>
          </p:cNvPr>
          <p:cNvSpPr txBox="1"/>
          <p:nvPr/>
        </p:nvSpPr>
        <p:spPr>
          <a:xfrm>
            <a:off x="2963472" y="3404294"/>
            <a:ext cx="257569" cy="138499"/>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600"/>
              </a:spcBef>
              <a:spcAft>
                <a:spcPts val="0"/>
              </a:spcAft>
              <a:buClrTx/>
              <a:buSzPct val="100000"/>
              <a:buFontTx/>
              <a:buNone/>
              <a:tabLst/>
              <a:defRPr/>
            </a:pPr>
            <a:r>
              <a:rPr kumimoji="0" lang="en-US" sz="900" b="0" i="0" u="none" strike="noStrike" kern="1200" cap="none" spc="0" normalizeH="0" baseline="0" noProof="0">
                <a:ln>
                  <a:noFill/>
                </a:ln>
                <a:solidFill>
                  <a:srgbClr val="86BC25"/>
                </a:solidFill>
                <a:effectLst/>
                <a:uLnTx/>
                <a:uFillTx/>
                <a:latin typeface="Calibri"/>
                <a:ea typeface="+mn-ea"/>
                <a:cs typeface="+mn-cs"/>
              </a:rPr>
              <a:t>**</a:t>
            </a:r>
          </a:p>
        </p:txBody>
      </p:sp>
      <p:sp>
        <p:nvSpPr>
          <p:cNvPr id="13" name="TextBox 12">
            <a:extLst>
              <a:ext uri="{FF2B5EF4-FFF2-40B4-BE49-F238E27FC236}">
                <a16:creationId xmlns:a16="http://schemas.microsoft.com/office/drawing/2014/main" id="{E35B97E1-D5CE-4850-BA28-9D8B521E35C9}"/>
              </a:ext>
            </a:extLst>
          </p:cNvPr>
          <p:cNvSpPr txBox="1"/>
          <p:nvPr/>
        </p:nvSpPr>
        <p:spPr>
          <a:xfrm>
            <a:off x="2305604" y="3390322"/>
            <a:ext cx="605037" cy="184666"/>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600"/>
              </a:spcBef>
              <a:spcAft>
                <a:spcPts val="0"/>
              </a:spcAft>
              <a:buClrTx/>
              <a:buSzPct val="100000"/>
              <a:buFontTx/>
              <a:buNone/>
              <a:tabLst/>
              <a:defRPr/>
            </a:pPr>
            <a:r>
              <a:rPr kumimoji="0" lang="en-US" sz="1200" b="0" i="0" u="none" strike="noStrike" kern="1200" cap="none" spc="0" normalizeH="0" baseline="0" noProof="0">
                <a:ln>
                  <a:noFill/>
                </a:ln>
                <a:solidFill>
                  <a:srgbClr val="313131"/>
                </a:solidFill>
                <a:effectLst/>
                <a:uLnTx/>
                <a:uFillTx/>
                <a:latin typeface="Calibri"/>
                <a:ea typeface="+mn-ea"/>
                <a:cs typeface="+mn-cs"/>
              </a:rPr>
              <a:t>Microsoft</a:t>
            </a:r>
          </a:p>
        </p:txBody>
      </p:sp>
      <p:sp>
        <p:nvSpPr>
          <p:cNvPr id="14" name="Rectangle 13">
            <a:extLst>
              <a:ext uri="{FF2B5EF4-FFF2-40B4-BE49-F238E27FC236}">
                <a16:creationId xmlns:a16="http://schemas.microsoft.com/office/drawing/2014/main" id="{D7A583F9-853B-D441-C8AC-5219B55F47B8}"/>
              </a:ext>
            </a:extLst>
          </p:cNvPr>
          <p:cNvSpPr/>
          <p:nvPr/>
        </p:nvSpPr>
        <p:spPr bwMode="gray">
          <a:xfrm>
            <a:off x="9996000" y="0"/>
            <a:ext cx="2196000" cy="207441"/>
          </a:xfrm>
          <a:prstGeom prst="rect">
            <a:avLst/>
          </a:prstGeom>
          <a:solidFill>
            <a:srgbClr val="FF0000"/>
          </a:solidFill>
          <a:ln w="19050" algn="ctr">
            <a:noFill/>
            <a:miter lim="800000"/>
            <a:headEnd/>
            <a:tailEnd/>
          </a:ln>
        </p:spPr>
        <p:txBody>
          <a:bodyPr wrap="square" lIns="0" tIns="0" rIns="0" bIns="0" rtlCol="0" anchor="ctr"/>
          <a:lstStyle/>
          <a:p>
            <a:pPr algn="ctr"/>
            <a:r>
              <a:rPr lang="en-US" sz="800" b="1" spc="30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rPr>
              <a:t>FOR </a:t>
            </a:r>
            <a:r>
              <a:rPr lang="en-DE" sz="800" b="1" spc="30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rPr>
              <a:t>INTERNAL</a:t>
            </a:r>
            <a:r>
              <a:rPr lang="en-US" sz="800" b="1" spc="30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rPr>
              <a:t> USE ONLY</a:t>
            </a:r>
            <a:endParaRPr lang="en-DE" sz="800" b="1" spc="30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endParaRPr>
          </a:p>
        </p:txBody>
      </p:sp>
    </p:spTree>
    <p:extLst>
      <p:ext uri="{BB962C8B-B14F-4D97-AF65-F5344CB8AC3E}">
        <p14:creationId xmlns:p14="http://schemas.microsoft.com/office/powerpoint/2010/main" val="2964085043"/>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D9205FC4-FF9D-42EE-B174-AED9B701BC45}"/>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530" imgH="528" progId="TCLayout.ActiveDocument.1">
                  <p:embed/>
                </p:oleObj>
              </mc:Choice>
              <mc:Fallback>
                <p:oleObj name="think-cell Slide" r:id="rId4" imgW="530" imgH="528" progId="TCLayout.ActiveDocument.1">
                  <p:embed/>
                  <p:pic>
                    <p:nvPicPr>
                      <p:cNvPr id="2" name="Object 1" hidden="1">
                        <a:extLst>
                          <a:ext uri="{FF2B5EF4-FFF2-40B4-BE49-F238E27FC236}">
                            <a16:creationId xmlns:a16="http://schemas.microsoft.com/office/drawing/2014/main" id="{D9205FC4-FF9D-42EE-B174-AED9B701BC45}"/>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02" name="Rectangle 101">
            <a:extLst>
              <a:ext uri="{FF2B5EF4-FFF2-40B4-BE49-F238E27FC236}">
                <a16:creationId xmlns:a16="http://schemas.microsoft.com/office/drawing/2014/main" id="{DE873A90-47EA-4FF2-8128-C8CF6E8F560D}"/>
              </a:ext>
            </a:extLst>
          </p:cNvPr>
          <p:cNvSpPr/>
          <p:nvPr/>
        </p:nvSpPr>
        <p:spPr>
          <a:xfrm>
            <a:off x="3284232" y="1165921"/>
            <a:ext cx="2707179" cy="5188215"/>
          </a:xfrm>
          <a:prstGeom prst="rect">
            <a:avLst/>
          </a:prstGeom>
          <a:noFill/>
          <a:ln w="28575">
            <a:solidFill>
              <a:schemeClr val="accent6"/>
            </a:solidFill>
            <a:prstDash val="sysDot"/>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srgbClr val="53565A">
                  <a:lumMod val="75000"/>
                </a:srgbClr>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03" name="object 44">
            <a:extLst>
              <a:ext uri="{FF2B5EF4-FFF2-40B4-BE49-F238E27FC236}">
                <a16:creationId xmlns:a16="http://schemas.microsoft.com/office/drawing/2014/main" id="{ECAD2DA1-02FF-4DD1-9D03-0E918745FE9C}"/>
              </a:ext>
            </a:extLst>
          </p:cNvPr>
          <p:cNvSpPr txBox="1"/>
          <p:nvPr/>
        </p:nvSpPr>
        <p:spPr>
          <a:xfrm>
            <a:off x="4079787" y="1041117"/>
            <a:ext cx="1188376" cy="273217"/>
          </a:xfrm>
          <a:prstGeom prst="rect">
            <a:avLst/>
          </a:prstGeom>
          <a:solidFill>
            <a:srgbClr val="FFFFFF"/>
          </a:solidFill>
        </p:spPr>
        <p:txBody>
          <a:bodyPr vert="horz" wrap="square" lIns="45720" tIns="0" rIns="45720" bIns="0" rtlCol="0" anchor="ctr" anchorCtr="0">
            <a:noAutofit/>
          </a:bodyPr>
          <a:lstStyle>
            <a:defPPr>
              <a:defRPr lang="en-US"/>
            </a:defPPr>
            <a:lvl1pPr algn="ctr">
              <a:lnSpc>
                <a:spcPct val="95000"/>
              </a:lnSpc>
              <a:defRPr sz="1600" spc="-40">
                <a:latin typeface="Frutiger Next Pro Light"/>
                <a:cs typeface="Frutiger Next Pro Light"/>
              </a:defRPr>
            </a:lvl1pPr>
          </a:lstStyle>
          <a:p>
            <a:pPr marL="0" marR="0" lvl="0" indent="0" algn="ctr" defTabSz="914400" rtl="0" eaLnBrk="1" fontAlgn="auto" latinLnBrk="0" hangingPunct="1">
              <a:lnSpc>
                <a:spcPct val="95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ALPHABET</a:t>
            </a:r>
          </a:p>
        </p:txBody>
      </p:sp>
      <p:pic>
        <p:nvPicPr>
          <p:cNvPr id="104" name="Picture 6" descr="Logos &amp; Brand Guidelines | NVIDIA">
            <a:extLst>
              <a:ext uri="{FF2B5EF4-FFF2-40B4-BE49-F238E27FC236}">
                <a16:creationId xmlns:a16="http://schemas.microsoft.com/office/drawing/2014/main" id="{8F2B3958-BE3C-41E4-B603-332D34315A4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
          <a:stretch/>
        </p:blipFill>
        <p:spPr bwMode="auto">
          <a:xfrm>
            <a:off x="6998570" y="1936767"/>
            <a:ext cx="1167609" cy="875238"/>
          </a:xfrm>
          <a:prstGeom prst="rect">
            <a:avLst/>
          </a:prstGeom>
          <a:noFill/>
          <a:extLst>
            <a:ext uri="{909E8E84-426E-40DD-AFC4-6F175D3DCCD1}">
              <a14:hiddenFill xmlns:a14="http://schemas.microsoft.com/office/drawing/2010/main">
                <a:solidFill>
                  <a:srgbClr val="FFFFFF"/>
                </a:solidFill>
              </a14:hiddenFill>
            </a:ext>
          </a:extLst>
        </p:spPr>
      </p:pic>
      <p:sp>
        <p:nvSpPr>
          <p:cNvPr id="105" name="Rectangle 104">
            <a:extLst>
              <a:ext uri="{FF2B5EF4-FFF2-40B4-BE49-F238E27FC236}">
                <a16:creationId xmlns:a16="http://schemas.microsoft.com/office/drawing/2014/main" id="{4BA551E6-E267-492A-A18D-DE163A9A0784}"/>
              </a:ext>
            </a:extLst>
          </p:cNvPr>
          <p:cNvSpPr/>
          <p:nvPr/>
        </p:nvSpPr>
        <p:spPr>
          <a:xfrm>
            <a:off x="6178928" y="1163269"/>
            <a:ext cx="2707179" cy="5207821"/>
          </a:xfrm>
          <a:prstGeom prst="rect">
            <a:avLst/>
          </a:prstGeom>
          <a:noFill/>
          <a:ln w="28575">
            <a:solidFill>
              <a:schemeClr val="accent1"/>
            </a:solidFill>
            <a:prstDash val="sysDot"/>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srgbClr val="53565A">
                  <a:lumMod val="75000"/>
                </a:srgbClr>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06" name="object 44">
            <a:extLst>
              <a:ext uri="{FF2B5EF4-FFF2-40B4-BE49-F238E27FC236}">
                <a16:creationId xmlns:a16="http://schemas.microsoft.com/office/drawing/2014/main" id="{9D2786D3-E7FE-4102-8015-DC98249A7C94}"/>
              </a:ext>
            </a:extLst>
          </p:cNvPr>
          <p:cNvSpPr txBox="1"/>
          <p:nvPr/>
        </p:nvSpPr>
        <p:spPr>
          <a:xfrm>
            <a:off x="6864091" y="1041117"/>
            <a:ext cx="1336854" cy="273217"/>
          </a:xfrm>
          <a:prstGeom prst="rect">
            <a:avLst/>
          </a:prstGeom>
          <a:solidFill>
            <a:srgbClr val="FFFFFF"/>
          </a:solidFill>
        </p:spPr>
        <p:txBody>
          <a:bodyPr vert="horz" wrap="square" lIns="45720" tIns="0" rIns="45720" bIns="0" rtlCol="0" anchor="ctr" anchorCtr="0">
            <a:noAutofit/>
          </a:bodyPr>
          <a:lstStyle>
            <a:defPPr>
              <a:defRPr lang="en-US"/>
            </a:defPPr>
            <a:lvl1pPr algn="ctr">
              <a:lnSpc>
                <a:spcPct val="95000"/>
              </a:lnSpc>
              <a:defRPr sz="1600" spc="-40">
                <a:latin typeface="Frutiger Next Pro Light"/>
                <a:cs typeface="Frutiger Next Pro Light"/>
              </a:defRPr>
            </a:lvl1pPr>
          </a:lstStyle>
          <a:p>
            <a:pPr marL="0" marR="0" lvl="0" indent="0" algn="ctr" defTabSz="914400" rtl="0" eaLnBrk="1" fontAlgn="auto" latinLnBrk="0" hangingPunct="1">
              <a:lnSpc>
                <a:spcPct val="95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NVIDIA</a:t>
            </a:r>
          </a:p>
        </p:txBody>
      </p:sp>
      <p:sp>
        <p:nvSpPr>
          <p:cNvPr id="107" name="TextBox 106">
            <a:extLst>
              <a:ext uri="{FF2B5EF4-FFF2-40B4-BE49-F238E27FC236}">
                <a16:creationId xmlns:a16="http://schemas.microsoft.com/office/drawing/2014/main" id="{51F6EF6A-43BA-4E7E-9546-749E47ACEDA2}"/>
              </a:ext>
            </a:extLst>
          </p:cNvPr>
          <p:cNvSpPr txBox="1"/>
          <p:nvPr/>
        </p:nvSpPr>
        <p:spPr>
          <a:xfrm>
            <a:off x="6301043" y="1446120"/>
            <a:ext cx="2462949"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600"/>
              </a:spcBef>
              <a:spcAft>
                <a:spcPts val="0"/>
              </a:spcAft>
              <a:buClrTx/>
              <a:buSzPct val="100000"/>
              <a:buFontTx/>
              <a:buNone/>
              <a:tabLst/>
              <a:defRPr/>
            </a:pPr>
            <a:r>
              <a:rPr lang="en-US" sz="1200" i="1">
                <a:solidFill>
                  <a:srgbClr val="313131"/>
                </a:solidFill>
                <a:latin typeface="Open Sans" panose="020B0606030504020204" pitchFamily="34" charset="0"/>
                <a:ea typeface="Open Sans" panose="020B0606030504020204" pitchFamily="34" charset="0"/>
                <a:cs typeface="Open Sans" panose="020B0606030504020204" pitchFamily="34" charset="0"/>
              </a:rPr>
              <a:t>Foundation Models*: Megatron-NLG, Get3D, Magic3D</a:t>
            </a:r>
            <a:endParaRPr kumimoji="0" lang="en-US" sz="1200" b="0" i="1" u="none" strike="noStrike" kern="1200" cap="none" spc="0" normalizeH="0" baseline="0" noProof="0">
              <a:ln>
                <a:noFill/>
              </a:ln>
              <a:solidFill>
                <a:srgbClr val="313131"/>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nvGrpSpPr>
          <p:cNvPr id="108" name="Group 107">
            <a:extLst>
              <a:ext uri="{FF2B5EF4-FFF2-40B4-BE49-F238E27FC236}">
                <a16:creationId xmlns:a16="http://schemas.microsoft.com/office/drawing/2014/main" id="{8CAB629C-8B5A-4BB9-824F-4F247A7CB424}"/>
              </a:ext>
            </a:extLst>
          </p:cNvPr>
          <p:cNvGrpSpPr/>
          <p:nvPr/>
        </p:nvGrpSpPr>
        <p:grpSpPr>
          <a:xfrm>
            <a:off x="4589317" y="2581539"/>
            <a:ext cx="1463350" cy="819677"/>
            <a:chOff x="2545594" y="2726686"/>
            <a:chExt cx="1951551" cy="1154645"/>
          </a:xfrm>
        </p:grpSpPr>
        <p:pic>
          <p:nvPicPr>
            <p:cNvPr id="109" name="Picture 2" descr="DeepMind · GitHub">
              <a:extLst>
                <a:ext uri="{FF2B5EF4-FFF2-40B4-BE49-F238E27FC236}">
                  <a16:creationId xmlns:a16="http://schemas.microsoft.com/office/drawing/2014/main" id="{4A14C348-5183-4488-A3B8-E5BECE2EFED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59509" y="2726686"/>
              <a:ext cx="610160" cy="610159"/>
            </a:xfrm>
            <a:prstGeom prst="rect">
              <a:avLst/>
            </a:prstGeom>
            <a:noFill/>
            <a:extLst>
              <a:ext uri="{909E8E84-426E-40DD-AFC4-6F175D3DCCD1}">
                <a14:hiddenFill xmlns:a14="http://schemas.microsoft.com/office/drawing/2010/main">
                  <a:solidFill>
                    <a:srgbClr val="FFFFFF"/>
                  </a:solidFill>
                </a14:hiddenFill>
              </a:ext>
            </a:extLst>
          </p:spPr>
        </p:pic>
        <p:sp>
          <p:nvSpPr>
            <p:cNvPr id="110" name="TextBox 109">
              <a:extLst>
                <a:ext uri="{FF2B5EF4-FFF2-40B4-BE49-F238E27FC236}">
                  <a16:creationId xmlns:a16="http://schemas.microsoft.com/office/drawing/2014/main" id="{49E3FD06-C207-460B-9C59-ED4A8D4102CE}"/>
                </a:ext>
              </a:extLst>
            </p:cNvPr>
            <p:cNvSpPr txBox="1"/>
            <p:nvPr/>
          </p:nvSpPr>
          <p:spPr>
            <a:xfrm>
              <a:off x="2545594" y="3371908"/>
              <a:ext cx="1951551" cy="509423"/>
            </a:xfrm>
            <a:prstGeom prst="rect">
              <a:avLst/>
            </a:prstGeom>
            <a:noFill/>
          </p:spPr>
          <p:txBody>
            <a:bodyPr wrap="square" lIns="0" tIns="0" rIns="0" bIns="0" rtlCol="0" anchor="t">
              <a:spAutoFit/>
            </a:bodyPr>
            <a:lstStyle/>
            <a:p>
              <a:pPr algn="ctr">
                <a:spcBef>
                  <a:spcPts val="600"/>
                </a:spcBef>
                <a:buSzPct val="100000"/>
                <a:defRPr/>
              </a:pPr>
              <a:r>
                <a:rPr kumimoji="0" lang="en-US" sz="1050" b="1" i="0" u="none" strike="noStrike" kern="1200" cap="none" spc="0" normalizeH="0" baseline="0" noProof="0">
                  <a:ln>
                    <a:noFill/>
                  </a:ln>
                  <a:effectLst/>
                  <a:uLnTx/>
                  <a:uFillTx/>
                  <a:latin typeface="Open Sans"/>
                  <a:ea typeface="Open Sans"/>
                  <a:cs typeface="Open Sans"/>
                </a:rPr>
                <a:t>Google DeepMind</a:t>
              </a:r>
              <a:r>
                <a:rPr lang="en-US" sz="1050" b="1">
                  <a:latin typeface="Open Sans"/>
                  <a:ea typeface="Open Sans"/>
                  <a:cs typeface="Open Sans"/>
                </a:rPr>
                <a:t> </a:t>
              </a:r>
              <a:endParaRPr kumimoji="0" lang="en-US" sz="1050" b="1"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0" marR="0" lvl="0" indent="0" algn="ctr" defTabSz="914400" rtl="0" eaLnBrk="1" fontAlgn="auto" latinLnBrk="0" hangingPunct="1">
                <a:lnSpc>
                  <a:spcPct val="100000"/>
                </a:lnSpc>
                <a:spcBef>
                  <a:spcPts val="600"/>
                </a:spcBef>
                <a:spcAft>
                  <a:spcPts val="0"/>
                </a:spcAft>
                <a:buClrTx/>
                <a:buSzPct val="100000"/>
                <a:buFontTx/>
                <a:buNone/>
                <a:tabLst/>
                <a:defRPr/>
              </a:pPr>
              <a:r>
                <a:rPr kumimoji="0" lang="en-US" sz="800" b="0" i="1" u="none" strike="noStrike" kern="1200" cap="none" spc="0" normalizeH="0" baseline="0" noProof="0">
                  <a:ln>
                    <a:noFill/>
                  </a:ln>
                  <a:effectLst/>
                  <a:uLnTx/>
                  <a:uFillTx/>
                  <a:latin typeface="Open Sans"/>
                  <a:ea typeface="Open Sans"/>
                  <a:cs typeface="Open Sans"/>
                </a:rPr>
                <a:t>An Alphabet </a:t>
              </a:r>
              <a:r>
                <a:rPr lang="en-US" sz="800" i="1">
                  <a:latin typeface="Open Sans"/>
                  <a:ea typeface="Open Sans"/>
                  <a:cs typeface="Open Sans"/>
                </a:rPr>
                <a:t>company</a:t>
              </a:r>
              <a:endParaRPr lang="en-US" sz="800" b="0" i="1" u="none" strike="noStrike" kern="1200" cap="none" spc="0" normalizeH="0" baseline="0" noProof="0">
                <a:ln>
                  <a:noFill/>
                </a:ln>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111" name="Group 110">
            <a:extLst>
              <a:ext uri="{FF2B5EF4-FFF2-40B4-BE49-F238E27FC236}">
                <a16:creationId xmlns:a16="http://schemas.microsoft.com/office/drawing/2014/main" id="{88D39B1B-BD9D-474E-8FFC-B01DBDCC730B}"/>
              </a:ext>
            </a:extLst>
          </p:cNvPr>
          <p:cNvGrpSpPr/>
          <p:nvPr/>
        </p:nvGrpSpPr>
        <p:grpSpPr>
          <a:xfrm>
            <a:off x="573851" y="2208176"/>
            <a:ext cx="1878658" cy="1421807"/>
            <a:chOff x="1309447" y="2547690"/>
            <a:chExt cx="1586247" cy="1200505"/>
          </a:xfrm>
        </p:grpSpPr>
        <p:pic>
          <p:nvPicPr>
            <p:cNvPr id="112" name="Picture 2" descr="Microsoft Unlocked">
              <a:extLst>
                <a:ext uri="{FF2B5EF4-FFF2-40B4-BE49-F238E27FC236}">
                  <a16:creationId xmlns:a16="http://schemas.microsoft.com/office/drawing/2014/main" id="{73CB4542-1151-4194-8D85-F4359E6C905A}"/>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8269" t="23876" r="9087" b="30710"/>
            <a:stretch/>
          </p:blipFill>
          <p:spPr bwMode="auto">
            <a:xfrm>
              <a:off x="1573217" y="2547690"/>
              <a:ext cx="1322477" cy="324427"/>
            </a:xfrm>
            <a:prstGeom prst="rect">
              <a:avLst/>
            </a:prstGeom>
            <a:noFill/>
            <a:extLst>
              <a:ext uri="{909E8E84-426E-40DD-AFC4-6F175D3DCCD1}">
                <a14:hiddenFill xmlns:a14="http://schemas.microsoft.com/office/drawing/2010/main">
                  <a:solidFill>
                    <a:srgbClr val="FFFFFF"/>
                  </a:solidFill>
                </a14:hiddenFill>
              </a:ext>
            </a:extLst>
          </p:spPr>
        </p:pic>
        <p:pic>
          <p:nvPicPr>
            <p:cNvPr id="113" name="Picture 2">
              <a:extLst>
                <a:ext uri="{FF2B5EF4-FFF2-40B4-BE49-F238E27FC236}">
                  <a16:creationId xmlns:a16="http://schemas.microsoft.com/office/drawing/2014/main" id="{7B4D1BA8-D166-4827-B0BB-65E6A4E96A95}"/>
                </a:ext>
              </a:extLst>
            </p:cNvPr>
            <p:cNvPicPr>
              <a:picLocks noChangeAspect="1" noChangeArrowheads="1"/>
            </p:cNvPicPr>
            <p:nvPr/>
          </p:nvPicPr>
          <p:blipFill>
            <a:blip r:embed="rId9" cstate="email">
              <a:extLst>
                <a:ext uri="{28A0092B-C50C-407E-A947-70E740481C1C}">
                  <a14:useLocalDpi xmlns:a14="http://schemas.microsoft.com/office/drawing/2010/main" val="0"/>
                </a:ext>
              </a:extLst>
            </a:blip>
            <a:srcRect/>
            <a:stretch>
              <a:fillRect/>
            </a:stretch>
          </p:blipFill>
          <p:spPr bwMode="auto">
            <a:xfrm>
              <a:off x="1309447" y="3518976"/>
              <a:ext cx="937718" cy="229219"/>
            </a:xfrm>
            <a:prstGeom prst="rect">
              <a:avLst/>
            </a:prstGeom>
            <a:noFill/>
            <a:extLst>
              <a:ext uri="{909E8E84-426E-40DD-AFC4-6F175D3DCCD1}">
                <a14:hiddenFill xmlns:a14="http://schemas.microsoft.com/office/drawing/2010/main">
                  <a:solidFill>
                    <a:srgbClr val="FFFFFF"/>
                  </a:solidFill>
                </a14:hiddenFill>
              </a:ext>
            </a:extLst>
          </p:spPr>
        </p:pic>
      </p:grpSp>
      <p:sp>
        <p:nvSpPr>
          <p:cNvPr id="114" name="Rectangle 113">
            <a:extLst>
              <a:ext uri="{FF2B5EF4-FFF2-40B4-BE49-F238E27FC236}">
                <a16:creationId xmlns:a16="http://schemas.microsoft.com/office/drawing/2014/main" id="{B9337B18-F7D5-4E3D-8AF4-E1B75595C1B6}"/>
              </a:ext>
            </a:extLst>
          </p:cNvPr>
          <p:cNvSpPr/>
          <p:nvPr/>
        </p:nvSpPr>
        <p:spPr>
          <a:xfrm>
            <a:off x="364299" y="1173987"/>
            <a:ext cx="2707179" cy="5188215"/>
          </a:xfrm>
          <a:prstGeom prst="rect">
            <a:avLst/>
          </a:prstGeom>
          <a:noFill/>
          <a:ln w="28575">
            <a:solidFill>
              <a:srgbClr val="ED8B00"/>
            </a:solidFill>
            <a:prstDash val="sysDot"/>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srgbClr val="53565A">
                  <a:lumMod val="75000"/>
                </a:srgbClr>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15" name="object 44">
            <a:extLst>
              <a:ext uri="{FF2B5EF4-FFF2-40B4-BE49-F238E27FC236}">
                <a16:creationId xmlns:a16="http://schemas.microsoft.com/office/drawing/2014/main" id="{92BADC9F-60EF-4095-BA1B-0AC4C48CD37E}"/>
              </a:ext>
            </a:extLst>
          </p:cNvPr>
          <p:cNvSpPr txBox="1"/>
          <p:nvPr/>
        </p:nvSpPr>
        <p:spPr>
          <a:xfrm>
            <a:off x="770527" y="1041117"/>
            <a:ext cx="1894724" cy="274320"/>
          </a:xfrm>
          <a:prstGeom prst="rect">
            <a:avLst/>
          </a:prstGeom>
          <a:solidFill>
            <a:srgbClr val="FFFFFF"/>
          </a:solidFill>
        </p:spPr>
        <p:txBody>
          <a:bodyPr vert="horz" wrap="square" lIns="45720" tIns="0" rIns="45720" bIns="0" rtlCol="0" anchor="ctr" anchorCtr="0">
            <a:noAutofit/>
          </a:bodyPr>
          <a:lstStyle>
            <a:defPPr>
              <a:defRPr lang="en-US"/>
            </a:defPPr>
            <a:lvl1pPr algn="ctr">
              <a:lnSpc>
                <a:spcPct val="95000"/>
              </a:lnSpc>
              <a:defRPr sz="1600" spc="-40">
                <a:latin typeface="Frutiger Next Pro Light"/>
                <a:cs typeface="Frutiger Next Pro Light"/>
              </a:defRPr>
            </a:lvl1pPr>
          </a:lstStyle>
          <a:p>
            <a:pPr marL="0" marR="0" lvl="0" indent="0" algn="ctr" defTabSz="914400" rtl="0" eaLnBrk="1" fontAlgn="auto" latinLnBrk="0" hangingPunct="1">
              <a:lnSpc>
                <a:spcPct val="95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MICROSOFT</a:t>
            </a:r>
          </a:p>
        </p:txBody>
      </p:sp>
      <p:sp>
        <p:nvSpPr>
          <p:cNvPr id="116" name="TextBox 115">
            <a:extLst>
              <a:ext uri="{FF2B5EF4-FFF2-40B4-BE49-F238E27FC236}">
                <a16:creationId xmlns:a16="http://schemas.microsoft.com/office/drawing/2014/main" id="{85E8ACAA-C4C2-41C0-BF01-F621AB0531B0}"/>
              </a:ext>
            </a:extLst>
          </p:cNvPr>
          <p:cNvSpPr txBox="1"/>
          <p:nvPr/>
        </p:nvSpPr>
        <p:spPr>
          <a:xfrm>
            <a:off x="554203" y="1446120"/>
            <a:ext cx="2327372"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600"/>
              </a:spcBef>
              <a:spcAft>
                <a:spcPts val="0"/>
              </a:spcAft>
              <a:buClrTx/>
              <a:buSzPct val="100000"/>
              <a:buFontTx/>
              <a:buNone/>
              <a:tabLst/>
              <a:defRPr/>
            </a:pPr>
            <a:r>
              <a:rPr kumimoji="0" lang="en-US" sz="1200" b="0" i="1" u="none" strike="noStrike" kern="1200" cap="none" spc="0" normalizeH="0" baseline="0" noProof="0">
                <a:ln>
                  <a:noFill/>
                </a:ln>
                <a:solidFill>
                  <a:srgbClr val="313131"/>
                </a:solidFill>
                <a:effectLst/>
                <a:uLnTx/>
                <a:uFillTx/>
                <a:latin typeface="Open Sans" panose="020B0606030504020204" pitchFamily="34" charset="0"/>
                <a:ea typeface="Open Sans" panose="020B0606030504020204" pitchFamily="34" charset="0"/>
                <a:cs typeface="Open Sans" panose="020B0606030504020204" pitchFamily="34" charset="0"/>
              </a:rPr>
              <a:t>Foundation Models*: Turing-NLG, GPT-3, GPT-4, Whisper, DALL-E</a:t>
            </a:r>
          </a:p>
        </p:txBody>
      </p:sp>
      <p:sp>
        <p:nvSpPr>
          <p:cNvPr id="117" name="Rectangle 116">
            <a:extLst>
              <a:ext uri="{FF2B5EF4-FFF2-40B4-BE49-F238E27FC236}">
                <a16:creationId xmlns:a16="http://schemas.microsoft.com/office/drawing/2014/main" id="{D543A108-AA9D-43DC-A3B3-5184C1D09C1D}"/>
              </a:ext>
            </a:extLst>
          </p:cNvPr>
          <p:cNvSpPr/>
          <p:nvPr/>
        </p:nvSpPr>
        <p:spPr>
          <a:xfrm>
            <a:off x="9066785" y="1163269"/>
            <a:ext cx="2707179" cy="5193068"/>
          </a:xfrm>
          <a:prstGeom prst="rect">
            <a:avLst/>
          </a:prstGeom>
          <a:noFill/>
          <a:ln w="28575">
            <a:solidFill>
              <a:schemeClr val="accent2"/>
            </a:solidFill>
            <a:prstDash val="sysDot"/>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srgbClr val="53565A">
                  <a:lumMod val="75000"/>
                </a:srgbClr>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18" name="object 44">
            <a:extLst>
              <a:ext uri="{FF2B5EF4-FFF2-40B4-BE49-F238E27FC236}">
                <a16:creationId xmlns:a16="http://schemas.microsoft.com/office/drawing/2014/main" id="{BF40E379-3B4E-4957-8F25-A3AE093B438E}"/>
              </a:ext>
            </a:extLst>
          </p:cNvPr>
          <p:cNvSpPr txBox="1"/>
          <p:nvPr/>
        </p:nvSpPr>
        <p:spPr>
          <a:xfrm>
            <a:off x="9751948" y="1041117"/>
            <a:ext cx="1336854" cy="273217"/>
          </a:xfrm>
          <a:prstGeom prst="rect">
            <a:avLst/>
          </a:prstGeom>
          <a:solidFill>
            <a:srgbClr val="FFFFFF"/>
          </a:solidFill>
        </p:spPr>
        <p:txBody>
          <a:bodyPr vert="horz" wrap="square" lIns="45720" tIns="0" rIns="45720" bIns="0" rtlCol="0" anchor="ctr" anchorCtr="0">
            <a:noAutofit/>
          </a:bodyPr>
          <a:lstStyle>
            <a:defPPr>
              <a:defRPr lang="en-US"/>
            </a:defPPr>
            <a:lvl1pPr algn="ctr">
              <a:lnSpc>
                <a:spcPct val="95000"/>
              </a:lnSpc>
              <a:defRPr sz="1600" spc="-40">
                <a:latin typeface="Frutiger Next Pro Light"/>
                <a:cs typeface="Frutiger Next Pro Light"/>
              </a:defRPr>
            </a:lvl1pPr>
          </a:lstStyle>
          <a:p>
            <a:pPr marL="0" marR="0" lvl="0" indent="0" algn="ctr" defTabSz="914400" rtl="0" eaLnBrk="1" fontAlgn="auto" latinLnBrk="0" hangingPunct="1">
              <a:lnSpc>
                <a:spcPct val="95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AMAZON</a:t>
            </a:r>
          </a:p>
        </p:txBody>
      </p:sp>
      <p:sp>
        <p:nvSpPr>
          <p:cNvPr id="119" name="TextBox 118">
            <a:extLst>
              <a:ext uri="{FF2B5EF4-FFF2-40B4-BE49-F238E27FC236}">
                <a16:creationId xmlns:a16="http://schemas.microsoft.com/office/drawing/2014/main" id="{0BA3FFC8-2FFD-463C-8DBD-DACDD05A1CD9}"/>
              </a:ext>
            </a:extLst>
          </p:cNvPr>
          <p:cNvSpPr txBox="1"/>
          <p:nvPr/>
        </p:nvSpPr>
        <p:spPr>
          <a:xfrm>
            <a:off x="9188900" y="1446120"/>
            <a:ext cx="2462949" cy="369332"/>
          </a:xfrm>
          <a:prstGeom prst="rect">
            <a:avLst/>
          </a:prstGeom>
          <a:noFill/>
        </p:spPr>
        <p:txBody>
          <a:bodyPr wrap="square" lIns="0" tIns="0" rIns="0" bIns="0" rtlCol="0" anchor="t">
            <a:spAutoFit/>
          </a:bodyPr>
          <a:lstStyle/>
          <a:p>
            <a:pPr algn="ctr">
              <a:spcBef>
                <a:spcPts val="600"/>
              </a:spcBef>
              <a:buSzPct val="100000"/>
              <a:defRPr/>
            </a:pPr>
            <a:r>
              <a:rPr lang="en-US" sz="1200" i="1">
                <a:solidFill>
                  <a:srgbClr val="313131"/>
                </a:solidFill>
                <a:latin typeface="Open Sans"/>
                <a:ea typeface="Open Sans"/>
                <a:cs typeface="Open Sans"/>
              </a:rPr>
              <a:t>Foundation Models*: Amazon Titan, </a:t>
            </a:r>
            <a:r>
              <a:rPr lang="en-US" sz="1200" i="1" err="1">
                <a:solidFill>
                  <a:srgbClr val="313131"/>
                </a:solidFill>
                <a:latin typeface="Open Sans"/>
                <a:ea typeface="Open Sans"/>
                <a:cs typeface="Open Sans"/>
              </a:rPr>
              <a:t>CodeWhisperer</a:t>
            </a:r>
            <a:r>
              <a:rPr lang="en-US" sz="1200" i="1">
                <a:solidFill>
                  <a:srgbClr val="313131"/>
                </a:solidFill>
                <a:latin typeface="Open Sans"/>
                <a:ea typeface="Open Sans"/>
                <a:cs typeface="Open Sans"/>
              </a:rPr>
              <a:t>, </a:t>
            </a:r>
            <a:r>
              <a:rPr lang="en-US" sz="1200" i="1" err="1">
                <a:solidFill>
                  <a:srgbClr val="313131"/>
                </a:solidFill>
                <a:latin typeface="Open Sans"/>
                <a:ea typeface="Open Sans"/>
                <a:cs typeface="Open Sans"/>
              </a:rPr>
              <a:t>AlexaTM</a:t>
            </a:r>
            <a:endParaRPr kumimoji="0" lang="en-US" sz="1200" b="0" i="1" u="none" strike="noStrike" kern="1200" cap="none" spc="0" normalizeH="0" baseline="0" noProof="0">
              <a:ln>
                <a:noFill/>
              </a:ln>
              <a:solidFill>
                <a:srgbClr val="313131"/>
              </a:solidFill>
              <a:effectLst/>
              <a:uLnTx/>
              <a:uFillTx/>
              <a:latin typeface="Open Sans"/>
              <a:ea typeface="Open Sans"/>
              <a:cs typeface="Open Sans"/>
            </a:endParaRPr>
          </a:p>
        </p:txBody>
      </p:sp>
      <p:pic>
        <p:nvPicPr>
          <p:cNvPr id="120" name="Picture 2">
            <a:extLst>
              <a:ext uri="{FF2B5EF4-FFF2-40B4-BE49-F238E27FC236}">
                <a16:creationId xmlns:a16="http://schemas.microsoft.com/office/drawing/2014/main" id="{9CE14852-B302-45C1-9B7B-E5F68081D91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651187" y="2572759"/>
            <a:ext cx="432324" cy="432324"/>
          </a:xfrm>
          <a:prstGeom prst="rect">
            <a:avLst/>
          </a:prstGeom>
          <a:noFill/>
          <a:extLst>
            <a:ext uri="{909E8E84-426E-40DD-AFC4-6F175D3DCCD1}">
              <a14:hiddenFill xmlns:a14="http://schemas.microsoft.com/office/drawing/2010/main">
                <a:solidFill>
                  <a:srgbClr val="FFFFFF"/>
                </a:solidFill>
              </a14:hiddenFill>
            </a:ext>
          </a:extLst>
        </p:spPr>
      </p:pic>
      <p:sp>
        <p:nvSpPr>
          <p:cNvPr id="121" name="TextBox 120">
            <a:extLst>
              <a:ext uri="{FF2B5EF4-FFF2-40B4-BE49-F238E27FC236}">
                <a16:creationId xmlns:a16="http://schemas.microsoft.com/office/drawing/2014/main" id="{08DB41BC-EC2B-4212-9A91-4B5B33492FE3}"/>
              </a:ext>
            </a:extLst>
          </p:cNvPr>
          <p:cNvSpPr txBox="1"/>
          <p:nvPr/>
        </p:nvSpPr>
        <p:spPr>
          <a:xfrm>
            <a:off x="3403521" y="1446120"/>
            <a:ext cx="2327372"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600"/>
              </a:spcBef>
              <a:spcAft>
                <a:spcPts val="0"/>
              </a:spcAft>
              <a:buClrTx/>
              <a:buSzPct val="100000"/>
              <a:buFontTx/>
              <a:buNone/>
              <a:tabLst/>
              <a:defRPr/>
            </a:pPr>
            <a:r>
              <a:rPr kumimoji="0" lang="en-US" sz="1200" b="0" i="1" u="none" strike="noStrike" kern="1200" cap="none" spc="0" normalizeH="0" baseline="0" noProof="0">
                <a:ln>
                  <a:noFill/>
                </a:ln>
                <a:solidFill>
                  <a:srgbClr val="313131"/>
                </a:solidFill>
                <a:effectLst/>
                <a:uLnTx/>
                <a:uFillTx/>
                <a:latin typeface="Open Sans" panose="020B0606030504020204" pitchFamily="34" charset="0"/>
                <a:ea typeface="Open Sans" panose="020B0606030504020204" pitchFamily="34" charset="0"/>
                <a:cs typeface="Open Sans" panose="020B0606030504020204" pitchFamily="34" charset="0"/>
              </a:rPr>
              <a:t>Foundation Models*: Chinchilla, </a:t>
            </a:r>
            <a:r>
              <a:rPr kumimoji="0" lang="en-US" sz="1200" b="0" i="1" u="none" strike="noStrike" kern="1200" cap="none" spc="0" normalizeH="0" baseline="0" noProof="0" err="1">
                <a:ln>
                  <a:noFill/>
                </a:ln>
                <a:solidFill>
                  <a:srgbClr val="313131"/>
                </a:solidFill>
                <a:effectLst/>
                <a:uLnTx/>
                <a:uFillTx/>
                <a:latin typeface="Open Sans" panose="020B0606030504020204" pitchFamily="34" charset="0"/>
                <a:ea typeface="Open Sans" panose="020B0606030504020204" pitchFamily="34" charset="0"/>
                <a:cs typeface="Open Sans" panose="020B0606030504020204" pitchFamily="34" charset="0"/>
              </a:rPr>
              <a:t>LaMDA</a:t>
            </a:r>
            <a:r>
              <a:rPr kumimoji="0" lang="en-US" sz="1200" b="0" i="1" u="none" strike="noStrike" kern="1200" cap="none" spc="0" normalizeH="0" baseline="0" noProof="0">
                <a:ln>
                  <a:noFill/>
                </a:ln>
                <a:solidFill>
                  <a:srgbClr val="313131"/>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US" sz="1200" b="0" i="1" u="none" strike="noStrike" kern="1200" cap="none" spc="0" normalizeH="0" baseline="0" noProof="0" err="1">
                <a:ln>
                  <a:noFill/>
                </a:ln>
                <a:solidFill>
                  <a:srgbClr val="313131"/>
                </a:solidFill>
                <a:effectLst/>
                <a:uLnTx/>
                <a:uFillTx/>
                <a:latin typeface="Open Sans" panose="020B0606030504020204" pitchFamily="34" charset="0"/>
                <a:ea typeface="Open Sans" panose="020B0606030504020204" pitchFamily="34" charset="0"/>
                <a:cs typeface="Open Sans" panose="020B0606030504020204" pitchFamily="34" charset="0"/>
              </a:rPr>
              <a:t>AlphaFold</a:t>
            </a:r>
            <a:r>
              <a:rPr kumimoji="0" lang="en-US" sz="1200" b="0" i="1" u="none" strike="noStrike" kern="1200" cap="none" spc="0" normalizeH="0" baseline="0" noProof="0">
                <a:ln>
                  <a:noFill/>
                </a:ln>
                <a:solidFill>
                  <a:srgbClr val="313131"/>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US" sz="1200" b="0" i="1" u="none" strike="noStrike" kern="1200" cap="none" spc="0" normalizeH="0" baseline="0" noProof="0" err="1">
                <a:ln>
                  <a:noFill/>
                </a:ln>
                <a:solidFill>
                  <a:srgbClr val="313131"/>
                </a:solidFill>
                <a:effectLst/>
                <a:uLnTx/>
                <a:uFillTx/>
                <a:latin typeface="Open Sans" panose="020B0606030504020204" pitchFamily="34" charset="0"/>
                <a:ea typeface="Open Sans" panose="020B0606030504020204" pitchFamily="34" charset="0"/>
                <a:cs typeface="Open Sans" panose="020B0606030504020204" pitchFamily="34" charset="0"/>
              </a:rPr>
              <a:t>DreamFusion</a:t>
            </a:r>
            <a:endParaRPr kumimoji="0" lang="en-US" sz="1200" b="0" i="1" u="none" strike="noStrike" kern="1200" cap="none" spc="0" normalizeH="0" baseline="0" noProof="0">
              <a:ln>
                <a:noFill/>
              </a:ln>
              <a:solidFill>
                <a:srgbClr val="313131"/>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pic>
        <p:nvPicPr>
          <p:cNvPr id="122" name="Picture 4">
            <a:extLst>
              <a:ext uri="{FF2B5EF4-FFF2-40B4-BE49-F238E27FC236}">
                <a16:creationId xmlns:a16="http://schemas.microsoft.com/office/drawing/2014/main" id="{1FE3DCD0-ABBE-4895-A5CE-02533FD2709C}"/>
              </a:ext>
            </a:extLst>
          </p:cNvPr>
          <p:cNvPicPr>
            <a:picLocks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120273" y="3369293"/>
            <a:ext cx="588030" cy="588030"/>
          </a:xfrm>
          <a:prstGeom prst="rect">
            <a:avLst/>
          </a:prstGeom>
          <a:noFill/>
          <a:extLst>
            <a:ext uri="{909E8E84-426E-40DD-AFC4-6F175D3DCCD1}">
              <a14:hiddenFill xmlns:a14="http://schemas.microsoft.com/office/drawing/2010/main">
                <a:solidFill>
                  <a:srgbClr val="FFFFFF"/>
                </a:solidFill>
              </a14:hiddenFill>
            </a:ext>
          </a:extLst>
        </p:spPr>
      </p:pic>
      <p:pic>
        <p:nvPicPr>
          <p:cNvPr id="123" name="Picture 4">
            <a:extLst>
              <a:ext uri="{FF2B5EF4-FFF2-40B4-BE49-F238E27FC236}">
                <a16:creationId xmlns:a16="http://schemas.microsoft.com/office/drawing/2014/main" id="{6BA43DB9-01C8-4EB5-8111-85A16F26405F}"/>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222050" y="2126887"/>
            <a:ext cx="601145" cy="360688"/>
          </a:xfrm>
          <a:prstGeom prst="rect">
            <a:avLst/>
          </a:prstGeom>
          <a:noFill/>
          <a:extLst>
            <a:ext uri="{909E8E84-426E-40DD-AFC4-6F175D3DCCD1}">
              <a14:hiddenFill xmlns:a14="http://schemas.microsoft.com/office/drawing/2010/main">
                <a:solidFill>
                  <a:srgbClr val="FFFFFF"/>
                </a:solidFill>
              </a14:hiddenFill>
            </a:ext>
          </a:extLst>
        </p:spPr>
      </p:pic>
      <p:pic>
        <p:nvPicPr>
          <p:cNvPr id="124" name="Picture 123">
            <a:extLst>
              <a:ext uri="{FF2B5EF4-FFF2-40B4-BE49-F238E27FC236}">
                <a16:creationId xmlns:a16="http://schemas.microsoft.com/office/drawing/2014/main" id="{BDBFFB7B-D5BF-48A0-A17A-F044A1BC53B4}"/>
              </a:ext>
            </a:extLst>
          </p:cNvPr>
          <p:cNvPicPr>
            <a:picLocks noChangeAspect="1"/>
          </p:cNvPicPr>
          <p:nvPr/>
        </p:nvPicPr>
        <p:blipFill>
          <a:blip r:embed="rId13"/>
          <a:stretch>
            <a:fillRect/>
          </a:stretch>
        </p:blipFill>
        <p:spPr>
          <a:xfrm>
            <a:off x="10823195" y="3362816"/>
            <a:ext cx="643663" cy="184342"/>
          </a:xfrm>
          <a:prstGeom prst="rect">
            <a:avLst/>
          </a:prstGeom>
        </p:spPr>
      </p:pic>
      <p:pic>
        <p:nvPicPr>
          <p:cNvPr id="125" name="Picture 2" descr="AI Content Labs - Unleash the power of AI in content creation">
            <a:extLst>
              <a:ext uri="{FF2B5EF4-FFF2-40B4-BE49-F238E27FC236}">
                <a16:creationId xmlns:a16="http://schemas.microsoft.com/office/drawing/2014/main" id="{78C73EC1-D560-4C36-A8ED-38A64E9C67C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255420" y="3373018"/>
            <a:ext cx="1267203" cy="245850"/>
          </a:xfrm>
          <a:prstGeom prst="rect">
            <a:avLst/>
          </a:prstGeom>
          <a:noFill/>
          <a:extLst>
            <a:ext uri="{909E8E84-426E-40DD-AFC4-6F175D3DCCD1}">
              <a14:hiddenFill xmlns:a14="http://schemas.microsoft.com/office/drawing/2010/main">
                <a:solidFill>
                  <a:srgbClr val="FFFFFF"/>
                </a:solidFill>
              </a14:hiddenFill>
            </a:ext>
          </a:extLst>
        </p:spPr>
      </p:pic>
      <p:pic>
        <p:nvPicPr>
          <p:cNvPr id="126" name="Picture 8" descr="Anthropic">
            <a:extLst>
              <a:ext uri="{FF2B5EF4-FFF2-40B4-BE49-F238E27FC236}">
                <a16:creationId xmlns:a16="http://schemas.microsoft.com/office/drawing/2014/main" id="{6B00B919-8AAC-42E8-8095-7C1BDF2C7DF5}"/>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671358" y="3701758"/>
            <a:ext cx="1368125" cy="152775"/>
          </a:xfrm>
          <a:prstGeom prst="rect">
            <a:avLst/>
          </a:prstGeom>
          <a:noFill/>
          <a:extLst>
            <a:ext uri="{909E8E84-426E-40DD-AFC4-6F175D3DCCD1}">
              <a14:hiddenFill xmlns:a14="http://schemas.microsoft.com/office/drawing/2010/main">
                <a:solidFill>
                  <a:srgbClr val="FFFFFF"/>
                </a:solidFill>
              </a14:hiddenFill>
            </a:ext>
          </a:extLst>
        </p:spPr>
      </p:pic>
      <p:sp>
        <p:nvSpPr>
          <p:cNvPr id="127" name="TextBox 126">
            <a:extLst>
              <a:ext uri="{FF2B5EF4-FFF2-40B4-BE49-F238E27FC236}">
                <a16:creationId xmlns:a16="http://schemas.microsoft.com/office/drawing/2014/main" id="{126A301F-0C7E-4EAB-870F-FCFCB6D575F0}"/>
              </a:ext>
            </a:extLst>
          </p:cNvPr>
          <p:cNvSpPr txBox="1"/>
          <p:nvPr/>
        </p:nvSpPr>
        <p:spPr>
          <a:xfrm>
            <a:off x="6800227" y="2849676"/>
            <a:ext cx="1463350" cy="361637"/>
          </a:xfrm>
          <a:prstGeom prst="rect">
            <a:avLst/>
          </a:prstGeom>
          <a:noFill/>
        </p:spPr>
        <p:txBody>
          <a:bodyPr wrap="square" lIns="0" tIns="0" rIns="0" bIns="0" rtlCol="0" anchor="t">
            <a:spAutoFit/>
          </a:bodyPr>
          <a:lstStyle/>
          <a:p>
            <a:pPr marL="0" marR="0" lvl="0" indent="0" algn="ctr" defTabSz="914400" rtl="0" eaLnBrk="1" fontAlgn="auto" latinLnBrk="0" hangingPunct="1">
              <a:lnSpc>
                <a:spcPct val="100000"/>
              </a:lnSpc>
              <a:spcBef>
                <a:spcPts val="600"/>
              </a:spcBef>
              <a:spcAft>
                <a:spcPts val="0"/>
              </a:spcAft>
              <a:buClrTx/>
              <a:buSzPct val="100000"/>
              <a:buFontTx/>
              <a:buNone/>
              <a:tabLst/>
              <a:defRPr/>
            </a:pPr>
            <a:r>
              <a:rPr kumimoji="0" lang="en-US" sz="1050" b="1"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Inception Program </a:t>
            </a:r>
          </a:p>
          <a:p>
            <a:pPr marL="0" marR="0" lvl="0" indent="0" algn="ctr" defTabSz="914400" rtl="0" eaLnBrk="1" fontAlgn="auto" latinLnBrk="0" hangingPunct="1">
              <a:lnSpc>
                <a:spcPct val="100000"/>
              </a:lnSpc>
              <a:spcBef>
                <a:spcPts val="600"/>
              </a:spcBef>
              <a:spcAft>
                <a:spcPts val="0"/>
              </a:spcAft>
              <a:buClrTx/>
              <a:buSzPct val="100000"/>
              <a:buFontTx/>
              <a:buNone/>
              <a:tabLst/>
              <a:defRPr/>
            </a:pPr>
            <a:r>
              <a:rPr kumimoji="0" lang="en-US" sz="800" b="0" i="1" u="none" strike="noStrike" kern="1200" cap="none" spc="0" normalizeH="0" baseline="0" noProof="0">
                <a:ln>
                  <a:noFill/>
                </a:ln>
                <a:effectLst/>
                <a:uLnTx/>
                <a:uFillTx/>
                <a:latin typeface="Open Sans"/>
                <a:ea typeface="Open Sans"/>
                <a:cs typeface="Open Sans"/>
              </a:rPr>
              <a:t>13,000 Startup </a:t>
            </a:r>
            <a:r>
              <a:rPr lang="en-US" sz="800" i="1">
                <a:latin typeface="Open Sans"/>
                <a:ea typeface="Open Sans"/>
                <a:cs typeface="Open Sans"/>
              </a:rPr>
              <a:t>incubation</a:t>
            </a:r>
            <a:endParaRPr lang="en-US" sz="800" b="0" i="1" u="none" strike="noStrike" kern="1200" cap="none" spc="0" normalizeH="0" baseline="0" noProof="0">
              <a:ln>
                <a:noFill/>
              </a:ln>
              <a:effectLst/>
              <a:uLnTx/>
              <a:uFillTx/>
              <a:latin typeface="Open Sans" panose="020B0606030504020204" pitchFamily="34" charset="0"/>
              <a:ea typeface="Open Sans" panose="020B0606030504020204" pitchFamily="34" charset="0"/>
              <a:cs typeface="Open Sans" panose="020B0606030504020204" pitchFamily="34" charset="0"/>
            </a:endParaRPr>
          </a:p>
        </p:txBody>
      </p:sp>
      <p:cxnSp>
        <p:nvCxnSpPr>
          <p:cNvPr id="128" name="Connector: Elbow 70">
            <a:extLst>
              <a:ext uri="{FF2B5EF4-FFF2-40B4-BE49-F238E27FC236}">
                <a16:creationId xmlns:a16="http://schemas.microsoft.com/office/drawing/2014/main" id="{81E084E4-F839-4459-B9AC-51A4FA001446}"/>
              </a:ext>
            </a:extLst>
          </p:cNvPr>
          <p:cNvCxnSpPr>
            <a:cxnSpLocks/>
            <a:endCxn id="122" idx="0"/>
          </p:cNvCxnSpPr>
          <p:nvPr/>
        </p:nvCxnSpPr>
        <p:spPr>
          <a:xfrm rot="16200000" flipH="1">
            <a:off x="1653391" y="2608395"/>
            <a:ext cx="776883" cy="744911"/>
          </a:xfrm>
          <a:prstGeom prst="bentConnector3">
            <a:avLst>
              <a:gd name="adj1" fmla="val 33577"/>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29" name="TextBox 128">
            <a:extLst>
              <a:ext uri="{FF2B5EF4-FFF2-40B4-BE49-F238E27FC236}">
                <a16:creationId xmlns:a16="http://schemas.microsoft.com/office/drawing/2014/main" id="{CFF85701-15F7-48EE-B6D7-02CCAAF76421}"/>
              </a:ext>
            </a:extLst>
          </p:cNvPr>
          <p:cNvSpPr txBox="1"/>
          <p:nvPr/>
        </p:nvSpPr>
        <p:spPr>
          <a:xfrm>
            <a:off x="2020911" y="3032637"/>
            <a:ext cx="380944" cy="307776"/>
          </a:xfrm>
          <a:prstGeom prst="rect">
            <a:avLst/>
          </a:prstGeom>
          <a:noFill/>
        </p:spPr>
        <p:txBody>
          <a:bodyPr wrap="square" lIns="0" tIns="0" rIns="0" bIns="0" rtlCol="0">
            <a:spAutoFit/>
          </a:bodyPr>
          <a:lstStyle/>
          <a:p>
            <a:pPr>
              <a:spcBef>
                <a:spcPts val="600"/>
              </a:spcBef>
              <a:buSzPct val="100000"/>
            </a:pPr>
            <a:r>
              <a:rPr lang="en-US" sz="1100" i="1">
                <a:solidFill>
                  <a:srgbClr val="313131"/>
                </a:solidFill>
                <a:latin typeface="Open Sans" panose="020B0606030504020204" pitchFamily="34" charset="0"/>
                <a:ea typeface="Open Sans" panose="020B0606030504020204" pitchFamily="34" charset="0"/>
                <a:cs typeface="Open Sans" panose="020B0606030504020204" pitchFamily="34" charset="0"/>
              </a:rPr>
              <a:t>Owns</a:t>
            </a:r>
          </a:p>
        </p:txBody>
      </p:sp>
      <p:cxnSp>
        <p:nvCxnSpPr>
          <p:cNvPr id="130" name="Connector: Elbow 73">
            <a:extLst>
              <a:ext uri="{FF2B5EF4-FFF2-40B4-BE49-F238E27FC236}">
                <a16:creationId xmlns:a16="http://schemas.microsoft.com/office/drawing/2014/main" id="{922069BA-4876-4F8A-BB90-E69F7A221291}"/>
              </a:ext>
            </a:extLst>
          </p:cNvPr>
          <p:cNvCxnSpPr>
            <a:cxnSpLocks/>
          </p:cNvCxnSpPr>
          <p:nvPr/>
        </p:nvCxnSpPr>
        <p:spPr>
          <a:xfrm rot="5400000">
            <a:off x="1016208" y="2705343"/>
            <a:ext cx="766102" cy="540237"/>
          </a:xfrm>
          <a:prstGeom prst="bentConnector3">
            <a:avLst>
              <a:gd name="adj1" fmla="val 34734"/>
            </a:avLst>
          </a:prstGeom>
          <a:ln>
            <a:solidFill>
              <a:schemeClr val="tx2"/>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31" name="TextBox 130">
            <a:extLst>
              <a:ext uri="{FF2B5EF4-FFF2-40B4-BE49-F238E27FC236}">
                <a16:creationId xmlns:a16="http://schemas.microsoft.com/office/drawing/2014/main" id="{B8AEE05E-B031-46A2-92DE-B47076B85F21}"/>
              </a:ext>
            </a:extLst>
          </p:cNvPr>
          <p:cNvSpPr txBox="1"/>
          <p:nvPr/>
        </p:nvSpPr>
        <p:spPr>
          <a:xfrm>
            <a:off x="510294" y="3049147"/>
            <a:ext cx="618845" cy="338554"/>
          </a:xfrm>
          <a:prstGeom prst="rect">
            <a:avLst/>
          </a:prstGeom>
          <a:noFill/>
        </p:spPr>
        <p:txBody>
          <a:bodyPr wrap="square" lIns="0" tIns="0" rIns="0" bIns="0" rtlCol="0">
            <a:spAutoFit/>
          </a:bodyPr>
          <a:lstStyle/>
          <a:p>
            <a:pPr>
              <a:spcBef>
                <a:spcPts val="600"/>
              </a:spcBef>
              <a:buSzPct val="100000"/>
            </a:pPr>
            <a:r>
              <a:rPr lang="en-US" sz="1100" i="1">
                <a:solidFill>
                  <a:srgbClr val="313131"/>
                </a:solidFill>
                <a:latin typeface="Open Sans" panose="020B0606030504020204" pitchFamily="34" charset="0"/>
                <a:ea typeface="Open Sans" panose="020B0606030504020204" pitchFamily="34" charset="0"/>
                <a:cs typeface="Open Sans" panose="020B0606030504020204" pitchFamily="34" charset="0"/>
              </a:rPr>
              <a:t>Invests in</a:t>
            </a:r>
          </a:p>
        </p:txBody>
      </p:sp>
      <p:sp>
        <p:nvSpPr>
          <p:cNvPr id="132" name="TextBox 131">
            <a:extLst>
              <a:ext uri="{FF2B5EF4-FFF2-40B4-BE49-F238E27FC236}">
                <a16:creationId xmlns:a16="http://schemas.microsoft.com/office/drawing/2014/main" id="{819A9849-CA14-4AB2-A065-5370E1202540}"/>
              </a:ext>
            </a:extLst>
          </p:cNvPr>
          <p:cNvSpPr txBox="1"/>
          <p:nvPr/>
        </p:nvSpPr>
        <p:spPr>
          <a:xfrm>
            <a:off x="2091717" y="3865587"/>
            <a:ext cx="616586" cy="246221"/>
          </a:xfrm>
          <a:prstGeom prst="rect">
            <a:avLst/>
          </a:prstGeom>
          <a:noFill/>
        </p:spPr>
        <p:txBody>
          <a:bodyPr wrap="square">
            <a:spAutoFit/>
          </a:bodyPr>
          <a:lstStyle/>
          <a:p>
            <a:pPr marL="0" marR="0" lvl="0" indent="0" defTabSz="685788" rtl="0" eaLnBrk="1" fontAlgn="auto" latinLnBrk="0" hangingPunct="1">
              <a:lnSpc>
                <a:spcPct val="100000"/>
              </a:lnSpc>
              <a:spcBef>
                <a:spcPts val="400"/>
              </a:spcBef>
              <a:spcAft>
                <a:spcPts val="0"/>
              </a:spcAft>
              <a:buClrTx/>
              <a:buSzTx/>
              <a:buFontTx/>
              <a:buNone/>
              <a:tabLst/>
              <a:defRPr/>
            </a:pPr>
            <a:r>
              <a:rPr kumimoji="0" lang="en-US" sz="1000" b="1" i="1"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GitHub</a:t>
            </a:r>
          </a:p>
        </p:txBody>
      </p:sp>
      <p:cxnSp>
        <p:nvCxnSpPr>
          <p:cNvPr id="133" name="Connector: Elbow 73">
            <a:extLst>
              <a:ext uri="{FF2B5EF4-FFF2-40B4-BE49-F238E27FC236}">
                <a16:creationId xmlns:a16="http://schemas.microsoft.com/office/drawing/2014/main" id="{B2E8E03F-91E4-45CF-AC07-34D4B533B26A}"/>
              </a:ext>
            </a:extLst>
          </p:cNvPr>
          <p:cNvCxnSpPr>
            <a:cxnSpLocks/>
            <a:stCxn id="123" idx="2"/>
            <a:endCxn id="125" idx="0"/>
          </p:cNvCxnSpPr>
          <p:nvPr/>
        </p:nvCxnSpPr>
        <p:spPr>
          <a:xfrm rot="5400000">
            <a:off x="9763102" y="2613496"/>
            <a:ext cx="885443" cy="633601"/>
          </a:xfrm>
          <a:prstGeom prst="bentConnector3">
            <a:avLst>
              <a:gd name="adj1" fmla="val 50000"/>
            </a:avLst>
          </a:prstGeom>
          <a:ln>
            <a:solidFill>
              <a:schemeClr val="tx2"/>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34" name="Connector: Elbow 73">
            <a:extLst>
              <a:ext uri="{FF2B5EF4-FFF2-40B4-BE49-F238E27FC236}">
                <a16:creationId xmlns:a16="http://schemas.microsoft.com/office/drawing/2014/main" id="{EC47B79E-397B-4805-B7B4-FA5B4F30DE36}"/>
              </a:ext>
            </a:extLst>
          </p:cNvPr>
          <p:cNvCxnSpPr>
            <a:cxnSpLocks/>
            <a:stCxn id="123" idx="2"/>
            <a:endCxn id="124" idx="0"/>
          </p:cNvCxnSpPr>
          <p:nvPr/>
        </p:nvCxnSpPr>
        <p:spPr>
          <a:xfrm rot="16200000" flipH="1">
            <a:off x="10396205" y="2613993"/>
            <a:ext cx="875241" cy="622404"/>
          </a:xfrm>
          <a:prstGeom prst="bentConnector3">
            <a:avLst>
              <a:gd name="adj1" fmla="val 50000"/>
            </a:avLst>
          </a:prstGeom>
          <a:ln>
            <a:solidFill>
              <a:schemeClr val="tx2"/>
            </a:solidFill>
            <a:prstDash val="dash"/>
            <a:tailEnd type="triangle"/>
          </a:ln>
        </p:spPr>
        <p:style>
          <a:lnRef idx="1">
            <a:schemeClr val="accent1"/>
          </a:lnRef>
          <a:fillRef idx="0">
            <a:schemeClr val="accent1"/>
          </a:fillRef>
          <a:effectRef idx="0">
            <a:schemeClr val="accent1"/>
          </a:effectRef>
          <a:fontRef idx="minor">
            <a:schemeClr val="tx1"/>
          </a:fontRef>
        </p:style>
      </p:cxnSp>
      <p:pic>
        <p:nvPicPr>
          <p:cNvPr id="135" name="Picture 6">
            <a:extLst>
              <a:ext uri="{FF2B5EF4-FFF2-40B4-BE49-F238E27FC236}">
                <a16:creationId xmlns:a16="http://schemas.microsoft.com/office/drawing/2014/main" id="{4E25313D-C476-4238-AC16-4939FCF4B5DB}"/>
              </a:ext>
            </a:extLst>
          </p:cNvPr>
          <p:cNvPicPr>
            <a:picLocks noChangeAspect="1"/>
          </p:cNvPicPr>
          <p:nvPr/>
        </p:nvPicPr>
        <p:blipFill>
          <a:blip r:embed="rId16"/>
          <a:stretch>
            <a:fillRect/>
          </a:stretch>
        </p:blipFill>
        <p:spPr>
          <a:xfrm>
            <a:off x="4070429" y="2061105"/>
            <a:ext cx="1037775" cy="294146"/>
          </a:xfrm>
          <a:prstGeom prst="rect">
            <a:avLst/>
          </a:prstGeom>
        </p:spPr>
      </p:pic>
      <p:cxnSp>
        <p:nvCxnSpPr>
          <p:cNvPr id="136" name="Connector: Elbow 78">
            <a:extLst>
              <a:ext uri="{FF2B5EF4-FFF2-40B4-BE49-F238E27FC236}">
                <a16:creationId xmlns:a16="http://schemas.microsoft.com/office/drawing/2014/main" id="{4381C315-1F0F-46EA-8EB5-BA5DEB3C2455}"/>
              </a:ext>
            </a:extLst>
          </p:cNvPr>
          <p:cNvCxnSpPr>
            <a:cxnSpLocks/>
            <a:stCxn id="135" idx="2"/>
            <a:endCxn id="120" idx="0"/>
          </p:cNvCxnSpPr>
          <p:nvPr/>
        </p:nvCxnSpPr>
        <p:spPr>
          <a:xfrm rot="5400000">
            <a:off x="4119579" y="2103021"/>
            <a:ext cx="217508" cy="721968"/>
          </a:xfrm>
          <a:prstGeom prst="bentConnector3">
            <a:avLst>
              <a:gd name="adj1" fmla="val 50000"/>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37" name="Connector: Elbow 79">
            <a:extLst>
              <a:ext uri="{FF2B5EF4-FFF2-40B4-BE49-F238E27FC236}">
                <a16:creationId xmlns:a16="http://schemas.microsoft.com/office/drawing/2014/main" id="{D744438F-9A0D-4977-8E83-2412C591BD43}"/>
              </a:ext>
            </a:extLst>
          </p:cNvPr>
          <p:cNvCxnSpPr>
            <a:cxnSpLocks/>
            <a:stCxn id="120" idx="3"/>
          </p:cNvCxnSpPr>
          <p:nvPr/>
        </p:nvCxnSpPr>
        <p:spPr>
          <a:xfrm>
            <a:off x="4083511" y="2788921"/>
            <a:ext cx="966144" cy="9193"/>
          </a:xfrm>
          <a:prstGeom prst="bentConnector3">
            <a:avLst>
              <a:gd name="adj1" fmla="val 50000"/>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38" name="Connector: Elbow 73">
            <a:extLst>
              <a:ext uri="{FF2B5EF4-FFF2-40B4-BE49-F238E27FC236}">
                <a16:creationId xmlns:a16="http://schemas.microsoft.com/office/drawing/2014/main" id="{212B9CAB-C583-4AA8-80AE-8A4C69B6EB96}"/>
              </a:ext>
            </a:extLst>
          </p:cNvPr>
          <p:cNvCxnSpPr>
            <a:cxnSpLocks/>
            <a:stCxn id="120" idx="2"/>
            <a:endCxn id="126" idx="0"/>
          </p:cNvCxnSpPr>
          <p:nvPr/>
        </p:nvCxnSpPr>
        <p:spPr>
          <a:xfrm rot="16200000" flipH="1">
            <a:off x="3763048" y="3109384"/>
            <a:ext cx="696675" cy="488072"/>
          </a:xfrm>
          <a:prstGeom prst="bentConnector3">
            <a:avLst>
              <a:gd name="adj1" fmla="val 50000"/>
            </a:avLst>
          </a:prstGeom>
          <a:ln>
            <a:solidFill>
              <a:schemeClr val="tx2"/>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39" name="TextBox 138">
            <a:extLst>
              <a:ext uri="{FF2B5EF4-FFF2-40B4-BE49-F238E27FC236}">
                <a16:creationId xmlns:a16="http://schemas.microsoft.com/office/drawing/2014/main" id="{E8B67237-FD5B-479A-817C-D732B8884278}"/>
              </a:ext>
            </a:extLst>
          </p:cNvPr>
          <p:cNvSpPr txBox="1"/>
          <p:nvPr/>
        </p:nvSpPr>
        <p:spPr>
          <a:xfrm>
            <a:off x="74001" y="3694979"/>
            <a:ext cx="255638" cy="1825520"/>
          </a:xfrm>
          <a:prstGeom prst="rect">
            <a:avLst/>
          </a:prstGeom>
          <a:noFill/>
        </p:spPr>
        <p:txBody>
          <a:bodyPr vert="vert270" wrap="square" lIns="0" tIns="0" rIns="0" bIns="91440" rtlCol="0" anchor="ctr">
            <a:noAutofit/>
          </a:bodyPr>
          <a:lstStyle>
            <a:defPPr>
              <a:defRPr lang="en-US"/>
            </a:defPPr>
            <a:lvl1pPr algn="ctr">
              <a:defRPr b="1">
                <a:solidFill>
                  <a:schemeClr val="bg1"/>
                </a:solidFill>
              </a:defRPr>
            </a:lvl1pPr>
          </a:lstStyle>
          <a:p>
            <a:r>
              <a:rPr lang="en-US" sz="1100">
                <a:solidFill>
                  <a:schemeClr val="tx1"/>
                </a:solidFill>
                <a:latin typeface="Open Sans" panose="020B0606030504020204" pitchFamily="34" charset="0"/>
                <a:ea typeface="Open Sans" panose="020B0606030504020204" pitchFamily="34" charset="0"/>
                <a:cs typeface="Open Sans" panose="020B0606030504020204" pitchFamily="34" charset="0"/>
              </a:rPr>
              <a:t>FOCUS AREAS*</a:t>
            </a:r>
          </a:p>
        </p:txBody>
      </p:sp>
      <p:sp>
        <p:nvSpPr>
          <p:cNvPr id="140" name="TextBox 139">
            <a:extLst>
              <a:ext uri="{FF2B5EF4-FFF2-40B4-BE49-F238E27FC236}">
                <a16:creationId xmlns:a16="http://schemas.microsoft.com/office/drawing/2014/main" id="{60311469-589C-49C2-AB9D-5F6E2D68EE69}"/>
              </a:ext>
            </a:extLst>
          </p:cNvPr>
          <p:cNvSpPr txBox="1"/>
          <p:nvPr/>
        </p:nvSpPr>
        <p:spPr>
          <a:xfrm>
            <a:off x="4083660" y="2495259"/>
            <a:ext cx="380944" cy="307776"/>
          </a:xfrm>
          <a:prstGeom prst="rect">
            <a:avLst/>
          </a:prstGeom>
          <a:noFill/>
        </p:spPr>
        <p:txBody>
          <a:bodyPr wrap="square" lIns="0" tIns="0" rIns="0" bIns="0" rtlCol="0">
            <a:spAutoFit/>
          </a:bodyPr>
          <a:lstStyle/>
          <a:p>
            <a:pPr>
              <a:spcBef>
                <a:spcPts val="600"/>
              </a:spcBef>
              <a:buSzPct val="100000"/>
            </a:pPr>
            <a:r>
              <a:rPr lang="en-US" sz="1100" i="1">
                <a:solidFill>
                  <a:srgbClr val="313131"/>
                </a:solidFill>
                <a:latin typeface="Open Sans" panose="020B0606030504020204" pitchFamily="34" charset="0"/>
                <a:ea typeface="Open Sans" panose="020B0606030504020204" pitchFamily="34" charset="0"/>
                <a:cs typeface="Open Sans" panose="020B0606030504020204" pitchFamily="34" charset="0"/>
              </a:rPr>
              <a:t>Owns</a:t>
            </a:r>
          </a:p>
        </p:txBody>
      </p:sp>
      <p:sp>
        <p:nvSpPr>
          <p:cNvPr id="142" name="TextBox 141">
            <a:extLst>
              <a:ext uri="{FF2B5EF4-FFF2-40B4-BE49-F238E27FC236}">
                <a16:creationId xmlns:a16="http://schemas.microsoft.com/office/drawing/2014/main" id="{F3169EAB-E1AD-48AF-AEAE-AC1F53206979}"/>
              </a:ext>
            </a:extLst>
          </p:cNvPr>
          <p:cNvSpPr txBox="1"/>
          <p:nvPr/>
        </p:nvSpPr>
        <p:spPr>
          <a:xfrm>
            <a:off x="3927166" y="3169712"/>
            <a:ext cx="618845" cy="338554"/>
          </a:xfrm>
          <a:prstGeom prst="rect">
            <a:avLst/>
          </a:prstGeom>
          <a:noFill/>
        </p:spPr>
        <p:txBody>
          <a:bodyPr wrap="square" lIns="0" tIns="0" rIns="0" bIns="0" rtlCol="0">
            <a:spAutoFit/>
          </a:bodyPr>
          <a:lstStyle/>
          <a:p>
            <a:pPr>
              <a:spcBef>
                <a:spcPts val="600"/>
              </a:spcBef>
              <a:buSzPct val="100000"/>
            </a:pPr>
            <a:r>
              <a:rPr lang="en-US" sz="1100" i="1">
                <a:solidFill>
                  <a:srgbClr val="313131"/>
                </a:solidFill>
                <a:latin typeface="Open Sans" panose="020B0606030504020204" pitchFamily="34" charset="0"/>
                <a:ea typeface="Open Sans" panose="020B0606030504020204" pitchFamily="34" charset="0"/>
                <a:cs typeface="Open Sans" panose="020B0606030504020204" pitchFamily="34" charset="0"/>
              </a:rPr>
              <a:t>Invests in</a:t>
            </a:r>
          </a:p>
        </p:txBody>
      </p:sp>
      <p:sp>
        <p:nvSpPr>
          <p:cNvPr id="143" name="TextBox 142">
            <a:extLst>
              <a:ext uri="{FF2B5EF4-FFF2-40B4-BE49-F238E27FC236}">
                <a16:creationId xmlns:a16="http://schemas.microsoft.com/office/drawing/2014/main" id="{8587408F-6BB7-4F94-A81E-B95F4DF91647}"/>
              </a:ext>
            </a:extLst>
          </p:cNvPr>
          <p:cNvSpPr txBox="1"/>
          <p:nvPr/>
        </p:nvSpPr>
        <p:spPr>
          <a:xfrm>
            <a:off x="9614871" y="2687091"/>
            <a:ext cx="906051" cy="338554"/>
          </a:xfrm>
          <a:prstGeom prst="rect">
            <a:avLst/>
          </a:prstGeom>
          <a:noFill/>
        </p:spPr>
        <p:txBody>
          <a:bodyPr wrap="square" lIns="0" tIns="0" rIns="0" bIns="0" rtlCol="0">
            <a:spAutoFit/>
          </a:bodyPr>
          <a:lstStyle/>
          <a:p>
            <a:pPr>
              <a:spcBef>
                <a:spcPts val="600"/>
              </a:spcBef>
              <a:buSzPct val="100000"/>
            </a:pPr>
            <a:r>
              <a:rPr lang="en-US" sz="1100" i="1">
                <a:solidFill>
                  <a:srgbClr val="313131"/>
                </a:solidFill>
                <a:latin typeface="Open Sans" panose="020B0606030504020204" pitchFamily="34" charset="0"/>
                <a:ea typeface="Open Sans" panose="020B0606030504020204" pitchFamily="34" charset="0"/>
                <a:cs typeface="Open Sans" panose="020B0606030504020204" pitchFamily="34" charset="0"/>
              </a:rPr>
              <a:t>Partners with</a:t>
            </a:r>
          </a:p>
        </p:txBody>
      </p:sp>
      <p:sp>
        <p:nvSpPr>
          <p:cNvPr id="144" name="TextBox 143">
            <a:extLst>
              <a:ext uri="{FF2B5EF4-FFF2-40B4-BE49-F238E27FC236}">
                <a16:creationId xmlns:a16="http://schemas.microsoft.com/office/drawing/2014/main" id="{2C9F6716-BC87-4745-B10A-C0FE725F11D8}"/>
              </a:ext>
            </a:extLst>
          </p:cNvPr>
          <p:cNvSpPr txBox="1"/>
          <p:nvPr/>
        </p:nvSpPr>
        <p:spPr>
          <a:xfrm>
            <a:off x="10635776" y="2687091"/>
            <a:ext cx="906051" cy="338554"/>
          </a:xfrm>
          <a:prstGeom prst="rect">
            <a:avLst/>
          </a:prstGeom>
          <a:noFill/>
        </p:spPr>
        <p:txBody>
          <a:bodyPr wrap="square" lIns="0" tIns="0" rIns="0" bIns="0" rtlCol="0">
            <a:spAutoFit/>
          </a:bodyPr>
          <a:lstStyle/>
          <a:p>
            <a:pPr>
              <a:spcBef>
                <a:spcPts val="600"/>
              </a:spcBef>
              <a:buSzPct val="100000"/>
            </a:pPr>
            <a:r>
              <a:rPr lang="en-US" sz="1100" i="1">
                <a:solidFill>
                  <a:srgbClr val="313131"/>
                </a:solidFill>
                <a:latin typeface="Open Sans" panose="020B0606030504020204" pitchFamily="34" charset="0"/>
                <a:ea typeface="Open Sans" panose="020B0606030504020204" pitchFamily="34" charset="0"/>
                <a:cs typeface="Open Sans" panose="020B0606030504020204" pitchFamily="34" charset="0"/>
              </a:rPr>
              <a:t>Partners with</a:t>
            </a:r>
          </a:p>
        </p:txBody>
      </p:sp>
      <p:sp>
        <p:nvSpPr>
          <p:cNvPr id="145" name="TextBox 144">
            <a:extLst>
              <a:ext uri="{FF2B5EF4-FFF2-40B4-BE49-F238E27FC236}">
                <a16:creationId xmlns:a16="http://schemas.microsoft.com/office/drawing/2014/main" id="{1C8444C9-3D6F-4ACF-B51C-31AFDE0DBAAE}"/>
              </a:ext>
            </a:extLst>
          </p:cNvPr>
          <p:cNvSpPr txBox="1"/>
          <p:nvPr/>
        </p:nvSpPr>
        <p:spPr>
          <a:xfrm>
            <a:off x="77588" y="2174166"/>
            <a:ext cx="255638" cy="1825520"/>
          </a:xfrm>
          <a:prstGeom prst="rect">
            <a:avLst/>
          </a:prstGeom>
          <a:noFill/>
        </p:spPr>
        <p:txBody>
          <a:bodyPr vert="vert270" wrap="square" lIns="0" tIns="0" rIns="0" bIns="91440" rtlCol="0" anchor="ctr">
            <a:noAutofit/>
          </a:bodyPr>
          <a:lstStyle>
            <a:defPPr>
              <a:defRPr lang="en-US"/>
            </a:defPPr>
            <a:lvl1pPr algn="ctr">
              <a:defRPr b="1">
                <a:solidFill>
                  <a:schemeClr val="bg1"/>
                </a:solidFill>
              </a:defRPr>
            </a:lvl1pPr>
          </a:lstStyle>
          <a:p>
            <a:r>
              <a:rPr lang="en-US" sz="1100">
                <a:solidFill>
                  <a:schemeClr val="tx1"/>
                </a:solidFill>
                <a:latin typeface="Open Sans" panose="020B0606030504020204" pitchFamily="34" charset="0"/>
                <a:ea typeface="Open Sans" panose="020B0606030504020204" pitchFamily="34" charset="0"/>
                <a:cs typeface="Open Sans" panose="020B0606030504020204" pitchFamily="34" charset="0"/>
              </a:rPr>
              <a:t>ENTITIES*</a:t>
            </a:r>
          </a:p>
        </p:txBody>
      </p:sp>
      <p:sp>
        <p:nvSpPr>
          <p:cNvPr id="146" name="TextBox 145">
            <a:extLst>
              <a:ext uri="{FF2B5EF4-FFF2-40B4-BE49-F238E27FC236}">
                <a16:creationId xmlns:a16="http://schemas.microsoft.com/office/drawing/2014/main" id="{3C3C8C90-45F4-42BD-8081-D0E8673B6BFE}"/>
              </a:ext>
            </a:extLst>
          </p:cNvPr>
          <p:cNvSpPr txBox="1">
            <a:spLocks/>
          </p:cNvSpPr>
          <p:nvPr/>
        </p:nvSpPr>
        <p:spPr>
          <a:xfrm>
            <a:off x="463115" y="4263350"/>
            <a:ext cx="2763845" cy="830997"/>
          </a:xfrm>
          <a:prstGeom prst="rect">
            <a:avLst/>
          </a:prstGeom>
          <a:noFill/>
        </p:spPr>
        <p:txBody>
          <a:bodyPr wrap="square" rtlCol="0">
            <a:spAutoFit/>
          </a:bodyPr>
          <a:lstStyle/>
          <a:p>
            <a:pPr marL="171450" indent="-171450" defTabSz="1219170">
              <a:spcBef>
                <a:spcPts val="600"/>
              </a:spcBef>
              <a:spcAft>
                <a:spcPts val="300"/>
              </a:spcAft>
              <a:buSzPct val="100000"/>
              <a:buFont typeface="Arial" panose="020B0604020202020204" pitchFamily="34" charset="0"/>
              <a:buChar char="•"/>
              <a:defRPr/>
            </a:pPr>
            <a:r>
              <a:rPr lang="en-US" sz="1100">
                <a:solidFill>
                  <a:prstClr val="black"/>
                </a:solidFill>
                <a:latin typeface="Open Sans" panose="020B0606030504020204" pitchFamily="34" charset="0"/>
                <a:ea typeface="Open Sans" panose="020B0606030504020204" pitchFamily="34" charset="0"/>
                <a:cs typeface="Open Sans" panose="020B0606030504020204" pitchFamily="34" charset="0"/>
              </a:rPr>
              <a:t>Content Generation</a:t>
            </a:r>
          </a:p>
          <a:p>
            <a:pPr marL="171450" indent="-171450" defTabSz="1219170">
              <a:spcBef>
                <a:spcPts val="600"/>
              </a:spcBef>
              <a:spcAft>
                <a:spcPts val="300"/>
              </a:spcAft>
              <a:buSzPct val="100000"/>
              <a:buFont typeface="Arial" panose="020B0604020202020204" pitchFamily="34" charset="0"/>
              <a:buChar char="•"/>
              <a:defRPr/>
            </a:pPr>
            <a:r>
              <a:rPr lang="en-US" sz="1100">
                <a:solidFill>
                  <a:prstClr val="black"/>
                </a:solidFill>
                <a:latin typeface="Open Sans" panose="020B0606030504020204" pitchFamily="34" charset="0"/>
                <a:ea typeface="Open Sans" panose="020B0606030504020204" pitchFamily="34" charset="0"/>
                <a:cs typeface="Open Sans" panose="020B0606030504020204" pitchFamily="34" charset="0"/>
              </a:rPr>
              <a:t>Code Generation</a:t>
            </a:r>
          </a:p>
          <a:p>
            <a:pPr marL="171450" indent="-171450" defTabSz="1219170">
              <a:spcBef>
                <a:spcPts val="600"/>
              </a:spcBef>
              <a:spcAft>
                <a:spcPts val="300"/>
              </a:spcAft>
              <a:buSzPct val="100000"/>
              <a:buFont typeface="Arial" panose="020B0604020202020204" pitchFamily="34" charset="0"/>
              <a:buChar char="•"/>
              <a:defRPr/>
            </a:pPr>
            <a:r>
              <a:rPr lang="en-US" sz="1100">
                <a:solidFill>
                  <a:prstClr val="black"/>
                </a:solidFill>
                <a:latin typeface="Open Sans" panose="020B0606030504020204" pitchFamily="34" charset="0"/>
                <a:ea typeface="Open Sans" panose="020B0606030504020204" pitchFamily="34" charset="0"/>
                <a:cs typeface="Open Sans" panose="020B0606030504020204" pitchFamily="34" charset="0"/>
              </a:rPr>
              <a:t>Human Reasoning</a:t>
            </a:r>
          </a:p>
        </p:txBody>
      </p:sp>
      <p:sp>
        <p:nvSpPr>
          <p:cNvPr id="147" name="TextBox 146">
            <a:extLst>
              <a:ext uri="{FF2B5EF4-FFF2-40B4-BE49-F238E27FC236}">
                <a16:creationId xmlns:a16="http://schemas.microsoft.com/office/drawing/2014/main" id="{4D5DA2DD-6249-4AEC-8A75-EA2783431B75}"/>
              </a:ext>
            </a:extLst>
          </p:cNvPr>
          <p:cNvSpPr txBox="1">
            <a:spLocks/>
          </p:cNvSpPr>
          <p:nvPr/>
        </p:nvSpPr>
        <p:spPr>
          <a:xfrm>
            <a:off x="3436746" y="4191231"/>
            <a:ext cx="2763845" cy="830997"/>
          </a:xfrm>
          <a:prstGeom prst="rect">
            <a:avLst/>
          </a:prstGeom>
          <a:noFill/>
        </p:spPr>
        <p:txBody>
          <a:bodyPr wrap="square" rtlCol="0">
            <a:spAutoFit/>
          </a:bodyPr>
          <a:lstStyle/>
          <a:p>
            <a:pPr marL="171450" indent="-171450" defTabSz="1219170">
              <a:spcBef>
                <a:spcPts val="600"/>
              </a:spcBef>
              <a:spcAft>
                <a:spcPts val="300"/>
              </a:spcAft>
              <a:buSzPct val="100000"/>
              <a:buFont typeface="Arial" panose="020B0604020202020204" pitchFamily="34" charset="0"/>
              <a:buChar char="•"/>
              <a:defRPr/>
            </a:pPr>
            <a:r>
              <a:rPr lang="en-US" sz="1100">
                <a:solidFill>
                  <a:prstClr val="black"/>
                </a:solidFill>
                <a:latin typeface="Open Sans" panose="020B0606030504020204" pitchFamily="34" charset="0"/>
                <a:ea typeface="Open Sans" panose="020B0606030504020204" pitchFamily="34" charset="0"/>
                <a:cs typeface="Open Sans" panose="020B0606030504020204" pitchFamily="34" charset="0"/>
              </a:rPr>
              <a:t>Content Generation</a:t>
            </a:r>
          </a:p>
          <a:p>
            <a:pPr marL="171450" indent="-171450" defTabSz="1219170">
              <a:spcBef>
                <a:spcPts val="600"/>
              </a:spcBef>
              <a:spcAft>
                <a:spcPts val="300"/>
              </a:spcAft>
              <a:buSzPct val="100000"/>
              <a:buFont typeface="Arial" panose="020B0604020202020204" pitchFamily="34" charset="0"/>
              <a:buChar char="•"/>
              <a:defRPr/>
            </a:pPr>
            <a:r>
              <a:rPr lang="en-US" sz="1100">
                <a:solidFill>
                  <a:prstClr val="black"/>
                </a:solidFill>
                <a:latin typeface="Open Sans" panose="020B0606030504020204" pitchFamily="34" charset="0"/>
                <a:ea typeface="Open Sans" panose="020B0606030504020204" pitchFamily="34" charset="0"/>
                <a:cs typeface="Open Sans" panose="020B0606030504020204" pitchFamily="34" charset="0"/>
              </a:rPr>
              <a:t>Human Speech</a:t>
            </a:r>
          </a:p>
          <a:p>
            <a:pPr marL="171450" indent="-171450" defTabSz="1219170">
              <a:spcBef>
                <a:spcPts val="600"/>
              </a:spcBef>
              <a:spcAft>
                <a:spcPts val="300"/>
              </a:spcAft>
              <a:buSzPct val="100000"/>
              <a:buFont typeface="Arial" panose="020B0604020202020204" pitchFamily="34" charset="0"/>
              <a:buChar char="•"/>
              <a:defRPr/>
            </a:pPr>
            <a:r>
              <a:rPr lang="en-US" sz="1100">
                <a:solidFill>
                  <a:prstClr val="black"/>
                </a:solidFill>
                <a:latin typeface="Open Sans" panose="020B0606030504020204" pitchFamily="34" charset="0"/>
                <a:ea typeface="Open Sans" panose="020B0606030504020204" pitchFamily="34" charset="0"/>
                <a:cs typeface="Open Sans" panose="020B0606030504020204" pitchFamily="34" charset="0"/>
              </a:rPr>
              <a:t>Biology Simulation</a:t>
            </a:r>
          </a:p>
        </p:txBody>
      </p:sp>
      <p:sp>
        <p:nvSpPr>
          <p:cNvPr id="148" name="TextBox 147">
            <a:extLst>
              <a:ext uri="{FF2B5EF4-FFF2-40B4-BE49-F238E27FC236}">
                <a16:creationId xmlns:a16="http://schemas.microsoft.com/office/drawing/2014/main" id="{CB073EFD-4D3E-4E05-93A3-8299FA83CC76}"/>
              </a:ext>
            </a:extLst>
          </p:cNvPr>
          <p:cNvSpPr txBox="1">
            <a:spLocks/>
          </p:cNvSpPr>
          <p:nvPr/>
        </p:nvSpPr>
        <p:spPr>
          <a:xfrm>
            <a:off x="6321208" y="4031992"/>
            <a:ext cx="2763845" cy="1115690"/>
          </a:xfrm>
          <a:prstGeom prst="rect">
            <a:avLst/>
          </a:prstGeom>
          <a:noFill/>
        </p:spPr>
        <p:txBody>
          <a:bodyPr wrap="square" rtlCol="0">
            <a:spAutoFit/>
          </a:bodyPr>
          <a:lstStyle/>
          <a:p>
            <a:pPr marL="171450" indent="-171450" defTabSz="1219170">
              <a:spcBef>
                <a:spcPts val="600"/>
              </a:spcBef>
              <a:spcAft>
                <a:spcPts val="300"/>
              </a:spcAft>
              <a:buSzPct val="100000"/>
              <a:buFont typeface="Arial" panose="020B0604020202020204" pitchFamily="34" charset="0"/>
              <a:buChar char="•"/>
              <a:defRPr/>
            </a:pPr>
            <a:r>
              <a:rPr lang="en-US" sz="1100">
                <a:solidFill>
                  <a:prstClr val="black"/>
                </a:solidFill>
                <a:latin typeface="Open Sans" panose="020B0606030504020204" pitchFamily="34" charset="0"/>
                <a:ea typeface="Open Sans" panose="020B0606030504020204" pitchFamily="34" charset="0"/>
                <a:cs typeface="Open Sans" panose="020B0606030504020204" pitchFamily="34" charset="0"/>
              </a:rPr>
              <a:t>Content Generation</a:t>
            </a:r>
          </a:p>
          <a:p>
            <a:pPr marL="171450" indent="-171450" defTabSz="1219170">
              <a:spcBef>
                <a:spcPts val="600"/>
              </a:spcBef>
              <a:spcAft>
                <a:spcPts val="300"/>
              </a:spcAft>
              <a:buSzPct val="100000"/>
              <a:buFont typeface="Arial" panose="020B0604020202020204" pitchFamily="34" charset="0"/>
              <a:buChar char="•"/>
              <a:defRPr/>
            </a:pPr>
            <a:r>
              <a:rPr lang="en-US" sz="1100">
                <a:solidFill>
                  <a:prstClr val="black"/>
                </a:solidFill>
                <a:latin typeface="Open Sans" panose="020B0606030504020204" pitchFamily="34" charset="0"/>
                <a:ea typeface="Open Sans" panose="020B0606030504020204" pitchFamily="34" charset="0"/>
                <a:cs typeface="Open Sans" panose="020B0606030504020204" pitchFamily="34" charset="0"/>
              </a:rPr>
              <a:t>Human Speech</a:t>
            </a:r>
          </a:p>
          <a:p>
            <a:pPr marL="171450" indent="-171450" defTabSz="1219170">
              <a:spcBef>
                <a:spcPts val="600"/>
              </a:spcBef>
              <a:spcAft>
                <a:spcPts val="300"/>
              </a:spcAft>
              <a:buSzPct val="100000"/>
              <a:buFont typeface="Arial" panose="020B0604020202020204" pitchFamily="34" charset="0"/>
              <a:buChar char="•"/>
              <a:defRPr/>
            </a:pPr>
            <a:r>
              <a:rPr lang="en-US" sz="1100">
                <a:solidFill>
                  <a:prstClr val="black"/>
                </a:solidFill>
                <a:latin typeface="Open Sans" panose="020B0606030504020204" pitchFamily="34" charset="0"/>
                <a:ea typeface="Open Sans" panose="020B0606030504020204" pitchFamily="34" charset="0"/>
                <a:cs typeface="Open Sans" panose="020B0606030504020204" pitchFamily="34" charset="0"/>
              </a:rPr>
              <a:t>Human Reasoning</a:t>
            </a:r>
          </a:p>
          <a:p>
            <a:pPr marL="171450" indent="-171450" defTabSz="1219170">
              <a:spcBef>
                <a:spcPts val="600"/>
              </a:spcBef>
              <a:spcAft>
                <a:spcPts val="300"/>
              </a:spcAft>
              <a:buSzPct val="100000"/>
              <a:buFont typeface="Arial" panose="020B0604020202020204" pitchFamily="34" charset="0"/>
              <a:buChar char="•"/>
              <a:defRPr/>
            </a:pPr>
            <a:r>
              <a:rPr lang="en-US" sz="1100">
                <a:solidFill>
                  <a:prstClr val="black"/>
                </a:solidFill>
                <a:latin typeface="Open Sans" panose="020B0606030504020204" pitchFamily="34" charset="0"/>
                <a:ea typeface="Open Sans" panose="020B0606030504020204" pitchFamily="34" charset="0"/>
                <a:cs typeface="Open Sans" panose="020B0606030504020204" pitchFamily="34" charset="0"/>
              </a:rPr>
              <a:t>Biology Simulation</a:t>
            </a:r>
          </a:p>
        </p:txBody>
      </p:sp>
      <p:sp>
        <p:nvSpPr>
          <p:cNvPr id="149" name="TextBox 148">
            <a:extLst>
              <a:ext uri="{FF2B5EF4-FFF2-40B4-BE49-F238E27FC236}">
                <a16:creationId xmlns:a16="http://schemas.microsoft.com/office/drawing/2014/main" id="{98ED3CAF-F51E-4932-8909-DB2E7E9080E2}"/>
              </a:ext>
            </a:extLst>
          </p:cNvPr>
          <p:cNvSpPr txBox="1">
            <a:spLocks/>
          </p:cNvSpPr>
          <p:nvPr/>
        </p:nvSpPr>
        <p:spPr>
          <a:xfrm>
            <a:off x="9138999" y="4263349"/>
            <a:ext cx="2763845" cy="546303"/>
          </a:xfrm>
          <a:prstGeom prst="rect">
            <a:avLst/>
          </a:prstGeom>
          <a:noFill/>
        </p:spPr>
        <p:txBody>
          <a:bodyPr wrap="square" rtlCol="0">
            <a:spAutoFit/>
          </a:bodyPr>
          <a:lstStyle/>
          <a:p>
            <a:pPr marL="171450" indent="-171450" defTabSz="1219170">
              <a:spcBef>
                <a:spcPts val="600"/>
              </a:spcBef>
              <a:spcAft>
                <a:spcPts val="300"/>
              </a:spcAft>
              <a:buSzPct val="100000"/>
              <a:buFont typeface="Arial" panose="020B0604020202020204" pitchFamily="34" charset="0"/>
              <a:buChar char="•"/>
              <a:defRPr/>
            </a:pPr>
            <a:r>
              <a:rPr lang="en-US" sz="1100">
                <a:solidFill>
                  <a:prstClr val="black"/>
                </a:solidFill>
                <a:latin typeface="Open Sans" panose="020B0606030504020204" pitchFamily="34" charset="0"/>
                <a:ea typeface="Open Sans" panose="020B0606030504020204" pitchFamily="34" charset="0"/>
                <a:cs typeface="Open Sans" panose="020B0606030504020204" pitchFamily="34" charset="0"/>
              </a:rPr>
              <a:t>Content Generation</a:t>
            </a:r>
          </a:p>
          <a:p>
            <a:pPr marL="171450" indent="-171450" defTabSz="1219170">
              <a:spcBef>
                <a:spcPts val="600"/>
              </a:spcBef>
              <a:spcAft>
                <a:spcPts val="300"/>
              </a:spcAft>
              <a:buSzPct val="100000"/>
              <a:buFont typeface="Arial" panose="020B0604020202020204" pitchFamily="34" charset="0"/>
              <a:buChar char="•"/>
              <a:defRPr/>
            </a:pPr>
            <a:r>
              <a:rPr lang="en-US" sz="1100">
                <a:solidFill>
                  <a:prstClr val="black"/>
                </a:solidFill>
                <a:latin typeface="Open Sans" panose="020B0606030504020204" pitchFamily="34" charset="0"/>
                <a:ea typeface="Open Sans" panose="020B0606030504020204" pitchFamily="34" charset="0"/>
                <a:cs typeface="Open Sans" panose="020B0606030504020204" pitchFamily="34" charset="0"/>
              </a:rPr>
              <a:t>Code Generation</a:t>
            </a:r>
          </a:p>
        </p:txBody>
      </p:sp>
      <p:pic>
        <p:nvPicPr>
          <p:cNvPr id="150" name="Picture 8" descr="Auphonic Blog: New Speechmatics API Integration and Speech Recognition  Services Comparison">
            <a:extLst>
              <a:ext uri="{FF2B5EF4-FFF2-40B4-BE49-F238E27FC236}">
                <a16:creationId xmlns:a16="http://schemas.microsoft.com/office/drawing/2014/main" id="{E654277A-638C-4FB4-A796-1DCC64EBAD08}"/>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359463" y="3554493"/>
            <a:ext cx="1030883" cy="306005"/>
          </a:xfrm>
          <a:prstGeom prst="rect">
            <a:avLst/>
          </a:prstGeom>
          <a:noFill/>
          <a:extLst>
            <a:ext uri="{909E8E84-426E-40DD-AFC4-6F175D3DCCD1}">
              <a14:hiddenFill xmlns:a14="http://schemas.microsoft.com/office/drawing/2010/main">
                <a:solidFill>
                  <a:srgbClr val="FFFFFF"/>
                </a:solidFill>
              </a14:hiddenFill>
            </a:ext>
          </a:extLst>
        </p:spPr>
      </p:pic>
      <p:cxnSp>
        <p:nvCxnSpPr>
          <p:cNvPr id="151" name="Connector: Elbow 73">
            <a:extLst>
              <a:ext uri="{FF2B5EF4-FFF2-40B4-BE49-F238E27FC236}">
                <a16:creationId xmlns:a16="http://schemas.microsoft.com/office/drawing/2014/main" id="{F9E25DB7-40C0-4224-AFB2-8CB7BF8B30CE}"/>
              </a:ext>
            </a:extLst>
          </p:cNvPr>
          <p:cNvCxnSpPr>
            <a:cxnSpLocks/>
            <a:stCxn id="127" idx="2"/>
            <a:endCxn id="150" idx="0"/>
          </p:cNvCxnSpPr>
          <p:nvPr/>
        </p:nvCxnSpPr>
        <p:spPr>
          <a:xfrm rot="5400000">
            <a:off x="7031814" y="3054405"/>
            <a:ext cx="343180" cy="656997"/>
          </a:xfrm>
          <a:prstGeom prst="bentConnector3">
            <a:avLst>
              <a:gd name="adj1" fmla="val 50000"/>
            </a:avLst>
          </a:prstGeom>
          <a:ln>
            <a:solidFill>
              <a:schemeClr val="tx2"/>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52" name="TextBox 151">
            <a:extLst>
              <a:ext uri="{FF2B5EF4-FFF2-40B4-BE49-F238E27FC236}">
                <a16:creationId xmlns:a16="http://schemas.microsoft.com/office/drawing/2014/main" id="{B28004C4-2FDB-41DA-81EE-85A9C68011B0}"/>
              </a:ext>
            </a:extLst>
          </p:cNvPr>
          <p:cNvSpPr txBox="1"/>
          <p:nvPr/>
        </p:nvSpPr>
        <p:spPr>
          <a:xfrm>
            <a:off x="7255978" y="3400174"/>
            <a:ext cx="680730" cy="153888"/>
          </a:xfrm>
          <a:prstGeom prst="rect">
            <a:avLst/>
          </a:prstGeom>
          <a:noFill/>
        </p:spPr>
        <p:txBody>
          <a:bodyPr wrap="square" lIns="0" tIns="0" rIns="0" bIns="0" rtlCol="0">
            <a:spAutoFit/>
          </a:bodyPr>
          <a:lstStyle/>
          <a:p>
            <a:pPr>
              <a:spcBef>
                <a:spcPts val="600"/>
              </a:spcBef>
              <a:buSzPct val="100000"/>
            </a:pPr>
            <a:r>
              <a:rPr lang="en-US" sz="1000" i="1">
                <a:solidFill>
                  <a:srgbClr val="313131"/>
                </a:solidFill>
                <a:latin typeface="Open Sans" panose="020B0606030504020204" pitchFamily="34" charset="0"/>
                <a:ea typeface="Open Sans" panose="020B0606030504020204" pitchFamily="34" charset="0"/>
                <a:cs typeface="Open Sans" panose="020B0606030504020204" pitchFamily="34" charset="0"/>
              </a:rPr>
              <a:t>Invests in*</a:t>
            </a:r>
          </a:p>
        </p:txBody>
      </p:sp>
      <p:cxnSp>
        <p:nvCxnSpPr>
          <p:cNvPr id="153" name="Connector: Elbow 73">
            <a:extLst>
              <a:ext uri="{FF2B5EF4-FFF2-40B4-BE49-F238E27FC236}">
                <a16:creationId xmlns:a16="http://schemas.microsoft.com/office/drawing/2014/main" id="{C855F0E6-5A9B-4F14-AEEF-0BB5FE4F2EA3}"/>
              </a:ext>
            </a:extLst>
          </p:cNvPr>
          <p:cNvCxnSpPr>
            <a:cxnSpLocks/>
            <a:stCxn id="127" idx="2"/>
            <a:endCxn id="154" idx="0"/>
          </p:cNvCxnSpPr>
          <p:nvPr/>
        </p:nvCxnSpPr>
        <p:spPr>
          <a:xfrm rot="16200000" flipH="1">
            <a:off x="7681999" y="3061215"/>
            <a:ext cx="340471" cy="640665"/>
          </a:xfrm>
          <a:prstGeom prst="bentConnector3">
            <a:avLst>
              <a:gd name="adj1" fmla="val 50000"/>
            </a:avLst>
          </a:prstGeom>
          <a:ln>
            <a:solidFill>
              <a:schemeClr val="tx2"/>
            </a:solidFill>
            <a:prstDash val="dash"/>
            <a:tailEnd type="triangle"/>
          </a:ln>
        </p:spPr>
        <p:style>
          <a:lnRef idx="1">
            <a:schemeClr val="accent1"/>
          </a:lnRef>
          <a:fillRef idx="0">
            <a:schemeClr val="accent1"/>
          </a:fillRef>
          <a:effectRef idx="0">
            <a:schemeClr val="accent1"/>
          </a:effectRef>
          <a:fontRef idx="minor">
            <a:schemeClr val="tx1"/>
          </a:fontRef>
        </p:style>
      </p:cxnSp>
      <p:pic>
        <p:nvPicPr>
          <p:cNvPr id="154" name="Picture 10" descr="Computational Drug Discovery | Clara Discovery | NVIDIA">
            <a:extLst>
              <a:ext uri="{FF2B5EF4-FFF2-40B4-BE49-F238E27FC236}">
                <a16:creationId xmlns:a16="http://schemas.microsoft.com/office/drawing/2014/main" id="{C60D4B4E-ABD6-4232-971B-FB04F0300053}"/>
              </a:ext>
            </a:extLst>
          </p:cNvPr>
          <p:cNvPicPr>
            <a:picLocks noChangeAspect="1" noChangeArrowheads="1"/>
          </p:cNvPicPr>
          <p:nvPr/>
        </p:nvPicPr>
        <p:blipFill rotWithShape="1">
          <a:blip r:embed="rId18">
            <a:extLst>
              <a:ext uri="{28A0092B-C50C-407E-A947-70E740481C1C}">
                <a14:useLocalDpi xmlns:a14="http://schemas.microsoft.com/office/drawing/2010/main" val="0"/>
              </a:ext>
            </a:extLst>
          </a:blip>
          <a:srcRect l="11868" t="29556" r="11681" b="28736"/>
          <a:stretch/>
        </p:blipFill>
        <p:spPr bwMode="auto">
          <a:xfrm>
            <a:off x="7612049" y="3551784"/>
            <a:ext cx="1121035" cy="34248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DC4D18A-3952-444B-AB7E-C7FBAA7576A8}"/>
              </a:ext>
            </a:extLst>
          </p:cNvPr>
          <p:cNvSpPr txBox="1"/>
          <p:nvPr/>
        </p:nvSpPr>
        <p:spPr>
          <a:xfrm>
            <a:off x="96613" y="5277867"/>
            <a:ext cx="255638" cy="1240920"/>
          </a:xfrm>
          <a:prstGeom prst="rect">
            <a:avLst/>
          </a:prstGeom>
          <a:noFill/>
        </p:spPr>
        <p:txBody>
          <a:bodyPr vert="vert270" wrap="square" lIns="0" tIns="0" rIns="0" bIns="91440" rtlCol="0" anchor="ctr">
            <a:noAutofit/>
          </a:bodyPr>
          <a:lstStyle>
            <a:defPPr>
              <a:defRPr lang="en-US"/>
            </a:defPPr>
            <a:lvl1pPr algn="ctr">
              <a:defRPr b="1">
                <a:solidFill>
                  <a:schemeClr val="bg1"/>
                </a:solidFill>
              </a:defRPr>
            </a:lvl1pPr>
          </a:lstStyle>
          <a:p>
            <a:r>
              <a:rPr lang="en-US" sz="1100">
                <a:solidFill>
                  <a:schemeClr val="tx1"/>
                </a:solidFill>
                <a:latin typeface="Open Sans" panose="020B0606030504020204" pitchFamily="34" charset="0"/>
                <a:ea typeface="Open Sans" panose="020B0606030504020204" pitchFamily="34" charset="0"/>
                <a:cs typeface="Open Sans" panose="020B0606030504020204" pitchFamily="34" charset="0"/>
              </a:rPr>
              <a:t>DELOITTE ROLE</a:t>
            </a:r>
          </a:p>
        </p:txBody>
      </p:sp>
      <p:sp>
        <p:nvSpPr>
          <p:cNvPr id="156" name="TextBox 155">
            <a:extLst>
              <a:ext uri="{FF2B5EF4-FFF2-40B4-BE49-F238E27FC236}">
                <a16:creationId xmlns:a16="http://schemas.microsoft.com/office/drawing/2014/main" id="{B7489DCE-1EA9-446F-8290-7FB24862800C}"/>
              </a:ext>
            </a:extLst>
          </p:cNvPr>
          <p:cNvSpPr txBox="1"/>
          <p:nvPr/>
        </p:nvSpPr>
        <p:spPr>
          <a:xfrm>
            <a:off x="386911" y="5406123"/>
            <a:ext cx="2684567" cy="738664"/>
          </a:xfrm>
          <a:prstGeom prst="rect">
            <a:avLst/>
          </a:prstGeom>
          <a:noFill/>
        </p:spPr>
        <p:txBody>
          <a:bodyPr wrap="square" lIns="0" tIns="0" rIns="0" bIns="0" rtlCol="0">
            <a:spAutoFit/>
          </a:bodyPr>
          <a:lstStyle/>
          <a:p>
            <a:pPr algn="ctr">
              <a:spcBef>
                <a:spcPts val="600"/>
              </a:spcBef>
              <a:buSzPct val="100000"/>
            </a:pPr>
            <a:r>
              <a:rPr lang="en-US" sz="1200" i="1">
                <a:latin typeface="Open Sans" panose="020B0606030504020204" pitchFamily="34" charset="0"/>
                <a:ea typeface="Open Sans" panose="020B0606030504020204" pitchFamily="34" charset="0"/>
                <a:cs typeface="Open Sans" panose="020B0606030504020204" pitchFamily="34" charset="0"/>
              </a:rPr>
              <a:t>Engage with Microsoft and </a:t>
            </a:r>
            <a:r>
              <a:rPr lang="en-US" sz="1200" i="1" err="1">
                <a:latin typeface="Open Sans" panose="020B0606030504020204" pitchFamily="34" charset="0"/>
                <a:ea typeface="Open Sans" panose="020B0606030504020204" pitchFamily="34" charset="0"/>
                <a:cs typeface="Open Sans" panose="020B0606030504020204" pitchFamily="34" charset="0"/>
              </a:rPr>
              <a:t>OpenAI</a:t>
            </a:r>
            <a:r>
              <a:rPr lang="en-US" sz="1200" i="1">
                <a:latin typeface="Open Sans" panose="020B0606030504020204" pitchFamily="34" charset="0"/>
                <a:ea typeface="Open Sans" panose="020B0606030504020204" pitchFamily="34" charset="0"/>
                <a:cs typeface="Open Sans" panose="020B0606030504020204" pitchFamily="34" charset="0"/>
              </a:rPr>
              <a:t> as a traditional Technology Services Relationship to deliver AI solutions to clients across industries and domains</a:t>
            </a:r>
            <a:endParaRPr lang="en-US" sz="1200" b="1" i="1">
              <a:latin typeface="Open Sans" panose="020B0606030504020204" pitchFamily="34" charset="0"/>
              <a:ea typeface="Open Sans" panose="020B0606030504020204" pitchFamily="34" charset="0"/>
              <a:cs typeface="Open Sans" panose="020B0606030504020204" pitchFamily="34" charset="0"/>
            </a:endParaRPr>
          </a:p>
        </p:txBody>
      </p:sp>
      <p:sp>
        <p:nvSpPr>
          <p:cNvPr id="157" name="TextBox 156">
            <a:extLst>
              <a:ext uri="{FF2B5EF4-FFF2-40B4-BE49-F238E27FC236}">
                <a16:creationId xmlns:a16="http://schemas.microsoft.com/office/drawing/2014/main" id="{AF8CDA08-C6E2-4EC1-AB76-B61A6DDC68BD}"/>
              </a:ext>
            </a:extLst>
          </p:cNvPr>
          <p:cNvSpPr txBox="1"/>
          <p:nvPr/>
        </p:nvSpPr>
        <p:spPr>
          <a:xfrm>
            <a:off x="3383857" y="5406123"/>
            <a:ext cx="2533204" cy="738664"/>
          </a:xfrm>
          <a:prstGeom prst="rect">
            <a:avLst/>
          </a:prstGeom>
          <a:noFill/>
        </p:spPr>
        <p:txBody>
          <a:bodyPr wrap="square" lIns="0" tIns="0" rIns="0" bIns="0" rtlCol="0" anchor="t">
            <a:spAutoFit/>
          </a:bodyPr>
          <a:lstStyle/>
          <a:p>
            <a:pPr algn="ctr">
              <a:spcBef>
                <a:spcPts val="600"/>
              </a:spcBef>
              <a:buSzPct val="100000"/>
            </a:pPr>
            <a:r>
              <a:rPr lang="en-US" sz="1200" i="1">
                <a:latin typeface="Open Sans"/>
                <a:ea typeface="Open Sans"/>
                <a:cs typeface="Open Sans"/>
              </a:rPr>
              <a:t>Design &amp; deploy business solutions with Google’s Generative AI tools to eliminate constraints of scale, performance, and cost</a:t>
            </a:r>
          </a:p>
        </p:txBody>
      </p:sp>
      <p:sp>
        <p:nvSpPr>
          <p:cNvPr id="158" name="TextBox 157">
            <a:extLst>
              <a:ext uri="{FF2B5EF4-FFF2-40B4-BE49-F238E27FC236}">
                <a16:creationId xmlns:a16="http://schemas.microsoft.com/office/drawing/2014/main" id="{C762FB8F-7206-4298-830E-7656C994ABC3}"/>
              </a:ext>
            </a:extLst>
          </p:cNvPr>
          <p:cNvSpPr txBox="1"/>
          <p:nvPr/>
        </p:nvSpPr>
        <p:spPr>
          <a:xfrm>
            <a:off x="6254959" y="5406123"/>
            <a:ext cx="2509033" cy="923330"/>
          </a:xfrm>
          <a:prstGeom prst="rect">
            <a:avLst/>
          </a:prstGeom>
          <a:noFill/>
        </p:spPr>
        <p:txBody>
          <a:bodyPr wrap="square" lIns="0" tIns="0" rIns="0" bIns="0" rtlCol="0">
            <a:spAutoFit/>
          </a:bodyPr>
          <a:lstStyle/>
          <a:p>
            <a:pPr algn="ctr">
              <a:spcBef>
                <a:spcPts val="600"/>
              </a:spcBef>
              <a:buSzPct val="100000"/>
            </a:pPr>
            <a:r>
              <a:rPr lang="en-US" sz="1200" i="1">
                <a:latin typeface="Open Sans" panose="020B0606030504020204" pitchFamily="34" charset="0"/>
                <a:ea typeface="Open Sans" panose="020B0606030504020204" pitchFamily="34" charset="0"/>
                <a:cs typeface="Open Sans" panose="020B0606030504020204" pitchFamily="34" charset="0"/>
              </a:rPr>
              <a:t>Help clients build AI solutions such as enhancing customer experiences, optimizing operations and launching innovative businesses in new markets on NVIDIA platforms</a:t>
            </a:r>
          </a:p>
        </p:txBody>
      </p:sp>
      <p:sp>
        <p:nvSpPr>
          <p:cNvPr id="10" name="TextBox 9">
            <a:extLst>
              <a:ext uri="{FF2B5EF4-FFF2-40B4-BE49-F238E27FC236}">
                <a16:creationId xmlns:a16="http://schemas.microsoft.com/office/drawing/2014/main" id="{6996BADA-90A4-1212-3517-5008E7CF0F5A}"/>
              </a:ext>
            </a:extLst>
          </p:cNvPr>
          <p:cNvSpPr txBox="1"/>
          <p:nvPr/>
        </p:nvSpPr>
        <p:spPr>
          <a:xfrm>
            <a:off x="9119334" y="5406123"/>
            <a:ext cx="2607465" cy="738664"/>
          </a:xfrm>
          <a:prstGeom prst="rect">
            <a:avLst/>
          </a:prstGeom>
          <a:noFill/>
        </p:spPr>
        <p:txBody>
          <a:bodyPr wrap="square" lIns="0" tIns="0" rIns="0" bIns="0" rtlCol="0">
            <a:spAutoFit/>
          </a:bodyPr>
          <a:lstStyle/>
          <a:p>
            <a:pPr algn="ctr">
              <a:spcBef>
                <a:spcPts val="600"/>
              </a:spcBef>
              <a:buSzPct val="100000"/>
            </a:pPr>
            <a:r>
              <a:rPr lang="en-US" sz="1200" i="1">
                <a:solidFill>
                  <a:srgbClr val="313131"/>
                </a:solidFill>
                <a:latin typeface="Open Sans" panose="020B0606030504020204" pitchFamily="34" charset="0"/>
                <a:ea typeface="Open Sans" panose="020B0606030504020204" pitchFamily="34" charset="0"/>
                <a:cs typeface="Open Sans" panose="020B0606030504020204" pitchFamily="34" charset="0"/>
              </a:rPr>
              <a:t>Leverage Amazon Bedrock to provide clients with a cost-effective serverless API for AWS customers to build Generative AI applications. </a:t>
            </a:r>
            <a:endParaRPr lang="en-US" sz="1200" i="1">
              <a:solidFill>
                <a:srgbClr val="FF000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4" name="Title 4">
            <a:extLst>
              <a:ext uri="{FF2B5EF4-FFF2-40B4-BE49-F238E27FC236}">
                <a16:creationId xmlns:a16="http://schemas.microsoft.com/office/drawing/2014/main" id="{076EA228-7E47-97C9-F8D7-A007DD6A9862}"/>
              </a:ext>
            </a:extLst>
          </p:cNvPr>
          <p:cNvSpPr>
            <a:spLocks noGrp="1"/>
          </p:cNvSpPr>
          <p:nvPr>
            <p:ph type="title"/>
          </p:nvPr>
        </p:nvSpPr>
        <p:spPr>
          <a:xfrm>
            <a:off x="440404" y="410867"/>
            <a:ext cx="11252200" cy="451866"/>
          </a:xfrm>
        </p:spPr>
        <p:txBody>
          <a:bodyPr vert="horz" anchor="t"/>
          <a:lstStyle/>
          <a:p>
            <a:r>
              <a:rPr lang="en-US" sz="2000" b="0" dirty="0">
                <a:solidFill>
                  <a:srgbClr val="000000"/>
                </a:solidFill>
                <a:latin typeface="Open Sans Semibold"/>
                <a:ea typeface="Open Sans Semibold"/>
                <a:cs typeface="Open Sans Semibold"/>
              </a:rPr>
              <a:t>Current Outlook: Generative AI Model Pioneers and Opportunities for Deloitte</a:t>
            </a:r>
          </a:p>
          <a:p>
            <a:pPr>
              <a:lnSpc>
                <a:spcPct val="100000"/>
              </a:lnSpc>
            </a:pPr>
            <a:endParaRPr lang="en-US" sz="2000" b="0" dirty="0">
              <a:latin typeface="Open Sans Semibold"/>
              <a:ea typeface="Open Sans"/>
              <a:cs typeface="Open Sans"/>
            </a:endParaRPr>
          </a:p>
        </p:txBody>
      </p:sp>
      <p:sp>
        <p:nvSpPr>
          <p:cNvPr id="3" name="TextBox 2">
            <a:extLst>
              <a:ext uri="{FF2B5EF4-FFF2-40B4-BE49-F238E27FC236}">
                <a16:creationId xmlns:a16="http://schemas.microsoft.com/office/drawing/2014/main" id="{4877B5CE-6BF1-1F24-3C16-95E60FABCA13}"/>
              </a:ext>
            </a:extLst>
          </p:cNvPr>
          <p:cNvSpPr txBox="1"/>
          <p:nvPr/>
        </p:nvSpPr>
        <p:spPr>
          <a:xfrm>
            <a:off x="3651187" y="6485725"/>
            <a:ext cx="2684567" cy="184666"/>
          </a:xfrm>
          <a:prstGeom prst="rect">
            <a:avLst/>
          </a:prstGeom>
          <a:noFill/>
        </p:spPr>
        <p:txBody>
          <a:bodyPr wrap="square" lIns="0" tIns="0" rIns="0" bIns="0" rtlCol="0" anchor="t">
            <a:spAutoFit/>
          </a:bodyPr>
          <a:lstStyle/>
          <a:p>
            <a:pPr>
              <a:spcBef>
                <a:spcPts val="600"/>
              </a:spcBef>
            </a:pPr>
            <a:r>
              <a:rPr lang="en-US" sz="1200" i="1">
                <a:latin typeface="Open Sans"/>
                <a:ea typeface="Open Sans"/>
                <a:cs typeface="Open Sans"/>
              </a:rPr>
              <a:t>*Lists not exhaustive</a:t>
            </a:r>
            <a:endParaRPr lang="en-US" dirty="0"/>
          </a:p>
        </p:txBody>
      </p:sp>
      <p:sp>
        <p:nvSpPr>
          <p:cNvPr id="7" name="TextBox 6">
            <a:extLst>
              <a:ext uri="{FF2B5EF4-FFF2-40B4-BE49-F238E27FC236}">
                <a16:creationId xmlns:a16="http://schemas.microsoft.com/office/drawing/2014/main" id="{823B8067-638A-47EC-9FFC-BDB9436D5819}"/>
              </a:ext>
            </a:extLst>
          </p:cNvPr>
          <p:cNvSpPr txBox="1"/>
          <p:nvPr/>
        </p:nvSpPr>
        <p:spPr>
          <a:xfrm>
            <a:off x="4380666" y="2712576"/>
            <a:ext cx="380944" cy="307776"/>
          </a:xfrm>
          <a:prstGeom prst="rect">
            <a:avLst/>
          </a:prstGeom>
          <a:solidFill>
            <a:schemeClr val="bg1"/>
          </a:solidFill>
        </p:spPr>
        <p:txBody>
          <a:bodyPr wrap="square" lIns="0" tIns="0" rIns="0" bIns="0" rtlCol="0">
            <a:spAutoFit/>
          </a:bodyPr>
          <a:lstStyle/>
          <a:p>
            <a:pPr>
              <a:spcBef>
                <a:spcPts val="600"/>
              </a:spcBef>
              <a:buSzPct val="100000"/>
            </a:pPr>
            <a:r>
              <a:rPr lang="en-US" sz="1100" i="1">
                <a:solidFill>
                  <a:srgbClr val="313131"/>
                </a:solidFill>
                <a:latin typeface="Open Sans" panose="020B0606030504020204" pitchFamily="34" charset="0"/>
                <a:ea typeface="Open Sans" panose="020B0606030504020204" pitchFamily="34" charset="0"/>
                <a:cs typeface="Open Sans" panose="020B0606030504020204" pitchFamily="34" charset="0"/>
              </a:rPr>
              <a:t>Owns</a:t>
            </a:r>
          </a:p>
        </p:txBody>
      </p:sp>
    </p:spTree>
    <p:extLst>
      <p:ext uri="{BB962C8B-B14F-4D97-AF65-F5344CB8AC3E}">
        <p14:creationId xmlns:p14="http://schemas.microsoft.com/office/powerpoint/2010/main" val="22671548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a:extLst>
              <a:ext uri="{FF2B5EF4-FFF2-40B4-BE49-F238E27FC236}">
                <a16:creationId xmlns:a16="http://schemas.microsoft.com/office/drawing/2014/main" id="{4ABA98C5-C203-2637-BAA7-22EAB0532168}"/>
              </a:ext>
            </a:extLst>
          </p:cNvPr>
          <p:cNvGraphicFramePr>
            <a:graphicFrameLocks noGrp="1"/>
          </p:cNvGraphicFramePr>
          <p:nvPr>
            <p:extLst>
              <p:ext uri="{D42A27DB-BD31-4B8C-83A1-F6EECF244321}">
                <p14:modId xmlns:p14="http://schemas.microsoft.com/office/powerpoint/2010/main" val="414720664"/>
              </p:ext>
            </p:extLst>
          </p:nvPr>
        </p:nvGraphicFramePr>
        <p:xfrm>
          <a:off x="725393" y="1049270"/>
          <a:ext cx="11067678" cy="4735903"/>
        </p:xfrm>
        <a:graphic>
          <a:graphicData uri="http://schemas.openxmlformats.org/drawingml/2006/table">
            <a:tbl>
              <a:tblPr firstRow="1" bandRow="1">
                <a:tableStyleId>{5C22544A-7EE6-4342-B048-85BDC9FD1C3A}</a:tableStyleId>
              </a:tblPr>
              <a:tblGrid>
                <a:gridCol w="1278177">
                  <a:extLst>
                    <a:ext uri="{9D8B030D-6E8A-4147-A177-3AD203B41FA5}">
                      <a16:colId xmlns:a16="http://schemas.microsoft.com/office/drawing/2014/main" val="928739214"/>
                    </a:ext>
                  </a:extLst>
                </a:gridCol>
                <a:gridCol w="2746850">
                  <a:extLst>
                    <a:ext uri="{9D8B030D-6E8A-4147-A177-3AD203B41FA5}">
                      <a16:colId xmlns:a16="http://schemas.microsoft.com/office/drawing/2014/main" val="1858208627"/>
                    </a:ext>
                  </a:extLst>
                </a:gridCol>
                <a:gridCol w="7042651">
                  <a:extLst>
                    <a:ext uri="{9D8B030D-6E8A-4147-A177-3AD203B41FA5}">
                      <a16:colId xmlns:a16="http://schemas.microsoft.com/office/drawing/2014/main" val="2240535018"/>
                    </a:ext>
                  </a:extLst>
                </a:gridCol>
              </a:tblGrid>
              <a:tr h="4276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0" cap="none" spc="250" normalizeH="0" baseline="0" noProof="0">
                          <a:ln>
                            <a:noFill/>
                          </a:ln>
                          <a:solidFill>
                            <a:schemeClr val="accent3"/>
                          </a:solidFill>
                          <a:effectLst/>
                          <a:uLnTx/>
                          <a:uFillTx/>
                          <a:latin typeface="Helvetica" panose="020B0604020202020204" pitchFamily="34" charset="0"/>
                          <a:ea typeface="Open Sans" panose="020B0606030504020204" pitchFamily="34" charset="0"/>
                          <a:cs typeface="Helvetica" panose="020B0604020202020204" pitchFamily="34" charset="0"/>
                        </a:rPr>
                        <a:t>VERSION</a:t>
                      </a:r>
                    </a:p>
                  </a:txBody>
                  <a:tcPr anchor="ctr">
                    <a:lnL w="12700" cmpd="sng">
                      <a:noFill/>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0" cap="none" spc="250" normalizeH="0" baseline="0" noProof="0">
                          <a:ln>
                            <a:noFill/>
                          </a:ln>
                          <a:solidFill>
                            <a:schemeClr val="accent3"/>
                          </a:solidFill>
                          <a:effectLst/>
                          <a:uLnTx/>
                          <a:uFillTx/>
                          <a:latin typeface="Helvetica" panose="020B0604020202020204" pitchFamily="34" charset="0"/>
                          <a:ea typeface="Open Sans" panose="020B0606030504020204" pitchFamily="34" charset="0"/>
                          <a:cs typeface="Helvetica" panose="020B0604020202020204" pitchFamily="34" charset="0"/>
                        </a:rPr>
                        <a:t>DATE LAST UPDATED</a:t>
                      </a:r>
                    </a:p>
                  </a:txBody>
                  <a:tcPr anchor="ctr">
                    <a:lnL w="12700" cmpd="sng">
                      <a:noFill/>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0" cap="none" spc="250" normalizeH="0" baseline="0" noProof="0">
                          <a:ln>
                            <a:noFill/>
                          </a:ln>
                          <a:solidFill>
                            <a:schemeClr val="accent3"/>
                          </a:solidFill>
                          <a:effectLst/>
                          <a:uLnTx/>
                          <a:uFillTx/>
                          <a:latin typeface="Helvetica" panose="020B0604020202020204" pitchFamily="34" charset="0"/>
                          <a:ea typeface="Open Sans" panose="020B0606030504020204" pitchFamily="34" charset="0"/>
                          <a:cs typeface="Helvetica" panose="020B0604020202020204" pitchFamily="34" charset="0"/>
                        </a:rPr>
                        <a:t>CHANGES MADE</a:t>
                      </a:r>
                    </a:p>
                  </a:txBody>
                  <a:tcPr anchor="ctr">
                    <a:lnL w="12700" cmpd="sng">
                      <a:noFill/>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70165677"/>
                  </a:ext>
                </a:extLst>
              </a:tr>
              <a:tr h="86166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0">
                          <a:solidFill>
                            <a:schemeClr val="tx2">
                              <a:lumMod val="75000"/>
                            </a:schemeClr>
                          </a:solidFill>
                          <a:latin typeface="Open Sans" panose="020B0606030504020204" pitchFamily="34" charset="0"/>
                          <a:ea typeface="Open Sans" panose="020B0606030504020204" pitchFamily="34" charset="0"/>
                          <a:cs typeface="Open Sans" panose="020B0606030504020204" pitchFamily="34" charset="0"/>
                        </a:rPr>
                        <a:t>1.9</a:t>
                      </a:r>
                    </a:p>
                  </a:txBody>
                  <a:tcPr anchor="ctr">
                    <a:lnL w="12700" cmpd="sng">
                      <a:noFill/>
                    </a:lnL>
                    <a:lnR w="12700" cmpd="sng">
                      <a:no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lgn="ctr">
                        <a:spcAft>
                          <a:spcPts val="1200"/>
                        </a:spcAft>
                        <a:buFontTx/>
                        <a:buNone/>
                      </a:pPr>
                      <a:r>
                        <a:rPr lang="en-US" sz="1200" b="0" i="0">
                          <a:solidFill>
                            <a:schemeClr val="tx2">
                              <a:lumMod val="75000"/>
                            </a:schemeClr>
                          </a:solidFill>
                          <a:latin typeface="Open Sans" panose="020B0606030504020204" pitchFamily="34" charset="0"/>
                          <a:ea typeface="Open Sans" panose="020B0606030504020204" pitchFamily="34" charset="0"/>
                          <a:cs typeface="Open Sans" panose="020B0606030504020204" pitchFamily="34" charset="0"/>
                        </a:rPr>
                        <a:t>2/8/2023</a:t>
                      </a:r>
                    </a:p>
                  </a:txBody>
                  <a:tcPr anchor="ctr">
                    <a:lnL w="12700" cmpd="sng">
                      <a:noFill/>
                    </a:lnL>
                    <a:lnR w="12700" cmpd="sng">
                      <a:no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indent="-171450">
                        <a:spcAft>
                          <a:spcPts val="1200"/>
                        </a:spcAft>
                        <a:buFontTx/>
                        <a:buChar char="-"/>
                      </a:pPr>
                      <a:r>
                        <a:rPr lang="en-US" sz="1200" b="0" i="0">
                          <a:solidFill>
                            <a:schemeClr val="tx2">
                              <a:lumMod val="75000"/>
                            </a:schemeClr>
                          </a:solidFill>
                          <a:latin typeface="Open Sans" panose="020B0606030504020204" pitchFamily="34" charset="0"/>
                          <a:ea typeface="Open Sans" panose="020B0606030504020204" pitchFamily="34" charset="0"/>
                          <a:cs typeface="Open Sans" panose="020B0606030504020204" pitchFamily="34" charset="0"/>
                        </a:rPr>
                        <a:t>Created initial version of fact pack</a:t>
                      </a:r>
                    </a:p>
                  </a:txBody>
                  <a:tcPr anchor="ctr">
                    <a:lnL w="12700" cmpd="sng">
                      <a:noFill/>
                    </a:lnL>
                    <a:lnR w="12700" cmpd="sng">
                      <a:no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3630762"/>
                  </a:ext>
                </a:extLst>
              </a:tr>
              <a:tr h="86166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0" kern="1200">
                          <a:solidFill>
                            <a:schemeClr val="tx2">
                              <a:lumMod val="75000"/>
                            </a:schemeClr>
                          </a:solidFill>
                          <a:latin typeface="Open Sans" panose="020B0606030504020204" pitchFamily="34" charset="0"/>
                          <a:ea typeface="Open Sans" panose="020B0606030504020204" pitchFamily="34" charset="0"/>
                          <a:cs typeface="Open Sans" panose="020B0606030504020204" pitchFamily="34" charset="0"/>
                        </a:rPr>
                        <a:t>2.0</a:t>
                      </a:r>
                    </a:p>
                  </a:txBody>
                  <a:tcPr anchor="ctr">
                    <a:lnL w="12700" cmpd="sng">
                      <a:noFill/>
                    </a:lnL>
                    <a:lnR w="12700" cmpd="sng">
                      <a:no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2">
                              <a:lumMod val="75000"/>
                            </a:schemeClr>
                          </a:solidFill>
                          <a:latin typeface="Open Sans" panose="020B0606030504020204" pitchFamily="34" charset="0"/>
                          <a:ea typeface="Open Sans" panose="020B0606030504020204" pitchFamily="34" charset="0"/>
                          <a:cs typeface="Open Sans" panose="020B0606030504020204" pitchFamily="34" charset="0"/>
                        </a:rPr>
                        <a:t>5/30/2023</a:t>
                      </a:r>
                    </a:p>
                  </a:txBody>
                  <a:tcPr anchor="ctr">
                    <a:lnL w="12700" cmpd="sng">
                      <a:noFill/>
                    </a:lnL>
                    <a:lnR w="12700" cmpd="sng">
                      <a:no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2">
                              <a:lumMod val="75000"/>
                            </a:schemeClr>
                          </a:solidFill>
                          <a:latin typeface="Open Sans" panose="020B0606030504020204" pitchFamily="34" charset="0"/>
                          <a:ea typeface="Open Sans" panose="020B0606030504020204" pitchFamily="34" charset="0"/>
                          <a:cs typeface="Open Sans" panose="020B0606030504020204" pitchFamily="34" charset="0"/>
                        </a:rPr>
                        <a:t>Updated latest market stats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2">
                              <a:lumMod val="75000"/>
                            </a:schemeClr>
                          </a:solidFill>
                          <a:latin typeface="Open Sans" panose="020B0606030504020204" pitchFamily="34" charset="0"/>
                          <a:ea typeface="Open Sans" panose="020B0606030504020204" pitchFamily="34" charset="0"/>
                          <a:cs typeface="Open Sans" panose="020B0606030504020204" pitchFamily="34" charset="0"/>
                        </a:rPr>
                        <a:t>Refreshed flow </a:t>
                      </a:r>
                      <a:r>
                        <a:rPr lang="en-US" sz="1200" b="0" i="0" kern="1200">
                          <a:solidFill>
                            <a:schemeClr val="tx2">
                              <a:lumMod val="75000"/>
                            </a:schemeClr>
                          </a:solidFill>
                          <a:latin typeface="Open Sans" panose="020B0606030504020204" pitchFamily="34" charset="0"/>
                          <a:ea typeface="Open Sans" panose="020B0606030504020204" pitchFamily="34" charset="0"/>
                          <a:cs typeface="Open Sans" panose="020B0606030504020204" pitchFamily="34" charset="0"/>
                        </a:rPr>
                        <a:t>and key </a:t>
                      </a:r>
                      <a:r>
                        <a:rPr lang="en-US" sz="1200" b="0" i="0" kern="1200" dirty="0">
                          <a:solidFill>
                            <a:schemeClr val="tx2">
                              <a:lumMod val="75000"/>
                            </a:schemeClr>
                          </a:solidFill>
                          <a:latin typeface="Open Sans" panose="020B0606030504020204" pitchFamily="34" charset="0"/>
                          <a:ea typeface="Open Sans" panose="020B0606030504020204" pitchFamily="34" charset="0"/>
                          <a:cs typeface="Open Sans" panose="020B0606030504020204" pitchFamily="34" charset="0"/>
                        </a:rPr>
                        <a:t>content (including, tech stacks, market opportunity, competitor analysis)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2">
                              <a:lumMod val="75000"/>
                            </a:schemeClr>
                          </a:solidFill>
                          <a:latin typeface="Open Sans" panose="020B0606030504020204" pitchFamily="34" charset="0"/>
                          <a:ea typeface="Open Sans" panose="020B0606030504020204" pitchFamily="34" charset="0"/>
                          <a:cs typeface="Open Sans" panose="020B0606030504020204" pitchFamily="34" charset="0"/>
                        </a:rPr>
                        <a:t>Refined key Deloitte E&amp;A partners </a:t>
                      </a:r>
                    </a:p>
                  </a:txBody>
                  <a:tcPr anchor="ctr">
                    <a:lnL w="12700" cmpd="sng">
                      <a:noFill/>
                    </a:lnL>
                    <a:lnR w="12700" cmpd="sng">
                      <a:no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195628939"/>
                  </a:ext>
                </a:extLst>
              </a:tr>
              <a:tr h="86166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100" b="0" kern="1200">
                        <a:solidFill>
                          <a:schemeClr val="tx2">
                            <a:lumMod val="75000"/>
                          </a:schemeClr>
                        </a:solidFill>
                        <a:latin typeface="Open Sans" panose="020B0606030504020204" pitchFamily="34" charset="0"/>
                        <a:ea typeface="Open Sans" panose="020B0606030504020204" pitchFamily="34" charset="0"/>
                        <a:cs typeface="Open Sans" panose="020B0606030504020204" pitchFamily="34" charset="0"/>
                      </a:endParaRPr>
                    </a:p>
                  </a:txBody>
                  <a:tcPr anchor="ctr">
                    <a:lnL w="12700" cmpd="sng">
                      <a:noFill/>
                    </a:lnL>
                    <a:lnR w="12700" cmpd="sng">
                      <a:no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a:solidFill>
                          <a:schemeClr val="tx2">
                            <a:lumMod val="75000"/>
                          </a:schemeClr>
                        </a:solidFill>
                        <a:latin typeface="Open Sans" panose="020B0606030504020204" pitchFamily="34" charset="0"/>
                        <a:ea typeface="Open Sans" panose="020B0606030504020204" pitchFamily="34" charset="0"/>
                        <a:cs typeface="Open Sans" panose="020B0606030504020204" pitchFamily="34" charset="0"/>
                      </a:endParaRPr>
                    </a:p>
                  </a:txBody>
                  <a:tcPr anchor="ctr">
                    <a:lnL w="12700" cmpd="sng">
                      <a:noFill/>
                    </a:lnL>
                    <a:lnR w="12700" cmpd="sng">
                      <a:no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a:solidFill>
                          <a:schemeClr val="tx2">
                            <a:lumMod val="75000"/>
                          </a:schemeClr>
                        </a:solidFill>
                        <a:latin typeface="Open Sans" panose="020B0606030504020204" pitchFamily="34" charset="0"/>
                        <a:ea typeface="Open Sans" panose="020B0606030504020204" pitchFamily="34" charset="0"/>
                        <a:cs typeface="Open Sans" panose="020B0606030504020204" pitchFamily="34" charset="0"/>
                      </a:endParaRPr>
                    </a:p>
                  </a:txBody>
                  <a:tcPr anchor="ctr">
                    <a:lnL w="12700" cmpd="sng">
                      <a:noFill/>
                    </a:lnL>
                    <a:lnR w="12700" cmpd="sng">
                      <a:no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51894917"/>
                  </a:ext>
                </a:extLst>
              </a:tr>
              <a:tr h="86166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100" b="0" kern="1200">
                        <a:solidFill>
                          <a:schemeClr val="tx2">
                            <a:lumMod val="75000"/>
                          </a:schemeClr>
                        </a:solidFill>
                        <a:latin typeface="Open Sans" panose="020B0606030504020204" pitchFamily="34" charset="0"/>
                        <a:ea typeface="Open Sans" panose="020B0606030504020204" pitchFamily="34" charset="0"/>
                        <a:cs typeface="Open Sans" panose="020B0606030504020204" pitchFamily="34" charset="0"/>
                      </a:endParaRPr>
                    </a:p>
                  </a:txBody>
                  <a:tcPr anchor="ctr">
                    <a:lnL w="12700" cmpd="sng">
                      <a:noFill/>
                    </a:lnL>
                    <a:lnR w="12700" cmpd="sng">
                      <a:no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a:solidFill>
                          <a:schemeClr val="tx2">
                            <a:lumMod val="75000"/>
                          </a:schemeClr>
                        </a:solidFill>
                        <a:latin typeface="Open Sans" panose="020B0606030504020204" pitchFamily="34" charset="0"/>
                        <a:ea typeface="Open Sans" panose="020B0606030504020204" pitchFamily="34" charset="0"/>
                        <a:cs typeface="Open Sans" panose="020B0606030504020204" pitchFamily="34" charset="0"/>
                      </a:endParaRPr>
                    </a:p>
                  </a:txBody>
                  <a:tcPr anchor="ctr">
                    <a:lnL w="12700" cmpd="sng">
                      <a:noFill/>
                    </a:lnL>
                    <a:lnR w="12700" cmpd="sng">
                      <a:no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a:solidFill>
                          <a:schemeClr val="tx2">
                            <a:lumMod val="75000"/>
                          </a:schemeClr>
                        </a:solidFill>
                        <a:latin typeface="Open Sans" panose="020B0606030504020204" pitchFamily="34" charset="0"/>
                        <a:ea typeface="Open Sans" panose="020B0606030504020204" pitchFamily="34" charset="0"/>
                        <a:cs typeface="Open Sans" panose="020B0606030504020204" pitchFamily="34" charset="0"/>
                      </a:endParaRPr>
                    </a:p>
                  </a:txBody>
                  <a:tcPr anchor="ctr">
                    <a:lnL w="12700" cmpd="sng">
                      <a:noFill/>
                    </a:lnL>
                    <a:lnR w="12700" cmpd="sng">
                      <a:no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15645032"/>
                  </a:ext>
                </a:extLst>
              </a:tr>
              <a:tr h="86166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100" b="0">
                        <a:solidFill>
                          <a:schemeClr val="tx2">
                            <a:lumMod val="75000"/>
                          </a:schemeClr>
                        </a:solidFill>
                        <a:latin typeface="Open Sans" panose="020B0606030504020204" pitchFamily="34" charset="0"/>
                        <a:ea typeface="Open Sans" panose="020B0606030504020204" pitchFamily="34" charset="0"/>
                        <a:cs typeface="Open Sans" panose="020B0606030504020204" pitchFamily="34" charset="0"/>
                      </a:endParaRPr>
                    </a:p>
                  </a:txBody>
                  <a:tcPr anchor="ctr">
                    <a:lnL w="12700" cmpd="sng">
                      <a:noFill/>
                    </a:lnL>
                    <a:lnR w="12700" cmpd="sng">
                      <a:noFill/>
                    </a:lnR>
                    <a:lnT w="12700" cap="flat" cmpd="sng" algn="ctr">
                      <a:solidFill>
                        <a:schemeClr val="tx2"/>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u="none" kern="1200">
                        <a:solidFill>
                          <a:schemeClr val="tx2">
                            <a:lumMod val="75000"/>
                          </a:schemeClr>
                        </a:solidFill>
                        <a:latin typeface="Open Sans" panose="020B0606030504020204" pitchFamily="34" charset="0"/>
                        <a:ea typeface="Open Sans" panose="020B0606030504020204" pitchFamily="34" charset="0"/>
                        <a:cs typeface="Open Sans" panose="020B0606030504020204" pitchFamily="34" charset="0"/>
                      </a:endParaRPr>
                    </a:p>
                  </a:txBody>
                  <a:tcPr anchor="ctr">
                    <a:lnL w="12700" cmpd="sng">
                      <a:noFill/>
                    </a:lnL>
                    <a:lnR w="12700" cmpd="sng">
                      <a:noFill/>
                    </a:lnR>
                    <a:lnT w="12700" cap="flat" cmpd="sng" algn="ctr">
                      <a:solidFill>
                        <a:schemeClr val="tx2"/>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u="none" kern="1200" dirty="0">
                        <a:solidFill>
                          <a:schemeClr val="tx2">
                            <a:lumMod val="75000"/>
                          </a:schemeClr>
                        </a:solidFill>
                        <a:latin typeface="Open Sans" panose="020B0606030504020204" pitchFamily="34" charset="0"/>
                        <a:ea typeface="Open Sans" panose="020B0606030504020204" pitchFamily="34" charset="0"/>
                        <a:cs typeface="Open Sans" panose="020B0606030504020204" pitchFamily="34" charset="0"/>
                      </a:endParaRPr>
                    </a:p>
                  </a:txBody>
                  <a:tcPr anchor="ctr">
                    <a:lnL w="12700" cmpd="sng">
                      <a:noFill/>
                    </a:lnL>
                    <a:lnR w="12700" cmpd="sng">
                      <a:noFill/>
                    </a:lnR>
                    <a:lnT w="12700" cap="flat" cmpd="sng" algn="ctr">
                      <a:solidFill>
                        <a:schemeClr val="tx2"/>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219060120"/>
                  </a:ext>
                </a:extLst>
              </a:tr>
            </a:tbl>
          </a:graphicData>
        </a:graphic>
      </p:graphicFrame>
      <p:sp>
        <p:nvSpPr>
          <p:cNvPr id="8" name="TextBox 7">
            <a:extLst>
              <a:ext uri="{FF2B5EF4-FFF2-40B4-BE49-F238E27FC236}">
                <a16:creationId xmlns:a16="http://schemas.microsoft.com/office/drawing/2014/main" id="{656BFA03-73F0-A639-7BAF-B4230272EE73}"/>
              </a:ext>
            </a:extLst>
          </p:cNvPr>
          <p:cNvSpPr txBox="1"/>
          <p:nvPr/>
        </p:nvSpPr>
        <p:spPr>
          <a:xfrm>
            <a:off x="725393" y="255494"/>
            <a:ext cx="4935819" cy="323165"/>
          </a:xfrm>
          <a:prstGeom prst="rect">
            <a:avLst/>
          </a:prstGeom>
          <a:noFill/>
        </p:spPr>
        <p:txBody>
          <a:bodyPr vert="horz" wrap="square" lIns="0" tIns="0" rIns="0" bIns="0" rtlCol="0">
            <a:spAutoFit/>
          </a:bodyPr>
          <a:lstStyle/>
          <a:p>
            <a:pPr>
              <a:spcBef>
                <a:spcPts val="200"/>
              </a:spcBef>
              <a:buSzPct val="100000"/>
            </a:pPr>
            <a:r>
              <a:rPr lang="en-US" sz="2100"/>
              <a:t>Change Log</a:t>
            </a:r>
          </a:p>
        </p:txBody>
      </p:sp>
    </p:spTree>
    <p:extLst>
      <p:ext uri="{BB962C8B-B14F-4D97-AF65-F5344CB8AC3E}">
        <p14:creationId xmlns:p14="http://schemas.microsoft.com/office/powerpoint/2010/main" val="2854109621"/>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Rectangle 94">
            <a:extLst>
              <a:ext uri="{FF2B5EF4-FFF2-40B4-BE49-F238E27FC236}">
                <a16:creationId xmlns:a16="http://schemas.microsoft.com/office/drawing/2014/main" id="{7D1A158E-7C0D-4152-AE14-4D34E6BA8515}"/>
              </a:ext>
            </a:extLst>
          </p:cNvPr>
          <p:cNvSpPr/>
          <p:nvPr/>
        </p:nvSpPr>
        <p:spPr>
          <a:xfrm>
            <a:off x="6304557" y="1295520"/>
            <a:ext cx="5414356" cy="4846320"/>
          </a:xfrm>
          <a:prstGeom prst="rect">
            <a:avLst/>
          </a:prstGeom>
          <a:solidFill>
            <a:srgbClr val="EFF4FF"/>
          </a:solidFill>
        </p:spPr>
        <p:txBody>
          <a:bodyPr wrap="square" tIns="91440" bIns="91440" anchor="ctr">
            <a:noAutofit/>
          </a:bodyPr>
          <a:lstStyle/>
          <a:p>
            <a:pPr marL="203200" indent="-203200">
              <a:spcBef>
                <a:spcPts val="600"/>
              </a:spcBef>
              <a:buSzPct val="100000"/>
              <a:buFont typeface="Wingdings" panose="05000000000000000000" pitchFamily="2" charset="2"/>
              <a:buChar char="§"/>
              <a:defRPr/>
            </a:pPr>
            <a:endParaRPr lang="en-US" sz="1200">
              <a:solidFill>
                <a:srgbClr val="31313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68" name="Rectangle 67">
            <a:extLst>
              <a:ext uri="{FF2B5EF4-FFF2-40B4-BE49-F238E27FC236}">
                <a16:creationId xmlns:a16="http://schemas.microsoft.com/office/drawing/2014/main" id="{A40F83C9-41DA-44E9-A696-8AA5A483F2EA}"/>
              </a:ext>
            </a:extLst>
          </p:cNvPr>
          <p:cNvSpPr/>
          <p:nvPr/>
        </p:nvSpPr>
        <p:spPr>
          <a:xfrm>
            <a:off x="525904" y="1295520"/>
            <a:ext cx="5626833" cy="4846320"/>
          </a:xfrm>
          <a:prstGeom prst="rect">
            <a:avLst/>
          </a:prstGeom>
          <a:solidFill>
            <a:srgbClr val="EFF4FF"/>
          </a:solidFill>
        </p:spPr>
        <p:txBody>
          <a:bodyPr wrap="square" tIns="91440" bIns="91440" anchor="ctr">
            <a:noAutofit/>
          </a:bodyPr>
          <a:lstStyle/>
          <a:p>
            <a:pPr marL="203200" indent="-203200">
              <a:spcBef>
                <a:spcPts val="600"/>
              </a:spcBef>
              <a:buSzPct val="100000"/>
              <a:buFont typeface="Wingdings" panose="05000000000000000000" pitchFamily="2" charset="2"/>
              <a:buChar char="§"/>
              <a:defRPr/>
            </a:pPr>
            <a:endParaRPr lang="en-US" sz="1200">
              <a:solidFill>
                <a:srgbClr val="313131"/>
              </a:solidFill>
              <a:highlight>
                <a:srgbClr val="FFFF00"/>
              </a:highlight>
              <a:latin typeface="Open Sans" panose="020B0606030504020204" pitchFamily="34" charset="0"/>
              <a:ea typeface="Open Sans" panose="020B0606030504020204" pitchFamily="34" charset="0"/>
              <a:cs typeface="Open Sans" panose="020B0606030504020204" pitchFamily="34" charset="0"/>
            </a:endParaRPr>
          </a:p>
        </p:txBody>
      </p:sp>
      <p:sp>
        <p:nvSpPr>
          <p:cNvPr id="10" name="Rectangle 9">
            <a:extLst>
              <a:ext uri="{FF2B5EF4-FFF2-40B4-BE49-F238E27FC236}">
                <a16:creationId xmlns:a16="http://schemas.microsoft.com/office/drawing/2014/main" id="{EB7DCC34-5A0A-6681-C384-5040FA6EFB42}"/>
              </a:ext>
            </a:extLst>
          </p:cNvPr>
          <p:cNvSpPr/>
          <p:nvPr/>
        </p:nvSpPr>
        <p:spPr bwMode="gray">
          <a:xfrm>
            <a:off x="0" y="6367370"/>
            <a:ext cx="12192000" cy="490630"/>
          </a:xfrm>
          <a:prstGeom prst="rect">
            <a:avLst/>
          </a:prstGeom>
          <a:solidFill>
            <a:srgbClr val="0D8390"/>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4" name="TextBox 13">
            <a:extLst>
              <a:ext uri="{FF2B5EF4-FFF2-40B4-BE49-F238E27FC236}">
                <a16:creationId xmlns:a16="http://schemas.microsoft.com/office/drawing/2014/main" id="{31051128-AFC0-4F80-984A-BDDA9F8F74BA}"/>
              </a:ext>
            </a:extLst>
          </p:cNvPr>
          <p:cNvSpPr txBox="1"/>
          <p:nvPr/>
        </p:nvSpPr>
        <p:spPr>
          <a:xfrm>
            <a:off x="9212094" y="5914772"/>
            <a:ext cx="2321563" cy="138499"/>
          </a:xfrm>
          <a:prstGeom prst="rect">
            <a:avLst/>
          </a:prstGeom>
          <a:noFill/>
        </p:spPr>
        <p:txBody>
          <a:bodyPr wrap="square" lIns="0" tIns="0" rIns="0" bIns="0" rtlCol="0">
            <a:spAutoFit/>
          </a:bodyPr>
          <a:lstStyle/>
          <a:p>
            <a:pPr>
              <a:spcBef>
                <a:spcPts val="600"/>
              </a:spcBef>
              <a:buSzPct val="100000"/>
            </a:pPr>
            <a:r>
              <a:rPr lang="en-US" sz="900">
                <a:solidFill>
                  <a:srgbClr val="313131"/>
                </a:solidFill>
                <a:latin typeface="Open Sans" panose="020B0606030504020204" pitchFamily="34" charset="0"/>
                <a:ea typeface="Open Sans" panose="020B0606030504020204" pitchFamily="34" charset="0"/>
                <a:cs typeface="Open Sans" panose="020B0606030504020204" pitchFamily="34" charset="0"/>
              </a:rPr>
              <a:t>Image Source: : </a:t>
            </a:r>
            <a:r>
              <a:rPr lang="en-US" sz="900">
                <a:solidFill>
                  <a:srgbClr val="313131"/>
                </a:solidFill>
                <a:latin typeface="Open Sans" panose="020B0606030504020204" pitchFamily="34" charset="0"/>
                <a:ea typeface="Open Sans" panose="020B0606030504020204" pitchFamily="34" charset="0"/>
                <a:cs typeface="Open Sans" panose="020B0606030504020204" pitchFamily="34" charset="0"/>
                <a:hlinkClick r:id="rId3"/>
              </a:rPr>
              <a:t>Base10 VC</a:t>
            </a:r>
            <a:r>
              <a:rPr lang="en-US" sz="900">
                <a:solidFill>
                  <a:srgbClr val="313131"/>
                </a:solidFill>
                <a:latin typeface="Open Sans" panose="020B0606030504020204" pitchFamily="34" charset="0"/>
                <a:ea typeface="Open Sans" panose="020B0606030504020204" pitchFamily="34" charset="0"/>
                <a:cs typeface="Open Sans" panose="020B0606030504020204" pitchFamily="34" charset="0"/>
              </a:rPr>
              <a:t>; </a:t>
            </a:r>
            <a:r>
              <a:rPr lang="en-US" sz="900">
                <a:solidFill>
                  <a:srgbClr val="313131"/>
                </a:solidFill>
                <a:latin typeface="Open Sans" panose="020B0606030504020204" pitchFamily="34" charset="0"/>
                <a:ea typeface="Open Sans" panose="020B0606030504020204" pitchFamily="34" charset="0"/>
                <a:cs typeface="Open Sans" panose="020B0606030504020204" pitchFamily="34" charset="0"/>
                <a:hlinkClick r:id="rId4"/>
              </a:rPr>
              <a:t>Sequoia Capital</a:t>
            </a:r>
            <a:endParaRPr lang="en-US" sz="900">
              <a:solidFill>
                <a:srgbClr val="31313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56" name="TextBox 55">
            <a:extLst>
              <a:ext uri="{FF2B5EF4-FFF2-40B4-BE49-F238E27FC236}">
                <a16:creationId xmlns:a16="http://schemas.microsoft.com/office/drawing/2014/main" id="{8B9CEB52-8174-4FC3-80FD-1A0E59A532C5}"/>
              </a:ext>
            </a:extLst>
          </p:cNvPr>
          <p:cNvSpPr txBox="1"/>
          <p:nvPr/>
        </p:nvSpPr>
        <p:spPr>
          <a:xfrm>
            <a:off x="525904" y="1451647"/>
            <a:ext cx="5626833" cy="276999"/>
          </a:xfrm>
          <a:prstGeom prst="rect">
            <a:avLst/>
          </a:prstGeom>
          <a:noFill/>
        </p:spPr>
        <p:txBody>
          <a:bodyPr wrap="square" lIns="0" tIns="0" rIns="0" bIns="0" rtlCol="0" anchor="t">
            <a:spAutoFit/>
          </a:bodyPr>
          <a:lstStyle/>
          <a:p>
            <a:pPr algn="ctr">
              <a:spcBef>
                <a:spcPts val="600"/>
              </a:spcBef>
              <a:buSzPct val="100000"/>
            </a:pPr>
            <a:r>
              <a:rPr lang="en-US">
                <a:solidFill>
                  <a:srgbClr val="313131"/>
                </a:solidFill>
                <a:latin typeface="Open Sans"/>
                <a:ea typeface="Open Sans"/>
                <a:cs typeface="Open Sans"/>
              </a:rPr>
              <a:t>A few players have </a:t>
            </a:r>
            <a:r>
              <a:rPr lang="en-US" b="1">
                <a:solidFill>
                  <a:schemeClr val="accent5"/>
                </a:solidFill>
                <a:latin typeface="Open Sans"/>
                <a:ea typeface="Open Sans"/>
                <a:cs typeface="Open Sans"/>
              </a:rPr>
              <a:t>Foundation Models* </a:t>
            </a:r>
            <a:r>
              <a:rPr lang="en-US">
                <a:solidFill>
                  <a:schemeClr val="accent5"/>
                </a:solidFill>
                <a:latin typeface="Open Sans"/>
                <a:ea typeface="Open Sans"/>
                <a:cs typeface="Open Sans"/>
              </a:rPr>
              <a:t>… </a:t>
            </a:r>
            <a:endParaRPr lang="en-US">
              <a:solidFill>
                <a:schemeClr val="accent5"/>
              </a:solidFill>
              <a:latin typeface="Open Sans" panose="020B0606030504020204" pitchFamily="34" charset="0"/>
              <a:ea typeface="Open Sans" panose="020B0606030504020204" pitchFamily="34" charset="0"/>
              <a:cs typeface="Open Sans" panose="020B0606030504020204" pitchFamily="34" charset="0"/>
            </a:endParaRPr>
          </a:p>
        </p:txBody>
      </p:sp>
      <p:sp>
        <p:nvSpPr>
          <p:cNvPr id="57" name="TextBox 56">
            <a:extLst>
              <a:ext uri="{FF2B5EF4-FFF2-40B4-BE49-F238E27FC236}">
                <a16:creationId xmlns:a16="http://schemas.microsoft.com/office/drawing/2014/main" id="{8C1B4309-9309-4044-BC14-15222C412D6C}"/>
              </a:ext>
            </a:extLst>
          </p:cNvPr>
          <p:cNvSpPr txBox="1"/>
          <p:nvPr/>
        </p:nvSpPr>
        <p:spPr>
          <a:xfrm>
            <a:off x="6304556" y="1451647"/>
            <a:ext cx="5408463" cy="276999"/>
          </a:xfrm>
          <a:prstGeom prst="rect">
            <a:avLst/>
          </a:prstGeom>
          <a:noFill/>
        </p:spPr>
        <p:txBody>
          <a:bodyPr wrap="square" lIns="0" tIns="0" rIns="0" bIns="0" rtlCol="0">
            <a:spAutoFit/>
          </a:bodyPr>
          <a:lstStyle/>
          <a:p>
            <a:pPr algn="ctr">
              <a:spcBef>
                <a:spcPts val="600"/>
              </a:spcBef>
              <a:buSzPct val="100000"/>
            </a:pPr>
            <a:r>
              <a:rPr lang="en-US">
                <a:solidFill>
                  <a:srgbClr val="313131"/>
                </a:solidFill>
                <a:latin typeface="Open Sans" panose="020B0606030504020204" pitchFamily="34" charset="0"/>
                <a:ea typeface="Open Sans" panose="020B0606030504020204" pitchFamily="34" charset="0"/>
                <a:cs typeface="Open Sans" panose="020B0606030504020204" pitchFamily="34" charset="0"/>
              </a:rPr>
              <a:t>… but it’s a busy </a:t>
            </a:r>
            <a:r>
              <a:rPr lang="en-US" b="1">
                <a:solidFill>
                  <a:schemeClr val="accent5"/>
                </a:solidFill>
                <a:latin typeface="Open Sans" panose="020B0606030504020204" pitchFamily="34" charset="0"/>
                <a:ea typeface="Open Sans" panose="020B0606030504020204" pitchFamily="34" charset="0"/>
                <a:cs typeface="Open Sans" panose="020B0606030504020204" pitchFamily="34" charset="0"/>
              </a:rPr>
              <a:t>application*</a:t>
            </a:r>
            <a:r>
              <a:rPr lang="en-US" b="1">
                <a:solidFill>
                  <a:srgbClr val="344D87"/>
                </a:solidFill>
                <a:latin typeface="Open Sans" panose="020B0606030504020204" pitchFamily="34" charset="0"/>
                <a:ea typeface="Open Sans" panose="020B0606030504020204" pitchFamily="34" charset="0"/>
                <a:cs typeface="Open Sans" panose="020B0606030504020204" pitchFamily="34" charset="0"/>
              </a:rPr>
              <a:t> </a:t>
            </a:r>
            <a:r>
              <a:rPr lang="en-US">
                <a:solidFill>
                  <a:srgbClr val="313131"/>
                </a:solidFill>
                <a:latin typeface="Open Sans" panose="020B0606030504020204" pitchFamily="34" charset="0"/>
                <a:ea typeface="Open Sans" panose="020B0606030504020204" pitchFamily="34" charset="0"/>
                <a:cs typeface="Open Sans" panose="020B0606030504020204" pitchFamily="34" charset="0"/>
              </a:rPr>
              <a:t>landscape…</a:t>
            </a:r>
            <a:endParaRPr lang="en-US">
              <a:solidFill>
                <a:schemeClr val="accent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66" name="TextBox 65">
            <a:extLst>
              <a:ext uri="{FF2B5EF4-FFF2-40B4-BE49-F238E27FC236}">
                <a16:creationId xmlns:a16="http://schemas.microsoft.com/office/drawing/2014/main" id="{7A7F5E2E-CBEA-4DDF-9162-C4EE0731394D}"/>
              </a:ext>
            </a:extLst>
          </p:cNvPr>
          <p:cNvSpPr txBox="1"/>
          <p:nvPr/>
        </p:nvSpPr>
        <p:spPr>
          <a:xfrm>
            <a:off x="10400160" y="6148452"/>
            <a:ext cx="1312860" cy="184666"/>
          </a:xfrm>
          <a:prstGeom prst="rect">
            <a:avLst/>
          </a:prstGeom>
          <a:noFill/>
        </p:spPr>
        <p:txBody>
          <a:bodyPr wrap="square" lIns="0" tIns="0" rIns="0" bIns="0" rtlCol="0">
            <a:spAutoFit/>
          </a:bodyPr>
          <a:lstStyle/>
          <a:p>
            <a:pPr>
              <a:spcBef>
                <a:spcPts val="600"/>
              </a:spcBef>
              <a:buSzPct val="100000"/>
            </a:pPr>
            <a:r>
              <a:rPr lang="en-US" sz="1200" i="1">
                <a:solidFill>
                  <a:schemeClr val="bg2">
                    <a:lumMod val="75000"/>
                  </a:schemeClr>
                </a:solidFill>
                <a:latin typeface="Open Sans" panose="020B0606030504020204" pitchFamily="34" charset="0"/>
                <a:ea typeface="Open Sans" panose="020B0606030504020204" pitchFamily="34" charset="0"/>
                <a:cs typeface="Open Sans" panose="020B0606030504020204" pitchFamily="34" charset="0"/>
              </a:rPr>
              <a:t>*Not exhaustive list</a:t>
            </a:r>
          </a:p>
        </p:txBody>
      </p:sp>
      <p:sp>
        <p:nvSpPr>
          <p:cNvPr id="8" name="TextBox 7">
            <a:extLst>
              <a:ext uri="{FF2B5EF4-FFF2-40B4-BE49-F238E27FC236}">
                <a16:creationId xmlns:a16="http://schemas.microsoft.com/office/drawing/2014/main" id="{2E0A0E86-B26C-3024-4773-71ADB1D3C600}"/>
              </a:ext>
            </a:extLst>
          </p:cNvPr>
          <p:cNvSpPr txBox="1"/>
          <p:nvPr/>
        </p:nvSpPr>
        <p:spPr>
          <a:xfrm>
            <a:off x="1624456" y="6488738"/>
            <a:ext cx="8943089" cy="276999"/>
          </a:xfrm>
          <a:prstGeom prst="rect">
            <a:avLst/>
          </a:prstGeom>
          <a:noFill/>
        </p:spPr>
        <p:txBody>
          <a:bodyPr wrap="none" lIns="0" tIns="0" rIns="0" bIns="0" rtlCol="0">
            <a:spAutoFit/>
          </a:bodyPr>
          <a:lstStyle/>
          <a:p>
            <a:pPr>
              <a:spcBef>
                <a:spcPts val="600"/>
              </a:spcBef>
              <a:buSzPct val="100000"/>
            </a:pPr>
            <a:r>
              <a:rPr lang="en-US" b="1">
                <a:solidFill>
                  <a:schemeClr val="bg1"/>
                </a:solidFill>
                <a:latin typeface="Open Sans" panose="020B0606030504020204" pitchFamily="34" charset="0"/>
                <a:ea typeface="Open Sans" panose="020B0606030504020204" pitchFamily="34" charset="0"/>
                <a:cs typeface="Open Sans" panose="020B0606030504020204" pitchFamily="34" charset="0"/>
              </a:rPr>
              <a:t>… and we anticipate </a:t>
            </a:r>
            <a:r>
              <a:rPr lang="en-US" b="1">
                <a:solidFill>
                  <a:srgbClr val="38C4FF"/>
                </a:solidFill>
                <a:latin typeface="Open Sans" panose="020B0606030504020204" pitchFamily="34" charset="0"/>
                <a:ea typeface="Open Sans" panose="020B0606030504020204" pitchFamily="34" charset="0"/>
                <a:cs typeface="Open Sans" panose="020B0606030504020204" pitchFamily="34" charset="0"/>
                <a:hlinkClick r:id="rId5"/>
              </a:rPr>
              <a:t>more players</a:t>
            </a:r>
            <a:r>
              <a:rPr lang="en-US" b="1">
                <a:solidFill>
                  <a:srgbClr val="38C4FF"/>
                </a:solidFill>
                <a:latin typeface="Open Sans" panose="020B0606030504020204" pitchFamily="34" charset="0"/>
                <a:ea typeface="Open Sans" panose="020B0606030504020204" pitchFamily="34" charset="0"/>
                <a:cs typeface="Open Sans" panose="020B0606030504020204" pitchFamily="34" charset="0"/>
              </a:rPr>
              <a:t> </a:t>
            </a:r>
            <a:r>
              <a:rPr lang="en-US" b="1">
                <a:solidFill>
                  <a:schemeClr val="bg1"/>
                </a:solidFill>
                <a:latin typeface="Open Sans" panose="020B0606030504020204" pitchFamily="34" charset="0"/>
                <a:ea typeface="Open Sans" panose="020B0606030504020204" pitchFamily="34" charset="0"/>
                <a:cs typeface="Open Sans" panose="020B0606030504020204" pitchFamily="34" charset="0"/>
              </a:rPr>
              <a:t>to</a:t>
            </a:r>
            <a:r>
              <a:rPr lang="en-US" b="1">
                <a:solidFill>
                  <a:srgbClr val="38C4FF"/>
                </a:solidFill>
                <a:latin typeface="Open Sans" panose="020B0606030504020204" pitchFamily="34" charset="0"/>
                <a:ea typeface="Open Sans" panose="020B0606030504020204" pitchFamily="34" charset="0"/>
                <a:cs typeface="Open Sans" panose="020B0606030504020204" pitchFamily="34" charset="0"/>
              </a:rPr>
              <a:t> </a:t>
            </a:r>
            <a:r>
              <a:rPr lang="en-US" b="1">
                <a:solidFill>
                  <a:schemeClr val="bg1"/>
                </a:solidFill>
                <a:latin typeface="Open Sans" panose="020B0606030504020204" pitchFamily="34" charset="0"/>
                <a:ea typeface="Open Sans" panose="020B0606030504020204" pitchFamily="34" charset="0"/>
                <a:cs typeface="Open Sans" panose="020B0606030504020204" pitchFamily="34" charset="0"/>
              </a:rPr>
              <a:t>gain market share or undergo acquisition</a:t>
            </a:r>
          </a:p>
        </p:txBody>
      </p:sp>
      <p:sp>
        <p:nvSpPr>
          <p:cNvPr id="45" name="TextBox 44">
            <a:extLst>
              <a:ext uri="{FF2B5EF4-FFF2-40B4-BE49-F238E27FC236}">
                <a16:creationId xmlns:a16="http://schemas.microsoft.com/office/drawing/2014/main" id="{A896A4F2-A66E-4F17-86BF-4E1743FE8439}"/>
              </a:ext>
            </a:extLst>
          </p:cNvPr>
          <p:cNvSpPr txBox="1"/>
          <p:nvPr/>
        </p:nvSpPr>
        <p:spPr>
          <a:xfrm>
            <a:off x="1691615" y="1753960"/>
            <a:ext cx="3295410" cy="415498"/>
          </a:xfrm>
          <a:prstGeom prst="rect">
            <a:avLst/>
          </a:prstGeom>
          <a:noFill/>
        </p:spPr>
        <p:txBody>
          <a:bodyPr wrap="square">
            <a:spAutoFit/>
          </a:bodyPr>
          <a:lstStyle/>
          <a:p>
            <a:pPr algn="ctr"/>
            <a:r>
              <a:rPr lang="en-US" sz="1050" i="1">
                <a:solidFill>
                  <a:schemeClr val="accent5"/>
                </a:solidFill>
                <a:latin typeface="Open Sans" panose="020B0606030504020204" pitchFamily="34" charset="0"/>
                <a:ea typeface="Open Sans" panose="020B0606030504020204" pitchFamily="34" charset="0"/>
                <a:cs typeface="Open Sans" panose="020B0606030504020204" pitchFamily="34" charset="0"/>
              </a:rPr>
              <a:t>e.g., for generating text, image, video, audio, coding</a:t>
            </a:r>
            <a:endParaRPr lang="en-US" sz="1050" i="1">
              <a:solidFill>
                <a:schemeClr val="accent5"/>
              </a:solidFill>
            </a:endParaRPr>
          </a:p>
        </p:txBody>
      </p:sp>
      <p:grpSp>
        <p:nvGrpSpPr>
          <p:cNvPr id="6" name="Group 5">
            <a:extLst>
              <a:ext uri="{FF2B5EF4-FFF2-40B4-BE49-F238E27FC236}">
                <a16:creationId xmlns:a16="http://schemas.microsoft.com/office/drawing/2014/main" id="{206A61D0-BA32-4491-BA56-EA7C31F1F98C}"/>
              </a:ext>
            </a:extLst>
          </p:cNvPr>
          <p:cNvGrpSpPr/>
          <p:nvPr/>
        </p:nvGrpSpPr>
        <p:grpSpPr>
          <a:xfrm>
            <a:off x="1142830" y="4411068"/>
            <a:ext cx="2571231" cy="510532"/>
            <a:chOff x="1331007" y="4096592"/>
            <a:chExt cx="2571231" cy="510532"/>
          </a:xfrm>
        </p:grpSpPr>
        <p:sp>
          <p:nvSpPr>
            <p:cNvPr id="93" name="TextBox 92">
              <a:extLst>
                <a:ext uri="{FF2B5EF4-FFF2-40B4-BE49-F238E27FC236}">
                  <a16:creationId xmlns:a16="http://schemas.microsoft.com/office/drawing/2014/main" id="{7DD08F29-D6A1-4830-8402-C12DE6F51702}"/>
                </a:ext>
              </a:extLst>
            </p:cNvPr>
            <p:cNvSpPr txBox="1"/>
            <p:nvPr/>
          </p:nvSpPr>
          <p:spPr>
            <a:xfrm>
              <a:off x="2347684" y="4105637"/>
              <a:ext cx="1554554" cy="492443"/>
            </a:xfrm>
            <a:prstGeom prst="rect">
              <a:avLst/>
            </a:prstGeom>
            <a:noFill/>
          </p:spPr>
          <p:txBody>
            <a:bodyPr wrap="square" lIns="0" tIns="0" rIns="0" bIns="0" rtlCol="0">
              <a:spAutoFit/>
            </a:bodyPr>
            <a:lstStyle/>
            <a:p>
              <a:pPr>
                <a:spcBef>
                  <a:spcPts val="600"/>
                </a:spcBef>
                <a:buSzPct val="100000"/>
              </a:pPr>
              <a:r>
                <a:rPr lang="en-US" sz="1600" b="1">
                  <a:latin typeface="Open Sans" panose="020B0606030504020204" pitchFamily="34" charset="0"/>
                  <a:ea typeface="Open Sans" panose="020B0606030504020204" pitchFamily="34" charset="0"/>
                  <a:cs typeface="Open Sans" panose="020B0606030504020204" pitchFamily="34" charset="0"/>
                </a:rPr>
                <a:t>Beijing Academy of AI</a:t>
              </a:r>
            </a:p>
          </p:txBody>
        </p:sp>
        <p:pic>
          <p:nvPicPr>
            <p:cNvPr id="59" name="Picture 58">
              <a:extLst>
                <a:ext uri="{FF2B5EF4-FFF2-40B4-BE49-F238E27FC236}">
                  <a16:creationId xmlns:a16="http://schemas.microsoft.com/office/drawing/2014/main" id="{171E7BFD-0613-41E5-8498-BEE910212AC2}"/>
                </a:ext>
              </a:extLst>
            </p:cNvPr>
            <p:cNvPicPr>
              <a:picLocks noChangeAspect="1"/>
            </p:cNvPicPr>
            <p:nvPr/>
          </p:nvPicPr>
          <p:blipFill rotWithShape="1">
            <a:blip r:embed="rId6">
              <a:duotone>
                <a:prstClr val="black"/>
                <a:srgbClr val="EFF4FF">
                  <a:tint val="45000"/>
                  <a:satMod val="400000"/>
                </a:srgbClr>
              </a:duotone>
              <a:extLst>
                <a:ext uri="{BEBA8EAE-BF5A-486C-A8C5-ECC9F3942E4B}">
                  <a14:imgProps xmlns:a14="http://schemas.microsoft.com/office/drawing/2010/main">
                    <a14:imgLayer r:embed="rId7">
                      <a14:imgEffect>
                        <a14:colorTemperature colorTemp="6000"/>
                      </a14:imgEffect>
                      <a14:imgEffect>
                        <a14:saturation sat="0"/>
                      </a14:imgEffect>
                    </a14:imgLayer>
                  </a14:imgProps>
                </a:ext>
              </a:extLst>
            </a:blip>
            <a:srcRect t="22848" b="20902"/>
            <a:stretch/>
          </p:blipFill>
          <p:spPr>
            <a:xfrm>
              <a:off x="1331007" y="4096592"/>
              <a:ext cx="907611" cy="510532"/>
            </a:xfrm>
            <a:prstGeom prst="rect">
              <a:avLst/>
            </a:prstGeom>
          </p:spPr>
        </p:pic>
      </p:grpSp>
      <p:pic>
        <p:nvPicPr>
          <p:cNvPr id="4" name="Picture 3">
            <a:extLst>
              <a:ext uri="{FF2B5EF4-FFF2-40B4-BE49-F238E27FC236}">
                <a16:creationId xmlns:a16="http://schemas.microsoft.com/office/drawing/2014/main" id="{7F13F526-756A-4592-A9BA-21F13CFDE33D}"/>
              </a:ext>
            </a:extLst>
          </p:cNvPr>
          <p:cNvPicPr>
            <a:picLocks noChangeAspect="1"/>
          </p:cNvPicPr>
          <p:nvPr/>
        </p:nvPicPr>
        <p:blipFill>
          <a:blip r:embed="rId8"/>
          <a:stretch>
            <a:fillRect/>
          </a:stretch>
        </p:blipFill>
        <p:spPr>
          <a:xfrm>
            <a:off x="1705580" y="2447798"/>
            <a:ext cx="852114" cy="628767"/>
          </a:xfrm>
          <a:prstGeom prst="rect">
            <a:avLst/>
          </a:prstGeom>
        </p:spPr>
      </p:pic>
      <p:pic>
        <p:nvPicPr>
          <p:cNvPr id="7" name="Picture 6">
            <a:extLst>
              <a:ext uri="{FF2B5EF4-FFF2-40B4-BE49-F238E27FC236}">
                <a16:creationId xmlns:a16="http://schemas.microsoft.com/office/drawing/2014/main" id="{02C38B90-D52E-4CFD-BC15-A91AD7A043F5}"/>
              </a:ext>
            </a:extLst>
          </p:cNvPr>
          <p:cNvPicPr>
            <a:picLocks noChangeAspect="1"/>
          </p:cNvPicPr>
          <p:nvPr/>
        </p:nvPicPr>
        <p:blipFill>
          <a:blip r:embed="rId9"/>
          <a:stretch>
            <a:fillRect/>
          </a:stretch>
        </p:blipFill>
        <p:spPr>
          <a:xfrm>
            <a:off x="3944630" y="3565532"/>
            <a:ext cx="1715981" cy="422293"/>
          </a:xfrm>
          <a:prstGeom prst="rect">
            <a:avLst/>
          </a:prstGeom>
        </p:spPr>
      </p:pic>
      <p:pic>
        <p:nvPicPr>
          <p:cNvPr id="71" name="Picture 2" descr="AI Content Labs - Unleash the power of AI in content creation">
            <a:extLst>
              <a:ext uri="{FF2B5EF4-FFF2-40B4-BE49-F238E27FC236}">
                <a16:creationId xmlns:a16="http://schemas.microsoft.com/office/drawing/2014/main" id="{D36685FD-55F5-4D3C-B44F-8C95F04D5BF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921232" y="4479747"/>
            <a:ext cx="1554553" cy="301599"/>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0722" name="Picture 2" descr="Cohere">
            <a:extLst>
              <a:ext uri="{FF2B5EF4-FFF2-40B4-BE49-F238E27FC236}">
                <a16:creationId xmlns:a16="http://schemas.microsoft.com/office/drawing/2014/main" id="{0E55B284-9D33-4FFC-B1B2-F0370E923CBE}"/>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472996" y="5127077"/>
            <a:ext cx="1256097" cy="657904"/>
          </a:xfrm>
          <a:prstGeom prst="rect">
            <a:avLst/>
          </a:prstGeom>
          <a:noFill/>
          <a:ln>
            <a:noFill/>
          </a:ln>
        </p:spPr>
      </p:pic>
      <p:pic>
        <p:nvPicPr>
          <p:cNvPr id="2" name="Picture 1">
            <a:extLst>
              <a:ext uri="{FF2B5EF4-FFF2-40B4-BE49-F238E27FC236}">
                <a16:creationId xmlns:a16="http://schemas.microsoft.com/office/drawing/2014/main" id="{139184A3-7858-46D8-B660-A3C7D79D40F1}"/>
              </a:ext>
            </a:extLst>
          </p:cNvPr>
          <p:cNvPicPr>
            <a:picLocks noChangeAspect="1"/>
          </p:cNvPicPr>
          <p:nvPr/>
        </p:nvPicPr>
        <p:blipFill>
          <a:blip r:embed="rId12"/>
          <a:stretch>
            <a:fillRect/>
          </a:stretch>
        </p:blipFill>
        <p:spPr>
          <a:xfrm>
            <a:off x="968586" y="5375353"/>
            <a:ext cx="1256097" cy="429166"/>
          </a:xfrm>
          <a:prstGeom prst="rect">
            <a:avLst/>
          </a:prstGeom>
          <a:noFill/>
          <a:ln>
            <a:noFill/>
          </a:ln>
        </p:spPr>
      </p:pic>
      <p:pic>
        <p:nvPicPr>
          <p:cNvPr id="30" name="Picture 29">
            <a:extLst>
              <a:ext uri="{FF2B5EF4-FFF2-40B4-BE49-F238E27FC236}">
                <a16:creationId xmlns:a16="http://schemas.microsoft.com/office/drawing/2014/main" id="{9C77B751-A9D1-41F3-858D-AC3DF548DA6B}"/>
              </a:ext>
            </a:extLst>
          </p:cNvPr>
          <p:cNvPicPr>
            <a:picLocks noChangeAspect="1"/>
          </p:cNvPicPr>
          <p:nvPr/>
        </p:nvPicPr>
        <p:blipFill>
          <a:blip r:embed="rId13"/>
          <a:stretch>
            <a:fillRect/>
          </a:stretch>
        </p:blipFill>
        <p:spPr>
          <a:xfrm>
            <a:off x="1220637" y="3642028"/>
            <a:ext cx="1095743" cy="370670"/>
          </a:xfrm>
          <a:prstGeom prst="rect">
            <a:avLst/>
          </a:prstGeom>
          <a:noFill/>
          <a:ln>
            <a:noFill/>
          </a:ln>
        </p:spPr>
      </p:pic>
      <p:pic>
        <p:nvPicPr>
          <p:cNvPr id="30726" name="Picture 6" descr="Midjourney | AI Finder">
            <a:extLst>
              <a:ext uri="{FF2B5EF4-FFF2-40B4-BE49-F238E27FC236}">
                <a16:creationId xmlns:a16="http://schemas.microsoft.com/office/drawing/2014/main" id="{7856B40C-03DA-40E0-ADDA-B84283D9198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460542" y="5378123"/>
            <a:ext cx="488964" cy="407936"/>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34" name="TextBox 33">
            <a:extLst>
              <a:ext uri="{FF2B5EF4-FFF2-40B4-BE49-F238E27FC236}">
                <a16:creationId xmlns:a16="http://schemas.microsoft.com/office/drawing/2014/main" id="{53418A81-0FDD-46D3-BB2A-98F3AD88D493}"/>
              </a:ext>
            </a:extLst>
          </p:cNvPr>
          <p:cNvSpPr txBox="1"/>
          <p:nvPr/>
        </p:nvSpPr>
        <p:spPr>
          <a:xfrm>
            <a:off x="3058888" y="5448301"/>
            <a:ext cx="1551212" cy="246221"/>
          </a:xfrm>
          <a:prstGeom prst="rect">
            <a:avLst/>
          </a:prstGeom>
          <a:noFill/>
          <a:ln>
            <a:noFill/>
          </a:ln>
        </p:spPr>
        <p:txBody>
          <a:bodyPr wrap="square" lIns="0" tIns="0" rIns="0" bIns="0" rtlCol="0">
            <a:spAutoFit/>
          </a:bodyPr>
          <a:lstStyle/>
          <a:p>
            <a:pPr>
              <a:spcBef>
                <a:spcPts val="600"/>
              </a:spcBef>
              <a:buSzPct val="100000"/>
            </a:pPr>
            <a:r>
              <a:rPr lang="en-US" sz="1600" b="1" err="1">
                <a:latin typeface="Open Sans" panose="020B0606030504020204" pitchFamily="34" charset="0"/>
                <a:ea typeface="Open Sans" panose="020B0606030504020204" pitchFamily="34" charset="0"/>
                <a:cs typeface="Open Sans" panose="020B0606030504020204" pitchFamily="34" charset="0"/>
              </a:rPr>
              <a:t>Midjourney</a:t>
            </a:r>
            <a:endParaRPr lang="en-US" sz="1600" b="1">
              <a:latin typeface="Open Sans" panose="020B0606030504020204" pitchFamily="34" charset="0"/>
              <a:ea typeface="Open Sans" panose="020B0606030504020204" pitchFamily="34" charset="0"/>
              <a:cs typeface="Open Sans" panose="020B0606030504020204" pitchFamily="34" charset="0"/>
            </a:endParaRPr>
          </a:p>
        </p:txBody>
      </p:sp>
      <p:pic>
        <p:nvPicPr>
          <p:cNvPr id="32" name="Picture 2">
            <a:extLst>
              <a:ext uri="{FF2B5EF4-FFF2-40B4-BE49-F238E27FC236}">
                <a16:creationId xmlns:a16="http://schemas.microsoft.com/office/drawing/2014/main" id="{03F76C98-9A8F-4991-AFF1-77369C7C5D80}"/>
              </a:ext>
            </a:extLst>
          </p:cNvPr>
          <p:cNvPicPr>
            <a:picLocks noChangeAspect="1" noChangeArrowheads="1"/>
          </p:cNvPicPr>
          <p:nvPr/>
        </p:nvPicPr>
        <p:blipFill rotWithShape="1">
          <a:blip r:embed="rId15" cstate="print">
            <a:extLst>
              <a:ext uri="{28A0092B-C50C-407E-A947-70E740481C1C}">
                <a14:useLocalDpi xmlns:a14="http://schemas.microsoft.com/office/drawing/2010/main" val="0"/>
              </a:ext>
            </a:extLst>
          </a:blip>
          <a:srcRect/>
          <a:stretch/>
        </p:blipFill>
        <p:spPr bwMode="auto">
          <a:xfrm>
            <a:off x="7332413" y="1884773"/>
            <a:ext cx="3444706" cy="2022489"/>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2">
            <a:extLst>
              <a:ext uri="{FF2B5EF4-FFF2-40B4-BE49-F238E27FC236}">
                <a16:creationId xmlns:a16="http://schemas.microsoft.com/office/drawing/2014/main" id="{A655D2AE-E835-4E30-98B6-DFBE2B21B18C}"/>
              </a:ext>
            </a:extLst>
          </p:cNvPr>
          <p:cNvPicPr>
            <a:picLocks noChangeAspect="1" noChangeArrowheads="1"/>
          </p:cNvPicPr>
          <p:nvPr/>
        </p:nvPicPr>
        <p:blipFill rotWithShape="1">
          <a:blip r:embed="rId16" cstate="print">
            <a:extLst>
              <a:ext uri="{28A0092B-C50C-407E-A947-70E740481C1C}">
                <a14:useLocalDpi xmlns:a14="http://schemas.microsoft.com/office/drawing/2010/main" val="0"/>
              </a:ext>
            </a:extLst>
          </a:blip>
          <a:srcRect/>
          <a:stretch/>
        </p:blipFill>
        <p:spPr bwMode="auto">
          <a:xfrm>
            <a:off x="7332413" y="3974132"/>
            <a:ext cx="3444705" cy="1715647"/>
          </a:xfrm>
          <a:prstGeom prst="rect">
            <a:avLst/>
          </a:prstGeom>
          <a:noFill/>
          <a:extLst>
            <a:ext uri="{909E8E84-426E-40DD-AFC4-6F175D3DCCD1}">
              <a14:hiddenFill xmlns:a14="http://schemas.microsoft.com/office/drawing/2010/main">
                <a:solidFill>
                  <a:srgbClr val="FFFFFF"/>
                </a:solidFill>
              </a14:hiddenFill>
            </a:ext>
          </a:extLst>
        </p:spPr>
      </p:pic>
      <p:pic>
        <p:nvPicPr>
          <p:cNvPr id="84994" name="Picture 2">
            <a:extLst>
              <a:ext uri="{FF2B5EF4-FFF2-40B4-BE49-F238E27FC236}">
                <a16:creationId xmlns:a16="http://schemas.microsoft.com/office/drawing/2014/main" id="{2D5BDB90-72E1-4DAF-863C-B8DABDAE8E4A}"/>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790546" y="3665284"/>
            <a:ext cx="661958" cy="321806"/>
          </a:xfrm>
          <a:prstGeom prst="rect">
            <a:avLst/>
          </a:prstGeom>
          <a:noFill/>
          <a:ln>
            <a:noFill/>
          </a:ln>
        </p:spPr>
      </p:pic>
      <p:sp>
        <p:nvSpPr>
          <p:cNvPr id="9" name="Title 4">
            <a:extLst>
              <a:ext uri="{FF2B5EF4-FFF2-40B4-BE49-F238E27FC236}">
                <a16:creationId xmlns:a16="http://schemas.microsoft.com/office/drawing/2014/main" id="{207DD0D3-9E3C-FF10-B3A9-BE05E369B2AD}"/>
              </a:ext>
            </a:extLst>
          </p:cNvPr>
          <p:cNvSpPr txBox="1">
            <a:spLocks/>
          </p:cNvSpPr>
          <p:nvPr/>
        </p:nvSpPr>
        <p:spPr bwMode="gray">
          <a:xfrm>
            <a:off x="440404" y="410867"/>
            <a:ext cx="11252200" cy="451866"/>
          </a:xfrm>
          <a:prstGeom prst="rect">
            <a:avLst/>
          </a:prstGeom>
        </p:spPr>
        <p:txBody>
          <a:bodyPr vert="horz" lIns="0" tIns="0" rIns="0" bIns="0" rtlCol="0" anchor="t" anchorCtr="0">
            <a:noAutofit/>
          </a:bodyPr>
          <a:lstStyle>
            <a:lvl1pPr algn="l" defTabSz="685800" rtl="0" eaLnBrk="1" latinLnBrk="0" hangingPunct="1">
              <a:spcBef>
                <a:spcPct val="0"/>
              </a:spcBef>
              <a:buNone/>
              <a:defRPr sz="2000" kern="1200">
                <a:solidFill>
                  <a:schemeClr val="tx1"/>
                </a:solidFill>
                <a:latin typeface="+mn-lt"/>
                <a:ea typeface="+mj-ea"/>
                <a:cs typeface="Calibri Light" panose="020F0302020204030204" pitchFamily="34" charset="0"/>
              </a:defRPr>
            </a:lvl1pPr>
          </a:lstStyle>
          <a:p>
            <a:r>
              <a:rPr lang="en-US" dirty="0">
                <a:latin typeface="Open Sans Semibold"/>
                <a:ea typeface="Open Sans Semibold"/>
                <a:cs typeface="Open Sans Semibold"/>
              </a:rPr>
              <a:t>The Generative AI Ecosystem Landscape Comprises a Few Companies Making Foundation Models and Many More Building Applications </a:t>
            </a:r>
          </a:p>
        </p:txBody>
      </p:sp>
      <p:sp>
        <p:nvSpPr>
          <p:cNvPr id="5" name="TextBox 4">
            <a:extLst>
              <a:ext uri="{FF2B5EF4-FFF2-40B4-BE49-F238E27FC236}">
                <a16:creationId xmlns:a16="http://schemas.microsoft.com/office/drawing/2014/main" id="{55D03EF3-120D-4A63-BF65-402C72E832C1}"/>
              </a:ext>
            </a:extLst>
          </p:cNvPr>
          <p:cNvSpPr txBox="1"/>
          <p:nvPr/>
        </p:nvSpPr>
        <p:spPr>
          <a:xfrm flipH="1">
            <a:off x="3498223" y="2552700"/>
            <a:ext cx="1864539" cy="369332"/>
          </a:xfrm>
          <a:prstGeom prst="rect">
            <a:avLst/>
          </a:prstGeom>
          <a:noFill/>
        </p:spPr>
        <p:txBody>
          <a:bodyPr vert="horz" wrap="square" lIns="0" tIns="0" rIns="0" bIns="0" rtlCol="0">
            <a:spAutoFit/>
          </a:bodyPr>
          <a:lstStyle/>
          <a:p>
            <a:pPr>
              <a:spcBef>
                <a:spcPts val="200"/>
              </a:spcBef>
              <a:buSzPct val="100000"/>
            </a:pPr>
            <a:r>
              <a:rPr lang="en-US" sz="2400" b="1"/>
              <a:t>Microsoft</a:t>
            </a:r>
          </a:p>
        </p:txBody>
      </p:sp>
    </p:spTree>
    <p:extLst>
      <p:ext uri="{BB962C8B-B14F-4D97-AF65-F5344CB8AC3E}">
        <p14:creationId xmlns:p14="http://schemas.microsoft.com/office/powerpoint/2010/main" val="4162699376"/>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7">
            <a:extLst>
              <a:ext uri="{FF2B5EF4-FFF2-40B4-BE49-F238E27FC236}">
                <a16:creationId xmlns:a16="http://schemas.microsoft.com/office/drawing/2014/main" id="{8E9C282A-2AEC-4805-90AF-3BB9FC819C50}"/>
              </a:ext>
            </a:extLst>
          </p:cNvPr>
          <p:cNvGraphicFramePr>
            <a:graphicFrameLocks noGrp="1"/>
          </p:cNvGraphicFramePr>
          <p:nvPr>
            <p:extLst>
              <p:ext uri="{D42A27DB-BD31-4B8C-83A1-F6EECF244321}">
                <p14:modId xmlns:p14="http://schemas.microsoft.com/office/powerpoint/2010/main" val="429485678"/>
              </p:ext>
            </p:extLst>
          </p:nvPr>
        </p:nvGraphicFramePr>
        <p:xfrm>
          <a:off x="308421" y="1256114"/>
          <a:ext cx="11648084" cy="5402966"/>
        </p:xfrm>
        <a:graphic>
          <a:graphicData uri="http://schemas.openxmlformats.org/drawingml/2006/table">
            <a:tbl>
              <a:tblPr firstRow="1" bandRow="1"/>
              <a:tblGrid>
                <a:gridCol w="914400">
                  <a:extLst>
                    <a:ext uri="{9D8B030D-6E8A-4147-A177-3AD203B41FA5}">
                      <a16:colId xmlns:a16="http://schemas.microsoft.com/office/drawing/2014/main" val="2412636546"/>
                    </a:ext>
                  </a:extLst>
                </a:gridCol>
                <a:gridCol w="1228719">
                  <a:extLst>
                    <a:ext uri="{9D8B030D-6E8A-4147-A177-3AD203B41FA5}">
                      <a16:colId xmlns:a16="http://schemas.microsoft.com/office/drawing/2014/main" val="765435636"/>
                    </a:ext>
                  </a:extLst>
                </a:gridCol>
                <a:gridCol w="1533170">
                  <a:extLst>
                    <a:ext uri="{9D8B030D-6E8A-4147-A177-3AD203B41FA5}">
                      <a16:colId xmlns:a16="http://schemas.microsoft.com/office/drawing/2014/main" val="3784867314"/>
                    </a:ext>
                  </a:extLst>
                </a:gridCol>
                <a:gridCol w="818296">
                  <a:extLst>
                    <a:ext uri="{9D8B030D-6E8A-4147-A177-3AD203B41FA5}">
                      <a16:colId xmlns:a16="http://schemas.microsoft.com/office/drawing/2014/main" val="3784715548"/>
                    </a:ext>
                  </a:extLst>
                </a:gridCol>
                <a:gridCol w="1366788">
                  <a:extLst>
                    <a:ext uri="{9D8B030D-6E8A-4147-A177-3AD203B41FA5}">
                      <a16:colId xmlns:a16="http://schemas.microsoft.com/office/drawing/2014/main" val="1903564266"/>
                    </a:ext>
                  </a:extLst>
                </a:gridCol>
                <a:gridCol w="3092137">
                  <a:extLst>
                    <a:ext uri="{9D8B030D-6E8A-4147-A177-3AD203B41FA5}">
                      <a16:colId xmlns:a16="http://schemas.microsoft.com/office/drawing/2014/main" val="3059414033"/>
                    </a:ext>
                  </a:extLst>
                </a:gridCol>
                <a:gridCol w="2694574">
                  <a:extLst>
                    <a:ext uri="{9D8B030D-6E8A-4147-A177-3AD203B41FA5}">
                      <a16:colId xmlns:a16="http://schemas.microsoft.com/office/drawing/2014/main" val="4090353741"/>
                    </a:ext>
                  </a:extLst>
                </a:gridCol>
              </a:tblGrid>
              <a:tr h="365760">
                <a:tc>
                  <a:txBody>
                    <a:bodyPr/>
                    <a:lstStyle/>
                    <a:p>
                      <a:pPr algn="ctr" rtl="0" fontAlgn="ctr"/>
                      <a:endParaRPr lang="en-US" sz="1100" b="1" i="0" u="none" strike="noStrike" spc="300">
                        <a:solidFill>
                          <a:srgbClr val="344D87"/>
                        </a:solidFill>
                        <a:effectLst/>
                        <a:latin typeface="Open Sans" panose="020B0606030504020204" pitchFamily="34" charset="0"/>
                      </a:endParaRPr>
                    </a:p>
                  </a:txBody>
                  <a:tcPr marL="5914" marR="5914" marT="591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rtl="0" fontAlgn="ctr"/>
                      <a:r>
                        <a:rPr lang="en-US" sz="1100" b="1" i="0" u="none" strike="noStrike" spc="300">
                          <a:solidFill>
                            <a:schemeClr val="accent5"/>
                          </a:solidFill>
                          <a:effectLst/>
                          <a:latin typeface="Open Sans"/>
                        </a:rPr>
                        <a:t>COMPANY</a:t>
                      </a:r>
                    </a:p>
                  </a:txBody>
                  <a:tcPr marL="5914" marR="5914" marT="591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gridSpan="2">
                  <a:txBody>
                    <a:bodyPr/>
                    <a:lstStyle/>
                    <a:p>
                      <a:pPr algn="ctr" rtl="0" fontAlgn="ctr"/>
                      <a:r>
                        <a:rPr lang="en-US" sz="1100" b="1" i="0" u="none" strike="noStrike" spc="300">
                          <a:solidFill>
                            <a:schemeClr val="accent5"/>
                          </a:solidFill>
                          <a:effectLst/>
                          <a:latin typeface="Open Sans"/>
                        </a:rPr>
                        <a:t>FOUNDATION MODEL</a:t>
                      </a:r>
                    </a:p>
                  </a:txBody>
                  <a:tcPr marL="5914" marR="5914" marT="591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hMerge="1">
                  <a:txBody>
                    <a:bodyPr/>
                    <a:lstStyle/>
                    <a:p>
                      <a:pPr algn="ctr" rtl="0" fontAlgn="ctr"/>
                      <a:endParaRPr lang="en-US" sz="1400" b="1" i="0" u="none" strike="noStrike">
                        <a:solidFill>
                          <a:srgbClr val="000000"/>
                        </a:solidFill>
                        <a:effectLst/>
                        <a:latin typeface="Open Sans" panose="020B0606030504020204" pitchFamily="34" charset="0"/>
                      </a:endParaRPr>
                    </a:p>
                  </a:txBody>
                  <a:tcPr marL="5914" marR="5914" marT="591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chemeClr val="bg2"/>
                      </a:solidFill>
                      <a:prstDash val="solid"/>
                      <a:round/>
                      <a:headEnd type="none" w="med" len="med"/>
                      <a:tailEnd type="none" w="med" len="med"/>
                    </a:lnB>
                    <a:solidFill>
                      <a:srgbClr val="FFFFFF"/>
                    </a:solidFill>
                  </a:tcPr>
                </a:tc>
                <a:tc>
                  <a:txBody>
                    <a:bodyPr/>
                    <a:lstStyle/>
                    <a:p>
                      <a:pPr algn="ctr" rtl="0" fontAlgn="ctr"/>
                      <a:r>
                        <a:rPr lang="en-US" sz="1100" b="1" i="0" u="none" strike="noStrike" spc="300">
                          <a:solidFill>
                            <a:schemeClr val="accent5"/>
                          </a:solidFill>
                          <a:effectLst/>
                          <a:latin typeface="Open Sans"/>
                        </a:rPr>
                        <a:t>PARAMETERS</a:t>
                      </a:r>
                    </a:p>
                  </a:txBody>
                  <a:tcPr marL="5914" marR="5914" marT="591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rtl="0" fontAlgn="ctr"/>
                      <a:r>
                        <a:rPr lang="en-US" sz="1100" b="1" i="0" u="none" strike="noStrike" spc="300">
                          <a:solidFill>
                            <a:schemeClr val="accent5"/>
                          </a:solidFill>
                          <a:effectLst/>
                          <a:latin typeface="Open Sans"/>
                        </a:rPr>
                        <a:t>PRIMARY PURPOSE</a:t>
                      </a:r>
                    </a:p>
                  </a:txBody>
                  <a:tcPr marL="5914" marR="5914" marT="591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pPr algn="ctr" rtl="0" fontAlgn="ctr"/>
                      <a:r>
                        <a:rPr lang="en-US" sz="1100" b="1" i="0" u="none" strike="noStrike" spc="300">
                          <a:solidFill>
                            <a:schemeClr val="accent5"/>
                          </a:solidFill>
                          <a:effectLst/>
                          <a:latin typeface="Open Sans"/>
                        </a:rPr>
                        <a:t>SAMPLE APPLICATIONS</a:t>
                      </a:r>
                    </a:p>
                  </a:txBody>
                  <a:tcPr marL="5914" marR="5914" marT="591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901179998"/>
                  </a:ext>
                </a:extLst>
              </a:tr>
              <a:tr h="330597">
                <a:tc>
                  <a:txBody>
                    <a:bodyPr/>
                    <a:lstStyle/>
                    <a:p>
                      <a:pPr marL="91440" algn="l" rtl="0" fontAlgn="ctr"/>
                      <a:endParaRPr lang="en-US" sz="1200" b="1" i="0" u="none" strike="noStrike">
                        <a:solidFill>
                          <a:schemeClr val="tx1"/>
                        </a:solidFill>
                        <a:effectLst/>
                        <a:latin typeface="Open Sans" panose="020B0606030504020204" pitchFamily="34" charset="0"/>
                      </a:endParaRPr>
                    </a:p>
                  </a:txBody>
                  <a:tcPr marL="0" marR="5914" marT="5914"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D1E7F1"/>
                    </a:solidFill>
                  </a:tcPr>
                </a:tc>
                <a:tc>
                  <a:txBody>
                    <a:bodyPr/>
                    <a:lstStyle/>
                    <a:p>
                      <a:pPr marL="91440" algn="l" rtl="0" fontAlgn="ctr"/>
                      <a:r>
                        <a:rPr lang="en-US" sz="1200" b="1" i="0" u="none" strike="noStrike">
                          <a:solidFill>
                            <a:schemeClr val="tx1"/>
                          </a:solidFill>
                          <a:effectLst/>
                          <a:latin typeface="Open Sans"/>
                        </a:rPr>
                        <a:t>NVIDIA</a:t>
                      </a:r>
                    </a:p>
                  </a:txBody>
                  <a:tcPr marL="0" marR="5914" marT="5914"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D1E7F1"/>
                    </a:solidFill>
                  </a:tcPr>
                </a:tc>
                <a:tc gridSpan="2">
                  <a:txBody>
                    <a:bodyPr/>
                    <a:lstStyle/>
                    <a:p>
                      <a:pPr marL="91440" algn="l" rtl="0" fontAlgn="ctr"/>
                      <a:r>
                        <a:rPr lang="en-US" sz="1200" b="1" i="0" u="none" strike="noStrike">
                          <a:solidFill>
                            <a:schemeClr val="tx1"/>
                          </a:solidFill>
                          <a:effectLst/>
                          <a:latin typeface="Open Sans"/>
                        </a:rPr>
                        <a:t>Megatron-NLG</a:t>
                      </a:r>
                    </a:p>
                  </a:txBody>
                  <a:tcPr marL="5914" marR="5914" marT="5914"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D1E7F1"/>
                    </a:solidFill>
                  </a:tcPr>
                </a:tc>
                <a:tc hMerge="1">
                  <a:txBody>
                    <a:bodyPr/>
                    <a:lstStyle/>
                    <a:p>
                      <a:pPr algn="l" rtl="0" fontAlgn="ctr"/>
                      <a:r>
                        <a:rPr lang="en-US" sz="1050" b="0" i="1" u="none" strike="noStrike">
                          <a:solidFill>
                            <a:schemeClr val="tx2"/>
                          </a:solidFill>
                          <a:effectLst/>
                          <a:latin typeface="Open Sans" panose="020B0606030504020204" pitchFamily="34" charset="0"/>
                        </a:rPr>
                        <a:t>Megatron-Turing Natural Language Generation</a:t>
                      </a:r>
                    </a:p>
                  </a:txBody>
                  <a:tcPr marL="5914" marR="5914" marT="5914" marB="0" anchor="ctr">
                    <a:lnL w="12700" cap="flat" cmpd="sng" algn="ctr">
                      <a:noFill/>
                      <a:prstDash val="solid"/>
                      <a:round/>
                      <a:headEnd type="none" w="med" len="med"/>
                      <a:tailEnd type="none" w="med" len="med"/>
                    </a:lnL>
                    <a:lnR w="19050" cap="flat" cmpd="sng" algn="ctr">
                      <a:solidFill>
                        <a:schemeClr val="bg2"/>
                      </a:solidFill>
                      <a:prstDash val="solid"/>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9AA6C3">
                        <a:alpha val="69804"/>
                      </a:srgbClr>
                    </a:solidFill>
                  </a:tcPr>
                </a:tc>
                <a:tc>
                  <a:txBody>
                    <a:bodyPr/>
                    <a:lstStyle/>
                    <a:p>
                      <a:pPr algn="ctr" rtl="0" fontAlgn="ctr"/>
                      <a:r>
                        <a:rPr lang="en-US" sz="1400" b="0" i="0" u="none" strike="noStrike">
                          <a:solidFill>
                            <a:schemeClr val="tx1">
                              <a:lumMod val="50000"/>
                              <a:lumOff val="50000"/>
                            </a:schemeClr>
                          </a:solidFill>
                          <a:effectLst/>
                          <a:latin typeface="Open Sans"/>
                        </a:rPr>
                        <a:t>530B</a:t>
                      </a:r>
                    </a:p>
                  </a:txBody>
                  <a:tcPr marL="5914" marR="5914" marT="5914" marB="0" anchor="ctr">
                    <a:lnL w="12700" cap="flat" cmpd="sng" algn="ctr">
                      <a:no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chemeClr val="bg2"/>
                      </a:solidFill>
                      <a:prstDash val="solid"/>
                      <a:round/>
                      <a:headEnd type="none" w="med" len="med"/>
                      <a:tailEnd type="none" w="med" len="med"/>
                    </a:lnB>
                    <a:solidFill>
                      <a:srgbClr val="FFFFFF"/>
                    </a:solidFill>
                  </a:tcPr>
                </a:tc>
                <a:tc>
                  <a:txBody>
                    <a:bodyPr/>
                    <a:lstStyle/>
                    <a:p>
                      <a:pPr marL="91440" algn="l" rtl="0" fontAlgn="ctr"/>
                      <a:r>
                        <a:rPr lang="en-US" sz="1100" b="0" i="0" u="none" strike="noStrike">
                          <a:solidFill>
                            <a:schemeClr val="tx2"/>
                          </a:solidFill>
                          <a:effectLst/>
                          <a:latin typeface="Open Sans"/>
                        </a:rPr>
                        <a:t>Human-like reasoning and thinking to generate outputs</a:t>
                      </a:r>
                    </a:p>
                  </a:txBody>
                  <a:tcPr marL="5914" marR="5914" marT="5914" marB="0" anchor="ctr">
                    <a:lnL w="12700" cap="flat" cmpd="sng" algn="ctr">
                      <a:solidFill>
                        <a:srgbClr val="FFFFFF"/>
                      </a:solid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chemeClr val="bg2"/>
                      </a:solidFill>
                      <a:prstDash val="solid"/>
                      <a:round/>
                      <a:headEnd type="none" w="med" len="med"/>
                      <a:tailEnd type="none" w="med" len="med"/>
                    </a:lnB>
                    <a:solidFill>
                      <a:srgbClr val="FFFFFF"/>
                    </a:solidFill>
                  </a:tcPr>
                </a:tc>
                <a:tc>
                  <a:txBody>
                    <a:bodyPr/>
                    <a:lstStyle/>
                    <a:p>
                      <a:pPr marL="91440" algn="l" rtl="0" fontAlgn="ctr">
                        <a:spcAft>
                          <a:spcPts val="600"/>
                        </a:spcAft>
                      </a:pPr>
                      <a:r>
                        <a:rPr lang="en-US" sz="1100" b="1" i="0" u="none" strike="noStrike">
                          <a:solidFill>
                            <a:srgbClr val="000000"/>
                          </a:solidFill>
                          <a:effectLst/>
                          <a:latin typeface="Open Sans"/>
                        </a:rPr>
                        <a:t>Avatar Cloud Engine: </a:t>
                      </a:r>
                      <a:r>
                        <a:rPr lang="en-US" sz="1100" b="0" i="0" u="none" strike="noStrike">
                          <a:solidFill>
                            <a:srgbClr val="000000"/>
                          </a:solidFill>
                          <a:effectLst/>
                          <a:latin typeface="Open Sans"/>
                        </a:rPr>
                        <a:t>Interactive Digital Avatar</a:t>
                      </a:r>
                    </a:p>
                  </a:txBody>
                  <a:tcPr marL="5914" marR="5914" marT="5914" marB="0" anchor="ctr">
                    <a:lnL w="19050" cap="flat" cmpd="sng" algn="ctr">
                      <a:no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chemeClr val="bg2"/>
                      </a:solidFill>
                      <a:prstDash val="solid"/>
                      <a:round/>
                      <a:headEnd type="none" w="med" len="med"/>
                      <a:tailEnd type="none" w="med" len="med"/>
                    </a:lnB>
                    <a:solidFill>
                      <a:srgbClr val="FFFFFF"/>
                    </a:solidFill>
                  </a:tcPr>
                </a:tc>
                <a:extLst>
                  <a:ext uri="{0D108BD9-81ED-4DB2-BD59-A6C34878D82A}">
                    <a16:rowId xmlns:a16="http://schemas.microsoft.com/office/drawing/2014/main" val="3864321724"/>
                  </a:ext>
                </a:extLst>
              </a:tr>
              <a:tr h="330597">
                <a:tc>
                  <a:txBody>
                    <a:bodyPr/>
                    <a:lstStyle/>
                    <a:p>
                      <a:pPr marL="91440" algn="l" rtl="0" fontAlgn="ctr"/>
                      <a:endParaRPr lang="en-US" sz="1200" b="1" i="0" u="none" strike="noStrike">
                        <a:solidFill>
                          <a:schemeClr val="tx1"/>
                        </a:solidFill>
                        <a:effectLst/>
                        <a:latin typeface="Open Sans" panose="020B0606030504020204" pitchFamily="34" charset="0"/>
                      </a:endParaRPr>
                    </a:p>
                  </a:txBody>
                  <a:tcPr marL="0" marR="5914" marT="5914"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EFF4FF"/>
                    </a:solidFill>
                  </a:tcPr>
                </a:tc>
                <a:tc>
                  <a:txBody>
                    <a:bodyPr/>
                    <a:lstStyle/>
                    <a:p>
                      <a:pPr marL="91440" algn="l" rtl="0" fontAlgn="ctr"/>
                      <a:r>
                        <a:rPr lang="en-US" sz="1200" b="1" i="0" u="none" strike="noStrike">
                          <a:solidFill>
                            <a:schemeClr val="tx1"/>
                          </a:solidFill>
                          <a:effectLst/>
                          <a:latin typeface="Open Sans"/>
                        </a:rPr>
                        <a:t>Microsoft</a:t>
                      </a:r>
                    </a:p>
                  </a:txBody>
                  <a:tcPr marL="0" marR="5914" marT="5914"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EFF4FF"/>
                    </a:solidFill>
                  </a:tcPr>
                </a:tc>
                <a:tc gridSpan="2">
                  <a:txBody>
                    <a:bodyPr/>
                    <a:lstStyle/>
                    <a:p>
                      <a:pPr marL="91440" algn="l" rtl="0" fontAlgn="ctr"/>
                      <a:r>
                        <a:rPr lang="en-US" sz="1200" b="1" i="0" u="none" strike="noStrike">
                          <a:solidFill>
                            <a:schemeClr val="tx1"/>
                          </a:solidFill>
                          <a:effectLst/>
                          <a:latin typeface="Open Sans"/>
                        </a:rPr>
                        <a:t>Turing-NLG</a:t>
                      </a:r>
                    </a:p>
                  </a:txBody>
                  <a:tcPr marL="5914" marR="5914" marT="5914"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EFF4FF"/>
                    </a:solidFill>
                  </a:tcPr>
                </a:tc>
                <a:tc hMerge="1">
                  <a:txBody>
                    <a:bodyPr/>
                    <a:lstStyle/>
                    <a:p>
                      <a:pPr marL="0" marR="0" lvl="0" indent="0" algn="l" defTabSz="685788" rtl="0" eaLnBrk="1" fontAlgn="ctr" latinLnBrk="0" hangingPunct="1">
                        <a:lnSpc>
                          <a:spcPct val="100000"/>
                        </a:lnSpc>
                        <a:spcBef>
                          <a:spcPts val="0"/>
                        </a:spcBef>
                        <a:spcAft>
                          <a:spcPts val="0"/>
                        </a:spcAft>
                        <a:buClrTx/>
                        <a:buSzTx/>
                        <a:buFontTx/>
                        <a:buNone/>
                        <a:tabLst/>
                        <a:defRPr/>
                      </a:pPr>
                      <a:r>
                        <a:rPr lang="en-US" sz="1050" b="0" i="1" u="none" strike="noStrike">
                          <a:solidFill>
                            <a:schemeClr val="tx2"/>
                          </a:solidFill>
                          <a:effectLst/>
                          <a:latin typeface="Open Sans" panose="020B0606030504020204" pitchFamily="34" charset="0"/>
                        </a:rPr>
                        <a:t>Megatron-Turing Natural Language Generation</a:t>
                      </a:r>
                    </a:p>
                  </a:txBody>
                  <a:tcPr marL="5914" marR="5914" marT="5914" marB="0" anchor="ctr">
                    <a:lnL w="12700" cap="flat" cmpd="sng" algn="ctr">
                      <a:noFill/>
                      <a:prstDash val="solid"/>
                      <a:round/>
                      <a:headEnd type="none" w="med" len="med"/>
                      <a:tailEnd type="none" w="med" len="med"/>
                    </a:lnL>
                    <a:lnR w="19050" cap="flat" cmpd="sng" algn="ctr">
                      <a:solidFill>
                        <a:schemeClr val="bg2"/>
                      </a:solidFill>
                      <a:prstDash val="solid"/>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EFF4FF"/>
                    </a:solidFill>
                  </a:tcPr>
                </a:tc>
                <a:tc>
                  <a:txBody>
                    <a:bodyPr/>
                    <a:lstStyle/>
                    <a:p>
                      <a:pPr algn="ctr" rtl="0" fontAlgn="ctr"/>
                      <a:r>
                        <a:rPr lang="en-US" sz="1400" b="0" i="0" u="none" strike="noStrike">
                          <a:solidFill>
                            <a:schemeClr val="tx1">
                              <a:lumMod val="50000"/>
                              <a:lumOff val="50000"/>
                            </a:schemeClr>
                          </a:solidFill>
                          <a:effectLst/>
                          <a:latin typeface="Open Sans"/>
                        </a:rPr>
                        <a:t>530B</a:t>
                      </a:r>
                    </a:p>
                  </a:txBody>
                  <a:tcPr marL="5914" marR="5914" marT="5914" marB="0" anchor="ctr">
                    <a:lnL w="12700" cap="flat" cmpd="sng" algn="ctr">
                      <a:no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solidFill>
                      <a:srgbClr val="FFFFFF"/>
                    </a:solidFill>
                  </a:tcPr>
                </a:tc>
                <a:tc>
                  <a:txBody>
                    <a:bodyPr/>
                    <a:lstStyle/>
                    <a:p>
                      <a:pPr marL="91440" marR="0" lvl="0" indent="0" algn="l" defTabSz="685788" rtl="0" eaLnBrk="1" fontAlgn="ctr" latinLnBrk="0" hangingPunct="1">
                        <a:lnSpc>
                          <a:spcPct val="100000"/>
                        </a:lnSpc>
                        <a:spcBef>
                          <a:spcPts val="0"/>
                        </a:spcBef>
                        <a:spcAft>
                          <a:spcPts val="0"/>
                        </a:spcAft>
                        <a:buClrTx/>
                        <a:buSzTx/>
                        <a:buFontTx/>
                        <a:buNone/>
                        <a:tabLst/>
                        <a:defRPr/>
                      </a:pPr>
                      <a:r>
                        <a:rPr lang="en-US" sz="1100" b="0" i="0" u="none" strike="noStrike">
                          <a:solidFill>
                            <a:schemeClr val="tx2"/>
                          </a:solidFill>
                          <a:effectLst/>
                          <a:latin typeface="Open Sans"/>
                        </a:rPr>
                        <a:t>Human-like reasoning and thinking to generate outputs</a:t>
                      </a:r>
                    </a:p>
                  </a:txBody>
                  <a:tcPr marL="5914" marR="5914" marT="5914" marB="0" anchor="ctr">
                    <a:lnL w="12700" cap="flat" cmpd="sng" algn="ctr">
                      <a:solidFill>
                        <a:srgbClr val="FFFFFF"/>
                      </a:solid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solidFill>
                      <a:srgbClr val="FFFFFF"/>
                    </a:solidFill>
                  </a:tcPr>
                </a:tc>
                <a:tc>
                  <a:txBody>
                    <a:bodyPr/>
                    <a:lstStyle/>
                    <a:p>
                      <a:pPr marL="91440" algn="l" rtl="0" fontAlgn="ctr"/>
                      <a:r>
                        <a:rPr lang="en-US" sz="1100" b="1" i="0" u="none" strike="noStrike">
                          <a:solidFill>
                            <a:srgbClr val="000000"/>
                          </a:solidFill>
                          <a:effectLst/>
                          <a:latin typeface="Open Sans"/>
                        </a:rPr>
                        <a:t>Azure Search: </a:t>
                      </a:r>
                      <a:r>
                        <a:rPr lang="en-US" sz="1100" b="0" i="0" u="none" strike="noStrike">
                          <a:solidFill>
                            <a:srgbClr val="000000"/>
                          </a:solidFill>
                          <a:effectLst/>
                          <a:latin typeface="Open Sans"/>
                        </a:rPr>
                        <a:t>Enterprise Search</a:t>
                      </a:r>
                      <a:endParaRPr lang="en-US" sz="1100" b="1" i="0" u="none" strike="noStrike">
                        <a:solidFill>
                          <a:srgbClr val="000000"/>
                        </a:solidFill>
                        <a:effectLst/>
                        <a:latin typeface="Open Sans"/>
                      </a:endParaRPr>
                    </a:p>
                  </a:txBody>
                  <a:tcPr marL="5914" marR="5914" marT="5914" marB="0" anchor="ctr">
                    <a:lnL w="19050" cap="flat" cmpd="sng" algn="ctr">
                      <a:no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solidFill>
                      <a:srgbClr val="FFFFFF"/>
                    </a:solidFill>
                  </a:tcPr>
                </a:tc>
                <a:extLst>
                  <a:ext uri="{0D108BD9-81ED-4DB2-BD59-A6C34878D82A}">
                    <a16:rowId xmlns:a16="http://schemas.microsoft.com/office/drawing/2014/main" val="3354331706"/>
                  </a:ext>
                </a:extLst>
              </a:tr>
              <a:tr h="330597">
                <a:tc rowSpan="3">
                  <a:txBody>
                    <a:bodyPr/>
                    <a:lstStyle/>
                    <a:p>
                      <a:pPr marL="91440" algn="l" rtl="0" fontAlgn="ctr"/>
                      <a:endParaRPr lang="en-US" sz="1200" b="1" i="0" u="none" strike="noStrike">
                        <a:solidFill>
                          <a:schemeClr val="tx1"/>
                        </a:solidFill>
                        <a:effectLst/>
                        <a:latin typeface="Open Sans" panose="020B0606030504020204" pitchFamily="34" charset="0"/>
                      </a:endParaRPr>
                    </a:p>
                  </a:txBody>
                  <a:tcPr marL="0" marR="5914" marT="5914"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D1E7F1"/>
                    </a:solidFill>
                  </a:tcPr>
                </a:tc>
                <a:tc rowSpan="3">
                  <a:txBody>
                    <a:bodyPr/>
                    <a:lstStyle/>
                    <a:p>
                      <a:pPr marL="91440" algn="l" rtl="0" fontAlgn="ctr"/>
                      <a:r>
                        <a:rPr lang="en-US" sz="1200" b="1" i="0" u="none" strike="noStrike">
                          <a:solidFill>
                            <a:schemeClr val="tx1"/>
                          </a:solidFill>
                          <a:effectLst/>
                          <a:latin typeface="Open Sans"/>
                        </a:rPr>
                        <a:t>OpenAI</a:t>
                      </a:r>
                    </a:p>
                  </a:txBody>
                  <a:tcPr marL="0" marR="5914" marT="5914"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D1E7F1"/>
                    </a:solidFill>
                  </a:tcPr>
                </a:tc>
                <a:tc gridSpan="2">
                  <a:txBody>
                    <a:bodyPr/>
                    <a:lstStyle/>
                    <a:p>
                      <a:pPr marL="91440" algn="l" defTabSz="685788" rtl="0" eaLnBrk="1" fontAlgn="ctr" latinLnBrk="0" hangingPunct="1"/>
                      <a:r>
                        <a:rPr lang="en-US" sz="1200" b="1" i="0" u="none" strike="noStrike" kern="1200">
                          <a:solidFill>
                            <a:schemeClr val="tx1"/>
                          </a:solidFill>
                          <a:effectLst/>
                          <a:latin typeface="Open Sans"/>
                          <a:ea typeface="+mn-ea"/>
                          <a:cs typeface="+mn-cs"/>
                        </a:rPr>
                        <a:t>GPT-4</a:t>
                      </a:r>
                    </a:p>
                  </a:txBody>
                  <a:tcPr marL="5914" marR="5914" marT="5914"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1E7F1"/>
                    </a:solidFill>
                  </a:tcPr>
                </a:tc>
                <a:tc hMerge="1">
                  <a:txBody>
                    <a:bodyPr/>
                    <a:lstStyle/>
                    <a:p>
                      <a:pPr marL="0" marR="0" lvl="0" indent="0" algn="l" defTabSz="685788" rtl="0" eaLnBrk="1" fontAlgn="ctr" latinLnBrk="0" hangingPunct="1">
                        <a:lnSpc>
                          <a:spcPct val="100000"/>
                        </a:lnSpc>
                        <a:spcBef>
                          <a:spcPts val="0"/>
                        </a:spcBef>
                        <a:spcAft>
                          <a:spcPts val="0"/>
                        </a:spcAft>
                        <a:buClrTx/>
                        <a:buSzTx/>
                        <a:buFontTx/>
                        <a:buNone/>
                        <a:tabLst/>
                        <a:defRPr/>
                      </a:pPr>
                      <a:r>
                        <a:rPr lang="en-US" sz="1050" b="0" i="1" u="none" strike="noStrike" kern="1200">
                          <a:solidFill>
                            <a:schemeClr val="tx2"/>
                          </a:solidFill>
                          <a:effectLst/>
                          <a:latin typeface="Open Sans" panose="020B0606030504020204" pitchFamily="34" charset="0"/>
                          <a:ea typeface="+mn-ea"/>
                          <a:cs typeface="+mn-cs"/>
                        </a:rPr>
                        <a:t>Generative Pre-trained Transformer v4</a:t>
                      </a:r>
                    </a:p>
                  </a:txBody>
                  <a:tcPr marL="5914" marR="5914" marT="5914" marB="0" anchor="ctr">
                    <a:lnL w="19050" cap="flat" cmpd="sng" algn="ctr">
                      <a:noFill/>
                      <a:prstDash val="solid"/>
                      <a:round/>
                      <a:headEnd type="none" w="med" len="med"/>
                      <a:tailEnd type="none" w="med" len="med"/>
                    </a:lnL>
                    <a:lnR w="19050" cap="flat" cmpd="sng" algn="ctr">
                      <a:solidFill>
                        <a:schemeClr val="bg2"/>
                      </a:solidFill>
                      <a:prstDash val="solid"/>
                      <a:round/>
                      <a:headEnd type="none" w="med" len="med"/>
                      <a:tailEnd type="none" w="med" len="med"/>
                    </a:lnR>
                    <a:lnT w="19050" cap="flat" cmpd="sng" algn="ctr">
                      <a:solidFill>
                        <a:schemeClr val="bg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B8C1D5"/>
                    </a:solidFill>
                  </a:tcPr>
                </a:tc>
                <a:tc>
                  <a:txBody>
                    <a:bodyPr/>
                    <a:lstStyle/>
                    <a:p>
                      <a:pPr algn="ctr" rtl="0" fontAlgn="ctr"/>
                      <a:r>
                        <a:rPr lang="en-US" sz="1400" b="0" i="0" u="none" strike="noStrike">
                          <a:solidFill>
                            <a:schemeClr val="tx1">
                              <a:lumMod val="50000"/>
                              <a:lumOff val="50000"/>
                            </a:schemeClr>
                          </a:solidFill>
                          <a:effectLst/>
                          <a:latin typeface="Open Sans"/>
                        </a:rPr>
                        <a:t>TBD</a:t>
                      </a:r>
                    </a:p>
                  </a:txBody>
                  <a:tcPr marL="5914" marR="5914" marT="5914" marB="0" anchor="ctr">
                    <a:lnL w="12700" cap="flat" cmpd="sng" algn="ctr">
                      <a:no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chemeClr val="bg2"/>
                      </a:solidFill>
                      <a:prstDash val="solid"/>
                      <a:round/>
                      <a:headEnd type="none" w="med" len="med"/>
                      <a:tailEnd type="none" w="med" len="med"/>
                    </a:lnT>
                    <a:lnB w="19050" cap="flat" cmpd="sng" algn="ctr">
                      <a:noFill/>
                      <a:prstDash val="solid"/>
                      <a:round/>
                      <a:headEnd type="none" w="med" len="med"/>
                      <a:tailEnd type="none" w="med" len="med"/>
                    </a:lnB>
                    <a:solidFill>
                      <a:srgbClr val="FFFFFF"/>
                    </a:solidFill>
                  </a:tcPr>
                </a:tc>
                <a:tc>
                  <a:txBody>
                    <a:bodyPr/>
                    <a:lstStyle/>
                    <a:p>
                      <a:pPr marL="91440" algn="l" rtl="0" fontAlgn="ctr"/>
                      <a:r>
                        <a:rPr lang="en-US" sz="1100" b="0" i="0" u="none" strike="noStrike">
                          <a:solidFill>
                            <a:schemeClr val="tx2"/>
                          </a:solidFill>
                          <a:effectLst/>
                          <a:latin typeface="Open Sans"/>
                        </a:rPr>
                        <a:t>Human-like text and software code</a:t>
                      </a:r>
                    </a:p>
                  </a:txBody>
                  <a:tcPr marL="5914" marR="5914" marT="5914" marB="0" anchor="ctr">
                    <a:lnL w="12700" cap="flat" cmpd="sng" algn="ctr">
                      <a:solidFill>
                        <a:srgbClr val="FFFFFF"/>
                      </a:solid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2"/>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FFF"/>
                    </a:solidFill>
                  </a:tcPr>
                </a:tc>
                <a:tc rowSpan="2">
                  <a:txBody>
                    <a:bodyPr/>
                    <a:lstStyle/>
                    <a:p>
                      <a:pPr marL="91440" algn="l" rtl="0" fontAlgn="ctr">
                        <a:spcAft>
                          <a:spcPts val="600"/>
                        </a:spcAft>
                      </a:pPr>
                      <a:r>
                        <a:rPr lang="en-US" sz="1100" b="1" i="0" u="none" strike="noStrike">
                          <a:solidFill>
                            <a:srgbClr val="000000"/>
                          </a:solidFill>
                          <a:effectLst/>
                          <a:latin typeface="Open Sans"/>
                        </a:rPr>
                        <a:t>ChatGPT</a:t>
                      </a:r>
                      <a:r>
                        <a:rPr lang="en-US" sz="1100" b="0" i="0" u="none" strike="noStrike">
                          <a:solidFill>
                            <a:srgbClr val="000000"/>
                          </a:solidFill>
                          <a:effectLst/>
                          <a:latin typeface="Open Sans"/>
                        </a:rPr>
                        <a:t>: Generate Text</a:t>
                      </a:r>
                      <a:endParaRPr lang="en-US" sz="1100" b="1" i="0" u="none" strike="noStrike">
                        <a:solidFill>
                          <a:srgbClr val="000000"/>
                        </a:solidFill>
                        <a:effectLst/>
                        <a:latin typeface="Open Sans"/>
                      </a:endParaRPr>
                    </a:p>
                    <a:p>
                      <a:pPr marL="91440" algn="l" rtl="0" fontAlgn="ctr">
                        <a:spcAft>
                          <a:spcPts val="600"/>
                        </a:spcAft>
                      </a:pPr>
                      <a:r>
                        <a:rPr lang="en-US" sz="1100" b="1" i="0" u="none" strike="noStrike">
                          <a:solidFill>
                            <a:srgbClr val="000000"/>
                          </a:solidFill>
                          <a:effectLst/>
                          <a:latin typeface="Open Sans"/>
                        </a:rPr>
                        <a:t>Codex</a:t>
                      </a:r>
                      <a:r>
                        <a:rPr lang="en-US" sz="1100" b="0" i="0" u="none" strike="noStrike">
                          <a:solidFill>
                            <a:srgbClr val="000000"/>
                          </a:solidFill>
                          <a:effectLst/>
                          <a:latin typeface="Open Sans"/>
                        </a:rPr>
                        <a:t>: Generate Code</a:t>
                      </a:r>
                    </a:p>
                  </a:txBody>
                  <a:tcPr marL="5914" marR="5914" marT="5914" marB="0" anchor="ctr">
                    <a:lnL w="19050" cap="flat" cmpd="sng" algn="ctr">
                      <a:no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chemeClr val="bg2"/>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FFF"/>
                    </a:solidFill>
                  </a:tcPr>
                </a:tc>
                <a:extLst>
                  <a:ext uri="{0D108BD9-81ED-4DB2-BD59-A6C34878D82A}">
                    <a16:rowId xmlns:a16="http://schemas.microsoft.com/office/drawing/2014/main" val="3031102075"/>
                  </a:ext>
                </a:extLst>
              </a:tr>
              <a:tr h="64998">
                <a:tc vMerge="1">
                  <a:txBody>
                    <a:bodyPr/>
                    <a:lstStyle/>
                    <a:p>
                      <a:endParaRPr lang="en-US"/>
                    </a:p>
                  </a:txBody>
                  <a:tcPr/>
                </a:tc>
                <a:tc vMerge="1">
                  <a:txBody>
                    <a:bodyPr/>
                    <a:lstStyle/>
                    <a:p>
                      <a:pPr marL="182880" algn="l" rtl="0" fontAlgn="ctr"/>
                      <a:r>
                        <a:rPr lang="en-US" sz="1400" b="1" i="0" u="none" strike="noStrike">
                          <a:solidFill>
                            <a:srgbClr val="000000"/>
                          </a:solidFill>
                          <a:effectLst/>
                          <a:latin typeface="Open Sans" panose="020B0606030504020204" pitchFamily="34" charset="0"/>
                        </a:rPr>
                        <a:t>OpenAI</a:t>
                      </a:r>
                    </a:p>
                  </a:txBody>
                  <a:tcPr marL="5914" marR="5914" marT="5914" marB="0" anchor="ctr">
                    <a:lnL w="19050" cap="flat" cmpd="sng" algn="ctr">
                      <a:solidFill>
                        <a:schemeClr val="bg2"/>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rowSpan="2" gridSpan="2">
                  <a:txBody>
                    <a:bodyPr/>
                    <a:lstStyle/>
                    <a:p>
                      <a:pPr marL="91440" algn="l" defTabSz="685788" rtl="0" eaLnBrk="1" fontAlgn="ctr" latinLnBrk="0" hangingPunct="1"/>
                      <a:r>
                        <a:rPr lang="en-US" sz="1200" b="1" i="0" u="none" strike="noStrike" kern="1200">
                          <a:solidFill>
                            <a:schemeClr val="tx1"/>
                          </a:solidFill>
                          <a:effectLst/>
                          <a:latin typeface="Open Sans"/>
                          <a:ea typeface="+mn-ea"/>
                          <a:cs typeface="+mn-cs"/>
                        </a:rPr>
                        <a:t>DALL-E 2</a:t>
                      </a:r>
                    </a:p>
                  </a:txBody>
                  <a:tcPr marL="5914" marR="5914" marT="5914"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D1E7F1"/>
                    </a:solidFill>
                  </a:tcPr>
                </a:tc>
                <a:tc rowSpan="2" hMerge="1">
                  <a:txBody>
                    <a:bodyPr/>
                    <a:lstStyle/>
                    <a:p>
                      <a:pPr marL="0" algn="l" defTabSz="685788" rtl="0" eaLnBrk="1" fontAlgn="ctr" latinLnBrk="0" hangingPunct="1"/>
                      <a:r>
                        <a:rPr lang="en-US" sz="1050" b="0" i="1" u="none" strike="noStrike" kern="1200">
                          <a:solidFill>
                            <a:schemeClr val="tx2"/>
                          </a:solidFill>
                          <a:effectLst/>
                          <a:latin typeface="Open Sans" panose="020B0606030504020204" pitchFamily="34" charset="0"/>
                          <a:ea typeface="+mn-ea"/>
                          <a:cs typeface="+mn-cs"/>
                        </a:rPr>
                        <a:t>Generative Pre-trained Transformer v3</a:t>
                      </a:r>
                    </a:p>
                  </a:txBody>
                  <a:tcPr marL="5914" marR="5914" marT="5914" marB="0" anchor="ctr">
                    <a:lnL w="19050" cap="flat" cmpd="sng" algn="ctr">
                      <a:noFill/>
                      <a:prstDash val="solid"/>
                      <a:round/>
                      <a:headEnd type="none" w="med" len="med"/>
                      <a:tailEnd type="none" w="med" len="med"/>
                    </a:lnL>
                    <a:lnR w="19050" cap="flat" cmpd="sng" algn="ctr">
                      <a:solidFill>
                        <a:schemeClr val="bg2"/>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B8C1D5"/>
                    </a:solidFill>
                  </a:tcPr>
                </a:tc>
                <a:tc rowSpan="2">
                  <a:txBody>
                    <a:bodyPr/>
                    <a:lstStyle/>
                    <a:p>
                      <a:pPr algn="ctr" rtl="0" fontAlgn="ctr"/>
                      <a:r>
                        <a:rPr lang="en-US" sz="1400" b="0" i="0" u="none" strike="noStrike">
                          <a:solidFill>
                            <a:schemeClr val="tx1">
                              <a:lumMod val="50000"/>
                              <a:lumOff val="50000"/>
                            </a:schemeClr>
                          </a:solidFill>
                          <a:effectLst/>
                          <a:latin typeface="Open Sans"/>
                        </a:rPr>
                        <a:t>175B</a:t>
                      </a:r>
                    </a:p>
                  </a:txBody>
                  <a:tcPr marL="5914" marR="5914" marT="5914" marB="0" anchor="ctr">
                    <a:lnL w="12700" cap="flat" cmpd="sng" algn="ctr">
                      <a:no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bg2"/>
                      </a:solidFill>
                      <a:prstDash val="solid"/>
                      <a:round/>
                      <a:headEnd type="none" w="med" len="med"/>
                      <a:tailEnd type="none" w="med" len="med"/>
                    </a:lnB>
                    <a:solidFill>
                      <a:srgbClr val="FFFFFF"/>
                    </a:solidFill>
                  </a:tcPr>
                </a:tc>
                <a:tc rowSpan="2">
                  <a:txBody>
                    <a:bodyPr/>
                    <a:lstStyle/>
                    <a:p>
                      <a:pPr marL="91440" algn="l" rtl="0" fontAlgn="ctr"/>
                      <a:r>
                        <a:rPr lang="en-US" sz="1100" b="0" i="0" u="none" strike="noStrike">
                          <a:solidFill>
                            <a:schemeClr val="tx2"/>
                          </a:solidFill>
                          <a:effectLst/>
                          <a:latin typeface="Open Sans"/>
                        </a:rPr>
                        <a:t>Professional-grade image and art generation </a:t>
                      </a:r>
                    </a:p>
                  </a:txBody>
                  <a:tcPr marL="5914" marR="5914" marT="5914" marB="0" anchor="ctr">
                    <a:lnL w="12700" cap="flat" cmpd="sng" algn="ctr">
                      <a:solidFill>
                        <a:srgbClr val="FFFFFF"/>
                      </a:solid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rgbClr val="FFFFFF"/>
                    </a:solidFill>
                  </a:tcPr>
                </a:tc>
                <a:tc vMerge="1">
                  <a:txBody>
                    <a:bodyPr/>
                    <a:lstStyle/>
                    <a:p>
                      <a:pPr marL="91440" algn="l" rtl="0" fontAlgn="ctr"/>
                      <a:r>
                        <a:rPr lang="en-US" sz="1100" b="1" i="0" u="none" strike="noStrike" err="1">
                          <a:solidFill>
                            <a:srgbClr val="000000"/>
                          </a:solidFill>
                          <a:effectLst/>
                          <a:latin typeface="Open Sans" panose="020B0606030504020204" pitchFamily="34" charset="0"/>
                        </a:rPr>
                        <a:t>ChatGPT</a:t>
                      </a:r>
                      <a:r>
                        <a:rPr lang="en-US" sz="1100" b="0" i="0" u="none" strike="noStrike">
                          <a:solidFill>
                            <a:srgbClr val="000000"/>
                          </a:solidFill>
                          <a:effectLst/>
                          <a:latin typeface="Open Sans" panose="020B0606030504020204" pitchFamily="34" charset="0"/>
                        </a:rPr>
                        <a:t>: Generate Text</a:t>
                      </a:r>
                      <a:endParaRPr lang="en-US" sz="1100" b="1" i="0" u="none" strike="noStrike">
                        <a:solidFill>
                          <a:srgbClr val="000000"/>
                        </a:solidFill>
                        <a:effectLst/>
                        <a:latin typeface="Open Sans" panose="020B0606030504020204" pitchFamily="34" charset="0"/>
                      </a:endParaRPr>
                    </a:p>
                    <a:p>
                      <a:pPr marL="91440" algn="l" rtl="0" fontAlgn="ctr"/>
                      <a:r>
                        <a:rPr lang="en-US" sz="1100" b="1" i="0" u="none" strike="noStrike">
                          <a:solidFill>
                            <a:srgbClr val="000000"/>
                          </a:solidFill>
                          <a:effectLst/>
                          <a:latin typeface="Open Sans" panose="020B0606030504020204" pitchFamily="34" charset="0"/>
                        </a:rPr>
                        <a:t>Whisper</a:t>
                      </a:r>
                      <a:r>
                        <a:rPr lang="en-US" sz="1100" b="0" i="0" u="none" strike="noStrike">
                          <a:solidFill>
                            <a:srgbClr val="000000"/>
                          </a:solidFill>
                          <a:effectLst/>
                          <a:latin typeface="Open Sans" panose="020B0606030504020204" pitchFamily="34" charset="0"/>
                        </a:rPr>
                        <a:t>: Generate Text (from speech)</a:t>
                      </a:r>
                    </a:p>
                    <a:p>
                      <a:pPr marL="91440" algn="l" rtl="0" fontAlgn="ctr"/>
                      <a:r>
                        <a:rPr lang="en-US" sz="1100" b="1" i="0" u="none" strike="noStrike">
                          <a:solidFill>
                            <a:srgbClr val="000000"/>
                          </a:solidFill>
                          <a:effectLst/>
                          <a:latin typeface="Open Sans" panose="020B0606030504020204" pitchFamily="34" charset="0"/>
                        </a:rPr>
                        <a:t>Codex</a:t>
                      </a:r>
                      <a:r>
                        <a:rPr lang="en-US" sz="1100" b="0" i="0" u="none" strike="noStrike">
                          <a:solidFill>
                            <a:srgbClr val="000000"/>
                          </a:solidFill>
                          <a:effectLst/>
                          <a:latin typeface="Open Sans" panose="020B0606030504020204" pitchFamily="34" charset="0"/>
                        </a:rPr>
                        <a:t>: Generate Code</a:t>
                      </a:r>
                    </a:p>
                  </a:txBody>
                  <a:tcPr marL="5914" marR="5914" marT="5914" marB="0" anchor="ctr">
                    <a:lnL w="12700" cap="flat" cmpd="sng" algn="ctr">
                      <a:solidFill>
                        <a:schemeClr val="tx1"/>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FFF"/>
                    </a:solidFill>
                  </a:tcPr>
                </a:tc>
                <a:extLst>
                  <a:ext uri="{0D108BD9-81ED-4DB2-BD59-A6C34878D82A}">
                    <a16:rowId xmlns:a16="http://schemas.microsoft.com/office/drawing/2014/main" val="1163915113"/>
                  </a:ext>
                </a:extLst>
              </a:tr>
              <a:tr h="305324">
                <a:tc vMerge="1">
                  <a:txBody>
                    <a:bodyPr/>
                    <a:lstStyle/>
                    <a:p>
                      <a:endParaRPr lang="en-US"/>
                    </a:p>
                  </a:txBody>
                  <a:tcPr/>
                </a:tc>
                <a:tc vMerge="1">
                  <a:txBody>
                    <a:bodyPr/>
                    <a:lstStyle/>
                    <a:p>
                      <a:endParaRPr lang="en-US"/>
                    </a:p>
                  </a:txBody>
                  <a:tcPr/>
                </a:tc>
                <a:tc gridSpan="2" vMerge="1">
                  <a:txBody>
                    <a:bodyPr/>
                    <a:lstStyle/>
                    <a:p>
                      <a:endParaRPr lang="en-US"/>
                    </a:p>
                  </a:txBody>
                  <a:tcPr/>
                </a:tc>
                <a:tc hMerge="1"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91440" algn="l" rtl="0" fontAlgn="ctr">
                        <a:spcAft>
                          <a:spcPts val="600"/>
                        </a:spcAft>
                      </a:pPr>
                      <a:r>
                        <a:rPr lang="en-US" sz="1100" b="0" i="1" u="none" strike="noStrike">
                          <a:solidFill>
                            <a:srgbClr val="000000"/>
                          </a:solidFill>
                          <a:effectLst/>
                          <a:latin typeface="Open Sans"/>
                        </a:rPr>
                        <a:t>Generate images</a:t>
                      </a:r>
                    </a:p>
                  </a:txBody>
                  <a:tcPr marL="5914" marR="5914" marT="5914" marB="0" anchor="ctr">
                    <a:lnL w="19050" cap="flat" cmpd="sng" algn="ctr">
                      <a:no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rgbClr val="FFFFFF"/>
                    </a:solidFill>
                  </a:tcPr>
                </a:tc>
                <a:extLst>
                  <a:ext uri="{0D108BD9-81ED-4DB2-BD59-A6C34878D82A}">
                    <a16:rowId xmlns:a16="http://schemas.microsoft.com/office/drawing/2014/main" val="3151948127"/>
                  </a:ext>
                </a:extLst>
              </a:tr>
              <a:tr h="323375">
                <a:tc rowSpan="3">
                  <a:txBody>
                    <a:bodyPr/>
                    <a:lstStyle/>
                    <a:p>
                      <a:pPr marL="91440" algn="l" rtl="0" fontAlgn="ctr"/>
                      <a:endParaRPr lang="en-US" sz="1200" b="0" i="0" u="none" strike="noStrike">
                        <a:solidFill>
                          <a:schemeClr val="tx1"/>
                        </a:solidFill>
                        <a:effectLst/>
                        <a:latin typeface="Open Sans" panose="020B0606030504020204" pitchFamily="34" charset="0"/>
                      </a:endParaRPr>
                    </a:p>
                  </a:txBody>
                  <a:tcPr marL="0" marR="5914" marT="5914"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EFF4FF"/>
                    </a:solidFill>
                  </a:tcPr>
                </a:tc>
                <a:tc rowSpan="3">
                  <a:txBody>
                    <a:bodyPr/>
                    <a:lstStyle/>
                    <a:p>
                      <a:pPr marL="91440" algn="l" rtl="0" fontAlgn="ctr"/>
                      <a:r>
                        <a:rPr lang="en-US" sz="1200" b="1" i="0" u="none" strike="noStrike">
                          <a:solidFill>
                            <a:schemeClr val="tx1"/>
                          </a:solidFill>
                          <a:effectLst/>
                          <a:latin typeface="Open Sans"/>
                        </a:rPr>
                        <a:t>Google</a:t>
                      </a:r>
                      <a:endParaRPr lang="en-US" sz="1400" b="1" i="0" u="none" strike="noStrike">
                        <a:solidFill>
                          <a:srgbClr val="000000"/>
                        </a:solidFill>
                        <a:effectLst/>
                        <a:latin typeface="Open Sans" panose="020B0606030504020204" pitchFamily="34" charset="0"/>
                      </a:endParaRPr>
                    </a:p>
                  </a:txBody>
                  <a:tcPr marL="0" marR="5914" marT="5914"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EFF4FF"/>
                    </a:solidFill>
                  </a:tcPr>
                </a:tc>
                <a:tc gridSpan="2">
                  <a:txBody>
                    <a:bodyPr/>
                    <a:lstStyle/>
                    <a:p>
                      <a:pPr marL="91440" algn="l" rtl="0" fontAlgn="ctr"/>
                      <a:r>
                        <a:rPr lang="en-US" sz="1200" b="1" i="0" u="none" strike="noStrike">
                          <a:solidFill>
                            <a:schemeClr val="tx1"/>
                          </a:solidFill>
                          <a:effectLst/>
                          <a:latin typeface="Open Sans"/>
                        </a:rPr>
                        <a:t>AlphaFold</a:t>
                      </a:r>
                    </a:p>
                  </a:txBody>
                  <a:tcPr marL="5914" marR="5914" marT="5914"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FF4FF"/>
                    </a:solidFill>
                  </a:tcPr>
                </a:tc>
                <a:tc hMerge="1">
                  <a:txBody>
                    <a:bodyPr/>
                    <a:lstStyle/>
                    <a:p>
                      <a:pPr marL="182880" algn="l" rtl="0" fontAlgn="ctr"/>
                      <a:endParaRPr lang="en-US" sz="1400" b="1" i="0" u="none" strike="noStrike">
                        <a:solidFill>
                          <a:schemeClr val="tx1"/>
                        </a:solidFill>
                        <a:effectLst/>
                        <a:latin typeface="Open Sans" panose="020B0606030504020204" pitchFamily="34" charset="0"/>
                      </a:endParaRPr>
                    </a:p>
                  </a:txBody>
                  <a:tcPr marL="5914" marR="5914" marT="5914" marB="0" anchor="ctr">
                    <a:lnL w="19050" cap="flat" cmpd="sng" algn="ctr">
                      <a:solidFill>
                        <a:schemeClr val="bg2"/>
                      </a:solidFill>
                      <a:prstDash val="solid"/>
                      <a:round/>
                      <a:headEnd type="none" w="med" len="med"/>
                      <a:tailEnd type="none" w="med" len="med"/>
                    </a:lnL>
                    <a:lnR w="19050" cap="flat" cmpd="sng" algn="ctr">
                      <a:solidFill>
                        <a:schemeClr val="bg2"/>
                      </a:solidFill>
                      <a:prstDash val="solid"/>
                      <a:round/>
                      <a:headEnd type="none" w="med" len="med"/>
                      <a:tailEnd type="none" w="med" len="med"/>
                    </a:lnR>
                    <a:lnT w="19050" cap="flat" cmpd="sng" algn="ctr">
                      <a:solidFill>
                        <a:schemeClr val="bg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3E48D">
                        <a:alpha val="38824"/>
                      </a:srgbClr>
                    </a:solidFill>
                  </a:tcPr>
                </a:tc>
                <a:tc>
                  <a:txBody>
                    <a:bodyPr/>
                    <a:lstStyle/>
                    <a:p>
                      <a:pPr algn="ctr" rtl="0" fontAlgn="ctr"/>
                      <a:r>
                        <a:rPr lang="en-US" sz="1400" b="0" i="0" u="none" strike="noStrike">
                          <a:solidFill>
                            <a:schemeClr val="tx1">
                              <a:lumMod val="50000"/>
                              <a:lumOff val="50000"/>
                            </a:schemeClr>
                          </a:solidFill>
                          <a:effectLst/>
                          <a:latin typeface="Open Sans"/>
                        </a:rPr>
                        <a:t>21M</a:t>
                      </a:r>
                    </a:p>
                  </a:txBody>
                  <a:tcPr marL="5914" marR="5914" marT="5914" marB="0" anchor="ctr">
                    <a:lnL w="12700" cap="flat" cmpd="sng" algn="ctr">
                      <a:no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noFill/>
                      <a:prstDash val="solid"/>
                      <a:round/>
                      <a:headEnd type="none" w="med" len="med"/>
                      <a:tailEnd type="none" w="med" len="med"/>
                    </a:lnB>
                    <a:solidFill>
                      <a:srgbClr val="FFFFFF"/>
                    </a:solidFill>
                  </a:tcPr>
                </a:tc>
                <a:tc>
                  <a:txBody>
                    <a:bodyPr/>
                    <a:lstStyle/>
                    <a:p>
                      <a:pPr marL="91440" algn="l" rtl="0" fontAlgn="ctr"/>
                      <a:r>
                        <a:rPr lang="en-US" sz="1100" b="0" i="0" u="none" strike="noStrike">
                          <a:solidFill>
                            <a:schemeClr val="tx2"/>
                          </a:solidFill>
                          <a:effectLst/>
                          <a:latin typeface="Open Sans"/>
                        </a:rPr>
                        <a:t>Shape protein-structure analysis in life sciences</a:t>
                      </a:r>
                    </a:p>
                  </a:txBody>
                  <a:tcPr marL="5914" marR="5914" marT="5914" marB="0" anchor="ctr">
                    <a:lnL w="12700" cap="flat" cmpd="sng" algn="ctr">
                      <a:solidFill>
                        <a:srgbClr val="FFFFFF"/>
                      </a:solid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FFF"/>
                    </a:solidFill>
                  </a:tcPr>
                </a:tc>
                <a:tc>
                  <a:txBody>
                    <a:bodyPr/>
                    <a:lstStyle/>
                    <a:p>
                      <a:pPr marL="91440" algn="l" rtl="0" fontAlgn="ctr"/>
                      <a:r>
                        <a:rPr lang="en-US" sz="1100" b="1" i="0" u="none" strike="noStrike">
                          <a:solidFill>
                            <a:srgbClr val="000000"/>
                          </a:solidFill>
                          <a:effectLst/>
                          <a:latin typeface="Open Sans"/>
                        </a:rPr>
                        <a:t>AI-Enabled Drug Discovery</a:t>
                      </a:r>
                      <a:r>
                        <a:rPr lang="en-US" sz="1100" b="0" i="0" u="none" strike="noStrike">
                          <a:solidFill>
                            <a:srgbClr val="000000"/>
                          </a:solidFill>
                          <a:effectLst/>
                          <a:latin typeface="Open Sans"/>
                        </a:rPr>
                        <a:t>: Protein folding prediction</a:t>
                      </a:r>
                    </a:p>
                  </a:txBody>
                  <a:tcPr marL="5914" marR="5914" marT="5914" marB="0" anchor="ctr">
                    <a:lnL w="19050" cap="flat" cmpd="sng" algn="ctr">
                      <a:no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FFF"/>
                    </a:solidFill>
                  </a:tcPr>
                </a:tc>
                <a:extLst>
                  <a:ext uri="{0D108BD9-81ED-4DB2-BD59-A6C34878D82A}">
                    <a16:rowId xmlns:a16="http://schemas.microsoft.com/office/drawing/2014/main" val="3686297429"/>
                  </a:ext>
                </a:extLst>
              </a:tr>
              <a:tr h="323375">
                <a:tc vMerge="1">
                  <a:txBody>
                    <a:bodyPr/>
                    <a:lstStyle/>
                    <a:p>
                      <a:endParaRPr lang="en-US"/>
                    </a:p>
                  </a:txBody>
                  <a:tcPr/>
                </a:tc>
                <a:tc vMerge="1">
                  <a:txBody>
                    <a:bodyPr/>
                    <a:lstStyle/>
                    <a:p>
                      <a:pPr marL="182880" algn="l" rtl="0" fontAlgn="ctr"/>
                      <a:r>
                        <a:rPr lang="en-US" sz="1400" b="1" i="0" u="none" strike="noStrike">
                          <a:solidFill>
                            <a:srgbClr val="000000"/>
                          </a:solidFill>
                          <a:effectLst/>
                          <a:latin typeface="Open Sans" panose="020B0606030504020204" pitchFamily="34" charset="0"/>
                        </a:rPr>
                        <a:t>Google (DeepMind)</a:t>
                      </a:r>
                    </a:p>
                  </a:txBody>
                  <a:tcPr marL="5914" marR="5914" marT="5914" marB="0" anchor="ctr">
                    <a:lnL w="19050" cap="flat" cmpd="sng" algn="ctr">
                      <a:solidFill>
                        <a:schemeClr val="bg2"/>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3E48D">
                        <a:alpha val="38824"/>
                      </a:srgbClr>
                    </a:solidFill>
                  </a:tcPr>
                </a:tc>
                <a:tc gridSpan="2">
                  <a:txBody>
                    <a:bodyPr/>
                    <a:lstStyle/>
                    <a:p>
                      <a:pPr marL="91440" algn="l" rtl="0" fontAlgn="ctr"/>
                      <a:r>
                        <a:rPr lang="en-US" sz="1200" b="1" i="0" u="none" strike="noStrike">
                          <a:solidFill>
                            <a:schemeClr val="tx1"/>
                          </a:solidFill>
                          <a:effectLst/>
                          <a:latin typeface="Open Sans" panose="020B0606030504020204" pitchFamily="34" charset="0"/>
                        </a:rPr>
                        <a:t>Chinchilla</a:t>
                      </a:r>
                      <a:endParaRPr lang="fr-FR" sz="1050" b="0" i="1" u="none" strike="noStrike" kern="1200">
                        <a:solidFill>
                          <a:schemeClr val="tx2"/>
                        </a:solidFill>
                        <a:effectLst/>
                        <a:latin typeface="Open Sans"/>
                        <a:ea typeface="+mn-ea"/>
                        <a:cs typeface="+mn-cs"/>
                      </a:endParaRPr>
                    </a:p>
                  </a:txBody>
                  <a:tcPr marL="5914" marR="5914" marT="5914"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FF4FF"/>
                    </a:solidFill>
                  </a:tcPr>
                </a:tc>
                <a:tc hMerge="1">
                  <a:txBody>
                    <a:bodyPr/>
                    <a:lstStyle/>
                    <a:p>
                      <a:pPr marL="0" algn="l" defTabSz="685788" rtl="0" eaLnBrk="1" fontAlgn="ctr" latinLnBrk="0" hangingPunct="1"/>
                      <a:r>
                        <a:rPr lang="fr-FR" sz="1050" b="0" i="1" u="none" strike="noStrike" kern="1200">
                          <a:solidFill>
                            <a:schemeClr val="tx2"/>
                          </a:solidFill>
                          <a:effectLst/>
                          <a:latin typeface="Open Sans" panose="020B0606030504020204" pitchFamily="34" charset="0"/>
                          <a:ea typeface="+mn-ea"/>
                          <a:cs typeface="+mn-cs"/>
                        </a:rPr>
                        <a:t>Language Model for Dialogue Applications</a:t>
                      </a:r>
                    </a:p>
                  </a:txBody>
                  <a:tcPr marL="5914" marR="5914" marT="5914" marB="0" anchor="ctr">
                    <a:lnL w="12700" cap="flat" cmpd="sng" algn="ctr">
                      <a:noFill/>
                      <a:prstDash val="solid"/>
                      <a:round/>
                      <a:headEnd type="none" w="med" len="med"/>
                      <a:tailEnd type="none" w="med" len="med"/>
                    </a:lnL>
                    <a:lnR w="19050"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FF4FF"/>
                    </a:solidFill>
                  </a:tcPr>
                </a:tc>
                <a:tc>
                  <a:txBody>
                    <a:bodyPr/>
                    <a:lstStyle/>
                    <a:p>
                      <a:pPr algn="ctr" rtl="0" fontAlgn="ctr"/>
                      <a:r>
                        <a:rPr lang="en-US" sz="1400" b="0" i="0" u="none" strike="noStrike">
                          <a:solidFill>
                            <a:schemeClr val="tx1">
                              <a:lumMod val="50000"/>
                              <a:lumOff val="50000"/>
                            </a:schemeClr>
                          </a:solidFill>
                          <a:effectLst/>
                          <a:latin typeface="Open Sans"/>
                        </a:rPr>
                        <a:t>70B</a:t>
                      </a:r>
                    </a:p>
                  </a:txBody>
                  <a:tcPr marL="5914" marR="5914" marT="5914" marB="0" anchor="ctr">
                    <a:lnL w="12700" cap="flat" cmpd="sng" algn="ctr">
                      <a:no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rgbClr val="FFFFFF"/>
                    </a:solidFill>
                  </a:tcPr>
                </a:tc>
                <a:tc>
                  <a:txBody>
                    <a:bodyPr/>
                    <a:lstStyle/>
                    <a:p>
                      <a:pPr marL="91440" algn="l" rtl="0" fontAlgn="ctr"/>
                      <a:r>
                        <a:rPr lang="en-US" sz="1100" b="0" i="0" u="none" strike="noStrike">
                          <a:solidFill>
                            <a:schemeClr val="tx2"/>
                          </a:solidFill>
                          <a:effectLst/>
                          <a:latin typeface="+mn-lt"/>
                        </a:rPr>
                        <a:t>Democratize AI development and create cost efficient outputs</a:t>
                      </a:r>
                    </a:p>
                  </a:txBody>
                  <a:tcPr marL="5914" marR="5914" marT="5914" marB="0" anchor="ctr">
                    <a:lnL w="12700" cap="flat" cmpd="sng" algn="ctr">
                      <a:solidFill>
                        <a:srgbClr val="FFFFFF"/>
                      </a:solid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FFF"/>
                    </a:solidFill>
                  </a:tcPr>
                </a:tc>
                <a:tc>
                  <a:txBody>
                    <a:bodyPr/>
                    <a:lstStyle/>
                    <a:p>
                      <a:pPr marL="91440" algn="l" rtl="0" fontAlgn="ctr"/>
                      <a:r>
                        <a:rPr lang="en-US" sz="1100" b="1" i="0" u="none" strike="noStrike">
                          <a:solidFill>
                            <a:srgbClr val="000000"/>
                          </a:solidFill>
                          <a:effectLst/>
                          <a:latin typeface="Open Sans" panose="020B0606030504020204" pitchFamily="34" charset="0"/>
                        </a:rPr>
                        <a:t>Sparrow: </a:t>
                      </a:r>
                      <a:r>
                        <a:rPr lang="en-US" sz="1100" b="0" i="0" u="none" strike="noStrike">
                          <a:solidFill>
                            <a:srgbClr val="000000"/>
                          </a:solidFill>
                          <a:effectLst/>
                          <a:latin typeface="Open Sans" panose="020B0606030504020204" pitchFamily="34" charset="0"/>
                        </a:rPr>
                        <a:t>Generate Text</a:t>
                      </a:r>
                      <a:endParaRPr lang="en-US" sz="1100" b="1" i="0" u="none" strike="noStrike">
                        <a:solidFill>
                          <a:srgbClr val="000000"/>
                        </a:solidFill>
                        <a:effectLst/>
                        <a:latin typeface="Open Sans" panose="020B0606030504020204" pitchFamily="34" charset="0"/>
                      </a:endParaRPr>
                    </a:p>
                  </a:txBody>
                  <a:tcPr marL="5914" marR="5914" marT="5914" marB="0" anchor="ctr">
                    <a:lnL w="19050" cap="flat" cmpd="sng" algn="ctr">
                      <a:no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FFF"/>
                    </a:solidFill>
                  </a:tcPr>
                </a:tc>
                <a:extLst>
                  <a:ext uri="{0D108BD9-81ED-4DB2-BD59-A6C34878D82A}">
                    <a16:rowId xmlns:a16="http://schemas.microsoft.com/office/drawing/2014/main" val="2222009531"/>
                  </a:ext>
                </a:extLst>
              </a:tr>
              <a:tr h="330597">
                <a:tc vMerge="1">
                  <a:txBody>
                    <a:bodyPr/>
                    <a:lstStyle/>
                    <a:p>
                      <a:endParaRPr lang="en-US"/>
                    </a:p>
                  </a:txBody>
                  <a:tcPr>
                    <a:lnT w="19050" cap="flat" cmpd="sng" algn="ctr">
                      <a:solidFill>
                        <a:schemeClr val="bg2"/>
                      </a:solidFill>
                      <a:prstDash val="solid"/>
                      <a:round/>
                      <a:headEnd type="none" w="med" len="med"/>
                      <a:tailEnd type="none" w="med" len="med"/>
                    </a:lnT>
                  </a:tcPr>
                </a:tc>
                <a:tc vMerge="1">
                  <a:txBody>
                    <a:bodyPr/>
                    <a:lstStyle/>
                    <a:p>
                      <a:pPr marL="182880" algn="l" rtl="0" fontAlgn="ctr"/>
                      <a:r>
                        <a:rPr lang="en-US" sz="1050" b="1" i="0" u="none" strike="noStrike">
                          <a:solidFill>
                            <a:schemeClr val="tx1"/>
                          </a:solidFill>
                          <a:effectLst/>
                          <a:latin typeface="+mn-lt"/>
                        </a:rPr>
                        <a:t>Google</a:t>
                      </a:r>
                      <a:endParaRPr lang="en-US" sz="1400" b="1" i="0" u="none" strike="noStrike">
                        <a:solidFill>
                          <a:srgbClr val="000000"/>
                        </a:solidFill>
                        <a:effectLst/>
                        <a:latin typeface="Open Sans" panose="020B0606030504020204" pitchFamily="34" charset="0"/>
                      </a:endParaRPr>
                    </a:p>
                  </a:txBody>
                  <a:tcPr marL="0" marR="5914" marT="5914" marB="0" anchor="ctr">
                    <a:lnL w="12700" cmpd="sng">
                      <a:noFill/>
                      <a:prstDash val="solid"/>
                    </a:lnL>
                    <a:lnR w="12700" cap="flat" cmpd="sng" algn="ctr">
                      <a:noFill/>
                      <a:prstDash val="solid"/>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EFF4FF"/>
                    </a:solidFill>
                  </a:tcPr>
                </a:tc>
                <a:tc gridSpan="2">
                  <a:txBody>
                    <a:bodyPr/>
                    <a:lstStyle/>
                    <a:p>
                      <a:pPr marL="91440" marR="0" lvl="0" indent="0" algn="l" defTabSz="1219170" rtl="0" eaLnBrk="1" fontAlgn="ctr"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Open Sans" panose="020B0606030504020204" pitchFamily="34" charset="0"/>
                          <a:ea typeface="+mn-ea"/>
                          <a:cs typeface="+mn-cs"/>
                        </a:rPr>
                        <a:t>LaMDA</a:t>
                      </a:r>
                    </a:p>
                  </a:txBody>
                  <a:tcPr marL="5914" marR="5914" marT="5914"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EFF4FF"/>
                    </a:solidFill>
                  </a:tcPr>
                </a:tc>
                <a:tc hMerge="1">
                  <a:txBody>
                    <a:bodyPr/>
                    <a:lstStyle/>
                    <a:p>
                      <a:pPr marL="182880" algn="l" rtl="0" fontAlgn="ctr"/>
                      <a:endParaRPr lang="en-US" sz="1400" b="1" i="0" u="none" strike="noStrike">
                        <a:solidFill>
                          <a:schemeClr val="tx1"/>
                        </a:solidFill>
                        <a:effectLst/>
                        <a:latin typeface="Open Sans" panose="020B0606030504020204" pitchFamily="34" charset="0"/>
                      </a:endParaRPr>
                    </a:p>
                  </a:txBody>
                  <a:tcPr marL="5914" marR="5914" marT="5914" marB="0" anchor="ctr">
                    <a:lnL w="19050" cap="flat" cmpd="sng" algn="ctr">
                      <a:solidFill>
                        <a:schemeClr val="bg2"/>
                      </a:solidFill>
                      <a:prstDash val="solid"/>
                      <a:round/>
                      <a:headEnd type="none" w="med" len="med"/>
                      <a:tailEnd type="none" w="med" len="med"/>
                    </a:lnL>
                    <a:lnR w="19050" cap="flat" cmpd="sng" algn="ctr">
                      <a:solidFill>
                        <a:schemeClr val="bg2"/>
                      </a:solidFill>
                      <a:prstDash val="solid"/>
                      <a:round/>
                      <a:headEnd type="none" w="med" len="med"/>
                      <a:tailEnd type="none" w="med" len="med"/>
                    </a:lnR>
                    <a:lnT w="12700" cap="flat" cmpd="sng" algn="ctr">
                      <a:no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E3E48D">
                        <a:alpha val="38824"/>
                      </a:srgbClr>
                    </a:solidFill>
                  </a:tcPr>
                </a:tc>
                <a:tc>
                  <a:txBody>
                    <a:bodyPr/>
                    <a:lstStyle/>
                    <a:p>
                      <a:pPr algn="ctr" rtl="0" fontAlgn="ctr"/>
                      <a:r>
                        <a:rPr lang="en-US" sz="1400" b="0" i="0" u="none" strike="noStrike">
                          <a:solidFill>
                            <a:schemeClr val="tx1">
                              <a:lumMod val="50000"/>
                              <a:lumOff val="50000"/>
                            </a:schemeClr>
                          </a:solidFill>
                          <a:effectLst/>
                          <a:latin typeface="+mn-lt"/>
                        </a:rPr>
                        <a:t>137B</a:t>
                      </a:r>
                      <a:endParaRPr lang="en-US" sz="1400" b="0" i="0" u="none" strike="noStrike">
                        <a:solidFill>
                          <a:schemeClr val="tx1">
                            <a:lumMod val="50000"/>
                            <a:lumOff val="50000"/>
                          </a:schemeClr>
                        </a:solidFill>
                        <a:effectLst/>
                        <a:latin typeface="Open Sans"/>
                      </a:endParaRPr>
                    </a:p>
                  </a:txBody>
                  <a:tcPr marL="5914" marR="5914" marT="5914" marB="0" anchor="ctr">
                    <a:lnL w="12700" cap="flat" cmpd="sng" algn="ctr">
                      <a:no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bg2"/>
                      </a:solidFill>
                      <a:prstDash val="solid"/>
                      <a:round/>
                      <a:headEnd type="none" w="med" len="med"/>
                      <a:tailEnd type="none" w="med" len="med"/>
                    </a:lnB>
                    <a:solidFill>
                      <a:srgbClr val="FFFFFF"/>
                    </a:solidFill>
                  </a:tcPr>
                </a:tc>
                <a:tc>
                  <a:txBody>
                    <a:bodyPr/>
                    <a:lstStyle/>
                    <a:p>
                      <a:pPr marL="91440" algn="l" rtl="0" fontAlgn="ctr"/>
                      <a:r>
                        <a:rPr lang="en-US" sz="1100" b="0" i="0" u="none" strike="noStrike">
                          <a:solidFill>
                            <a:schemeClr val="tx2"/>
                          </a:solidFill>
                          <a:effectLst/>
                          <a:latin typeface="Open Sans" panose="020B0606030504020204" pitchFamily="34" charset="0"/>
                        </a:rPr>
                        <a:t>Create applications to replicate human-like speech</a:t>
                      </a:r>
                    </a:p>
                  </a:txBody>
                  <a:tcPr marL="5914" marR="5914" marT="5914" marB="0" anchor="ctr">
                    <a:lnL w="12700" cap="flat" cmpd="sng" algn="ctr">
                      <a:solidFill>
                        <a:srgbClr val="FFFFFF"/>
                      </a:solid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rgbClr val="FFFFFF"/>
                    </a:solidFill>
                  </a:tcPr>
                </a:tc>
                <a:tc>
                  <a:txBody>
                    <a:bodyPr/>
                    <a:lstStyle/>
                    <a:p>
                      <a:pPr marL="91440" algn="l" rtl="0" fontAlgn="ctr"/>
                      <a:r>
                        <a:rPr lang="en-US" sz="1100" b="1" i="0" u="none" strike="noStrike">
                          <a:solidFill>
                            <a:srgbClr val="000000"/>
                          </a:solidFill>
                          <a:effectLst/>
                          <a:latin typeface="+mn-lt"/>
                        </a:rPr>
                        <a:t>Google Assistant: </a:t>
                      </a:r>
                      <a:r>
                        <a:rPr lang="en-US" sz="1100" b="0" i="0" u="none" strike="noStrike">
                          <a:solidFill>
                            <a:srgbClr val="000000"/>
                          </a:solidFill>
                          <a:effectLst/>
                          <a:latin typeface="+mn-lt"/>
                        </a:rPr>
                        <a:t>Generate conversations</a:t>
                      </a:r>
                      <a:endParaRPr lang="en-US" sz="1100" b="1" i="0" u="none" strike="noStrike">
                        <a:solidFill>
                          <a:srgbClr val="000000"/>
                        </a:solidFill>
                        <a:effectLst/>
                        <a:latin typeface="+mn-lt"/>
                      </a:endParaRPr>
                    </a:p>
                  </a:txBody>
                  <a:tcPr marL="5914" marR="5914" marT="5914" marB="0" anchor="ctr">
                    <a:lnL w="19050" cap="flat" cmpd="sng" algn="ctr">
                      <a:no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rgbClr val="FFFFFF"/>
                    </a:solidFill>
                  </a:tcPr>
                </a:tc>
                <a:extLst>
                  <a:ext uri="{0D108BD9-81ED-4DB2-BD59-A6C34878D82A}">
                    <a16:rowId xmlns:a16="http://schemas.microsoft.com/office/drawing/2014/main" val="361114556"/>
                  </a:ext>
                </a:extLst>
              </a:tr>
              <a:tr h="282160">
                <a:tc>
                  <a:txBody>
                    <a:bodyPr/>
                    <a:lstStyle/>
                    <a:p>
                      <a:pPr marL="91440" algn="l" rtl="0" fontAlgn="ctr"/>
                      <a:endParaRPr lang="en-US" sz="1200" b="1" i="0" u="none" strike="noStrike">
                        <a:solidFill>
                          <a:schemeClr val="tx1"/>
                        </a:solidFill>
                        <a:effectLst/>
                        <a:latin typeface="Open Sans" panose="020B0606030504020204" pitchFamily="34" charset="0"/>
                      </a:endParaRPr>
                    </a:p>
                  </a:txBody>
                  <a:tcPr marL="0" marR="5914" marT="5914"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D1E7F1"/>
                    </a:solidFill>
                  </a:tcPr>
                </a:tc>
                <a:tc>
                  <a:txBody>
                    <a:bodyPr/>
                    <a:lstStyle/>
                    <a:p>
                      <a:pPr marL="91440" algn="l" rtl="0" fontAlgn="ctr"/>
                      <a:r>
                        <a:rPr lang="en-US" sz="1200" b="1" i="0" u="none" strike="noStrike">
                          <a:solidFill>
                            <a:schemeClr val="tx1"/>
                          </a:solidFill>
                          <a:effectLst/>
                          <a:latin typeface="Open Sans"/>
                        </a:rPr>
                        <a:t>Amazon Web Services</a:t>
                      </a:r>
                    </a:p>
                  </a:txBody>
                  <a:tcPr marL="0" marR="5914" marT="5914"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D1E7F1"/>
                    </a:solidFill>
                  </a:tcPr>
                </a:tc>
                <a:tc>
                  <a:txBody>
                    <a:bodyPr/>
                    <a:lstStyle/>
                    <a:p>
                      <a:pPr marL="91440" algn="l" rtl="0" fontAlgn="ctr"/>
                      <a:r>
                        <a:rPr lang="en-US" sz="1200" b="1" i="0" u="none" strike="noStrike">
                          <a:solidFill>
                            <a:schemeClr val="tx1"/>
                          </a:solidFill>
                          <a:effectLst/>
                          <a:latin typeface="Open Sans" panose="020B0606030504020204" pitchFamily="34" charset="0"/>
                        </a:rPr>
                        <a:t>Amazon Titan</a:t>
                      </a:r>
                    </a:p>
                  </a:txBody>
                  <a:tcPr marL="5914" marR="5914" marT="5914"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D1E7F1"/>
                    </a:solidFill>
                  </a:tcPr>
                </a:tc>
                <a:tc>
                  <a:txBody>
                    <a:bodyPr/>
                    <a:lstStyle/>
                    <a:p>
                      <a:pPr algn="l" rtl="0" fontAlgn="ctr"/>
                      <a:endParaRPr lang="en-US" sz="1050" b="0" i="1" u="none" strike="noStrike">
                        <a:solidFill>
                          <a:schemeClr val="tx2"/>
                        </a:solidFill>
                        <a:effectLst/>
                        <a:latin typeface="Open Sans" panose="020B0606030504020204" pitchFamily="34" charset="0"/>
                      </a:endParaRPr>
                    </a:p>
                  </a:txBody>
                  <a:tcPr marL="5914" marR="5914" marT="5914"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D1E7F1"/>
                    </a:solidFill>
                  </a:tcPr>
                </a:tc>
                <a:tc>
                  <a:txBody>
                    <a:bodyPr/>
                    <a:lstStyle/>
                    <a:p>
                      <a:pPr algn="ctr" rtl="0" fontAlgn="ctr"/>
                      <a:r>
                        <a:rPr lang="en-US" sz="1400" b="0" i="0" u="none" strike="noStrike">
                          <a:solidFill>
                            <a:schemeClr val="tx1">
                              <a:lumMod val="50000"/>
                              <a:lumOff val="50000"/>
                            </a:schemeClr>
                          </a:solidFill>
                          <a:effectLst/>
                          <a:latin typeface="Open Sans"/>
                        </a:rPr>
                        <a:t>TBD</a:t>
                      </a:r>
                    </a:p>
                  </a:txBody>
                  <a:tcPr marL="5914" marR="5914" marT="5914" marB="0" anchor="ctr">
                    <a:lnL w="12700" cap="flat" cmpd="sng" algn="ctr">
                      <a:no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rgbClr val="FFFFFF"/>
                    </a:solidFill>
                  </a:tcPr>
                </a:tc>
                <a:tc>
                  <a:txBody>
                    <a:bodyPr/>
                    <a:lstStyle/>
                    <a:p>
                      <a:pPr marL="91440" marR="0" lvl="0" indent="0" algn="l" defTabSz="1219170" rtl="0" eaLnBrk="1" fontAlgn="ctr" latinLnBrk="0" hangingPunct="1">
                        <a:lnSpc>
                          <a:spcPct val="100000"/>
                        </a:lnSpc>
                        <a:spcBef>
                          <a:spcPts val="0"/>
                        </a:spcBef>
                        <a:spcAft>
                          <a:spcPts val="0"/>
                        </a:spcAft>
                        <a:buClrTx/>
                        <a:buSzTx/>
                        <a:buFontTx/>
                        <a:buNone/>
                        <a:tabLst/>
                        <a:defRPr/>
                      </a:pPr>
                      <a:r>
                        <a:rPr lang="en-US" sz="1100" b="0" i="0" u="none" strike="noStrike">
                          <a:solidFill>
                            <a:schemeClr val="tx2"/>
                          </a:solidFill>
                          <a:effectLst/>
                          <a:latin typeface="+mn-lt"/>
                        </a:rPr>
                        <a:t>Human-like text generation</a:t>
                      </a:r>
                    </a:p>
                  </a:txBody>
                  <a:tcPr marL="5914" marR="5914" marT="5914" marB="0" anchor="ctr">
                    <a:lnL w="12700" cap="flat" cmpd="sng" algn="ctr">
                      <a:solidFill>
                        <a:srgbClr val="FFFFFF"/>
                      </a:solid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rgbClr val="FFFFFF"/>
                    </a:solidFill>
                  </a:tcPr>
                </a:tc>
                <a:tc>
                  <a:txBody>
                    <a:bodyPr/>
                    <a:lstStyle/>
                    <a:p>
                      <a:pPr marL="91440" marR="0" lvl="0" indent="0" algn="l" defTabSz="1219170" rtl="0" eaLnBrk="1" fontAlgn="ctr" latinLnBrk="0" hangingPunct="1">
                        <a:lnSpc>
                          <a:spcPct val="100000"/>
                        </a:lnSpc>
                        <a:spcBef>
                          <a:spcPts val="0"/>
                        </a:spcBef>
                        <a:spcAft>
                          <a:spcPts val="0"/>
                        </a:spcAft>
                        <a:buClrTx/>
                        <a:buSzTx/>
                        <a:buFontTx/>
                        <a:buNone/>
                        <a:tabLst/>
                        <a:defRPr/>
                      </a:pPr>
                      <a:r>
                        <a:rPr lang="en-US" sz="1100" b="0" i="1" u="none" strike="noStrike">
                          <a:solidFill>
                            <a:srgbClr val="000000"/>
                          </a:solidFill>
                          <a:effectLst/>
                          <a:latin typeface="+mn-lt"/>
                        </a:rPr>
                        <a:t>Generate Text</a:t>
                      </a:r>
                      <a:endParaRPr lang="en-US" sz="1100" b="1" i="1" u="none" strike="noStrike">
                        <a:solidFill>
                          <a:srgbClr val="000000"/>
                        </a:solidFill>
                        <a:effectLst/>
                        <a:latin typeface="+mn-lt"/>
                      </a:endParaRPr>
                    </a:p>
                  </a:txBody>
                  <a:tcPr marL="5914" marR="5914" marT="5914" marB="0" anchor="ctr">
                    <a:lnL w="19050" cap="flat" cmpd="sng" algn="ctr">
                      <a:no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rgbClr val="FFFFFF"/>
                    </a:solidFill>
                  </a:tcPr>
                </a:tc>
                <a:extLst>
                  <a:ext uri="{0D108BD9-81ED-4DB2-BD59-A6C34878D82A}">
                    <a16:rowId xmlns:a16="http://schemas.microsoft.com/office/drawing/2014/main" val="2191978933"/>
                  </a:ext>
                </a:extLst>
              </a:tr>
              <a:tr h="323375">
                <a:tc rowSpan="2">
                  <a:txBody>
                    <a:bodyPr/>
                    <a:lstStyle/>
                    <a:p>
                      <a:pPr marL="91440" algn="l" rtl="0" fontAlgn="ctr"/>
                      <a:endParaRPr lang="en-US" sz="1200" b="1" i="0" u="none" strike="noStrike">
                        <a:solidFill>
                          <a:schemeClr val="tx1"/>
                        </a:solidFill>
                        <a:effectLst/>
                        <a:latin typeface="Open Sans" panose="020B0606030504020204" pitchFamily="34" charset="0"/>
                      </a:endParaRPr>
                    </a:p>
                  </a:txBody>
                  <a:tcPr marL="0" marR="5914" marT="5914"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1F5FE"/>
                    </a:solidFill>
                  </a:tcPr>
                </a:tc>
                <a:tc rowSpan="2">
                  <a:txBody>
                    <a:bodyPr/>
                    <a:lstStyle/>
                    <a:p>
                      <a:pPr marL="91440" algn="l" rtl="0" fontAlgn="ctr"/>
                      <a:r>
                        <a:rPr lang="en-US" sz="1200" b="1" i="0" u="none" strike="noStrike">
                          <a:solidFill>
                            <a:schemeClr val="tx1"/>
                          </a:solidFill>
                          <a:effectLst/>
                          <a:latin typeface="Open Sans"/>
                        </a:rPr>
                        <a:t>Stability.AI</a:t>
                      </a:r>
                    </a:p>
                  </a:txBody>
                  <a:tcPr marL="0" marR="5914" marT="5914"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1F5FE"/>
                    </a:solidFill>
                  </a:tcPr>
                </a:tc>
                <a:tc>
                  <a:txBody>
                    <a:bodyPr/>
                    <a:lstStyle/>
                    <a:p>
                      <a:pPr marL="91440" algn="l" rtl="0" fontAlgn="ctr"/>
                      <a:r>
                        <a:rPr lang="en-US" sz="1200" b="1" i="0" u="none" strike="noStrike">
                          <a:solidFill>
                            <a:schemeClr val="tx1"/>
                          </a:solidFill>
                          <a:effectLst/>
                          <a:latin typeface="Open Sans"/>
                        </a:rPr>
                        <a:t>Stable Diffusion </a:t>
                      </a:r>
                      <a:endParaRPr lang="en-US" sz="1200" b="1" i="0" u="none" strike="noStrike">
                        <a:solidFill>
                          <a:schemeClr val="tx1"/>
                        </a:solidFill>
                        <a:effectLst/>
                        <a:latin typeface="Open Sans" panose="020B0606030504020204" pitchFamily="34" charset="0"/>
                      </a:endParaRPr>
                    </a:p>
                  </a:txBody>
                  <a:tcPr marL="5914" marR="5914" marT="5914"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1F5FE"/>
                    </a:solidFill>
                  </a:tcPr>
                </a:tc>
                <a:tc>
                  <a:txBody>
                    <a:bodyPr/>
                    <a:lstStyle/>
                    <a:p>
                      <a:pPr algn="l" rtl="0" fontAlgn="ctr"/>
                      <a:endParaRPr lang="en-US" sz="1050" b="0" i="1" u="none" strike="noStrike">
                        <a:solidFill>
                          <a:schemeClr val="tx2"/>
                        </a:solidFill>
                        <a:effectLst/>
                        <a:latin typeface="Open Sans" panose="020B0606030504020204" pitchFamily="34" charset="0"/>
                      </a:endParaRPr>
                    </a:p>
                  </a:txBody>
                  <a:tcPr marL="5914" marR="5914" marT="5914"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1F5FE"/>
                    </a:solidFill>
                  </a:tcPr>
                </a:tc>
                <a:tc>
                  <a:txBody>
                    <a:bodyPr/>
                    <a:lstStyle/>
                    <a:p>
                      <a:pPr algn="ctr" rtl="0" fontAlgn="ctr"/>
                      <a:r>
                        <a:rPr lang="en-US" sz="1400" b="0" i="0" u="none" strike="noStrike">
                          <a:solidFill>
                            <a:schemeClr val="tx1">
                              <a:lumMod val="50000"/>
                              <a:lumOff val="50000"/>
                            </a:schemeClr>
                          </a:solidFill>
                          <a:effectLst/>
                          <a:latin typeface="Open Sans"/>
                        </a:rPr>
                        <a:t>15B</a:t>
                      </a:r>
                    </a:p>
                  </a:txBody>
                  <a:tcPr marL="5914" marR="5914" marT="5914" marB="0" anchor="ctr">
                    <a:lnL w="12700" cap="flat" cmpd="sng" algn="ctr">
                      <a:no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marL="91440" algn="l" rtl="0" fontAlgn="ctr"/>
                      <a:r>
                        <a:rPr lang="en-US" sz="1100" b="0" i="0" u="none" strike="noStrike">
                          <a:solidFill>
                            <a:schemeClr val="tx2"/>
                          </a:solidFill>
                          <a:effectLst/>
                          <a:latin typeface="+mn-lt"/>
                        </a:rPr>
                        <a:t>Predict full atomic protein structures from a single sequence of protein</a:t>
                      </a:r>
                      <a:endParaRPr lang="en-US" sz="1100" b="0" i="0" u="none" strike="noStrike">
                        <a:solidFill>
                          <a:schemeClr val="tx2"/>
                        </a:solidFill>
                        <a:effectLst/>
                        <a:latin typeface="Open Sans"/>
                      </a:endParaRPr>
                    </a:p>
                  </a:txBody>
                  <a:tcPr marL="5914" marR="5914" marT="5914" marB="0" anchor="ctr">
                    <a:lnL w="12700" cap="flat" cmpd="sng" algn="ctr">
                      <a:solidFill>
                        <a:srgbClr val="FFFFFF"/>
                      </a:solid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marL="91440" algn="l" rtl="0" fontAlgn="ctr"/>
                      <a:r>
                        <a:rPr lang="en-US" sz="1100" b="1" i="0" u="none" strike="noStrike">
                          <a:solidFill>
                            <a:srgbClr val="000000"/>
                          </a:solidFill>
                          <a:effectLst/>
                          <a:latin typeface="Open Sans"/>
                        </a:rPr>
                        <a:t>DreamStudio</a:t>
                      </a:r>
                      <a:r>
                        <a:rPr lang="en-US" sz="1100" b="0" i="0" u="none" strike="noStrike">
                          <a:solidFill>
                            <a:srgbClr val="000000"/>
                          </a:solidFill>
                          <a:effectLst/>
                          <a:latin typeface="Open Sans"/>
                        </a:rPr>
                        <a:t>: Generate Images</a:t>
                      </a:r>
                    </a:p>
                  </a:txBody>
                  <a:tcPr marL="5914" marR="5914" marT="5914" marB="0" anchor="ctr">
                    <a:lnL w="19050" cap="flat" cmpd="sng" algn="ctr">
                      <a:no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extLst>
                  <a:ext uri="{0D108BD9-81ED-4DB2-BD59-A6C34878D82A}">
                    <a16:rowId xmlns:a16="http://schemas.microsoft.com/office/drawing/2014/main" val="816594050"/>
                  </a:ext>
                </a:extLst>
              </a:tr>
              <a:tr h="323375">
                <a:tc vMerge="1">
                  <a:txBody>
                    <a:bodyPr/>
                    <a:lstStyle/>
                    <a:p>
                      <a:pPr marL="91440" algn="l" rtl="0" fontAlgn="ctr"/>
                      <a:endParaRPr lang="en-US" sz="1200" b="1" i="0" u="none" strike="noStrike">
                        <a:solidFill>
                          <a:schemeClr val="tx1"/>
                        </a:solidFill>
                        <a:effectLst/>
                        <a:latin typeface="Open Sans" panose="020B0606030504020204" pitchFamily="34" charset="0"/>
                      </a:endParaRPr>
                    </a:p>
                  </a:txBody>
                  <a:tcPr marL="0" marR="5914" marT="5914" marB="0" anchor="ctr">
                    <a:lnL w="19050" cap="flat" cmpd="sng" algn="ctr">
                      <a:solidFill>
                        <a:schemeClr val="bg2"/>
                      </a:solid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D1E7F1"/>
                    </a:solidFill>
                  </a:tcPr>
                </a:tc>
                <a:tc vMerge="1">
                  <a:txBody>
                    <a:bodyPr/>
                    <a:lstStyle/>
                    <a:p>
                      <a:pPr marL="91440" algn="l" rtl="0" fontAlgn="ctr"/>
                      <a:endParaRPr lang="en-US" sz="1200" b="1" i="0" u="none" strike="noStrike">
                        <a:solidFill>
                          <a:schemeClr val="tx1"/>
                        </a:solidFill>
                        <a:effectLst/>
                        <a:latin typeface="Open Sans"/>
                      </a:endParaRPr>
                    </a:p>
                  </a:txBody>
                  <a:tcPr marL="0" marR="5914" marT="5914"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D1E7F1"/>
                    </a:solidFill>
                  </a:tcPr>
                </a:tc>
                <a:tc>
                  <a:txBody>
                    <a:bodyPr/>
                    <a:lstStyle/>
                    <a:p>
                      <a:pPr marL="91440" algn="l" rtl="0" fontAlgn="ctr"/>
                      <a:r>
                        <a:rPr lang="en-US" sz="1200" b="1" i="0" u="none" strike="noStrike">
                          <a:solidFill>
                            <a:schemeClr val="tx1"/>
                          </a:solidFill>
                          <a:effectLst/>
                          <a:latin typeface="Open Sans" panose="020B0606030504020204" pitchFamily="34" charset="0"/>
                        </a:rPr>
                        <a:t>StableLM</a:t>
                      </a:r>
                    </a:p>
                  </a:txBody>
                  <a:tcPr marL="5914" marR="5914" marT="5914"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1F5FE"/>
                    </a:solidFill>
                  </a:tcPr>
                </a:tc>
                <a:tc>
                  <a:txBody>
                    <a:bodyPr/>
                    <a:lstStyle/>
                    <a:p>
                      <a:pPr algn="l" rtl="0" fontAlgn="ctr"/>
                      <a:endParaRPr lang="en-US" sz="1050" b="0" i="1" u="none" strike="noStrike">
                        <a:solidFill>
                          <a:schemeClr val="tx2"/>
                        </a:solidFill>
                        <a:effectLst/>
                        <a:latin typeface="Open Sans" panose="020B0606030504020204" pitchFamily="34" charset="0"/>
                      </a:endParaRPr>
                    </a:p>
                  </a:txBody>
                  <a:tcPr marL="5914" marR="5914" marT="5914"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1F5FE"/>
                    </a:solidFill>
                  </a:tcPr>
                </a:tc>
                <a:tc>
                  <a:txBody>
                    <a:bodyPr/>
                    <a:lstStyle/>
                    <a:p>
                      <a:pPr algn="ctr" rtl="0" fontAlgn="ctr"/>
                      <a:r>
                        <a:rPr lang="en-US" sz="1400" b="0" i="0" u="none" strike="noStrike">
                          <a:solidFill>
                            <a:schemeClr val="tx1">
                              <a:lumMod val="50000"/>
                              <a:lumOff val="50000"/>
                            </a:schemeClr>
                          </a:solidFill>
                          <a:effectLst/>
                          <a:latin typeface="Open Sans"/>
                        </a:rPr>
                        <a:t>7B</a:t>
                      </a:r>
                    </a:p>
                  </a:txBody>
                  <a:tcPr marL="5914" marR="5914" marT="5914" marB="0" anchor="ctr">
                    <a:lnL w="12700" cap="flat" cmpd="sng" algn="ctr">
                      <a:no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solidFill>
                      <a:prstDash val="solid"/>
                      <a:round/>
                      <a:headEnd type="none" w="med" len="med"/>
                      <a:tailEnd type="none" w="med" len="med"/>
                    </a:lnB>
                    <a:solidFill>
                      <a:srgbClr val="FFFFFF"/>
                    </a:solidFill>
                  </a:tcPr>
                </a:tc>
                <a:tc>
                  <a:txBody>
                    <a:bodyPr/>
                    <a:lstStyle/>
                    <a:p>
                      <a:pPr marL="91440" marR="0" lvl="0" indent="0" algn="l" defTabSz="1219170" rtl="0" eaLnBrk="1" fontAlgn="ctr" latinLnBrk="0" hangingPunct="1">
                        <a:lnSpc>
                          <a:spcPct val="100000"/>
                        </a:lnSpc>
                        <a:spcBef>
                          <a:spcPts val="0"/>
                        </a:spcBef>
                        <a:spcAft>
                          <a:spcPts val="0"/>
                        </a:spcAft>
                        <a:buClrTx/>
                        <a:buSzTx/>
                        <a:buFontTx/>
                        <a:buNone/>
                        <a:tabLst/>
                        <a:defRPr/>
                      </a:pPr>
                      <a:r>
                        <a:rPr lang="en-US" sz="1100" b="0" i="0" u="none" strike="noStrike">
                          <a:solidFill>
                            <a:schemeClr val="tx2"/>
                          </a:solidFill>
                          <a:effectLst/>
                          <a:latin typeface="+mn-lt"/>
                        </a:rPr>
                        <a:t>Human-like text, image generation, and software code</a:t>
                      </a:r>
                    </a:p>
                  </a:txBody>
                  <a:tcPr marL="5914" marR="5914" marT="5914" marB="0" anchor="ctr">
                    <a:lnL w="12700" cap="flat" cmpd="sng" algn="ctr">
                      <a:solidFill>
                        <a:srgbClr val="FFFFFF"/>
                      </a:solid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solidFill>
                      <a:prstDash val="solid"/>
                      <a:round/>
                      <a:headEnd type="none" w="med" len="med"/>
                      <a:tailEnd type="none" w="med" len="med"/>
                    </a:lnB>
                    <a:solidFill>
                      <a:srgbClr val="FFFFFF"/>
                    </a:solidFill>
                  </a:tcPr>
                </a:tc>
                <a:tc>
                  <a:txBody>
                    <a:bodyPr/>
                    <a:lstStyle/>
                    <a:p>
                      <a:pPr marL="91440" algn="l" rtl="0" fontAlgn="ctr"/>
                      <a:r>
                        <a:rPr lang="en-US" sz="1100" b="0" i="1" u="none" strike="noStrike">
                          <a:solidFill>
                            <a:srgbClr val="000000"/>
                          </a:solidFill>
                          <a:effectLst/>
                          <a:latin typeface="Open Sans"/>
                        </a:rPr>
                        <a:t>Released open-source 4/19</a:t>
                      </a:r>
                    </a:p>
                  </a:txBody>
                  <a:tcPr marL="5914" marR="5914" marT="5914" marB="0" anchor="ctr">
                    <a:lnL w="19050" cap="flat" cmpd="sng" algn="ctr">
                      <a:no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solidFill>
                      <a:prstDash val="solid"/>
                      <a:round/>
                      <a:headEnd type="none" w="med" len="med"/>
                      <a:tailEnd type="none" w="med" len="med"/>
                    </a:lnB>
                    <a:solidFill>
                      <a:srgbClr val="FFFFFF"/>
                    </a:solidFill>
                  </a:tcPr>
                </a:tc>
                <a:extLst>
                  <a:ext uri="{0D108BD9-81ED-4DB2-BD59-A6C34878D82A}">
                    <a16:rowId xmlns:a16="http://schemas.microsoft.com/office/drawing/2014/main" val="1656494087"/>
                  </a:ext>
                </a:extLst>
              </a:tr>
              <a:tr h="352263">
                <a:tc>
                  <a:txBody>
                    <a:bodyPr/>
                    <a:lstStyle/>
                    <a:p>
                      <a:pPr marL="91440" algn="l" rtl="0" fontAlgn="ctr"/>
                      <a:endParaRPr lang="en-US" sz="1200" b="1" i="0" u="none" strike="noStrike">
                        <a:solidFill>
                          <a:schemeClr val="tx1"/>
                        </a:solidFill>
                        <a:effectLst/>
                        <a:latin typeface="Open Sans" panose="020B0606030504020204" pitchFamily="34" charset="0"/>
                      </a:endParaRPr>
                    </a:p>
                  </a:txBody>
                  <a:tcPr marL="0" marR="5914" marT="5914"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D1E7F1"/>
                    </a:solidFill>
                  </a:tcPr>
                </a:tc>
                <a:tc>
                  <a:txBody>
                    <a:bodyPr/>
                    <a:lstStyle/>
                    <a:p>
                      <a:pPr marL="91440" algn="l" rtl="0" fontAlgn="ctr"/>
                      <a:r>
                        <a:rPr lang="en-US" sz="1200" b="1" i="0" u="none" strike="noStrike">
                          <a:solidFill>
                            <a:schemeClr val="tx1"/>
                          </a:solidFill>
                          <a:effectLst/>
                          <a:latin typeface="Open Sans"/>
                        </a:rPr>
                        <a:t>Beijing Academy of AI</a:t>
                      </a:r>
                    </a:p>
                  </a:txBody>
                  <a:tcPr marL="0" marR="5914" marT="5914"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D1E7F1"/>
                    </a:solidFill>
                  </a:tcPr>
                </a:tc>
                <a:tc>
                  <a:txBody>
                    <a:bodyPr/>
                    <a:lstStyle/>
                    <a:p>
                      <a:pPr marL="91440" algn="l" rtl="0" fontAlgn="ctr"/>
                      <a:r>
                        <a:rPr lang="en-US" sz="1200" b="1" i="0" u="none" strike="noStrike">
                          <a:solidFill>
                            <a:schemeClr val="tx1"/>
                          </a:solidFill>
                          <a:effectLst/>
                          <a:latin typeface="Open Sans"/>
                        </a:rPr>
                        <a:t>WuDao 2.0</a:t>
                      </a:r>
                    </a:p>
                  </a:txBody>
                  <a:tcPr marL="5914" marR="5914" marT="5914"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D1E7F1"/>
                    </a:solidFill>
                  </a:tcPr>
                </a:tc>
                <a:tc>
                  <a:txBody>
                    <a:bodyPr/>
                    <a:lstStyle/>
                    <a:p>
                      <a:pPr algn="l" rtl="0" fontAlgn="ctr"/>
                      <a:endParaRPr lang="en-US" sz="1050" b="0" i="1" u="none" strike="noStrike">
                        <a:solidFill>
                          <a:schemeClr val="tx2"/>
                        </a:solidFill>
                        <a:effectLst/>
                        <a:latin typeface="Open Sans" panose="020B0606030504020204" pitchFamily="34" charset="0"/>
                      </a:endParaRPr>
                    </a:p>
                  </a:txBody>
                  <a:tcPr marL="5914" marR="5914" marT="5914"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D1E7F1"/>
                    </a:solidFill>
                  </a:tcPr>
                </a:tc>
                <a:tc>
                  <a:txBody>
                    <a:bodyPr/>
                    <a:lstStyle/>
                    <a:p>
                      <a:pPr algn="ctr" rtl="0" fontAlgn="ctr"/>
                      <a:r>
                        <a:rPr lang="en-US" sz="1400" b="0" i="0" u="none" strike="noStrike">
                          <a:solidFill>
                            <a:schemeClr val="tx1">
                              <a:lumMod val="50000"/>
                              <a:lumOff val="50000"/>
                            </a:schemeClr>
                          </a:solidFill>
                          <a:effectLst/>
                          <a:latin typeface="Open Sans"/>
                        </a:rPr>
                        <a:t>TBD</a:t>
                      </a:r>
                    </a:p>
                  </a:txBody>
                  <a:tcPr marL="5914" marR="5914" marT="5914" marB="0" anchor="ctr">
                    <a:lnL w="12700" cap="flat" cmpd="sng" algn="ctr">
                      <a:no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rgbClr val="FFFFFF"/>
                    </a:solidFill>
                  </a:tcPr>
                </a:tc>
                <a:tc>
                  <a:txBody>
                    <a:bodyPr/>
                    <a:lstStyle/>
                    <a:p>
                      <a:pPr marL="91440" algn="l" rtl="0" fontAlgn="ctr"/>
                      <a:r>
                        <a:rPr lang="en-US" sz="1100" b="0" i="0" u="none" strike="noStrike">
                          <a:solidFill>
                            <a:schemeClr val="tx2"/>
                          </a:solidFill>
                          <a:effectLst/>
                          <a:latin typeface="Open Sans"/>
                        </a:rPr>
                        <a:t>Human-like reasoning and thinking to generate various modalities</a:t>
                      </a:r>
                    </a:p>
                  </a:txBody>
                  <a:tcPr marL="5914" marR="5914" marT="5914" marB="0" anchor="ctr">
                    <a:lnL w="12700" cap="flat" cmpd="sng" algn="ctr">
                      <a:solidFill>
                        <a:srgbClr val="FFFFFF"/>
                      </a:solid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rgbClr val="FFFFFF"/>
                    </a:solidFill>
                  </a:tcPr>
                </a:tc>
                <a:tc>
                  <a:txBody>
                    <a:bodyPr/>
                    <a:lstStyle/>
                    <a:p>
                      <a:pPr marL="91440" algn="l" rtl="0" fontAlgn="ctr"/>
                      <a:r>
                        <a:rPr lang="en-US" sz="1100" b="0" i="1" u="none" strike="noStrike">
                          <a:solidFill>
                            <a:srgbClr val="000000"/>
                          </a:solidFill>
                          <a:effectLst/>
                          <a:latin typeface="+mn-lt"/>
                        </a:rPr>
                        <a:t>Make videos, draw pictures, retrieve text, perform complex reasoning, etc</a:t>
                      </a:r>
                      <a:endParaRPr lang="en-US" sz="1100" b="0" i="1" u="none" strike="noStrike">
                        <a:solidFill>
                          <a:srgbClr val="000000"/>
                        </a:solidFill>
                        <a:effectLst/>
                        <a:latin typeface="Open Sans"/>
                      </a:endParaRPr>
                    </a:p>
                  </a:txBody>
                  <a:tcPr marL="5914" marR="5914" marT="5914" marB="0" anchor="ctr">
                    <a:lnL w="19050" cap="flat" cmpd="sng" algn="ctr">
                      <a:no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rgbClr val="FFFFFF"/>
                    </a:solidFill>
                  </a:tcPr>
                </a:tc>
                <a:extLst>
                  <a:ext uri="{0D108BD9-81ED-4DB2-BD59-A6C34878D82A}">
                    <a16:rowId xmlns:a16="http://schemas.microsoft.com/office/drawing/2014/main" val="3945661228"/>
                  </a:ext>
                </a:extLst>
              </a:tr>
              <a:tr h="324280">
                <a:tc>
                  <a:txBody>
                    <a:bodyPr/>
                    <a:lstStyle/>
                    <a:p>
                      <a:pPr marL="91440" algn="l" rtl="0" fontAlgn="ctr"/>
                      <a:endParaRPr lang="en-US" sz="1200" b="1" i="0" u="none" strike="noStrike">
                        <a:solidFill>
                          <a:schemeClr val="tx1"/>
                        </a:solidFill>
                        <a:effectLst/>
                        <a:latin typeface="Open Sans" panose="020B0606030504020204" pitchFamily="34" charset="0"/>
                      </a:endParaRPr>
                    </a:p>
                  </a:txBody>
                  <a:tcPr marL="0" marR="5914" marT="5914"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EFF4FF"/>
                    </a:solidFill>
                  </a:tcPr>
                </a:tc>
                <a:tc>
                  <a:txBody>
                    <a:bodyPr/>
                    <a:lstStyle/>
                    <a:p>
                      <a:pPr marL="91440" algn="l" rtl="0" fontAlgn="ctr"/>
                      <a:r>
                        <a:rPr lang="en-US" sz="1200" b="1" i="0" u="none" strike="noStrike">
                          <a:solidFill>
                            <a:schemeClr val="tx1"/>
                          </a:solidFill>
                          <a:effectLst/>
                          <a:latin typeface="Open Sans"/>
                        </a:rPr>
                        <a:t>Baidu</a:t>
                      </a:r>
                    </a:p>
                  </a:txBody>
                  <a:tcPr marL="0" marR="5914" marT="5914"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EFF4FF"/>
                    </a:solidFill>
                  </a:tcPr>
                </a:tc>
                <a:tc gridSpan="2">
                  <a:txBody>
                    <a:bodyPr/>
                    <a:lstStyle/>
                    <a:p>
                      <a:pPr marL="91440" algn="l" rtl="0" fontAlgn="ctr"/>
                      <a:r>
                        <a:rPr lang="en-US" sz="1200" b="1" i="0" u="none" strike="noStrike">
                          <a:solidFill>
                            <a:schemeClr val="tx1"/>
                          </a:solidFill>
                          <a:effectLst/>
                          <a:latin typeface="Open Sans"/>
                        </a:rPr>
                        <a:t>ERNIE Bot</a:t>
                      </a:r>
                    </a:p>
                  </a:txBody>
                  <a:tcPr marL="5914" marR="5914" marT="5914"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EFF4FF"/>
                    </a:solidFill>
                  </a:tcPr>
                </a:tc>
                <a:tc hMerge="1">
                  <a:txBody>
                    <a:bodyPr/>
                    <a:lstStyle/>
                    <a:p>
                      <a:pPr algn="l" rtl="0" fontAlgn="ctr"/>
                      <a:endParaRPr lang="en-US" sz="1050" b="0" i="1" u="none" strike="noStrike">
                        <a:solidFill>
                          <a:schemeClr val="tx2"/>
                        </a:solidFill>
                        <a:effectLst/>
                        <a:latin typeface="Open Sans" panose="020B0606030504020204" pitchFamily="34" charset="0"/>
                      </a:endParaRPr>
                    </a:p>
                  </a:txBody>
                  <a:tcPr marL="5914" marR="5914" marT="5914" marB="0" anchor="ctr">
                    <a:lnL w="12700" cap="flat" cmpd="sng" algn="ctr">
                      <a:noFill/>
                      <a:prstDash val="solid"/>
                      <a:round/>
                      <a:headEnd type="none" w="med" len="med"/>
                      <a:tailEnd type="none" w="med" len="med"/>
                    </a:lnL>
                    <a:lnR w="19050" cap="flat" cmpd="sng" algn="ctr">
                      <a:solidFill>
                        <a:schemeClr val="bg2"/>
                      </a:solidFill>
                      <a:prstDash val="solid"/>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EFF4FF"/>
                    </a:solidFill>
                  </a:tcPr>
                </a:tc>
                <a:tc>
                  <a:txBody>
                    <a:bodyPr/>
                    <a:lstStyle/>
                    <a:p>
                      <a:pPr algn="ctr" rtl="0" fontAlgn="ctr"/>
                      <a:r>
                        <a:rPr lang="en-US" sz="1400" b="0" i="0" u="none" strike="noStrike">
                          <a:solidFill>
                            <a:schemeClr val="tx1">
                              <a:lumMod val="50000"/>
                              <a:lumOff val="50000"/>
                            </a:schemeClr>
                          </a:solidFill>
                          <a:effectLst/>
                          <a:latin typeface="Open Sans"/>
                        </a:rPr>
                        <a:t>260B</a:t>
                      </a:r>
                    </a:p>
                  </a:txBody>
                  <a:tcPr marL="5914" marR="5914" marT="5914" marB="0" anchor="ctr">
                    <a:lnL w="12700" cap="flat" cmpd="sng" algn="ctr">
                      <a:no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rgbClr val="FFFFFF"/>
                    </a:solidFill>
                  </a:tcPr>
                </a:tc>
                <a:tc>
                  <a:txBody>
                    <a:bodyPr/>
                    <a:lstStyle/>
                    <a:p>
                      <a:pPr marL="91440" marR="0" lvl="0" indent="0" algn="l" defTabSz="1219170" rtl="0" eaLnBrk="1" fontAlgn="ctr" latinLnBrk="0" hangingPunct="1">
                        <a:lnSpc>
                          <a:spcPct val="100000"/>
                        </a:lnSpc>
                        <a:spcBef>
                          <a:spcPts val="0"/>
                        </a:spcBef>
                        <a:spcAft>
                          <a:spcPts val="0"/>
                        </a:spcAft>
                        <a:buClrTx/>
                        <a:buSzTx/>
                        <a:buFontTx/>
                        <a:buNone/>
                        <a:tabLst/>
                        <a:defRPr/>
                      </a:pPr>
                      <a:r>
                        <a:rPr lang="en-US" sz="1100" b="0" i="0" u="none" strike="noStrike">
                          <a:solidFill>
                            <a:schemeClr val="tx2"/>
                          </a:solidFill>
                          <a:effectLst/>
                          <a:latin typeface="+mn-lt"/>
                        </a:rPr>
                        <a:t>Human-like reasoning and thinking to generate outputs</a:t>
                      </a:r>
                    </a:p>
                  </a:txBody>
                  <a:tcPr marL="5914" marR="5914" marT="5914" marB="0" anchor="ctr">
                    <a:lnL w="12700" cap="flat" cmpd="sng" algn="ctr">
                      <a:solidFill>
                        <a:srgbClr val="FFFFFF"/>
                      </a:solid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rgbClr val="FFFFFF"/>
                    </a:solidFill>
                  </a:tcPr>
                </a:tc>
                <a:tc>
                  <a:txBody>
                    <a:bodyPr/>
                    <a:lstStyle/>
                    <a:p>
                      <a:pPr marL="91440" algn="l" rtl="0" fontAlgn="ctr"/>
                      <a:r>
                        <a:rPr lang="en-US" sz="1100" b="1" i="0" u="none" strike="noStrike">
                          <a:solidFill>
                            <a:srgbClr val="000000"/>
                          </a:solidFill>
                          <a:effectLst/>
                          <a:latin typeface="Open Sans"/>
                        </a:rPr>
                        <a:t>Ernie Bot</a:t>
                      </a:r>
                      <a:r>
                        <a:rPr lang="en-US" sz="1100" b="0" i="0" u="none" strike="noStrike">
                          <a:solidFill>
                            <a:srgbClr val="000000"/>
                          </a:solidFill>
                          <a:effectLst/>
                          <a:latin typeface="Open Sans"/>
                        </a:rPr>
                        <a:t>: Create multi-modal outputs, and human understanding capabilities</a:t>
                      </a:r>
                      <a:endParaRPr lang="en-US" sz="1100" b="1" i="0" u="none" strike="noStrike">
                        <a:solidFill>
                          <a:srgbClr val="000000"/>
                        </a:solidFill>
                        <a:effectLst/>
                        <a:latin typeface="Open Sans"/>
                      </a:endParaRPr>
                    </a:p>
                  </a:txBody>
                  <a:tcPr marL="5914" marR="5914" marT="5914" marB="0" anchor="ctr">
                    <a:lnL w="19050" cap="flat" cmpd="sng" algn="ctr">
                      <a:no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rgbClr val="FFFFFF"/>
                    </a:solidFill>
                  </a:tcPr>
                </a:tc>
                <a:extLst>
                  <a:ext uri="{0D108BD9-81ED-4DB2-BD59-A6C34878D82A}">
                    <a16:rowId xmlns:a16="http://schemas.microsoft.com/office/drawing/2014/main" val="4294176314"/>
                  </a:ext>
                </a:extLst>
              </a:tr>
              <a:tr h="420794">
                <a:tc>
                  <a:txBody>
                    <a:bodyPr/>
                    <a:lstStyle/>
                    <a:p>
                      <a:pPr marL="91440" algn="l" rtl="0" fontAlgn="ctr"/>
                      <a:endParaRPr lang="en-US" sz="1200" b="1" i="0" u="none" strike="noStrike">
                        <a:solidFill>
                          <a:schemeClr val="tx1"/>
                        </a:solidFill>
                        <a:effectLst/>
                        <a:latin typeface="Open Sans" panose="020B0606030504020204" pitchFamily="34" charset="0"/>
                      </a:endParaRPr>
                    </a:p>
                  </a:txBody>
                  <a:tcPr marL="0" marR="5914" marT="5914"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D1E7F1"/>
                    </a:solidFill>
                  </a:tcPr>
                </a:tc>
                <a:tc>
                  <a:txBody>
                    <a:bodyPr/>
                    <a:lstStyle/>
                    <a:p>
                      <a:pPr marL="91440" algn="l" rtl="0" fontAlgn="ctr"/>
                      <a:r>
                        <a:rPr lang="en-US" sz="1200" b="1" i="0" u="none" strike="noStrike">
                          <a:solidFill>
                            <a:schemeClr val="tx1"/>
                          </a:solidFill>
                          <a:effectLst/>
                          <a:latin typeface="Open Sans"/>
                        </a:rPr>
                        <a:t>Midjourney</a:t>
                      </a:r>
                    </a:p>
                  </a:txBody>
                  <a:tcPr marL="0" marR="5914" marT="5914"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D1E7F1"/>
                    </a:solidFill>
                  </a:tcPr>
                </a:tc>
                <a:tc gridSpan="2">
                  <a:txBody>
                    <a:bodyPr/>
                    <a:lstStyle/>
                    <a:p>
                      <a:pPr marL="91440" algn="l" rtl="0" fontAlgn="ctr"/>
                      <a:r>
                        <a:rPr lang="en-US" sz="1200" b="1" i="0" u="none" strike="noStrike">
                          <a:solidFill>
                            <a:schemeClr val="tx1"/>
                          </a:solidFill>
                          <a:effectLst/>
                          <a:latin typeface="Open Sans"/>
                        </a:rPr>
                        <a:t>Midjourney v5</a:t>
                      </a:r>
                    </a:p>
                  </a:txBody>
                  <a:tcPr marL="5914" marR="5914" marT="5914"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D1E7F1"/>
                    </a:solidFill>
                  </a:tcPr>
                </a:tc>
                <a:tc hMerge="1">
                  <a:txBody>
                    <a:bodyPr/>
                    <a:lstStyle/>
                    <a:p>
                      <a:pPr algn="l" rtl="0" fontAlgn="ctr"/>
                      <a:endParaRPr lang="en-US" sz="1050" b="0" i="1" u="none" strike="noStrike">
                        <a:solidFill>
                          <a:schemeClr val="tx2"/>
                        </a:solidFill>
                        <a:effectLst/>
                        <a:latin typeface="Open Sans" panose="020B0606030504020204" pitchFamily="34" charset="0"/>
                      </a:endParaRPr>
                    </a:p>
                  </a:txBody>
                  <a:tcPr marL="5914" marR="5914" marT="5914" marB="0" anchor="ctr">
                    <a:lnL w="12700" cap="flat" cmpd="sng" algn="ctr">
                      <a:noFill/>
                      <a:prstDash val="solid"/>
                      <a:round/>
                      <a:headEnd type="none" w="med" len="med"/>
                      <a:tailEnd type="none" w="med" len="med"/>
                    </a:lnL>
                    <a:lnR w="19050" cap="flat" cmpd="sng" algn="ctr">
                      <a:solidFill>
                        <a:schemeClr val="bg2"/>
                      </a:solidFill>
                      <a:prstDash val="solid"/>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EFF4FF"/>
                    </a:solidFill>
                  </a:tcPr>
                </a:tc>
                <a:tc>
                  <a:txBody>
                    <a:bodyPr/>
                    <a:lstStyle/>
                    <a:p>
                      <a:pPr algn="ctr" rtl="0" fontAlgn="ctr"/>
                      <a:r>
                        <a:rPr lang="en-US" sz="1400" b="0" i="0" u="none" strike="noStrike">
                          <a:solidFill>
                            <a:schemeClr val="tx1">
                              <a:lumMod val="50000"/>
                              <a:lumOff val="50000"/>
                            </a:schemeClr>
                          </a:solidFill>
                          <a:effectLst/>
                          <a:latin typeface="Open Sans"/>
                        </a:rPr>
                        <a:t>TBD</a:t>
                      </a:r>
                    </a:p>
                  </a:txBody>
                  <a:tcPr marL="5914" marR="5914" marT="5914" marB="0" anchor="ctr">
                    <a:lnL w="12700" cap="flat" cmpd="sng" algn="ctr">
                      <a:no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rgbClr val="FFFFFF"/>
                    </a:solidFill>
                  </a:tcPr>
                </a:tc>
                <a:tc>
                  <a:txBody>
                    <a:bodyPr/>
                    <a:lstStyle/>
                    <a:p>
                      <a:pPr marL="91440" marR="0" lvl="0" indent="0" algn="l" defTabSz="1219170" rtl="0" eaLnBrk="1" fontAlgn="ctr" latinLnBrk="0" hangingPunct="1">
                        <a:lnSpc>
                          <a:spcPct val="100000"/>
                        </a:lnSpc>
                        <a:spcBef>
                          <a:spcPts val="0"/>
                        </a:spcBef>
                        <a:spcAft>
                          <a:spcPts val="0"/>
                        </a:spcAft>
                        <a:buClrTx/>
                        <a:buSzTx/>
                        <a:buFontTx/>
                        <a:buNone/>
                        <a:tabLst/>
                        <a:defRPr/>
                      </a:pPr>
                      <a:r>
                        <a:rPr lang="en-US" sz="1100" b="0" i="0" u="none" strike="noStrike">
                          <a:solidFill>
                            <a:schemeClr val="tx2"/>
                          </a:solidFill>
                          <a:effectLst/>
                          <a:latin typeface="+mn-lt"/>
                        </a:rPr>
                        <a:t>Professional-grade image and art generation </a:t>
                      </a:r>
                    </a:p>
                  </a:txBody>
                  <a:tcPr marL="5914" marR="5914" marT="5914" marB="0" anchor="ctr">
                    <a:lnL w="12700" cap="flat" cmpd="sng" algn="ctr">
                      <a:solidFill>
                        <a:srgbClr val="FFFFFF"/>
                      </a:solid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rgbClr val="FFFFFF"/>
                    </a:solidFill>
                  </a:tcPr>
                </a:tc>
                <a:tc>
                  <a:txBody>
                    <a:bodyPr/>
                    <a:lstStyle/>
                    <a:p>
                      <a:pPr marL="91440" marR="0" lvl="0" indent="0" algn="l" defTabSz="1219170" rtl="0" eaLnBrk="1" fontAlgn="ctr" latinLnBrk="0" hangingPunct="1">
                        <a:lnSpc>
                          <a:spcPct val="100000"/>
                        </a:lnSpc>
                        <a:spcBef>
                          <a:spcPts val="0"/>
                        </a:spcBef>
                        <a:spcAft>
                          <a:spcPts val="0"/>
                        </a:spcAft>
                        <a:buClrTx/>
                        <a:buSzTx/>
                        <a:buFontTx/>
                        <a:buNone/>
                        <a:tabLst/>
                        <a:defRPr/>
                      </a:pPr>
                      <a:r>
                        <a:rPr lang="en-US" sz="1100" b="0" i="1" u="none" strike="noStrike">
                          <a:solidFill>
                            <a:srgbClr val="000000"/>
                          </a:solidFill>
                          <a:effectLst/>
                          <a:latin typeface="+mn-lt"/>
                        </a:rPr>
                        <a:t>Generate images</a:t>
                      </a:r>
                    </a:p>
                  </a:txBody>
                  <a:tcPr marL="5914" marR="5914" marT="5914" marB="0" anchor="ctr">
                    <a:lnL w="19050" cap="flat" cmpd="sng" algn="ctr">
                      <a:no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rgbClr val="FFFFFF"/>
                    </a:solidFill>
                  </a:tcPr>
                </a:tc>
                <a:extLst>
                  <a:ext uri="{0D108BD9-81ED-4DB2-BD59-A6C34878D82A}">
                    <a16:rowId xmlns:a16="http://schemas.microsoft.com/office/drawing/2014/main" val="3595693946"/>
                  </a:ext>
                </a:extLst>
              </a:tr>
              <a:tr h="420794">
                <a:tc>
                  <a:txBody>
                    <a:bodyPr/>
                    <a:lstStyle/>
                    <a:p>
                      <a:pPr marL="91440" algn="l" rtl="0" fontAlgn="ctr"/>
                      <a:endParaRPr lang="en-US" sz="1200" b="1" i="0" u="none" strike="noStrike">
                        <a:solidFill>
                          <a:schemeClr val="tx1"/>
                        </a:solidFill>
                        <a:effectLst/>
                        <a:latin typeface="Open Sans" panose="020B0606030504020204" pitchFamily="34" charset="0"/>
                      </a:endParaRPr>
                    </a:p>
                  </a:txBody>
                  <a:tcPr marL="0" marR="5914" marT="5914"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1F5FE"/>
                    </a:solidFill>
                  </a:tcPr>
                </a:tc>
                <a:tc>
                  <a:txBody>
                    <a:bodyPr/>
                    <a:lstStyle/>
                    <a:p>
                      <a:pPr marL="91440" algn="l" rtl="0" fontAlgn="ctr"/>
                      <a:r>
                        <a:rPr lang="en-US" sz="1200" b="1" i="0" u="none" strike="noStrike">
                          <a:solidFill>
                            <a:schemeClr val="tx1"/>
                          </a:solidFill>
                          <a:effectLst/>
                          <a:latin typeface="Open Sans"/>
                        </a:rPr>
                        <a:t>Cohere </a:t>
                      </a:r>
                    </a:p>
                  </a:txBody>
                  <a:tcPr marL="0" marR="5914" marT="5914"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1F5FE"/>
                    </a:solidFill>
                  </a:tcPr>
                </a:tc>
                <a:tc gridSpan="2">
                  <a:txBody>
                    <a:bodyPr/>
                    <a:lstStyle/>
                    <a:p>
                      <a:pPr marL="91440" algn="l" rtl="0" fontAlgn="ctr"/>
                      <a:r>
                        <a:rPr lang="en-US" sz="1200" b="1" i="0" u="none" strike="noStrike">
                          <a:solidFill>
                            <a:schemeClr val="tx1"/>
                          </a:solidFill>
                          <a:effectLst/>
                          <a:latin typeface="Open Sans"/>
                        </a:rPr>
                        <a:t>Cohere</a:t>
                      </a:r>
                    </a:p>
                  </a:txBody>
                  <a:tcPr marL="5914" marR="5914" marT="5914"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1F5FE"/>
                    </a:solidFill>
                  </a:tcPr>
                </a:tc>
                <a:tc hMerge="1">
                  <a:txBody>
                    <a:bodyPr/>
                    <a:lstStyle/>
                    <a:p>
                      <a:pPr algn="l" rtl="0" fontAlgn="ctr"/>
                      <a:endParaRPr lang="en-US" sz="1050" b="0" i="1" u="none" strike="noStrike">
                        <a:solidFill>
                          <a:schemeClr val="tx2"/>
                        </a:solidFill>
                        <a:effectLst/>
                        <a:highlight>
                          <a:srgbClr val="FFFF00"/>
                        </a:highlight>
                        <a:latin typeface="Open Sans" panose="020B0606030504020204" pitchFamily="34" charset="0"/>
                      </a:endParaRPr>
                    </a:p>
                  </a:txBody>
                  <a:tcPr marL="5914" marR="5914" marT="5914" marB="0" anchor="ctr"/>
                </a:tc>
                <a:tc>
                  <a:txBody>
                    <a:bodyPr/>
                    <a:lstStyle/>
                    <a:p>
                      <a:pPr algn="ctr" rtl="0" fontAlgn="ctr"/>
                      <a:r>
                        <a:rPr lang="en-US" sz="1400" b="0" i="0" u="none" strike="noStrike">
                          <a:solidFill>
                            <a:schemeClr val="tx1">
                              <a:lumMod val="50000"/>
                              <a:lumOff val="50000"/>
                            </a:schemeClr>
                          </a:solidFill>
                          <a:effectLst/>
                          <a:latin typeface="Open Sans"/>
                        </a:rPr>
                        <a:t>52B</a:t>
                      </a:r>
                    </a:p>
                  </a:txBody>
                  <a:tcPr marL="5914" marR="5914" marT="5914" marB="0" anchor="ctr">
                    <a:lnL w="12700" cap="flat" cmpd="sng" algn="ctr">
                      <a:no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91440" algn="l" rtl="0" fontAlgn="ctr"/>
                      <a:r>
                        <a:rPr lang="en-US" sz="1100" b="0" i="0" u="none" strike="noStrike">
                          <a:solidFill>
                            <a:schemeClr val="tx2"/>
                          </a:solidFill>
                          <a:effectLst/>
                          <a:latin typeface="Open Sans"/>
                        </a:rPr>
                        <a:t>Conversational AI for various enterprise use cases</a:t>
                      </a:r>
                    </a:p>
                  </a:txBody>
                  <a:tcPr marL="5914" marR="5914" marT="5914" marB="0" anchor="ctr">
                    <a:lnL w="12700" cap="flat" cmpd="sng" algn="ctr">
                      <a:solidFill>
                        <a:srgbClr val="FFFFFF"/>
                      </a:solid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91440" algn="l" rtl="0" fontAlgn="ctr"/>
                      <a:r>
                        <a:rPr lang="en-US" sz="1100" b="1" i="0" u="none" strike="noStrike" dirty="0">
                          <a:solidFill>
                            <a:srgbClr val="000000"/>
                          </a:solidFill>
                          <a:effectLst/>
                          <a:latin typeface="+mn-lt"/>
                        </a:rPr>
                        <a:t>Summarize: </a:t>
                      </a:r>
                      <a:r>
                        <a:rPr lang="en-US" sz="1100" b="0" i="0" u="none" strike="noStrike" dirty="0">
                          <a:solidFill>
                            <a:srgbClr val="000000"/>
                          </a:solidFill>
                          <a:effectLst/>
                          <a:latin typeface="+mn-lt"/>
                        </a:rPr>
                        <a:t>Provides text summarization capabilities at scale.</a:t>
                      </a:r>
                      <a:endParaRPr lang="en-US" sz="1100" b="0" i="0" u="none" strike="noStrike" dirty="0">
                        <a:solidFill>
                          <a:srgbClr val="000000"/>
                        </a:solidFill>
                        <a:effectLst/>
                        <a:latin typeface="Open Sans"/>
                      </a:endParaRPr>
                    </a:p>
                  </a:txBody>
                  <a:tcPr marL="5914" marR="5914" marT="5914" marB="0" anchor="ctr">
                    <a:lnL w="19050" cap="flat" cmpd="sng" algn="ctr">
                      <a:no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2433345708"/>
                  </a:ext>
                </a:extLst>
              </a:tr>
            </a:tbl>
          </a:graphicData>
        </a:graphic>
      </p:graphicFrame>
      <p:graphicFrame>
        <p:nvGraphicFramePr>
          <p:cNvPr id="2" name="Object 1" hidden="1">
            <a:extLst>
              <a:ext uri="{FF2B5EF4-FFF2-40B4-BE49-F238E27FC236}">
                <a16:creationId xmlns:a16="http://schemas.microsoft.com/office/drawing/2014/main" id="{D9205FC4-FF9D-42EE-B174-AED9B701BC45}"/>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530" imgH="528" progId="TCLayout.ActiveDocument.1">
                  <p:embed/>
                </p:oleObj>
              </mc:Choice>
              <mc:Fallback>
                <p:oleObj name="think-cell Slide" r:id="rId4" imgW="530" imgH="528" progId="TCLayout.ActiveDocument.1">
                  <p:embed/>
                  <p:pic>
                    <p:nvPicPr>
                      <p:cNvPr id="2" name="Object 1" hidden="1">
                        <a:extLst>
                          <a:ext uri="{FF2B5EF4-FFF2-40B4-BE49-F238E27FC236}">
                            <a16:creationId xmlns:a16="http://schemas.microsoft.com/office/drawing/2014/main" id="{D9205FC4-FF9D-42EE-B174-AED9B701BC45}"/>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29" name="Picture 28">
            <a:extLst>
              <a:ext uri="{FF2B5EF4-FFF2-40B4-BE49-F238E27FC236}">
                <a16:creationId xmlns:a16="http://schemas.microsoft.com/office/drawing/2014/main" id="{5850AC16-6C82-4903-9435-D3CB5E96460A}"/>
              </a:ext>
            </a:extLst>
          </p:cNvPr>
          <p:cNvPicPr>
            <a:picLocks noChangeAspect="1"/>
          </p:cNvPicPr>
          <p:nvPr/>
        </p:nvPicPr>
        <p:blipFill>
          <a:blip r:embed="rId6"/>
          <a:stretch>
            <a:fillRect/>
          </a:stretch>
        </p:blipFill>
        <p:spPr>
          <a:xfrm>
            <a:off x="650466" y="2019630"/>
            <a:ext cx="226154" cy="226154"/>
          </a:xfrm>
          <a:prstGeom prst="rect">
            <a:avLst/>
          </a:prstGeom>
        </p:spPr>
      </p:pic>
      <p:pic>
        <p:nvPicPr>
          <p:cNvPr id="36" name="Picture 35">
            <a:extLst>
              <a:ext uri="{FF2B5EF4-FFF2-40B4-BE49-F238E27FC236}">
                <a16:creationId xmlns:a16="http://schemas.microsoft.com/office/drawing/2014/main" id="{512F3904-D7E9-4686-8185-68619FCEA16F}"/>
              </a:ext>
            </a:extLst>
          </p:cNvPr>
          <p:cNvPicPr>
            <a:picLocks noChangeAspect="1"/>
          </p:cNvPicPr>
          <p:nvPr/>
        </p:nvPicPr>
        <p:blipFill>
          <a:blip r:embed="rId7"/>
          <a:stretch>
            <a:fillRect/>
          </a:stretch>
        </p:blipFill>
        <p:spPr>
          <a:xfrm>
            <a:off x="554999" y="1678512"/>
            <a:ext cx="417087" cy="234611"/>
          </a:xfrm>
          <a:prstGeom prst="rect">
            <a:avLst/>
          </a:prstGeom>
        </p:spPr>
      </p:pic>
      <p:pic>
        <p:nvPicPr>
          <p:cNvPr id="38" name="Picture 2" descr="Open Ai Logo PNG Vectors Free Download">
            <a:extLst>
              <a:ext uri="{FF2B5EF4-FFF2-40B4-BE49-F238E27FC236}">
                <a16:creationId xmlns:a16="http://schemas.microsoft.com/office/drawing/2014/main" id="{490A8529-2279-4F5D-ACFB-DADEDCCCFC4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11550" y="2532015"/>
            <a:ext cx="303986" cy="308094"/>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38">
            <a:extLst>
              <a:ext uri="{FF2B5EF4-FFF2-40B4-BE49-F238E27FC236}">
                <a16:creationId xmlns:a16="http://schemas.microsoft.com/office/drawing/2014/main" id="{E287B3C8-8DD0-4730-A028-808D6B125A55}"/>
              </a:ext>
            </a:extLst>
          </p:cNvPr>
          <p:cNvPicPr>
            <a:picLocks noChangeAspect="1"/>
          </p:cNvPicPr>
          <p:nvPr/>
        </p:nvPicPr>
        <p:blipFill rotWithShape="1">
          <a:blip r:embed="rId9">
            <a:extLst>
              <a:ext uri="{BEBA8EAE-BF5A-486C-A8C5-ECC9F3942E4B}">
                <a14:imgProps xmlns:a14="http://schemas.microsoft.com/office/drawing/2010/main">
                  <a14:imgLayer r:embed="rId10">
                    <a14:imgEffect>
                      <a14:colorTemperature colorTemp="6000"/>
                    </a14:imgEffect>
                  </a14:imgLayer>
                </a14:imgProps>
              </a:ext>
            </a:extLst>
          </a:blip>
          <a:srcRect t="22848" b="20902"/>
          <a:stretch/>
        </p:blipFill>
        <p:spPr>
          <a:xfrm>
            <a:off x="553691" y="5168350"/>
            <a:ext cx="415596" cy="233773"/>
          </a:xfrm>
          <a:prstGeom prst="rect">
            <a:avLst/>
          </a:prstGeom>
        </p:spPr>
      </p:pic>
      <p:sp>
        <p:nvSpPr>
          <p:cNvPr id="3" name="Text Placeholder 1">
            <a:extLst>
              <a:ext uri="{FF2B5EF4-FFF2-40B4-BE49-F238E27FC236}">
                <a16:creationId xmlns:a16="http://schemas.microsoft.com/office/drawing/2014/main" id="{2414C053-4269-2F81-5F62-D12B82440F94}"/>
              </a:ext>
            </a:extLst>
          </p:cNvPr>
          <p:cNvSpPr>
            <a:spLocks noGrp="1"/>
          </p:cNvSpPr>
          <p:nvPr>
            <p:ph type="body" sz="quarter" idx="13"/>
          </p:nvPr>
        </p:nvSpPr>
        <p:spPr>
          <a:xfrm>
            <a:off x="463765" y="696626"/>
            <a:ext cx="11167224" cy="454080"/>
          </a:xfrm>
        </p:spPr>
        <p:txBody>
          <a:bodyPr vert="horz" lIns="0" tIns="0" rIns="0" bIns="0" rtlCol="0">
            <a:noAutofit/>
          </a:bodyPr>
          <a:lstStyle/>
          <a:p>
            <a:pPr>
              <a:spcAft>
                <a:spcPts val="1333"/>
              </a:spcAft>
            </a:pPr>
            <a:r>
              <a:rPr lang="en-US" sz="1400">
                <a:solidFill>
                  <a:schemeClr val="tx1"/>
                </a:solidFill>
              </a:rPr>
              <a:t>Model architectures and performance are continually evolving through investments by each parent organization, allowing Deloitte and our clients to benefit by focusing innovation on building and leveraging the applications powered by models</a:t>
            </a:r>
          </a:p>
        </p:txBody>
      </p:sp>
      <p:pic>
        <p:nvPicPr>
          <p:cNvPr id="1026" name="Picture 2" descr="AI Content Labs - Unleash the power of AI in content creation">
            <a:extLst>
              <a:ext uri="{FF2B5EF4-FFF2-40B4-BE49-F238E27FC236}">
                <a16:creationId xmlns:a16="http://schemas.microsoft.com/office/drawing/2014/main" id="{887E4512-99AF-F983-769C-502C2B38DCE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52525" y="4682713"/>
            <a:ext cx="865516" cy="167919"/>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405264D3-05BF-4CAA-94A7-B48C074D0C5B}"/>
              </a:ext>
            </a:extLst>
          </p:cNvPr>
          <p:cNvPicPr>
            <a:picLocks noChangeAspect="1"/>
          </p:cNvPicPr>
          <p:nvPr/>
        </p:nvPicPr>
        <p:blipFill>
          <a:blip r:embed="rId12"/>
          <a:stretch>
            <a:fillRect/>
          </a:stretch>
        </p:blipFill>
        <p:spPr>
          <a:xfrm>
            <a:off x="416184" y="3445238"/>
            <a:ext cx="690610" cy="233621"/>
          </a:xfrm>
          <a:prstGeom prst="rect">
            <a:avLst/>
          </a:prstGeom>
          <a:noFill/>
        </p:spPr>
      </p:pic>
      <p:pic>
        <p:nvPicPr>
          <p:cNvPr id="14" name="Picture 2" descr="Cohere">
            <a:extLst>
              <a:ext uri="{FF2B5EF4-FFF2-40B4-BE49-F238E27FC236}">
                <a16:creationId xmlns:a16="http://schemas.microsoft.com/office/drawing/2014/main" id="{FE8C8029-C429-4E8B-87B9-C4BDD78DEAAC}"/>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28666" y="6237454"/>
            <a:ext cx="665645" cy="429166"/>
          </a:xfrm>
          <a:prstGeom prst="rect">
            <a:avLst/>
          </a:prstGeom>
          <a:noFill/>
        </p:spPr>
      </p:pic>
      <p:pic>
        <p:nvPicPr>
          <p:cNvPr id="15" name="Picture 14">
            <a:extLst>
              <a:ext uri="{FF2B5EF4-FFF2-40B4-BE49-F238E27FC236}">
                <a16:creationId xmlns:a16="http://schemas.microsoft.com/office/drawing/2014/main" id="{0C8E1590-3C35-4A3A-ACBE-47158B21B684}"/>
              </a:ext>
            </a:extLst>
          </p:cNvPr>
          <p:cNvPicPr>
            <a:picLocks noChangeAspect="1"/>
          </p:cNvPicPr>
          <p:nvPr/>
        </p:nvPicPr>
        <p:blipFill>
          <a:blip r:embed="rId14"/>
          <a:stretch>
            <a:fillRect/>
          </a:stretch>
        </p:blipFill>
        <p:spPr>
          <a:xfrm>
            <a:off x="465968" y="5549799"/>
            <a:ext cx="591040" cy="201938"/>
          </a:xfrm>
          <a:prstGeom prst="rect">
            <a:avLst/>
          </a:prstGeom>
          <a:noFill/>
        </p:spPr>
      </p:pic>
      <p:pic>
        <p:nvPicPr>
          <p:cNvPr id="32770" name="Picture 2" descr="Midjourney | Logopedia | Fandom">
            <a:extLst>
              <a:ext uri="{FF2B5EF4-FFF2-40B4-BE49-F238E27FC236}">
                <a16:creationId xmlns:a16="http://schemas.microsoft.com/office/drawing/2014/main" id="{19AEC95B-F9F2-435C-B798-F3F767CDB18D}"/>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07442" y="5910116"/>
            <a:ext cx="295542" cy="246566"/>
          </a:xfrm>
          <a:prstGeom prst="rect">
            <a:avLst/>
          </a:prstGeom>
          <a:noFill/>
        </p:spPr>
      </p:pic>
      <p:pic>
        <p:nvPicPr>
          <p:cNvPr id="86018" name="Picture 2">
            <a:extLst>
              <a:ext uri="{FF2B5EF4-FFF2-40B4-BE49-F238E27FC236}">
                <a16:creationId xmlns:a16="http://schemas.microsoft.com/office/drawing/2014/main" id="{C6F5BF12-015B-48E5-BA20-0B259B0EB2FE}"/>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41071" y="4129335"/>
            <a:ext cx="335549" cy="20080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4">
            <a:extLst>
              <a:ext uri="{FF2B5EF4-FFF2-40B4-BE49-F238E27FC236}">
                <a16:creationId xmlns:a16="http://schemas.microsoft.com/office/drawing/2014/main" id="{21C76831-DDAD-3888-90CC-D2343AAE9F54}"/>
              </a:ext>
            </a:extLst>
          </p:cNvPr>
          <p:cNvSpPr txBox="1">
            <a:spLocks/>
          </p:cNvSpPr>
          <p:nvPr/>
        </p:nvSpPr>
        <p:spPr bwMode="gray">
          <a:xfrm>
            <a:off x="440404" y="410867"/>
            <a:ext cx="11252200" cy="451866"/>
          </a:xfrm>
          <a:prstGeom prst="rect">
            <a:avLst/>
          </a:prstGeom>
        </p:spPr>
        <p:txBody>
          <a:bodyPr vert="horz" lIns="0" tIns="0" rIns="0" bIns="0" rtlCol="0" anchor="t" anchorCtr="0">
            <a:noAutofit/>
          </a:bodyPr>
          <a:lstStyle>
            <a:lvl1pPr algn="l" defTabSz="685800" rtl="0" eaLnBrk="1" latinLnBrk="0" hangingPunct="1">
              <a:spcBef>
                <a:spcPct val="0"/>
              </a:spcBef>
              <a:buNone/>
              <a:defRPr sz="2000" kern="1200">
                <a:solidFill>
                  <a:schemeClr val="tx1"/>
                </a:solidFill>
                <a:latin typeface="+mn-lt"/>
                <a:ea typeface="+mj-ea"/>
                <a:cs typeface="Calibri Light" panose="020F0302020204030204" pitchFamily="34" charset="0"/>
              </a:defRPr>
            </a:lvl1pPr>
          </a:lstStyle>
          <a:p>
            <a:r>
              <a:rPr lang="en-US">
                <a:latin typeface="Open Sans Semibold"/>
                <a:ea typeface="Open Sans Semibold"/>
                <a:cs typeface="Open Sans Semibold"/>
              </a:rPr>
              <a:t>Overview of Select Generative AI Companies, Models &amp; Applications</a:t>
            </a:r>
          </a:p>
        </p:txBody>
      </p:sp>
    </p:spTree>
    <p:extLst>
      <p:ext uri="{BB962C8B-B14F-4D97-AF65-F5344CB8AC3E}">
        <p14:creationId xmlns:p14="http://schemas.microsoft.com/office/powerpoint/2010/main" val="2599908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D9205FC4-FF9D-42EE-B174-AED9B701BC45}"/>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530" imgH="528" progId="TCLayout.ActiveDocument.1">
                  <p:embed/>
                </p:oleObj>
              </mc:Choice>
              <mc:Fallback>
                <p:oleObj name="think-cell Slide" r:id="rId4" imgW="530" imgH="528" progId="TCLayout.ActiveDocument.1">
                  <p:embed/>
                  <p:pic>
                    <p:nvPicPr>
                      <p:cNvPr id="2" name="Object 1" hidden="1">
                        <a:extLst>
                          <a:ext uri="{FF2B5EF4-FFF2-40B4-BE49-F238E27FC236}">
                            <a16:creationId xmlns:a16="http://schemas.microsoft.com/office/drawing/2014/main" id="{D9205FC4-FF9D-42EE-B174-AED9B701BC45}"/>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graphicFrame>
        <p:nvGraphicFramePr>
          <p:cNvPr id="14" name="Table 3">
            <a:extLst>
              <a:ext uri="{FF2B5EF4-FFF2-40B4-BE49-F238E27FC236}">
                <a16:creationId xmlns:a16="http://schemas.microsoft.com/office/drawing/2014/main" id="{73253989-5D07-4B5D-B357-F69A8DBF8209}"/>
              </a:ext>
            </a:extLst>
          </p:cNvPr>
          <p:cNvGraphicFramePr>
            <a:graphicFrameLocks noGrp="1"/>
          </p:cNvGraphicFramePr>
          <p:nvPr>
            <p:extLst>
              <p:ext uri="{D42A27DB-BD31-4B8C-83A1-F6EECF244321}">
                <p14:modId xmlns:p14="http://schemas.microsoft.com/office/powerpoint/2010/main" val="996635665"/>
              </p:ext>
            </p:extLst>
          </p:nvPr>
        </p:nvGraphicFramePr>
        <p:xfrm>
          <a:off x="528956" y="735318"/>
          <a:ext cx="11453073" cy="5791200"/>
        </p:xfrm>
        <a:graphic>
          <a:graphicData uri="http://schemas.openxmlformats.org/drawingml/2006/table">
            <a:tbl>
              <a:tblPr firstRow="1" bandRow="1">
                <a:tableStyleId>{5C22544A-7EE6-4342-B048-85BDC9FD1C3A}</a:tableStyleId>
              </a:tblPr>
              <a:tblGrid>
                <a:gridCol w="342900">
                  <a:extLst>
                    <a:ext uri="{9D8B030D-6E8A-4147-A177-3AD203B41FA5}">
                      <a16:colId xmlns:a16="http://schemas.microsoft.com/office/drawing/2014/main" val="562899085"/>
                    </a:ext>
                  </a:extLst>
                </a:gridCol>
                <a:gridCol w="1554480">
                  <a:extLst>
                    <a:ext uri="{9D8B030D-6E8A-4147-A177-3AD203B41FA5}">
                      <a16:colId xmlns:a16="http://schemas.microsoft.com/office/drawing/2014/main" val="352486458"/>
                    </a:ext>
                  </a:extLst>
                </a:gridCol>
                <a:gridCol w="1365099">
                  <a:extLst>
                    <a:ext uri="{9D8B030D-6E8A-4147-A177-3AD203B41FA5}">
                      <a16:colId xmlns:a16="http://schemas.microsoft.com/office/drawing/2014/main" val="1251584739"/>
                    </a:ext>
                  </a:extLst>
                </a:gridCol>
                <a:gridCol w="1365099">
                  <a:extLst>
                    <a:ext uri="{9D8B030D-6E8A-4147-A177-3AD203B41FA5}">
                      <a16:colId xmlns:a16="http://schemas.microsoft.com/office/drawing/2014/main" val="2034734139"/>
                    </a:ext>
                  </a:extLst>
                </a:gridCol>
                <a:gridCol w="1365099">
                  <a:extLst>
                    <a:ext uri="{9D8B030D-6E8A-4147-A177-3AD203B41FA5}">
                      <a16:colId xmlns:a16="http://schemas.microsoft.com/office/drawing/2014/main" val="2550429774"/>
                    </a:ext>
                  </a:extLst>
                </a:gridCol>
                <a:gridCol w="1365099">
                  <a:extLst>
                    <a:ext uri="{9D8B030D-6E8A-4147-A177-3AD203B41FA5}">
                      <a16:colId xmlns:a16="http://schemas.microsoft.com/office/drawing/2014/main" val="822702352"/>
                    </a:ext>
                  </a:extLst>
                </a:gridCol>
                <a:gridCol w="1365099">
                  <a:extLst>
                    <a:ext uri="{9D8B030D-6E8A-4147-A177-3AD203B41FA5}">
                      <a16:colId xmlns:a16="http://schemas.microsoft.com/office/drawing/2014/main" val="3912110660"/>
                    </a:ext>
                  </a:extLst>
                </a:gridCol>
                <a:gridCol w="1365099">
                  <a:extLst>
                    <a:ext uri="{9D8B030D-6E8A-4147-A177-3AD203B41FA5}">
                      <a16:colId xmlns:a16="http://schemas.microsoft.com/office/drawing/2014/main" val="413085809"/>
                    </a:ext>
                  </a:extLst>
                </a:gridCol>
                <a:gridCol w="1365099">
                  <a:extLst>
                    <a:ext uri="{9D8B030D-6E8A-4147-A177-3AD203B41FA5}">
                      <a16:colId xmlns:a16="http://schemas.microsoft.com/office/drawing/2014/main" val="969014345"/>
                    </a:ext>
                  </a:extLst>
                </a:gridCol>
              </a:tblGrid>
              <a:tr h="484005">
                <a:tc rowSpan="6">
                  <a:txBody>
                    <a:bodyPr/>
                    <a:lstStyle/>
                    <a:p>
                      <a:pPr marL="0" marR="0" lvl="0" indent="0" algn="ctr" defTabSz="685788"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050" b="1" kern="1200">
                          <a:solidFill>
                            <a:schemeClr val="dk1"/>
                          </a:solidFill>
                          <a:effectLst/>
                          <a:latin typeface="Open Sans" panose="020B0606030504020204" pitchFamily="34" charset="0"/>
                          <a:ea typeface="Open Sans" panose="020B0606030504020204" pitchFamily="34" charset="0"/>
                          <a:cs typeface="Open Sans" panose="020B0606030504020204" pitchFamily="34" charset="0"/>
                        </a:rPr>
                        <a:t>USE CASES*</a:t>
                      </a:r>
                    </a:p>
                  </a:txBody>
                  <a:tcPr vert="vert270" anchor="ctr">
                    <a:lnL w="12700" cmpd="sng">
                      <a:noFill/>
                    </a:lnL>
                    <a:lnR w="12700" cap="flat" cmpd="sng" algn="ctr">
                      <a:solidFill>
                        <a:schemeClr val="bg1"/>
                      </a:solidFill>
                      <a:prstDash val="solid"/>
                      <a:round/>
                      <a:headEnd type="none" w="med" len="med"/>
                      <a:tailEnd type="none" w="med" len="med"/>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685788"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900" b="0" kern="1200">
                          <a:solidFill>
                            <a:schemeClr val="dk1"/>
                          </a:solidFill>
                          <a:effectLst/>
                          <a:latin typeface="Open Sans" panose="020B0606030504020204" pitchFamily="34" charset="0"/>
                          <a:ea typeface="Open Sans" panose="020B0606030504020204" pitchFamily="34" charset="0"/>
                          <a:cs typeface="Open Sans" panose="020B0606030504020204" pitchFamily="34" charset="0"/>
                        </a:rPr>
                        <a:t>Autonomous Defense &amp; Intelligence</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FF4FF"/>
                    </a:solidFill>
                  </a:tcPr>
                </a:tc>
                <a:tc>
                  <a:txBody>
                    <a:bodyPr/>
                    <a:lstStyle/>
                    <a:p>
                      <a:pPr marL="0" marR="0" lvl="0" indent="0" algn="ctr" defTabSz="685788"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900" b="0" kern="1200">
                          <a:solidFill>
                            <a:schemeClr val="tx1"/>
                          </a:solidFill>
                          <a:effectLst/>
                          <a:latin typeface="Open Sans" panose="020B0606030504020204" pitchFamily="34" charset="0"/>
                          <a:ea typeface="Open Sans" panose="020B0606030504020204" pitchFamily="34" charset="0"/>
                          <a:cs typeface="Open Sans" panose="020B0606030504020204" pitchFamily="34" charset="0"/>
                        </a:rPr>
                        <a:t>Sales &amp; Marketing Materials</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1E7F1"/>
                    </a:solidFill>
                  </a:tcPr>
                </a:tc>
                <a:tc>
                  <a:txBody>
                    <a:bodyPr/>
                    <a:lstStyle/>
                    <a:p>
                      <a:pPr marL="0" marR="0" lvl="0" indent="0" algn="ctr" defTabSz="685788"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900" b="0" kern="1200">
                          <a:solidFill>
                            <a:schemeClr val="tx1"/>
                          </a:solidFill>
                          <a:effectLst/>
                          <a:latin typeface="Open Sans" panose="020B0606030504020204" pitchFamily="34" charset="0"/>
                          <a:ea typeface="Open Sans" panose="020B0606030504020204" pitchFamily="34" charset="0"/>
                          <a:cs typeface="Open Sans" panose="020B0606030504020204" pitchFamily="34" charset="0"/>
                        </a:rPr>
                        <a:t>Active ‘Debugging’</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1E7F1"/>
                    </a:solidFill>
                  </a:tcPr>
                </a:tc>
                <a:tc>
                  <a:txBody>
                    <a:bodyPr/>
                    <a:lstStyle/>
                    <a:p>
                      <a:pPr marL="0" marR="0" lvl="0" indent="0" algn="ctr" defTabSz="685788"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900" b="0" kern="1200">
                          <a:solidFill>
                            <a:schemeClr val="tx1"/>
                          </a:solidFill>
                          <a:effectLst/>
                          <a:latin typeface="Open Sans" panose="020B0606030504020204" pitchFamily="34" charset="0"/>
                          <a:ea typeface="Open Sans" panose="020B0606030504020204" pitchFamily="34" charset="0"/>
                          <a:cs typeface="Open Sans" panose="020B0606030504020204" pitchFamily="34" charset="0"/>
                        </a:rPr>
                        <a:t>Consumer Advertisements</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1E7F1"/>
                    </a:solidFill>
                  </a:tcPr>
                </a:tc>
                <a:tc>
                  <a:txBody>
                    <a:bodyPr/>
                    <a:lstStyle/>
                    <a:p>
                      <a:pPr marL="0" marR="0" lvl="0" indent="0" algn="ctr" defTabSz="685788"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en-US" sz="900" b="0" kern="1200">
                        <a:solidFill>
                          <a:schemeClr val="tx1"/>
                        </a:solidFill>
                        <a:effectLst/>
                        <a:latin typeface="Open Sans" panose="020B0606030504020204" pitchFamily="34" charset="0"/>
                        <a:ea typeface="Open Sans" panose="020B0606030504020204" pitchFamily="34" charset="0"/>
                        <a:cs typeface="Open Sans" panose="020B06060305040202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marL="0" marR="0" lvl="0" indent="0" algn="ctr" defTabSz="685788"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900" b="0" kern="1200">
                          <a:solidFill>
                            <a:schemeClr val="tx1"/>
                          </a:solidFill>
                          <a:effectLst/>
                          <a:latin typeface="Open Sans" panose="020B0606030504020204" pitchFamily="34" charset="0"/>
                          <a:ea typeface="Open Sans" panose="020B0606030504020204" pitchFamily="34" charset="0"/>
                          <a:cs typeface="Open Sans" panose="020B0606030504020204" pitchFamily="34" charset="0"/>
                        </a:rPr>
                        <a:t>Fraud Detection on Customer Calls</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1E7F1"/>
                    </a:solidFill>
                  </a:tcPr>
                </a:tc>
                <a:tc>
                  <a:txBody>
                    <a:bodyPr/>
                    <a:lstStyle/>
                    <a:p>
                      <a:pPr marL="0" marR="0" lvl="0" indent="0" algn="ctr" defTabSz="685788"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900" b="0" kern="1200">
                          <a:solidFill>
                            <a:schemeClr val="tx1"/>
                          </a:solidFill>
                          <a:effectLst/>
                          <a:latin typeface="Open Sans" panose="020B0606030504020204" pitchFamily="34" charset="0"/>
                          <a:ea typeface="Open Sans" panose="020B0606030504020204" pitchFamily="34" charset="0"/>
                          <a:cs typeface="Open Sans" panose="020B0606030504020204" pitchFamily="34" charset="0"/>
                        </a:rPr>
                        <a:t>3D Images of Anatomy for Education</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1E7F1"/>
                    </a:solidFill>
                  </a:tcPr>
                </a:tc>
                <a:tc>
                  <a:txBody>
                    <a:bodyPr/>
                    <a:lstStyle/>
                    <a:p>
                      <a:pPr marL="0" marR="0" lvl="0" indent="0" algn="ctr" defTabSz="685788"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900" b="0" kern="1200">
                          <a:solidFill>
                            <a:schemeClr val="tx1"/>
                          </a:solidFill>
                          <a:effectLst/>
                          <a:latin typeface="Open Sans" panose="020B0606030504020204" pitchFamily="34" charset="0"/>
                          <a:ea typeface="Open Sans" panose="020B0606030504020204" pitchFamily="34" charset="0"/>
                          <a:cs typeface="Open Sans" panose="020B0606030504020204" pitchFamily="34" charset="0"/>
                        </a:rPr>
                        <a:t>GreenTech Simulation</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1E7F1"/>
                    </a:solidFill>
                  </a:tcPr>
                </a:tc>
                <a:extLst>
                  <a:ext uri="{0D108BD9-81ED-4DB2-BD59-A6C34878D82A}">
                    <a16:rowId xmlns:a16="http://schemas.microsoft.com/office/drawing/2014/main" val="1991604967"/>
                  </a:ext>
                </a:extLst>
              </a:tr>
              <a:tr h="484005">
                <a:tc vMerge="1">
                  <a:txBody>
                    <a:bodyPr/>
                    <a:lstStyle/>
                    <a:p>
                      <a:pPr marL="0" marR="0" lvl="0" indent="0" algn="ctr" defTabSz="685788"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en-US" sz="1050" kern="1200">
                        <a:solidFill>
                          <a:schemeClr val="dk1"/>
                        </a:solidFill>
                        <a:effectLst/>
                        <a:latin typeface="Open Sans" panose="020B0606030504020204" pitchFamily="34" charset="0"/>
                        <a:ea typeface="Open Sans" panose="020B0606030504020204" pitchFamily="34" charset="0"/>
                        <a:cs typeface="Open Sans" panose="020B0606030504020204" pitchFamily="34" charset="0"/>
                      </a:endParaRPr>
                    </a:p>
                  </a:txBody>
                  <a:tcPr vert="vert270"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685788"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900" kern="1200">
                          <a:solidFill>
                            <a:schemeClr val="dk1"/>
                          </a:solidFill>
                          <a:effectLst/>
                          <a:latin typeface="Open Sans" panose="020B0606030504020204" pitchFamily="34" charset="0"/>
                          <a:ea typeface="Open Sans" panose="020B0606030504020204" pitchFamily="34" charset="0"/>
                          <a:cs typeface="Open Sans" panose="020B0606030504020204" pitchFamily="34" charset="0"/>
                        </a:rPr>
                        <a:t>Climate Simulation</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FF4FF"/>
                    </a:solidFill>
                  </a:tcPr>
                </a:tc>
                <a:tc>
                  <a:txBody>
                    <a:bodyPr/>
                    <a:lstStyle/>
                    <a:p>
                      <a:pPr marL="0" marR="0" lvl="0" indent="0" algn="ctr" defTabSz="685788"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900" kern="1200">
                          <a:solidFill>
                            <a:schemeClr val="tx1"/>
                          </a:solidFill>
                          <a:effectLst/>
                          <a:latin typeface="Open Sans" panose="020B0606030504020204" pitchFamily="34" charset="0"/>
                          <a:ea typeface="Open Sans" panose="020B0606030504020204" pitchFamily="34" charset="0"/>
                          <a:cs typeface="Open Sans" panose="020B0606030504020204" pitchFamily="34" charset="0"/>
                        </a:rPr>
                        <a:t>Short &amp; Long Form Story Scripting</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1E7F1"/>
                    </a:solidFill>
                  </a:tcPr>
                </a:tc>
                <a:tc>
                  <a:txBody>
                    <a:bodyPr/>
                    <a:lstStyle/>
                    <a:p>
                      <a:pPr marL="0" marR="0" lvl="0" indent="0" algn="ctr" defTabSz="685788"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900" kern="1200">
                          <a:solidFill>
                            <a:schemeClr val="tx1"/>
                          </a:solidFill>
                          <a:effectLst/>
                          <a:latin typeface="Open Sans" panose="020B0606030504020204" pitchFamily="34" charset="0"/>
                          <a:ea typeface="Open Sans" panose="020B0606030504020204" pitchFamily="34" charset="0"/>
                          <a:cs typeface="Open Sans" panose="020B0606030504020204" pitchFamily="34" charset="0"/>
                        </a:rPr>
                        <a:t>Code Generation Across Programming Languages &amp; Systems</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1E7F1"/>
                    </a:solidFill>
                  </a:tcPr>
                </a:tc>
                <a:tc>
                  <a:txBody>
                    <a:bodyPr/>
                    <a:lstStyle/>
                    <a:p>
                      <a:pPr marL="0" marR="0" lvl="0" indent="0" algn="ctr" defTabSz="685788"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900" kern="1200">
                          <a:solidFill>
                            <a:schemeClr val="tx1"/>
                          </a:solidFill>
                          <a:effectLst/>
                          <a:latin typeface="Open Sans" panose="020B0606030504020204" pitchFamily="34" charset="0"/>
                          <a:ea typeface="Open Sans" panose="020B0606030504020204" pitchFamily="34" charset="0"/>
                          <a:cs typeface="Open Sans" panose="020B0606030504020204" pitchFamily="34" charset="0"/>
                        </a:rPr>
                        <a:t>Personalized Healthcare Plans and Treatment Options</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1E7F1"/>
                    </a:solidFill>
                  </a:tcPr>
                </a:tc>
                <a:tc>
                  <a:txBody>
                    <a:bodyPr/>
                    <a:lstStyle/>
                    <a:p>
                      <a:pPr marL="0" marR="0" lvl="0" indent="0" algn="ctr" defTabSz="685788"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en-US" sz="900" kern="1200">
                        <a:solidFill>
                          <a:schemeClr val="tx1"/>
                        </a:solidFill>
                        <a:effectLst/>
                        <a:latin typeface="Open Sans" panose="020B0606030504020204" pitchFamily="34" charset="0"/>
                        <a:ea typeface="Open Sans" panose="020B0606030504020204" pitchFamily="34" charset="0"/>
                        <a:cs typeface="Open Sans" panose="020B06060305040202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685788"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900" kern="1200">
                          <a:solidFill>
                            <a:schemeClr val="tx1"/>
                          </a:solidFill>
                          <a:effectLst/>
                          <a:latin typeface="Open Sans" panose="020B0606030504020204" pitchFamily="34" charset="0"/>
                          <a:ea typeface="Open Sans" panose="020B0606030504020204" pitchFamily="34" charset="0"/>
                          <a:cs typeface="Open Sans" panose="020B0606030504020204" pitchFamily="34" charset="0"/>
                        </a:rPr>
                        <a:t>Training on New Technologies</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1E7F1"/>
                    </a:solidFill>
                  </a:tcPr>
                </a:tc>
                <a:tc>
                  <a:txBody>
                    <a:bodyPr/>
                    <a:lstStyle/>
                    <a:p>
                      <a:pPr marL="0" marR="0" lvl="0" indent="0" algn="ctr" defTabSz="685788"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900" kern="1200">
                          <a:solidFill>
                            <a:schemeClr val="tx1"/>
                          </a:solidFill>
                          <a:effectLst/>
                          <a:latin typeface="Open Sans" panose="020B0606030504020204" pitchFamily="34" charset="0"/>
                          <a:ea typeface="Open Sans" panose="020B0606030504020204" pitchFamily="34" charset="0"/>
                          <a:cs typeface="Open Sans" panose="020B0606030504020204" pitchFamily="34" charset="0"/>
                        </a:rPr>
                        <a:t>Product Packaging and Branding designs</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1E7F1"/>
                    </a:solidFill>
                  </a:tcPr>
                </a:tc>
                <a:tc>
                  <a:txBody>
                    <a:bodyPr/>
                    <a:lstStyle/>
                    <a:p>
                      <a:pPr marL="0" marR="0" lvl="0" indent="0" algn="ctr" defTabSz="685788"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900" kern="1200">
                          <a:solidFill>
                            <a:schemeClr val="tx1"/>
                          </a:solidFill>
                          <a:effectLst/>
                          <a:latin typeface="Open Sans" panose="020B0606030504020204" pitchFamily="34" charset="0"/>
                          <a:ea typeface="Open Sans" panose="020B0606030504020204" pitchFamily="34" charset="0"/>
                          <a:cs typeface="Open Sans" panose="020B0606030504020204" pitchFamily="34" charset="0"/>
                        </a:rPr>
                        <a:t>Financial Statement Analysis</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1E7F1"/>
                    </a:solidFill>
                  </a:tcPr>
                </a:tc>
                <a:extLst>
                  <a:ext uri="{0D108BD9-81ED-4DB2-BD59-A6C34878D82A}">
                    <a16:rowId xmlns:a16="http://schemas.microsoft.com/office/drawing/2014/main" val="2913494456"/>
                  </a:ext>
                </a:extLst>
              </a:tr>
              <a:tr h="484005">
                <a:tc vMerge="1">
                  <a:txBody>
                    <a:bodyPr/>
                    <a:lstStyle/>
                    <a:p>
                      <a:pPr marL="0" marR="0" lvl="0" indent="0" algn="ctr" defTabSz="685788"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050" b="1" kern="1200">
                          <a:solidFill>
                            <a:schemeClr val="dk1"/>
                          </a:solidFill>
                          <a:effectLst/>
                          <a:latin typeface="Open Sans" panose="020B0606030504020204" pitchFamily="34" charset="0"/>
                          <a:ea typeface="Open Sans" panose="020B0606030504020204" pitchFamily="34" charset="0"/>
                          <a:cs typeface="Open Sans" panose="020B0606030504020204" pitchFamily="34" charset="0"/>
                        </a:rPr>
                        <a:t>USE CASES</a:t>
                      </a:r>
                    </a:p>
                  </a:txBody>
                  <a:tcPr vert="vert270" anchor="ct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a:txBody>
                    <a:bodyPr/>
                    <a:lstStyle/>
                    <a:p>
                      <a:pPr marL="0" marR="0" lvl="0" indent="0" algn="ctr" defTabSz="685788"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900" kern="1200">
                          <a:solidFill>
                            <a:schemeClr val="dk1"/>
                          </a:solidFill>
                          <a:effectLst/>
                          <a:latin typeface="Open Sans" panose="020B0606030504020204" pitchFamily="34" charset="0"/>
                          <a:ea typeface="Open Sans" panose="020B0606030504020204" pitchFamily="34" charset="0"/>
                          <a:cs typeface="Open Sans" panose="020B0606030504020204" pitchFamily="34" charset="0"/>
                        </a:rPr>
                        <a:t>Personal Robots</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FF4FF"/>
                    </a:solidFill>
                  </a:tcPr>
                </a:tc>
                <a:tc>
                  <a:txBody>
                    <a:bodyPr/>
                    <a:lstStyle/>
                    <a:p>
                      <a:pPr marL="0" marR="0" lvl="0" indent="0" algn="ctr" defTabSz="685788"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900" kern="1200">
                          <a:solidFill>
                            <a:schemeClr val="tx1"/>
                          </a:solidFill>
                          <a:effectLst/>
                          <a:latin typeface="Open Sans" panose="020B0606030504020204" pitchFamily="34" charset="0"/>
                          <a:ea typeface="Open Sans" panose="020B0606030504020204" pitchFamily="34" charset="0"/>
                          <a:cs typeface="Open Sans" panose="020B0606030504020204" pitchFamily="34" charset="0"/>
                        </a:rPr>
                        <a:t>Dialogue Generations for Chatbots</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1E7F1"/>
                    </a:solidFill>
                  </a:tcPr>
                </a:tc>
                <a:tc>
                  <a:txBody>
                    <a:bodyPr/>
                    <a:lstStyle/>
                    <a:p>
                      <a:pPr marL="0" marR="0" lvl="0" indent="0" algn="ctr" defTabSz="685788"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900" kern="1200">
                          <a:solidFill>
                            <a:schemeClr val="tx1"/>
                          </a:solidFill>
                          <a:effectLst/>
                          <a:latin typeface="Open Sans" panose="020B0606030504020204" pitchFamily="34" charset="0"/>
                          <a:ea typeface="Open Sans" panose="020B0606030504020204" pitchFamily="34" charset="0"/>
                          <a:cs typeface="Open Sans" panose="020B0606030504020204" pitchFamily="34" charset="0"/>
                        </a:rPr>
                        <a:t>Test Automation, Test Scenario Creation</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1E7F1"/>
                    </a:solidFill>
                  </a:tcPr>
                </a:tc>
                <a:tc>
                  <a:txBody>
                    <a:bodyPr/>
                    <a:lstStyle/>
                    <a:p>
                      <a:pPr marL="0" marR="0" lvl="0" indent="0" algn="ctr" defTabSz="685788"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900" kern="1200">
                          <a:solidFill>
                            <a:schemeClr val="tx1"/>
                          </a:solidFill>
                          <a:effectLst/>
                          <a:latin typeface="Open Sans" panose="020B0606030504020204" pitchFamily="34" charset="0"/>
                          <a:ea typeface="Open Sans" panose="020B0606030504020204" pitchFamily="34" charset="0"/>
                          <a:cs typeface="Open Sans" panose="020B0606030504020204" pitchFamily="34" charset="0"/>
                        </a:rPr>
                        <a:t>Product Packaging, Description &amp; Branding Design</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1E7F1"/>
                    </a:solidFill>
                  </a:tcPr>
                </a:tc>
                <a:tc>
                  <a:txBody>
                    <a:bodyPr/>
                    <a:lstStyle/>
                    <a:p>
                      <a:pPr marL="0" marR="0" lvl="0" indent="0" algn="ctr" defTabSz="685788"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900" kern="1200">
                          <a:solidFill>
                            <a:schemeClr val="tx1"/>
                          </a:solidFill>
                          <a:effectLst/>
                          <a:latin typeface="Open Sans" panose="020B0606030504020204" pitchFamily="34" charset="0"/>
                          <a:ea typeface="Open Sans" panose="020B0606030504020204" pitchFamily="34" charset="0"/>
                          <a:cs typeface="Open Sans" panose="020B0606030504020204" pitchFamily="34" charset="0"/>
                        </a:rPr>
                        <a:t>Personalized Education &amp; Financial Plans </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1E7F1"/>
                    </a:solidFill>
                  </a:tcPr>
                </a:tc>
                <a:tc>
                  <a:txBody>
                    <a:bodyPr/>
                    <a:lstStyle/>
                    <a:p>
                      <a:pPr marL="0" marR="0" lvl="0" indent="0" algn="ctr" defTabSz="685788"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900" kern="1200">
                          <a:solidFill>
                            <a:schemeClr val="tx1"/>
                          </a:solidFill>
                          <a:effectLst/>
                          <a:latin typeface="Open Sans" panose="020B0606030504020204" pitchFamily="34" charset="0"/>
                          <a:ea typeface="Open Sans" panose="020B0606030504020204" pitchFamily="34" charset="0"/>
                          <a:cs typeface="Open Sans" panose="020B0606030504020204" pitchFamily="34" charset="0"/>
                        </a:rPr>
                        <a:t>Language Translation For Global E-commerce </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1E7F1"/>
                    </a:solidFill>
                  </a:tcPr>
                </a:tc>
                <a:tc>
                  <a:txBody>
                    <a:bodyPr/>
                    <a:lstStyle/>
                    <a:p>
                      <a:pPr marL="0" marR="0" lvl="0" indent="0" algn="ctr" defTabSz="685788"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900" kern="1200">
                          <a:solidFill>
                            <a:schemeClr val="tx1"/>
                          </a:solidFill>
                          <a:effectLst/>
                          <a:latin typeface="Open Sans" panose="020B0606030504020204" pitchFamily="34" charset="0"/>
                          <a:ea typeface="Open Sans" panose="020B0606030504020204" pitchFamily="34" charset="0"/>
                          <a:cs typeface="Open Sans" panose="020B0606030504020204" pitchFamily="34" charset="0"/>
                        </a:rPr>
                        <a:t>3D Models of Well Sites, Reservoirs, Pipelines</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1E7F1"/>
                    </a:solidFill>
                  </a:tcPr>
                </a:tc>
                <a:tc>
                  <a:txBody>
                    <a:bodyPr/>
                    <a:lstStyle/>
                    <a:p>
                      <a:pPr marL="0" marR="0" lvl="0" indent="0" algn="ctr" defTabSz="685788"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900" kern="1200">
                          <a:solidFill>
                            <a:schemeClr val="tx1"/>
                          </a:solidFill>
                          <a:effectLst/>
                          <a:latin typeface="Open Sans" panose="020B0606030504020204" pitchFamily="34" charset="0"/>
                          <a:ea typeface="Open Sans" panose="020B0606030504020204" pitchFamily="34" charset="0"/>
                          <a:cs typeface="Open Sans" panose="020B0606030504020204" pitchFamily="34" charset="0"/>
                        </a:rPr>
                        <a:t>Continuous Training Environment </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1E7F1"/>
                    </a:solidFill>
                  </a:tcPr>
                </a:tc>
                <a:extLst>
                  <a:ext uri="{0D108BD9-81ED-4DB2-BD59-A6C34878D82A}">
                    <a16:rowId xmlns:a16="http://schemas.microsoft.com/office/drawing/2014/main" val="1576023288"/>
                  </a:ext>
                </a:extLst>
              </a:tr>
              <a:tr h="484005">
                <a:tc vMerge="1">
                  <a:txBody>
                    <a:bodyPr/>
                    <a:lstStyle/>
                    <a:p>
                      <a:pPr marL="91440" marR="0" lvl="0" indent="-91440" algn="l" defTabSz="685788"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lang="en-US" sz="1050" kern="1200">
                        <a:solidFill>
                          <a:schemeClr val="dk1"/>
                        </a:solidFill>
                        <a:effectLst/>
                        <a:latin typeface="Open Sans" panose="020B0606030504020204" pitchFamily="34" charset="0"/>
                        <a:ea typeface="Open Sans" panose="020B0606030504020204" pitchFamily="34" charset="0"/>
                        <a:cs typeface="Open Sans" panose="020B0606030504020204" pitchFamily="34" charset="0"/>
                      </a:endParaRPr>
                    </a:p>
                  </a:txBody>
                  <a:tcPr>
                    <a:solidFill>
                      <a:schemeClr val="bg1">
                        <a:lumMod val="95000"/>
                      </a:schemeClr>
                    </a:solidFill>
                  </a:tcPr>
                </a:tc>
                <a:tc>
                  <a:txBody>
                    <a:bodyPr/>
                    <a:lstStyle/>
                    <a:p>
                      <a:pPr marL="0" marR="0" lvl="0" indent="0" algn="ctr" defTabSz="685788"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900" kern="1200">
                          <a:solidFill>
                            <a:schemeClr val="dk1"/>
                          </a:solidFill>
                          <a:effectLst/>
                          <a:latin typeface="Open Sans" panose="020B0606030504020204" pitchFamily="34" charset="0"/>
                          <a:ea typeface="Open Sans" panose="020B0606030504020204" pitchFamily="34" charset="0"/>
                          <a:cs typeface="Open Sans" panose="020B0606030504020204" pitchFamily="34" charset="0"/>
                        </a:rPr>
                        <a:t>Smart Cities</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FF4FF"/>
                    </a:solidFill>
                  </a:tcPr>
                </a:tc>
                <a:tc>
                  <a:txBody>
                    <a:bodyPr/>
                    <a:lstStyle/>
                    <a:p>
                      <a:pPr marL="0" marR="0" lvl="0" indent="0" algn="ctr" defTabSz="685788"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900" kern="1200">
                          <a:solidFill>
                            <a:schemeClr val="tx1"/>
                          </a:solidFill>
                          <a:effectLst/>
                          <a:latin typeface="Open Sans" panose="020B0606030504020204" pitchFamily="34" charset="0"/>
                          <a:ea typeface="Open Sans" panose="020B0606030504020204" pitchFamily="34" charset="0"/>
                          <a:cs typeface="Open Sans" panose="020B0606030504020204" pitchFamily="34" charset="0"/>
                        </a:rPr>
                        <a:t>News &amp; Media Summaries</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1E7F1"/>
                    </a:solidFill>
                  </a:tcPr>
                </a:tc>
                <a:tc>
                  <a:txBody>
                    <a:bodyPr/>
                    <a:lstStyle/>
                    <a:p>
                      <a:pPr marL="0" marR="0" lvl="0" indent="0" algn="ctr" defTabSz="685788"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900" kern="1200">
                          <a:solidFill>
                            <a:schemeClr val="tx1"/>
                          </a:solidFill>
                          <a:effectLst/>
                          <a:latin typeface="Open Sans" panose="020B0606030504020204" pitchFamily="34" charset="0"/>
                          <a:ea typeface="Open Sans" panose="020B0606030504020204" pitchFamily="34" charset="0"/>
                          <a:cs typeface="Open Sans" panose="020B0606030504020204" pitchFamily="34" charset="0"/>
                        </a:rPr>
                        <a:t>Documentation of Technical Systems</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1E7F1"/>
                    </a:solidFill>
                  </a:tcPr>
                </a:tc>
                <a:tc>
                  <a:txBody>
                    <a:bodyPr/>
                    <a:lstStyle/>
                    <a:p>
                      <a:pPr marL="0" marR="0" lvl="0" indent="0" algn="ctr" defTabSz="685788"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900" kern="1200">
                          <a:solidFill>
                            <a:schemeClr val="tx1"/>
                          </a:solidFill>
                          <a:effectLst/>
                          <a:latin typeface="Open Sans" panose="020B0606030504020204" pitchFamily="34" charset="0"/>
                          <a:ea typeface="Open Sans" panose="020B0606030504020204" pitchFamily="34" charset="0"/>
                          <a:cs typeface="Open Sans" panose="020B0606030504020204" pitchFamily="34" charset="0"/>
                        </a:rPr>
                        <a:t>Personalized Recommender Systems</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1E7F1"/>
                    </a:solidFill>
                  </a:tcPr>
                </a:tc>
                <a:tc>
                  <a:txBody>
                    <a:bodyPr/>
                    <a:lstStyle/>
                    <a:p>
                      <a:pPr marL="0" marR="0" lvl="0" indent="0" algn="ctr" defTabSz="685788"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900" kern="1200">
                          <a:solidFill>
                            <a:schemeClr val="tx1"/>
                          </a:solidFill>
                          <a:effectLst/>
                          <a:latin typeface="Open Sans" panose="020B0606030504020204" pitchFamily="34" charset="0"/>
                          <a:ea typeface="Open Sans" panose="020B0606030504020204" pitchFamily="34" charset="0"/>
                          <a:cs typeface="Open Sans" panose="020B0606030504020204" pitchFamily="34" charset="0"/>
                        </a:rPr>
                        <a:t>News &amp; Media Summaries</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1E7F1"/>
                    </a:solidFill>
                  </a:tcPr>
                </a:tc>
                <a:tc>
                  <a:txBody>
                    <a:bodyPr/>
                    <a:lstStyle/>
                    <a:p>
                      <a:pPr marL="0" marR="0" lvl="0" indent="0" algn="ctr" defTabSz="685788"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900" b="0" kern="1200">
                          <a:solidFill>
                            <a:schemeClr val="tx1"/>
                          </a:solidFill>
                          <a:effectLst/>
                          <a:latin typeface="Open Sans" panose="020B0606030504020204" pitchFamily="34" charset="0"/>
                          <a:ea typeface="Open Sans" panose="020B0606030504020204" pitchFamily="34" charset="0"/>
                          <a:cs typeface="Open Sans" panose="020B0606030504020204" pitchFamily="34" charset="0"/>
                        </a:rPr>
                        <a:t>Retail Customer Interactions</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1E7F1"/>
                    </a:solidFill>
                  </a:tcPr>
                </a:tc>
                <a:tc>
                  <a:txBody>
                    <a:bodyPr/>
                    <a:lstStyle/>
                    <a:p>
                      <a:pPr marL="0" marR="0" lvl="0" indent="0" algn="ctr" defTabSz="685788"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900" kern="1200">
                          <a:solidFill>
                            <a:schemeClr val="tx1"/>
                          </a:solidFill>
                          <a:effectLst/>
                          <a:latin typeface="Open Sans" panose="020B0606030504020204" pitchFamily="34" charset="0"/>
                          <a:ea typeface="Open Sans" panose="020B0606030504020204" pitchFamily="34" charset="0"/>
                          <a:cs typeface="Open Sans" panose="020B0606030504020204" pitchFamily="34" charset="0"/>
                        </a:rPr>
                        <a:t>Avatar Cloud Engines</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1E7F1"/>
                    </a:solidFill>
                  </a:tcPr>
                </a:tc>
                <a:tc>
                  <a:txBody>
                    <a:bodyPr/>
                    <a:lstStyle/>
                    <a:p>
                      <a:pPr marL="0" marR="0" lvl="0" indent="0" algn="ctr" defTabSz="685788"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900" kern="1200">
                          <a:solidFill>
                            <a:schemeClr val="tx1"/>
                          </a:solidFill>
                          <a:effectLst/>
                          <a:latin typeface="Open Sans" panose="020B0606030504020204" pitchFamily="34" charset="0"/>
                          <a:ea typeface="Open Sans" panose="020B0606030504020204" pitchFamily="34" charset="0"/>
                          <a:cs typeface="Open Sans" panose="020B0606030504020204" pitchFamily="34" charset="0"/>
                        </a:rPr>
                        <a:t>AI-Enabled Healthcare Clinical Surveillance </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1E7F1"/>
                    </a:solidFill>
                  </a:tcPr>
                </a:tc>
                <a:extLst>
                  <a:ext uri="{0D108BD9-81ED-4DB2-BD59-A6C34878D82A}">
                    <a16:rowId xmlns:a16="http://schemas.microsoft.com/office/drawing/2014/main" val="987035703"/>
                  </a:ext>
                </a:extLst>
              </a:tr>
              <a:tr h="352004">
                <a:tc vMerge="1">
                  <a:txBody>
                    <a:bodyPr/>
                    <a:lstStyle/>
                    <a:p>
                      <a:pPr marL="91440" marR="0" lvl="0" indent="-91440" algn="l" defTabSz="685788"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lang="en-US" sz="1050" kern="1200">
                        <a:solidFill>
                          <a:schemeClr val="dk1"/>
                        </a:solidFill>
                        <a:effectLst/>
                        <a:latin typeface="Open Sans" panose="020B0606030504020204" pitchFamily="34" charset="0"/>
                        <a:ea typeface="Open Sans" panose="020B0606030504020204" pitchFamily="34" charset="0"/>
                        <a:cs typeface="Open Sans" panose="020B0606030504020204" pitchFamily="34" charset="0"/>
                      </a:endParaRPr>
                    </a:p>
                  </a:txBody>
                  <a:tcPr>
                    <a:solidFill>
                      <a:schemeClr val="bg1">
                        <a:lumMod val="95000"/>
                      </a:schemeClr>
                    </a:solidFill>
                  </a:tcPr>
                </a:tc>
                <a:tc>
                  <a:txBody>
                    <a:bodyPr/>
                    <a:lstStyle/>
                    <a:p>
                      <a:pPr marL="0" marR="0" lvl="0" indent="0" algn="ctr" defTabSz="685788"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900" kern="1200">
                          <a:solidFill>
                            <a:schemeClr val="dk1"/>
                          </a:solidFill>
                          <a:effectLst/>
                          <a:latin typeface="Open Sans" panose="020B0606030504020204" pitchFamily="34" charset="0"/>
                          <a:ea typeface="Open Sans" panose="020B0606030504020204" pitchFamily="34" charset="0"/>
                          <a:cs typeface="Open Sans" panose="020B0606030504020204" pitchFamily="34" charset="0"/>
                        </a:rPr>
                        <a:t>Supply Chain Optimization</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FF4FF"/>
                    </a:solidFill>
                  </a:tcPr>
                </a:tc>
                <a:tc>
                  <a:txBody>
                    <a:bodyPr/>
                    <a:lstStyle/>
                    <a:p>
                      <a:pPr marL="0" marR="0" lvl="0" indent="0" algn="ctr" defTabSz="685788"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900" kern="1200">
                          <a:solidFill>
                            <a:schemeClr val="tx1"/>
                          </a:solidFill>
                          <a:effectLst/>
                          <a:latin typeface="Open Sans" panose="020B0606030504020204" pitchFamily="34" charset="0"/>
                          <a:ea typeface="Open Sans" panose="020B0606030504020204" pitchFamily="34" charset="0"/>
                          <a:cs typeface="Open Sans" panose="020B0606030504020204" pitchFamily="34" charset="0"/>
                        </a:rPr>
                        <a:t>Legal &amp; Regulatory Documents</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1E7F1"/>
                    </a:solidFill>
                  </a:tcPr>
                </a:tc>
                <a:tc>
                  <a:txBody>
                    <a:bodyPr/>
                    <a:lstStyle/>
                    <a:p>
                      <a:pPr marL="0" marR="0" lvl="0" indent="0" algn="ctr" defTabSz="685788"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900" kern="1200">
                          <a:solidFill>
                            <a:schemeClr val="tx1"/>
                          </a:solidFill>
                          <a:effectLst/>
                          <a:latin typeface="Open Sans" panose="020B0606030504020204" pitchFamily="34" charset="0"/>
                          <a:ea typeface="Open Sans" panose="020B0606030504020204" pitchFamily="34" charset="0"/>
                          <a:cs typeface="Open Sans" panose="020B0606030504020204" pitchFamily="34" charset="0"/>
                        </a:rPr>
                        <a:t>Data Engineering, SQL, munging data’</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1E7F1"/>
                    </a:solidFill>
                  </a:tcPr>
                </a:tc>
                <a:tc>
                  <a:txBody>
                    <a:bodyPr/>
                    <a:lstStyle/>
                    <a:p>
                      <a:pPr marL="0" marR="0" lvl="0" indent="0" algn="ctr" defTabSz="685788"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900" kern="1200">
                          <a:solidFill>
                            <a:schemeClr val="tx1"/>
                          </a:solidFill>
                          <a:effectLst/>
                          <a:latin typeface="Open Sans" panose="020B0606030504020204" pitchFamily="34" charset="0"/>
                          <a:ea typeface="Open Sans" panose="020B0606030504020204" pitchFamily="34" charset="0"/>
                          <a:cs typeface="Open Sans" panose="020B0606030504020204" pitchFamily="34" charset="0"/>
                        </a:rPr>
                        <a:t>Product Description &amp; Reviews </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1E7F1"/>
                    </a:solidFill>
                  </a:tcPr>
                </a:tc>
                <a:tc>
                  <a:txBody>
                    <a:bodyPr/>
                    <a:lstStyle/>
                    <a:p>
                      <a:pPr marL="0" marR="0" lvl="0" indent="0" algn="ctr" defTabSz="685788"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900" kern="1200">
                          <a:solidFill>
                            <a:schemeClr val="tx1"/>
                          </a:solidFill>
                          <a:effectLst/>
                          <a:latin typeface="Open Sans" panose="020B0606030504020204" pitchFamily="34" charset="0"/>
                          <a:ea typeface="Open Sans" panose="020B0606030504020204" pitchFamily="34" charset="0"/>
                          <a:cs typeface="Open Sans" panose="020B0606030504020204" pitchFamily="34" charset="0"/>
                        </a:rPr>
                        <a:t>System Diagram Generation</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1E7F1"/>
                    </a:solidFill>
                  </a:tcPr>
                </a:tc>
                <a:tc>
                  <a:txBody>
                    <a:bodyPr/>
                    <a:lstStyle/>
                    <a:p>
                      <a:pPr marL="0" marR="0" lvl="0" indent="0" algn="ctr" defTabSz="685788"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900" b="0" kern="1200">
                          <a:solidFill>
                            <a:schemeClr val="tx1"/>
                          </a:solidFill>
                          <a:effectLst/>
                          <a:latin typeface="Open Sans" panose="020B0606030504020204" pitchFamily="34" charset="0"/>
                          <a:ea typeface="Open Sans" panose="020B0606030504020204" pitchFamily="34" charset="0"/>
                          <a:cs typeface="Open Sans" panose="020B0606030504020204" pitchFamily="34" charset="0"/>
                        </a:rPr>
                        <a:t>Investment Advice &amp; Wealth Management</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1E7F1"/>
                    </a:solidFill>
                  </a:tcPr>
                </a:tc>
                <a:tc>
                  <a:txBody>
                    <a:bodyPr/>
                    <a:lstStyle/>
                    <a:p>
                      <a:pPr marL="0" marR="0" lvl="0" indent="0" algn="ctr" defTabSz="685788"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900" kern="1200">
                          <a:solidFill>
                            <a:schemeClr val="tx1"/>
                          </a:solidFill>
                          <a:effectLst/>
                          <a:latin typeface="Open Sans" panose="020B0606030504020204" pitchFamily="34" charset="0"/>
                          <a:ea typeface="Open Sans" panose="020B0606030504020204" pitchFamily="34" charset="0"/>
                          <a:cs typeface="Open Sans" panose="020B0606030504020204" pitchFamily="34" charset="0"/>
                        </a:rPr>
                        <a:t>Gaming World Creation</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1E7F1"/>
                    </a:solidFill>
                  </a:tcPr>
                </a:tc>
                <a:tc>
                  <a:txBody>
                    <a:bodyPr/>
                    <a:lstStyle/>
                    <a:p>
                      <a:pPr marL="0" marR="0" lvl="0" indent="0" algn="ctr" defTabSz="685788"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900" kern="1200">
                          <a:solidFill>
                            <a:schemeClr val="tx1"/>
                          </a:solidFill>
                          <a:effectLst/>
                          <a:latin typeface="Open Sans" panose="020B0606030504020204" pitchFamily="34" charset="0"/>
                          <a:ea typeface="Open Sans" panose="020B0606030504020204" pitchFamily="34" charset="0"/>
                          <a:cs typeface="Open Sans" panose="020B0606030504020204" pitchFamily="34" charset="0"/>
                        </a:rPr>
                        <a:t>Nanomaterial Informatics</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1E7F1"/>
                    </a:solidFill>
                  </a:tcPr>
                </a:tc>
                <a:extLst>
                  <a:ext uri="{0D108BD9-81ED-4DB2-BD59-A6C34878D82A}">
                    <a16:rowId xmlns:a16="http://schemas.microsoft.com/office/drawing/2014/main" val="1816206696"/>
                  </a:ext>
                </a:extLst>
              </a:tr>
              <a:tr h="352004">
                <a:tc vMerge="1">
                  <a:txBody>
                    <a:bodyPr/>
                    <a:lstStyle/>
                    <a:p>
                      <a:pPr marL="91440" marR="0" lvl="0" indent="-91440" algn="l" defTabSz="685788"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lang="en-US" sz="1050" kern="1200">
                        <a:solidFill>
                          <a:schemeClr val="dk1"/>
                        </a:solidFill>
                        <a:effectLst/>
                        <a:latin typeface="Open Sans" panose="020B0606030504020204" pitchFamily="34" charset="0"/>
                        <a:ea typeface="Open Sans" panose="020B0606030504020204" pitchFamily="34" charset="0"/>
                        <a:cs typeface="Open Sans" panose="020B0606030504020204" pitchFamily="34" charset="0"/>
                      </a:endParaRPr>
                    </a:p>
                  </a:txBody>
                  <a:tcPr>
                    <a:solidFill>
                      <a:schemeClr val="bg1">
                        <a:lumMod val="95000"/>
                      </a:schemeClr>
                    </a:solidFill>
                  </a:tcPr>
                </a:tc>
                <a:tc>
                  <a:txBody>
                    <a:bodyPr/>
                    <a:lstStyle/>
                    <a:p>
                      <a:pPr marL="0" marR="0" lvl="0" indent="0" algn="ctr" defTabSz="685788"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900" kern="1200">
                          <a:solidFill>
                            <a:schemeClr val="dk1"/>
                          </a:solidFill>
                          <a:effectLst/>
                          <a:latin typeface="Open Sans" panose="020B0606030504020204" pitchFamily="34" charset="0"/>
                          <a:ea typeface="Open Sans" panose="020B0606030504020204" pitchFamily="34" charset="0"/>
                          <a:cs typeface="Open Sans" panose="020B0606030504020204" pitchFamily="34" charset="0"/>
                        </a:rPr>
                        <a:t>Market Prediction</a:t>
                      </a:r>
                    </a:p>
                  </a:txBody>
                  <a:tcPr anchor="ct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rgbClr val="EFF4FF"/>
                    </a:solidFill>
                  </a:tcPr>
                </a:tc>
                <a:tc>
                  <a:txBody>
                    <a:bodyPr/>
                    <a:lstStyle/>
                    <a:p>
                      <a:pPr marL="0" marR="0" lvl="0" indent="0" algn="ctr" defTabSz="685788"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900" kern="1200">
                          <a:solidFill>
                            <a:schemeClr val="tx1"/>
                          </a:solidFill>
                          <a:effectLst/>
                          <a:latin typeface="Open Sans" panose="020B0606030504020204" pitchFamily="34" charset="0"/>
                          <a:ea typeface="Open Sans" panose="020B0606030504020204" pitchFamily="34" charset="0"/>
                          <a:cs typeface="Open Sans" panose="020B0606030504020204" pitchFamily="34" charset="0"/>
                        </a:rPr>
                        <a:t>Internet Search</a:t>
                      </a:r>
                    </a:p>
                  </a:txBody>
                  <a:tcPr anchor="ctr">
                    <a:lnT w="12700" cap="flat" cmpd="sng" algn="ctr">
                      <a:solidFill>
                        <a:schemeClr val="bg1"/>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rgbClr val="D1E7F1"/>
                    </a:solidFill>
                  </a:tcPr>
                </a:tc>
                <a:tc>
                  <a:txBody>
                    <a:bodyPr/>
                    <a:lstStyle/>
                    <a:p>
                      <a:pPr marL="0" marR="0" lvl="0" indent="0" algn="ctr" defTabSz="685788"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900" kern="1200">
                          <a:solidFill>
                            <a:schemeClr val="tx1"/>
                          </a:solidFill>
                          <a:effectLst/>
                          <a:latin typeface="Open Sans" panose="020B0606030504020204" pitchFamily="34" charset="0"/>
                          <a:ea typeface="Open Sans" panose="020B0606030504020204" pitchFamily="34" charset="0"/>
                          <a:cs typeface="Open Sans" panose="020B0606030504020204" pitchFamily="34" charset="0"/>
                        </a:rPr>
                        <a:t>Customizing Platforms</a:t>
                      </a:r>
                    </a:p>
                  </a:txBody>
                  <a:tcPr anchor="ctr">
                    <a:lnT w="12700" cap="flat" cmpd="sng" algn="ctr">
                      <a:solidFill>
                        <a:schemeClr val="bg1"/>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rgbClr val="D1E7F1"/>
                    </a:solidFill>
                  </a:tcPr>
                </a:tc>
                <a:tc>
                  <a:txBody>
                    <a:bodyPr/>
                    <a:lstStyle/>
                    <a:p>
                      <a:pPr marL="0" marR="0" lvl="0" indent="0" algn="ctr" defTabSz="685788"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900" kern="1200">
                          <a:solidFill>
                            <a:schemeClr val="tx1"/>
                          </a:solidFill>
                          <a:effectLst/>
                          <a:latin typeface="Open Sans" panose="020B0606030504020204" pitchFamily="34" charset="0"/>
                          <a:ea typeface="Open Sans" panose="020B0606030504020204" pitchFamily="34" charset="0"/>
                          <a:cs typeface="Open Sans" panose="020B0606030504020204" pitchFamily="34" charset="0"/>
                        </a:rPr>
                        <a:t>Caption and Subtitle Generation</a:t>
                      </a:r>
                    </a:p>
                  </a:txBody>
                  <a:tcPr anchor="ctr">
                    <a:lnT w="12700" cap="flat" cmpd="sng" algn="ctr">
                      <a:solidFill>
                        <a:schemeClr val="bg1"/>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rgbClr val="D1E7F1"/>
                    </a:solidFill>
                  </a:tcPr>
                </a:tc>
                <a:tc>
                  <a:txBody>
                    <a:bodyPr/>
                    <a:lstStyle/>
                    <a:p>
                      <a:pPr marL="0" marR="0" lvl="0" indent="0" algn="ctr" defTabSz="685788"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900" kern="1200">
                          <a:solidFill>
                            <a:schemeClr val="tx1"/>
                          </a:solidFill>
                          <a:effectLst/>
                          <a:latin typeface="Open Sans" panose="020B0606030504020204" pitchFamily="34" charset="0"/>
                          <a:ea typeface="Open Sans" panose="020B0606030504020204" pitchFamily="34" charset="0"/>
                          <a:cs typeface="Open Sans" panose="020B0606030504020204" pitchFamily="34" charset="0"/>
                        </a:rPr>
                        <a:t>Video Editing / Generation</a:t>
                      </a:r>
                    </a:p>
                  </a:txBody>
                  <a:tcPr anchor="ctr">
                    <a:lnT w="12700" cap="flat" cmpd="sng" algn="ctr">
                      <a:solidFill>
                        <a:schemeClr val="bg1"/>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rgbClr val="D1E7F1"/>
                    </a:solidFill>
                  </a:tcPr>
                </a:tc>
                <a:tc>
                  <a:txBody>
                    <a:bodyPr/>
                    <a:lstStyle/>
                    <a:p>
                      <a:pPr marL="0" marR="0" lvl="0" indent="0" algn="ctr" defTabSz="685788"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900" b="0" kern="1200">
                          <a:solidFill>
                            <a:schemeClr val="tx1"/>
                          </a:solidFill>
                          <a:effectLst/>
                          <a:latin typeface="Open Sans" panose="020B0606030504020204" pitchFamily="34" charset="0"/>
                          <a:ea typeface="Open Sans" panose="020B0606030504020204" pitchFamily="34" charset="0"/>
                          <a:cs typeface="Open Sans" panose="020B0606030504020204" pitchFamily="34" charset="0"/>
                        </a:rPr>
                        <a:t>Customer Sentiment Analysis</a:t>
                      </a:r>
                    </a:p>
                  </a:txBody>
                  <a:tcPr anchor="ctr">
                    <a:lnT w="12700" cap="flat" cmpd="sng" algn="ctr">
                      <a:solidFill>
                        <a:schemeClr val="bg1"/>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rgbClr val="D1E7F1"/>
                    </a:solidFill>
                  </a:tcPr>
                </a:tc>
                <a:tc>
                  <a:txBody>
                    <a:bodyPr/>
                    <a:lstStyle/>
                    <a:p>
                      <a:pPr marL="0" marR="0" lvl="0" indent="0" algn="ctr" defTabSz="685788"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900" kern="1200">
                          <a:solidFill>
                            <a:schemeClr val="tx1"/>
                          </a:solidFill>
                          <a:effectLst/>
                          <a:latin typeface="Open Sans" panose="020B0606030504020204" pitchFamily="34" charset="0"/>
                          <a:ea typeface="Open Sans" panose="020B0606030504020204" pitchFamily="34" charset="0"/>
                          <a:cs typeface="Open Sans" panose="020B0606030504020204" pitchFamily="34" charset="0"/>
                        </a:rPr>
                        <a:t>Metvaerse 3D Experience</a:t>
                      </a:r>
                    </a:p>
                  </a:txBody>
                  <a:tcPr anchor="ctr">
                    <a:lnT w="12700" cap="flat" cmpd="sng" algn="ctr">
                      <a:solidFill>
                        <a:schemeClr val="bg1"/>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rgbClr val="D1E7F1"/>
                    </a:solidFill>
                  </a:tcPr>
                </a:tc>
                <a:tc>
                  <a:txBody>
                    <a:bodyPr/>
                    <a:lstStyle/>
                    <a:p>
                      <a:pPr marL="0" marR="0" lvl="0" indent="0" algn="ctr" defTabSz="685788"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900" kern="1200">
                          <a:solidFill>
                            <a:schemeClr val="tx1"/>
                          </a:solidFill>
                          <a:effectLst/>
                          <a:latin typeface="Open Sans" panose="020B0606030504020204" pitchFamily="34" charset="0"/>
                          <a:ea typeface="Open Sans" panose="020B0606030504020204" pitchFamily="34" charset="0"/>
                          <a:cs typeface="Open Sans" panose="020B0606030504020204" pitchFamily="34" charset="0"/>
                        </a:rPr>
                        <a:t>Protein Folding Prediction</a:t>
                      </a:r>
                    </a:p>
                  </a:txBody>
                  <a:tcPr anchor="ctr">
                    <a:lnT w="12700" cap="flat" cmpd="sng" algn="ctr">
                      <a:solidFill>
                        <a:schemeClr val="bg1"/>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rgbClr val="D1E7F1"/>
                    </a:solidFill>
                  </a:tcPr>
                </a:tc>
                <a:extLst>
                  <a:ext uri="{0D108BD9-81ED-4DB2-BD59-A6C34878D82A}">
                    <a16:rowId xmlns:a16="http://schemas.microsoft.com/office/drawing/2014/main" val="3191716583"/>
                  </a:ext>
                </a:extLst>
              </a:tr>
              <a:tr h="381338">
                <a:tc>
                  <a:txBody>
                    <a:bodyPr/>
                    <a:lstStyle/>
                    <a:p>
                      <a:pPr marL="0" marR="0" lvl="0" indent="0" algn="ctr" defTabSz="685788"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en-US" sz="1000" b="1" kern="1200">
                        <a:solidFill>
                          <a:schemeClr val="dk1"/>
                        </a:solidFill>
                        <a:effectLst/>
                        <a:latin typeface="Open Sans" panose="020B0606030504020204" pitchFamily="34" charset="0"/>
                        <a:ea typeface="Open Sans" panose="020B0606030504020204" pitchFamily="34" charset="0"/>
                        <a:cs typeface="Open Sans" panose="020B0606030504020204" pitchFamily="34" charset="0"/>
                      </a:endParaRPr>
                    </a:p>
                  </a:txBody>
                  <a:tcPr anchor="ctr">
                    <a:lnR w="12700" cap="flat" cmpd="sng" algn="ctr">
                      <a:solidFill>
                        <a:schemeClr val="bg1">
                          <a:lumMod val="95000"/>
                        </a:schemeClr>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lumMod val="95000"/>
                      </a:schemeClr>
                    </a:solidFill>
                  </a:tcPr>
                </a:tc>
                <a:tc>
                  <a:txBody>
                    <a:bodyPr/>
                    <a:lstStyle/>
                    <a:p>
                      <a:pPr marL="0" marR="0" lvl="0" indent="0" algn="ctr" defTabSz="685788"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000" b="1" kern="1200">
                          <a:solidFill>
                            <a:schemeClr val="dk1"/>
                          </a:solidFill>
                          <a:effectLst/>
                          <a:latin typeface="Open Sans" panose="020B0606030504020204" pitchFamily="34" charset="0"/>
                          <a:ea typeface="Open Sans" panose="020B0606030504020204" pitchFamily="34" charset="0"/>
                          <a:cs typeface="Open Sans" panose="020B0606030504020204" pitchFamily="34" charset="0"/>
                        </a:rPr>
                        <a:t>ARTIFICIAL GENERAL INTELLIGENCE (AGI)</a:t>
                      </a:r>
                    </a:p>
                  </a:txBody>
                  <a:tcPr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lumMod val="95000"/>
                      </a:schemeClr>
                    </a:solidFill>
                  </a:tcPr>
                </a:tc>
                <a:tc>
                  <a:txBody>
                    <a:bodyPr/>
                    <a:lstStyle/>
                    <a:p>
                      <a:pPr marL="0" marR="0" lvl="0" indent="0" algn="ctr" defTabSz="685788"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000" b="1" kern="1200">
                          <a:solidFill>
                            <a:schemeClr val="dk1"/>
                          </a:solidFill>
                          <a:effectLst/>
                          <a:latin typeface="Open Sans" panose="020B0606030504020204" pitchFamily="34" charset="0"/>
                          <a:ea typeface="Open Sans" panose="020B0606030504020204" pitchFamily="34" charset="0"/>
                          <a:cs typeface="Open Sans" panose="020B0606030504020204" pitchFamily="34" charset="0"/>
                        </a:rPr>
                        <a:t>TEXT</a:t>
                      </a:r>
                    </a:p>
                  </a:txBody>
                  <a:tcPr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lumMod val="95000"/>
                      </a:schemeClr>
                    </a:solidFill>
                  </a:tcPr>
                </a:tc>
                <a:tc>
                  <a:txBody>
                    <a:bodyPr/>
                    <a:lstStyle/>
                    <a:p>
                      <a:pPr marL="0" marR="0" lvl="0" indent="0" algn="ctr" defTabSz="685788"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000" b="1" kern="1200">
                          <a:solidFill>
                            <a:schemeClr val="dk1"/>
                          </a:solidFill>
                          <a:effectLst/>
                          <a:latin typeface="Open Sans" panose="020B0606030504020204" pitchFamily="34" charset="0"/>
                          <a:ea typeface="Open Sans" panose="020B0606030504020204" pitchFamily="34" charset="0"/>
                          <a:cs typeface="Open Sans" panose="020B0606030504020204" pitchFamily="34" charset="0"/>
                        </a:rPr>
                        <a:t>CODE</a:t>
                      </a:r>
                    </a:p>
                  </a:txBody>
                  <a:tcPr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lumMod val="95000"/>
                      </a:schemeClr>
                    </a:solidFill>
                  </a:tcPr>
                </a:tc>
                <a:tc>
                  <a:txBody>
                    <a:bodyPr/>
                    <a:lstStyle/>
                    <a:p>
                      <a:pPr marL="0" marR="0" lvl="0" indent="0" algn="ctr" defTabSz="685788"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000" b="1" kern="1200">
                          <a:solidFill>
                            <a:schemeClr val="dk1"/>
                          </a:solidFill>
                          <a:effectLst/>
                          <a:latin typeface="Open Sans" panose="020B0606030504020204" pitchFamily="34" charset="0"/>
                          <a:ea typeface="Open Sans" panose="020B0606030504020204" pitchFamily="34" charset="0"/>
                          <a:cs typeface="Open Sans" panose="020B0606030504020204" pitchFamily="34" charset="0"/>
                        </a:rPr>
                        <a:t>IMAGE</a:t>
                      </a:r>
                    </a:p>
                  </a:txBody>
                  <a:tcPr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lumMod val="95000"/>
                      </a:schemeClr>
                    </a:solidFill>
                  </a:tcPr>
                </a:tc>
                <a:tc>
                  <a:txBody>
                    <a:bodyPr/>
                    <a:lstStyle/>
                    <a:p>
                      <a:pPr marL="0" marR="0" lvl="0" indent="0" algn="ctr" defTabSz="685788"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000" b="1" kern="1200">
                          <a:solidFill>
                            <a:schemeClr val="dk1"/>
                          </a:solidFill>
                          <a:effectLst/>
                          <a:latin typeface="Open Sans" panose="020B0606030504020204" pitchFamily="34" charset="0"/>
                          <a:ea typeface="Open Sans" panose="020B0606030504020204" pitchFamily="34" charset="0"/>
                          <a:cs typeface="Open Sans" panose="020B0606030504020204" pitchFamily="34" charset="0"/>
                        </a:rPr>
                        <a:t>VIDEO</a:t>
                      </a:r>
                    </a:p>
                  </a:txBody>
                  <a:tcPr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lumMod val="95000"/>
                      </a:schemeClr>
                    </a:solidFill>
                  </a:tcPr>
                </a:tc>
                <a:tc>
                  <a:txBody>
                    <a:bodyPr/>
                    <a:lstStyle/>
                    <a:p>
                      <a:pPr marL="0" marR="0" lvl="0" indent="0" algn="ctr" defTabSz="685788"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000" b="1" kern="1200">
                          <a:solidFill>
                            <a:schemeClr val="dk1"/>
                          </a:solidFill>
                          <a:effectLst/>
                          <a:latin typeface="Open Sans" panose="020B0606030504020204" pitchFamily="34" charset="0"/>
                          <a:ea typeface="Open Sans" panose="020B0606030504020204" pitchFamily="34" charset="0"/>
                          <a:cs typeface="Open Sans" panose="020B0606030504020204" pitchFamily="34" charset="0"/>
                        </a:rPr>
                        <a:t>SPEECH</a:t>
                      </a:r>
                    </a:p>
                  </a:txBody>
                  <a:tcPr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lumMod val="95000"/>
                      </a:schemeClr>
                    </a:solidFill>
                  </a:tcPr>
                </a:tc>
                <a:tc>
                  <a:txBody>
                    <a:bodyPr/>
                    <a:lstStyle/>
                    <a:p>
                      <a:pPr marL="0" marR="0" lvl="0" indent="0" algn="ctr" defTabSz="685788"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000" b="1" kern="1200">
                          <a:solidFill>
                            <a:schemeClr val="dk1"/>
                          </a:solidFill>
                          <a:effectLst/>
                          <a:latin typeface="Open Sans" panose="020B0606030504020204" pitchFamily="34" charset="0"/>
                          <a:ea typeface="Open Sans" panose="020B0606030504020204" pitchFamily="34" charset="0"/>
                          <a:cs typeface="Open Sans" panose="020B0606030504020204" pitchFamily="34" charset="0"/>
                        </a:rPr>
                        <a:t>3D</a:t>
                      </a:r>
                    </a:p>
                  </a:txBody>
                  <a:tcPr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lumMod val="95000"/>
                      </a:schemeClr>
                    </a:solidFill>
                  </a:tcPr>
                </a:tc>
                <a:tc>
                  <a:txBody>
                    <a:bodyPr/>
                    <a:lstStyle/>
                    <a:p>
                      <a:pPr marL="0" marR="0" lvl="0" indent="0" algn="ctr" defTabSz="685788"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000" b="1" kern="1200">
                          <a:solidFill>
                            <a:schemeClr val="dk1"/>
                          </a:solidFill>
                          <a:effectLst/>
                          <a:latin typeface="Open Sans" panose="020B0606030504020204" pitchFamily="34" charset="0"/>
                          <a:ea typeface="Open Sans" panose="020B0606030504020204" pitchFamily="34" charset="0"/>
                          <a:cs typeface="Open Sans" panose="020B0606030504020204" pitchFamily="34" charset="0"/>
                        </a:rPr>
                        <a:t>SPECIALIZED</a:t>
                      </a:r>
                    </a:p>
                  </a:txBody>
                  <a:tcPr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980062154"/>
                  </a:ext>
                </a:extLst>
              </a:tr>
              <a:tr h="484005">
                <a:tc rowSpan="8">
                  <a:txBody>
                    <a:bodyPr/>
                    <a:lstStyle/>
                    <a:p>
                      <a:pPr marL="0" marR="0" lvl="0" indent="0" algn="ctr" defTabSz="685788"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050" b="1" kern="1200">
                          <a:solidFill>
                            <a:schemeClr val="dk1"/>
                          </a:solidFill>
                          <a:effectLst/>
                          <a:latin typeface="Open Sans" panose="020B0606030504020204" pitchFamily="34" charset="0"/>
                          <a:ea typeface="Open Sans" panose="020B0606030504020204" pitchFamily="34" charset="0"/>
                          <a:cs typeface="Open Sans" panose="020B0606030504020204" pitchFamily="34" charset="0"/>
                        </a:rPr>
                        <a:t>FOUNDATION  MODELS*</a:t>
                      </a:r>
                    </a:p>
                  </a:txBody>
                  <a:tcPr vert="vert270" anchor="ctr">
                    <a:lnT w="12700" cap="flat" cmpd="sng" algn="ctr">
                      <a:solidFill>
                        <a:schemeClr val="tx2"/>
                      </a:solidFill>
                      <a:prstDash val="solid"/>
                      <a:round/>
                      <a:headEnd type="none" w="med" len="med"/>
                      <a:tailEnd type="none" w="med" len="med"/>
                    </a:lnT>
                    <a:solidFill>
                      <a:schemeClr val="bg1"/>
                    </a:solidFill>
                  </a:tcPr>
                </a:tc>
                <a:tc>
                  <a:txBody>
                    <a:bodyPr/>
                    <a:lstStyle/>
                    <a:p>
                      <a:pPr marL="0" marR="0" lvl="0" indent="0" algn="l" defTabSz="685788"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900" b="1"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NVIDIA, Microsoft: </a:t>
                      </a:r>
                    </a:p>
                    <a:p>
                      <a:pPr marL="0" marR="0" lvl="0" indent="0" algn="l" defTabSz="685788"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9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MT-NLG</a:t>
                      </a:r>
                    </a:p>
                  </a:txBody>
                  <a:tcPr anchor="ctr">
                    <a:lnT w="12700" cap="flat" cmpd="sng" algn="ctr">
                      <a:solidFill>
                        <a:schemeClr val="tx2"/>
                      </a:solidFill>
                      <a:prstDash val="solid"/>
                      <a:round/>
                      <a:headEnd type="none" w="med" len="med"/>
                      <a:tailEnd type="none" w="med" len="med"/>
                    </a:lnT>
                    <a:lnB w="19050" cap="flat" cmpd="sng" algn="ctr">
                      <a:noFill/>
                      <a:prstDash val="solid"/>
                      <a:round/>
                      <a:headEnd type="none" w="med" len="med"/>
                      <a:tailEnd type="none" w="med" len="med"/>
                    </a:lnB>
                    <a:solidFill>
                      <a:schemeClr val="bg1"/>
                    </a:solidFill>
                  </a:tcPr>
                </a:tc>
                <a:tc>
                  <a:txBody>
                    <a:bodyPr/>
                    <a:lstStyle/>
                    <a:p>
                      <a:pPr marL="0" marR="0" lvl="0" indent="0" algn="l" defTabSz="685788"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900" b="1"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NVIDIA, Microsoft: </a:t>
                      </a:r>
                      <a:r>
                        <a:rPr kumimoji="0" lang="en-US" sz="9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MT-NLG</a:t>
                      </a:r>
                    </a:p>
                  </a:txBody>
                  <a:tcPr anchor="ctr">
                    <a:lnT w="12700" cap="flat" cmpd="sng" algn="ctr">
                      <a:solidFill>
                        <a:schemeClr val="tx2"/>
                      </a:solidFill>
                      <a:prstDash val="solid"/>
                      <a:round/>
                      <a:headEnd type="none" w="med" len="med"/>
                      <a:tailEnd type="none" w="med" len="med"/>
                    </a:lnT>
                    <a:lnB w="19050" cap="flat" cmpd="sng" algn="ctr">
                      <a:noFill/>
                      <a:prstDash val="solid"/>
                      <a:round/>
                      <a:headEnd type="none" w="med" len="med"/>
                      <a:tailEnd type="none" w="med" len="med"/>
                    </a:lnB>
                    <a:solidFill>
                      <a:schemeClr val="bg1"/>
                    </a:solidFill>
                  </a:tcPr>
                </a:tc>
                <a:tc>
                  <a:txBody>
                    <a:bodyPr/>
                    <a:lstStyle/>
                    <a:p>
                      <a:pPr marL="0" marR="0" lvl="0" indent="0" algn="l" defTabSz="685788"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900" b="1"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NVIDIA, Microsoft: </a:t>
                      </a:r>
                      <a:r>
                        <a:rPr kumimoji="0" lang="en-US" sz="9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MT-NLG</a:t>
                      </a:r>
                    </a:p>
                  </a:txBody>
                  <a:tcPr anchor="ctr">
                    <a:lnT w="12700" cap="flat" cmpd="sng" algn="ctr">
                      <a:solidFill>
                        <a:schemeClr val="tx2"/>
                      </a:solidFill>
                      <a:prstDash val="solid"/>
                      <a:round/>
                      <a:headEnd type="none" w="med" len="med"/>
                      <a:tailEnd type="none" w="med" len="med"/>
                    </a:lnT>
                    <a:lnB w="19050" cap="flat" cmpd="sng" algn="ctr">
                      <a:noFill/>
                      <a:prstDash val="solid"/>
                      <a:round/>
                      <a:headEnd type="none" w="med" len="med"/>
                      <a:tailEnd type="none" w="med" len="med"/>
                    </a:lnB>
                    <a:solidFill>
                      <a:schemeClr val="bg1"/>
                    </a:solidFill>
                  </a:tcPr>
                </a:tc>
                <a:tc>
                  <a:txBody>
                    <a:bodyPr/>
                    <a:lstStyle/>
                    <a:p>
                      <a:pPr marL="0" marR="0" lvl="0" indent="0" algn="l" defTabSz="685788"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900" b="1" kern="1200" err="1">
                          <a:solidFill>
                            <a:schemeClr val="dk1"/>
                          </a:solidFill>
                          <a:effectLst/>
                          <a:latin typeface="Open Sans" panose="020B0606030504020204" pitchFamily="34" charset="0"/>
                          <a:ea typeface="Open Sans" panose="020B0606030504020204" pitchFamily="34" charset="0"/>
                          <a:cs typeface="Open Sans" panose="020B0606030504020204" pitchFamily="34" charset="0"/>
                        </a:rPr>
                        <a:t>OpenAI</a:t>
                      </a:r>
                      <a:r>
                        <a:rPr lang="en-US" sz="900" b="1" kern="1200">
                          <a:solidFill>
                            <a:schemeClr val="dk1"/>
                          </a:solidFill>
                          <a:effectLst/>
                          <a:latin typeface="Open Sans" panose="020B0606030504020204" pitchFamily="34" charset="0"/>
                          <a:ea typeface="Open Sans" panose="020B0606030504020204" pitchFamily="34" charset="0"/>
                          <a:cs typeface="Open Sans" panose="020B0606030504020204" pitchFamily="34" charset="0"/>
                        </a:rPr>
                        <a:t>:</a:t>
                      </a:r>
                      <a:r>
                        <a:rPr lang="en-US" sz="900" kern="1200">
                          <a:solidFill>
                            <a:schemeClr val="dk1"/>
                          </a:solidFill>
                          <a:effectLst/>
                          <a:latin typeface="Open Sans" panose="020B0606030504020204" pitchFamily="34" charset="0"/>
                          <a:ea typeface="Open Sans" panose="020B0606030504020204" pitchFamily="34" charset="0"/>
                          <a:cs typeface="Open Sans" panose="020B0606030504020204" pitchFamily="34" charset="0"/>
                        </a:rPr>
                        <a:t> DALL-E 2</a:t>
                      </a:r>
                    </a:p>
                  </a:txBody>
                  <a:tcPr anchor="ctr">
                    <a:lnT w="12700" cap="flat" cmpd="sng" algn="ctr">
                      <a:solidFill>
                        <a:schemeClr val="tx2"/>
                      </a:solidFill>
                      <a:prstDash val="solid"/>
                      <a:round/>
                      <a:headEnd type="none" w="med" len="med"/>
                      <a:tailEnd type="none" w="med" len="med"/>
                    </a:lnT>
                    <a:lnB w="19050" cap="flat" cmpd="sng" algn="ctr">
                      <a:noFill/>
                      <a:prstDash val="solid"/>
                      <a:round/>
                      <a:headEnd type="none" w="med" len="med"/>
                      <a:tailEnd type="none" w="med" len="med"/>
                    </a:lnB>
                    <a:solidFill>
                      <a:schemeClr val="bg1"/>
                    </a:solidFill>
                  </a:tcPr>
                </a:tc>
                <a:tc>
                  <a:txBody>
                    <a:bodyPr/>
                    <a:lstStyle/>
                    <a:p>
                      <a:pPr marL="0" marR="0" lvl="0" indent="0" algn="l" defTabSz="685788"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900" b="1" kern="1200">
                          <a:solidFill>
                            <a:schemeClr val="dk1"/>
                          </a:solidFill>
                          <a:effectLst/>
                          <a:latin typeface="Open Sans" panose="020B0606030504020204" pitchFamily="34" charset="0"/>
                          <a:ea typeface="Open Sans" panose="020B0606030504020204" pitchFamily="34" charset="0"/>
                          <a:cs typeface="Open Sans" panose="020B0606030504020204" pitchFamily="34" charset="0"/>
                        </a:rPr>
                        <a:t>OpenAI: </a:t>
                      </a:r>
                      <a:r>
                        <a:rPr lang="en-US" sz="900" b="0" kern="1200">
                          <a:solidFill>
                            <a:schemeClr val="dk1"/>
                          </a:solidFill>
                          <a:effectLst/>
                          <a:latin typeface="Open Sans" panose="020B0606030504020204" pitchFamily="34" charset="0"/>
                          <a:ea typeface="Open Sans" panose="020B0606030504020204" pitchFamily="34" charset="0"/>
                          <a:cs typeface="Open Sans" panose="020B0606030504020204" pitchFamily="34" charset="0"/>
                        </a:rPr>
                        <a:t>Whisper</a:t>
                      </a:r>
                    </a:p>
                  </a:txBody>
                  <a:tcPr anchor="ctr">
                    <a:lnT w="12700" cap="flat" cmpd="sng" algn="ctr">
                      <a:solidFill>
                        <a:schemeClr val="tx2"/>
                      </a:solidFill>
                      <a:prstDash val="solid"/>
                      <a:round/>
                      <a:headEnd type="none" w="med" len="med"/>
                      <a:tailEnd type="none" w="med" len="med"/>
                    </a:lnT>
                    <a:lnB w="19050" cap="flat" cmpd="sng" algn="ctr">
                      <a:noFill/>
                      <a:prstDash val="solid"/>
                      <a:round/>
                      <a:headEnd type="none" w="med" len="med"/>
                      <a:tailEnd type="none" w="med" len="med"/>
                    </a:lnB>
                    <a:solidFill>
                      <a:schemeClr val="bg1"/>
                    </a:solidFill>
                  </a:tcPr>
                </a:tc>
                <a:tc>
                  <a:txBody>
                    <a:bodyPr/>
                    <a:lstStyle/>
                    <a:p>
                      <a:pPr marL="0" marR="0" lvl="0" indent="0" algn="l" defTabSz="685788"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900" b="1"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NVIDIA, Microsoft: </a:t>
                      </a:r>
                      <a:r>
                        <a:rPr kumimoji="0" lang="en-US" sz="9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MT-NLG</a:t>
                      </a:r>
                    </a:p>
                  </a:txBody>
                  <a:tcPr anchor="ctr">
                    <a:lnT w="12700" cap="flat" cmpd="sng" algn="ctr">
                      <a:solidFill>
                        <a:schemeClr val="tx2"/>
                      </a:solidFill>
                      <a:prstDash val="solid"/>
                      <a:round/>
                      <a:headEnd type="none" w="med" len="med"/>
                      <a:tailEnd type="none" w="med" len="med"/>
                    </a:lnT>
                    <a:lnB w="19050" cap="flat" cmpd="sng" algn="ctr">
                      <a:noFill/>
                      <a:prstDash val="solid"/>
                      <a:round/>
                      <a:headEnd type="none" w="med" len="med"/>
                      <a:tailEnd type="none" w="med" len="med"/>
                    </a:lnB>
                    <a:solidFill>
                      <a:schemeClr val="bg1"/>
                    </a:solidFill>
                  </a:tcPr>
                </a:tc>
                <a:tc>
                  <a:txBody>
                    <a:bodyPr/>
                    <a:lstStyle/>
                    <a:p>
                      <a:pPr marL="0" marR="0" lvl="0" indent="0" algn="l" defTabSz="685788"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900" b="1" kern="1200">
                          <a:solidFill>
                            <a:schemeClr val="dk1"/>
                          </a:solidFill>
                          <a:effectLst/>
                          <a:latin typeface="Open Sans" panose="020B0606030504020204" pitchFamily="34" charset="0"/>
                          <a:ea typeface="Open Sans" panose="020B0606030504020204" pitchFamily="34" charset="0"/>
                          <a:cs typeface="Open Sans" panose="020B0606030504020204" pitchFamily="34" charset="0"/>
                        </a:rPr>
                        <a:t>NVIDIA:</a:t>
                      </a:r>
                      <a:r>
                        <a:rPr lang="en-US" sz="900" b="0" kern="1200">
                          <a:solidFill>
                            <a:schemeClr val="dk1"/>
                          </a:solidFill>
                          <a:effectLst/>
                          <a:latin typeface="Open Sans" panose="020B0606030504020204" pitchFamily="34" charset="0"/>
                          <a:ea typeface="Open Sans" panose="020B0606030504020204" pitchFamily="34" charset="0"/>
                          <a:cs typeface="Open Sans" panose="020B0606030504020204" pitchFamily="34" charset="0"/>
                        </a:rPr>
                        <a:t> Get3D</a:t>
                      </a:r>
                      <a:endParaRPr lang="en-US" sz="900" b="1" kern="1200">
                        <a:solidFill>
                          <a:schemeClr val="dk1"/>
                        </a:solidFill>
                        <a:effectLst/>
                        <a:latin typeface="Open Sans" panose="020B0606030504020204" pitchFamily="34" charset="0"/>
                        <a:ea typeface="Open Sans" panose="020B0606030504020204" pitchFamily="34" charset="0"/>
                        <a:cs typeface="Open Sans" panose="020B0606030504020204" pitchFamily="34" charset="0"/>
                      </a:endParaRPr>
                    </a:p>
                  </a:txBody>
                  <a:tcPr anchor="ctr">
                    <a:lnT w="12700" cap="flat" cmpd="sng" algn="ctr">
                      <a:solidFill>
                        <a:schemeClr val="tx2"/>
                      </a:solidFill>
                      <a:prstDash val="solid"/>
                      <a:round/>
                      <a:headEnd type="none" w="med" len="med"/>
                      <a:tailEnd type="none" w="med" len="med"/>
                    </a:lnT>
                    <a:lnB w="19050" cap="flat" cmpd="sng" algn="ctr">
                      <a:noFill/>
                      <a:prstDash val="solid"/>
                      <a:round/>
                      <a:headEnd type="none" w="med" len="med"/>
                      <a:tailEnd type="none" w="med" len="med"/>
                    </a:lnB>
                    <a:solidFill>
                      <a:schemeClr val="bg1"/>
                    </a:solidFill>
                  </a:tcPr>
                </a:tc>
                <a:tc>
                  <a:txBody>
                    <a:bodyPr/>
                    <a:lstStyle/>
                    <a:p>
                      <a:pPr marL="0" marR="0" lvl="0" indent="0" algn="l" defTabSz="685788"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900" b="1"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NVIDIA, Microsoft: </a:t>
                      </a:r>
                      <a:r>
                        <a:rPr kumimoji="0" lang="en-US" sz="9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MT-NLG (fine-tuned for industry)</a:t>
                      </a:r>
                    </a:p>
                  </a:txBody>
                  <a:tcPr anchor="ctr">
                    <a:lnT w="12700" cap="flat" cmpd="sng" algn="ctr">
                      <a:solidFill>
                        <a:schemeClr val="tx2"/>
                      </a:solidFill>
                      <a:prstDash val="solid"/>
                      <a:round/>
                      <a:headEnd type="none" w="med" len="med"/>
                      <a:tailEnd type="none" w="med" len="med"/>
                    </a:lnT>
                    <a:lnB w="1905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131827127"/>
                  </a:ext>
                </a:extLst>
              </a:tr>
              <a:tr h="352004">
                <a:tc vMerge="1">
                  <a:txBody>
                    <a:bodyPr/>
                    <a:lstStyle/>
                    <a:p>
                      <a:pPr marL="0" marR="0" lvl="0" indent="0" algn="ctr" defTabSz="685788"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050" b="1" kern="1200">
                          <a:solidFill>
                            <a:schemeClr val="dk1"/>
                          </a:solidFill>
                          <a:effectLst/>
                          <a:latin typeface="Open Sans" panose="020B0606030504020204" pitchFamily="34" charset="0"/>
                          <a:ea typeface="Open Sans" panose="020B0606030504020204" pitchFamily="34" charset="0"/>
                          <a:cs typeface="Open Sans" panose="020B0606030504020204" pitchFamily="34" charset="0"/>
                        </a:rPr>
                        <a:t>LARGE LANGUAGE MODELS*</a:t>
                      </a:r>
                    </a:p>
                  </a:txBody>
                  <a:tcPr vert="vert270" anchor="ctr">
                    <a:lnT w="19050" cap="flat" cmpd="sng" algn="ctr">
                      <a:noFill/>
                      <a:prstDash val="solid"/>
                      <a:round/>
                      <a:headEnd type="none" w="med" len="med"/>
                      <a:tailEnd type="none" w="med" len="med"/>
                    </a:lnT>
                    <a:solidFill>
                      <a:schemeClr val="bg1"/>
                    </a:solidFill>
                  </a:tcPr>
                </a:tc>
                <a:tc>
                  <a:txBody>
                    <a:bodyPr/>
                    <a:lstStyle/>
                    <a:p>
                      <a:pPr marL="0" marR="0" lvl="0" indent="0" algn="l" defTabSz="685788"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Deepmind:</a:t>
                      </a:r>
                      <a:r>
                        <a:rPr kumimoji="0" lang="en-US" sz="9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 Gato</a:t>
                      </a:r>
                      <a:r>
                        <a:rPr kumimoji="0" lang="en-US" sz="900" b="1"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US" sz="9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PaLM, GLaM</a:t>
                      </a:r>
                    </a:p>
                  </a:txBody>
                  <a:tcPr anchor="ctr">
                    <a:lnT w="1905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marL="0" marR="0" lvl="0" indent="0" algn="l" defTabSz="685788"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900" b="1" kern="1200">
                          <a:solidFill>
                            <a:schemeClr val="dk1"/>
                          </a:solidFill>
                          <a:effectLst/>
                          <a:latin typeface="Open Sans" panose="020B0606030504020204" pitchFamily="34" charset="0"/>
                          <a:ea typeface="Open Sans" panose="020B0606030504020204" pitchFamily="34" charset="0"/>
                          <a:cs typeface="Open Sans" panose="020B0606030504020204" pitchFamily="34" charset="0"/>
                        </a:rPr>
                        <a:t>OpenAI:</a:t>
                      </a:r>
                      <a:r>
                        <a:rPr lang="en-US" sz="900" kern="1200">
                          <a:solidFill>
                            <a:schemeClr val="dk1"/>
                          </a:solidFill>
                          <a:effectLst/>
                          <a:latin typeface="Open Sans" panose="020B0606030504020204" pitchFamily="34" charset="0"/>
                          <a:ea typeface="Open Sans" panose="020B0606030504020204" pitchFamily="34" charset="0"/>
                          <a:cs typeface="Open Sans" panose="020B0606030504020204" pitchFamily="34" charset="0"/>
                        </a:rPr>
                        <a:t> GPT-4</a:t>
                      </a:r>
                    </a:p>
                  </a:txBody>
                  <a:tcPr anchor="ctr">
                    <a:lnT w="1905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marL="0" marR="0" lvl="0" indent="0" algn="l" defTabSz="685788"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900" b="1" kern="1200">
                          <a:solidFill>
                            <a:schemeClr val="dk1"/>
                          </a:solidFill>
                          <a:effectLst/>
                          <a:latin typeface="Open Sans" panose="020B0606030504020204" pitchFamily="34" charset="0"/>
                          <a:ea typeface="Open Sans" panose="020B0606030504020204" pitchFamily="34" charset="0"/>
                          <a:cs typeface="Open Sans" panose="020B0606030504020204" pitchFamily="34" charset="0"/>
                        </a:rPr>
                        <a:t>OpenAI:</a:t>
                      </a:r>
                      <a:r>
                        <a:rPr lang="en-US" sz="900" kern="1200">
                          <a:solidFill>
                            <a:schemeClr val="dk1"/>
                          </a:solidFill>
                          <a:effectLst/>
                          <a:latin typeface="Open Sans" panose="020B0606030504020204" pitchFamily="34" charset="0"/>
                          <a:ea typeface="Open Sans" panose="020B0606030504020204" pitchFamily="34" charset="0"/>
                          <a:cs typeface="Open Sans" panose="020B0606030504020204" pitchFamily="34" charset="0"/>
                        </a:rPr>
                        <a:t> GPT-4</a:t>
                      </a:r>
                    </a:p>
                  </a:txBody>
                  <a:tcPr anchor="ctr">
                    <a:lnT w="1905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marL="0" marR="0" lvl="0" indent="0" algn="l" defTabSz="685788"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Beijing Academy of AI: </a:t>
                      </a:r>
                      <a:r>
                        <a:rPr kumimoji="0" lang="en-US" sz="9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WuDao 2.0</a:t>
                      </a:r>
                      <a:endParaRPr kumimoji="0" lang="en-US" sz="900" b="1"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a:txBody>
                  <a:tcPr anchor="ctr">
                    <a:lnT w="1905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marL="0" marR="0" lvl="0" indent="0" algn="l" defTabSz="685788"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900" b="1" kern="1200">
                          <a:solidFill>
                            <a:schemeClr val="dk1"/>
                          </a:solidFill>
                          <a:effectLst/>
                          <a:latin typeface="Open Sans" panose="020B0606030504020204" pitchFamily="34" charset="0"/>
                          <a:ea typeface="Open Sans" panose="020B0606030504020204" pitchFamily="34" charset="0"/>
                          <a:cs typeface="Open Sans" panose="020B0606030504020204" pitchFamily="34" charset="0"/>
                        </a:rPr>
                        <a:t>Meta:</a:t>
                      </a:r>
                      <a:r>
                        <a:rPr lang="en-US" sz="900" b="0" kern="1200">
                          <a:solidFill>
                            <a:schemeClr val="dk1"/>
                          </a:solidFill>
                          <a:effectLst/>
                          <a:latin typeface="Open Sans" panose="020B0606030504020204" pitchFamily="34" charset="0"/>
                          <a:ea typeface="Open Sans" panose="020B0606030504020204" pitchFamily="34" charset="0"/>
                          <a:cs typeface="Open Sans" panose="020B0606030504020204" pitchFamily="34" charset="0"/>
                        </a:rPr>
                        <a:t> Make-a-Video</a:t>
                      </a:r>
                      <a:endParaRPr lang="en-US" sz="900" b="1" kern="1200">
                        <a:solidFill>
                          <a:schemeClr val="dk1"/>
                        </a:solidFill>
                        <a:effectLst/>
                        <a:latin typeface="Open Sans" panose="020B0606030504020204" pitchFamily="34" charset="0"/>
                        <a:ea typeface="Open Sans" panose="020B0606030504020204" pitchFamily="34" charset="0"/>
                        <a:cs typeface="Open Sans" panose="020B0606030504020204" pitchFamily="34" charset="0"/>
                      </a:endParaRPr>
                    </a:p>
                  </a:txBody>
                  <a:tcPr anchor="ctr">
                    <a:lnT w="1905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marL="0" marR="0" lvl="0" indent="0" algn="l" defTabSz="685788"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900" b="1" kern="1200">
                          <a:solidFill>
                            <a:schemeClr val="dk1"/>
                          </a:solidFill>
                          <a:effectLst/>
                          <a:latin typeface="Open Sans" panose="020B0606030504020204" pitchFamily="34" charset="0"/>
                          <a:ea typeface="Open Sans" panose="020B0606030504020204" pitchFamily="34" charset="0"/>
                          <a:cs typeface="Open Sans" panose="020B0606030504020204" pitchFamily="34" charset="0"/>
                        </a:rPr>
                        <a:t>OpenAI: </a:t>
                      </a:r>
                      <a:r>
                        <a:rPr lang="en-US" sz="900" b="0" kern="1200">
                          <a:solidFill>
                            <a:schemeClr val="dk1"/>
                          </a:solidFill>
                          <a:effectLst/>
                          <a:latin typeface="Open Sans" panose="020B0606030504020204" pitchFamily="34" charset="0"/>
                          <a:ea typeface="Open Sans" panose="020B0606030504020204" pitchFamily="34" charset="0"/>
                          <a:cs typeface="Open Sans" panose="020B0606030504020204" pitchFamily="34" charset="0"/>
                        </a:rPr>
                        <a:t>Whisper</a:t>
                      </a:r>
                    </a:p>
                  </a:txBody>
                  <a:tcPr anchor="ctr">
                    <a:lnT w="1905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marL="0" marR="0" lvl="0" indent="0" algn="l" defTabSz="685788"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en-US" sz="900" b="1" kern="1200">
                        <a:solidFill>
                          <a:schemeClr val="dk1"/>
                        </a:solidFill>
                        <a:effectLst/>
                        <a:latin typeface="Open Sans" panose="020B0606030504020204" pitchFamily="34" charset="0"/>
                        <a:ea typeface="Open Sans" panose="020B0606030504020204" pitchFamily="34" charset="0"/>
                        <a:cs typeface="Open Sans" panose="020B0606030504020204" pitchFamily="34" charset="0"/>
                      </a:endParaRPr>
                    </a:p>
                  </a:txBody>
                  <a:tcPr anchor="ctr">
                    <a:lnT w="1905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marL="0" marR="0" lvl="0" indent="0" algn="l" defTabSz="685788"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900" b="1">
                          <a:latin typeface="Open Sans" panose="020B0606030504020204" pitchFamily="34" charset="0"/>
                          <a:ea typeface="Open Sans" panose="020B0606030504020204" pitchFamily="34" charset="0"/>
                          <a:cs typeface="Open Sans" panose="020B0606030504020204" pitchFamily="34" charset="0"/>
                        </a:rPr>
                        <a:t>Google: </a:t>
                      </a:r>
                      <a:r>
                        <a:rPr lang="en-US" sz="900">
                          <a:latin typeface="Open Sans" panose="020B0606030504020204" pitchFamily="34" charset="0"/>
                          <a:ea typeface="Open Sans" panose="020B0606030504020204" pitchFamily="34" charset="0"/>
                          <a:cs typeface="Open Sans" panose="020B0606030504020204" pitchFamily="34" charset="0"/>
                        </a:rPr>
                        <a:t>AlphaFold</a:t>
                      </a:r>
                    </a:p>
                  </a:txBody>
                  <a:tcPr anchor="ctr">
                    <a:lnT w="1905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extLst>
                  <a:ext uri="{0D108BD9-81ED-4DB2-BD59-A6C34878D82A}">
                    <a16:rowId xmlns:a16="http://schemas.microsoft.com/office/drawing/2014/main" val="1674876242"/>
                  </a:ext>
                </a:extLst>
              </a:tr>
              <a:tr h="352004">
                <a:tc vMerge="1">
                  <a:txBody>
                    <a:bodyPr/>
                    <a:lstStyle/>
                    <a:p>
                      <a:pPr marL="0" marR="0" lvl="0" indent="0" algn="ctr" defTabSz="685788" rtl="0" eaLnBrk="1" fontAlgn="auto" latinLnBrk="0" hangingPunct="1">
                        <a:lnSpc>
                          <a:spcPct val="100000"/>
                        </a:lnSpc>
                        <a:spcBef>
                          <a:spcPts val="0"/>
                        </a:spcBef>
                        <a:spcAft>
                          <a:spcPts val="0"/>
                        </a:spcAft>
                        <a:buClrTx/>
                        <a:buSzTx/>
                        <a:buFontTx/>
                        <a:buNone/>
                        <a:tabLst/>
                        <a:defRPr/>
                      </a:pPr>
                      <a:endParaRPr kumimoji="0" lang="en-US" sz="1050" b="0" i="0" u="sng"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a:txBody>
                  <a:tcPr>
                    <a:solidFill>
                      <a:schemeClr val="bg1">
                        <a:lumMod val="95000"/>
                      </a:schemeClr>
                    </a:solidFill>
                  </a:tcPr>
                </a:tc>
                <a:tc>
                  <a:txBody>
                    <a:bodyPr/>
                    <a:lstStyle/>
                    <a:p>
                      <a:pPr marL="0" marR="0" lvl="0" indent="0" algn="l" defTabSz="685788" rtl="0" eaLnBrk="1" fontAlgn="auto" latinLnBrk="0" hangingPunct="1">
                        <a:lnSpc>
                          <a:spcPct val="100000"/>
                        </a:lnSpc>
                        <a:spcBef>
                          <a:spcPts val="0"/>
                        </a:spcBef>
                        <a:spcAft>
                          <a:spcPts val="0"/>
                        </a:spcAft>
                        <a:buClrTx/>
                        <a:buSzTx/>
                        <a:buFontTx/>
                        <a:buNone/>
                        <a:tabLst/>
                        <a:defRPr/>
                      </a:pPr>
                      <a:r>
                        <a:rPr lang="en-US" sz="900" b="1" u="none">
                          <a:latin typeface="Open Sans" panose="020B0606030504020204" pitchFamily="34" charset="0"/>
                          <a:ea typeface="Open Sans" panose="020B0606030504020204" pitchFamily="34" charset="0"/>
                          <a:cs typeface="Open Sans" panose="020B0606030504020204" pitchFamily="34" charset="0"/>
                        </a:rPr>
                        <a:t>Beijing Academy of AI: </a:t>
                      </a:r>
                      <a:r>
                        <a:rPr lang="en-US" sz="900" b="0" u="none" err="1">
                          <a:latin typeface="Open Sans" panose="020B0606030504020204" pitchFamily="34" charset="0"/>
                          <a:ea typeface="Open Sans" panose="020B0606030504020204" pitchFamily="34" charset="0"/>
                          <a:cs typeface="Open Sans" panose="020B0606030504020204" pitchFamily="34" charset="0"/>
                        </a:rPr>
                        <a:t>WuDao</a:t>
                      </a:r>
                      <a:r>
                        <a:rPr lang="en-US" sz="900" b="0" u="none">
                          <a:latin typeface="Open Sans" panose="020B0606030504020204" pitchFamily="34" charset="0"/>
                          <a:ea typeface="Open Sans" panose="020B0606030504020204" pitchFamily="34" charset="0"/>
                          <a:cs typeface="Open Sans" panose="020B0606030504020204" pitchFamily="34" charset="0"/>
                        </a:rPr>
                        <a:t> 2.0</a:t>
                      </a:r>
                      <a:endParaRPr lang="en-US" sz="900" b="1" u="none">
                        <a:latin typeface="Open Sans" panose="020B0606030504020204" pitchFamily="34" charset="0"/>
                        <a:ea typeface="Open Sans" panose="020B0606030504020204" pitchFamily="34" charset="0"/>
                        <a:cs typeface="Open Sans" panose="020B06060305040202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marL="0" marR="0" lvl="0" indent="0" algn="l" defTabSz="685788"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Google: </a:t>
                      </a:r>
                      <a:r>
                        <a:rPr kumimoji="0" lang="en-US" sz="9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Chinchilla, Gopher, LaMDA</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marL="0" marR="0" lvl="0" indent="0" algn="l" defTabSz="685788" rtl="0" eaLnBrk="1" fontAlgn="auto" latinLnBrk="0" hangingPunct="1">
                        <a:lnSpc>
                          <a:spcPct val="100000"/>
                        </a:lnSpc>
                        <a:spcBef>
                          <a:spcPts val="0"/>
                        </a:spcBef>
                        <a:spcAft>
                          <a:spcPts val="0"/>
                        </a:spcAft>
                        <a:buClrTx/>
                        <a:buSzTx/>
                        <a:buFontTx/>
                        <a:buNone/>
                        <a:tabLst/>
                        <a:defRPr/>
                      </a:pPr>
                      <a:r>
                        <a:rPr lang="en-US" sz="900" b="1" u="none">
                          <a:latin typeface="Open Sans" panose="020B0606030504020204" pitchFamily="34" charset="0"/>
                          <a:ea typeface="Open Sans" panose="020B0606030504020204" pitchFamily="34" charset="0"/>
                          <a:cs typeface="Open Sans" panose="020B0606030504020204" pitchFamily="34" charset="0"/>
                        </a:rPr>
                        <a:t>Beijing Academy of AI: </a:t>
                      </a:r>
                      <a:r>
                        <a:rPr lang="en-US" sz="900" b="0" u="none" err="1">
                          <a:latin typeface="Open Sans" panose="020B0606030504020204" pitchFamily="34" charset="0"/>
                          <a:ea typeface="Open Sans" panose="020B0606030504020204" pitchFamily="34" charset="0"/>
                          <a:cs typeface="Open Sans" panose="020B0606030504020204" pitchFamily="34" charset="0"/>
                        </a:rPr>
                        <a:t>WuDao</a:t>
                      </a:r>
                      <a:r>
                        <a:rPr lang="en-US" sz="900" b="0" u="none">
                          <a:latin typeface="Open Sans" panose="020B0606030504020204" pitchFamily="34" charset="0"/>
                          <a:ea typeface="Open Sans" panose="020B0606030504020204" pitchFamily="34" charset="0"/>
                          <a:cs typeface="Open Sans" panose="020B0606030504020204" pitchFamily="34" charset="0"/>
                        </a:rPr>
                        <a:t> 2.0</a:t>
                      </a:r>
                      <a:endParaRPr lang="en-US" sz="900" b="1" u="none">
                        <a:latin typeface="Open Sans" panose="020B0606030504020204" pitchFamily="34" charset="0"/>
                        <a:ea typeface="Open Sans" panose="020B0606030504020204" pitchFamily="34" charset="0"/>
                        <a:cs typeface="Open Sans" panose="020B06060305040202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algn="l"/>
                      <a:r>
                        <a:rPr lang="en-US" sz="900" b="1">
                          <a:latin typeface="Open Sans" panose="020B0606030504020204" pitchFamily="34" charset="0"/>
                          <a:ea typeface="Open Sans" panose="020B0606030504020204" pitchFamily="34" charset="0"/>
                          <a:cs typeface="Open Sans" panose="020B0606030504020204" pitchFamily="34" charset="0"/>
                        </a:rPr>
                        <a:t>Stability AI: </a:t>
                      </a:r>
                      <a:r>
                        <a:rPr lang="en-US" sz="900">
                          <a:latin typeface="Open Sans" panose="020B0606030504020204" pitchFamily="34" charset="0"/>
                          <a:ea typeface="Open Sans" panose="020B0606030504020204" pitchFamily="34" charset="0"/>
                          <a:cs typeface="Open Sans" panose="020B0606030504020204" pitchFamily="34" charset="0"/>
                        </a:rPr>
                        <a:t>Stable Diffusion</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algn="l"/>
                      <a:endParaRPr lang="en-US" sz="900">
                        <a:latin typeface="Open Sans" panose="020B0606030504020204" pitchFamily="34" charset="0"/>
                        <a:ea typeface="Open Sans" panose="020B0606030504020204" pitchFamily="34" charset="0"/>
                        <a:cs typeface="Open Sans" panose="020B06060305040202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algn="l"/>
                      <a:r>
                        <a:rPr lang="en-US" sz="900" b="1">
                          <a:latin typeface="Open Sans" panose="020B0606030504020204" pitchFamily="34" charset="0"/>
                          <a:ea typeface="Open Sans" panose="020B0606030504020204" pitchFamily="34" charset="0"/>
                          <a:cs typeface="Open Sans" panose="020B0606030504020204" pitchFamily="34" charset="0"/>
                        </a:rPr>
                        <a:t>Google: </a:t>
                      </a:r>
                      <a:r>
                        <a:rPr lang="en-US" sz="900" b="0" err="1">
                          <a:latin typeface="Open Sans" panose="020B0606030504020204" pitchFamily="34" charset="0"/>
                          <a:ea typeface="Open Sans" panose="020B0606030504020204" pitchFamily="34" charset="0"/>
                          <a:cs typeface="Open Sans" panose="020B0606030504020204" pitchFamily="34" charset="0"/>
                        </a:rPr>
                        <a:t>AudioLM</a:t>
                      </a:r>
                      <a:endParaRPr lang="en-US" sz="900" b="1">
                        <a:latin typeface="Open Sans" panose="020B0606030504020204" pitchFamily="34" charset="0"/>
                        <a:ea typeface="Open Sans" panose="020B0606030504020204" pitchFamily="34" charset="0"/>
                        <a:cs typeface="Open Sans" panose="020B06060305040202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algn="l"/>
                      <a:endParaRPr lang="en-US" sz="900">
                        <a:latin typeface="Open Sans" panose="020B0606030504020204" pitchFamily="34" charset="0"/>
                        <a:ea typeface="Open Sans" panose="020B0606030504020204" pitchFamily="34" charset="0"/>
                        <a:cs typeface="Open Sans" panose="020B06060305040202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marL="0" marR="0" lvl="0" indent="0" algn="l" defTabSz="685788" rtl="0" eaLnBrk="1" fontAlgn="auto" latinLnBrk="0" hangingPunct="1">
                        <a:lnSpc>
                          <a:spcPct val="100000"/>
                        </a:lnSpc>
                        <a:spcBef>
                          <a:spcPts val="0"/>
                        </a:spcBef>
                        <a:spcAft>
                          <a:spcPts val="0"/>
                        </a:spcAft>
                        <a:buClrTx/>
                        <a:buSzTx/>
                        <a:buFontTx/>
                        <a:buNone/>
                        <a:tabLst/>
                        <a:defRPr/>
                      </a:pPr>
                      <a:r>
                        <a:rPr lang="en-US" sz="900" b="1" kern="1200">
                          <a:solidFill>
                            <a:schemeClr val="dk1"/>
                          </a:solidFill>
                          <a:effectLst/>
                          <a:latin typeface="Open Sans" panose="020B0606030504020204" pitchFamily="34" charset="0"/>
                          <a:ea typeface="Open Sans" panose="020B0606030504020204" pitchFamily="34" charset="0"/>
                          <a:cs typeface="Open Sans" panose="020B0606030504020204" pitchFamily="34" charset="0"/>
                        </a:rPr>
                        <a:t>Meta: </a:t>
                      </a:r>
                      <a:r>
                        <a:rPr lang="en-US" sz="900" kern="1200">
                          <a:solidFill>
                            <a:schemeClr val="dk1"/>
                          </a:solidFill>
                          <a:effectLst/>
                          <a:latin typeface="Open Sans" panose="020B0606030504020204" pitchFamily="34" charset="0"/>
                          <a:ea typeface="Open Sans" panose="020B0606030504020204" pitchFamily="34" charset="0"/>
                          <a:cs typeface="Open Sans" panose="020B0606030504020204" pitchFamily="34" charset="0"/>
                        </a:rPr>
                        <a:t>ESM-2</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extLst>
                  <a:ext uri="{0D108BD9-81ED-4DB2-BD59-A6C34878D82A}">
                    <a16:rowId xmlns:a16="http://schemas.microsoft.com/office/drawing/2014/main" val="3939047084"/>
                  </a:ext>
                </a:extLst>
              </a:tr>
              <a:tr h="352004">
                <a:tc vMerge="1">
                  <a:txBody>
                    <a:bodyPr/>
                    <a:lstStyle/>
                    <a:p>
                      <a:endParaRPr lang="en-US"/>
                    </a:p>
                  </a:txBody>
                  <a:tcPr/>
                </a:tc>
                <a:tc>
                  <a:txBody>
                    <a:bodyPr/>
                    <a:lstStyle/>
                    <a:p>
                      <a:pPr marL="0" marR="0" lvl="0" indent="0" algn="l" defTabSz="685788" rtl="0" eaLnBrk="1" fontAlgn="auto" latinLnBrk="0" hangingPunct="1">
                        <a:lnSpc>
                          <a:spcPct val="100000"/>
                        </a:lnSpc>
                        <a:spcBef>
                          <a:spcPts val="0"/>
                        </a:spcBef>
                        <a:spcAft>
                          <a:spcPts val="0"/>
                        </a:spcAft>
                        <a:buClrTx/>
                        <a:buSzTx/>
                        <a:buFontTx/>
                        <a:buNone/>
                        <a:tabLst/>
                        <a:defRPr/>
                      </a:pPr>
                      <a:r>
                        <a:rPr lang="en-US" sz="900" b="1" u="none">
                          <a:latin typeface="Open Sans" panose="020B0606030504020204" pitchFamily="34" charset="0"/>
                          <a:ea typeface="Open Sans" panose="020B0606030504020204" pitchFamily="34" charset="0"/>
                          <a:cs typeface="Open Sans" panose="020B0606030504020204" pitchFamily="34" charset="0"/>
                        </a:rPr>
                        <a:t>Baidu: </a:t>
                      </a:r>
                      <a:r>
                        <a:rPr lang="en-US" sz="900" b="0" u="none">
                          <a:latin typeface="Open Sans" panose="020B0606030504020204" pitchFamily="34" charset="0"/>
                          <a:ea typeface="Open Sans" panose="020B0606030504020204" pitchFamily="34" charset="0"/>
                          <a:cs typeface="Open Sans" panose="020B0606030504020204" pitchFamily="34" charset="0"/>
                        </a:rPr>
                        <a:t>ERNIE Bot</a:t>
                      </a:r>
                      <a:endParaRPr lang="en-US" sz="900" b="1" u="none">
                        <a:latin typeface="Open Sans" panose="020B0606030504020204" pitchFamily="34" charset="0"/>
                        <a:ea typeface="Open Sans" panose="020B0606030504020204" pitchFamily="34" charset="0"/>
                        <a:cs typeface="Open Sans" panose="020B06060305040202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marL="0" marR="0" lvl="0" indent="0" algn="l" defTabSz="685788"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AWS: </a:t>
                      </a:r>
                      <a:r>
                        <a:rPr kumimoji="0" lang="en-US" sz="9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Amazon Titan</a:t>
                      </a:r>
                      <a:endParaRPr kumimoji="0" lang="en-US" sz="900" b="1"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algn="l"/>
                      <a:endParaRPr lang="en-US" sz="900">
                        <a:latin typeface="Open Sans" panose="020B0606030504020204" pitchFamily="34" charset="0"/>
                        <a:ea typeface="Open Sans" panose="020B0606030504020204" pitchFamily="34" charset="0"/>
                        <a:cs typeface="Open Sans" panose="020B06060305040202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algn="l"/>
                      <a:r>
                        <a:rPr lang="en-US" sz="900" b="1">
                          <a:latin typeface="Open Sans" panose="020B0606030504020204" pitchFamily="34" charset="0"/>
                          <a:ea typeface="Open Sans" panose="020B0606030504020204" pitchFamily="34" charset="0"/>
                          <a:cs typeface="Open Sans" panose="020B0606030504020204" pitchFamily="34" charset="0"/>
                        </a:rPr>
                        <a:t>Midjourney: </a:t>
                      </a:r>
                      <a:r>
                        <a:rPr lang="en-US" sz="900" b="0">
                          <a:latin typeface="Open Sans" panose="020B0606030504020204" pitchFamily="34" charset="0"/>
                          <a:ea typeface="Open Sans" panose="020B0606030504020204" pitchFamily="34" charset="0"/>
                          <a:cs typeface="Open Sans" panose="020B0606030504020204" pitchFamily="34" charset="0"/>
                        </a:rPr>
                        <a:t>Midjourney v5</a:t>
                      </a:r>
                      <a:endParaRPr lang="en-US" sz="900" b="1">
                        <a:latin typeface="Open Sans" panose="020B0606030504020204" pitchFamily="34" charset="0"/>
                        <a:ea typeface="Open Sans" panose="020B0606030504020204" pitchFamily="34" charset="0"/>
                        <a:cs typeface="Open Sans" panose="020B06060305040202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algn="l"/>
                      <a:endParaRPr lang="en-US" sz="900" b="1">
                        <a:latin typeface="Open Sans" panose="020B0606030504020204" pitchFamily="34" charset="0"/>
                        <a:ea typeface="Open Sans" panose="020B0606030504020204" pitchFamily="34" charset="0"/>
                        <a:cs typeface="Open Sans" panose="020B06060305040202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algn="l"/>
                      <a:endParaRPr lang="en-US" sz="900">
                        <a:latin typeface="Open Sans" panose="020B0606030504020204" pitchFamily="34" charset="0"/>
                        <a:ea typeface="Open Sans" panose="020B0606030504020204" pitchFamily="34" charset="0"/>
                        <a:cs typeface="Open Sans" panose="020B06060305040202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algn="l"/>
                      <a:endParaRPr lang="en-US" sz="900">
                        <a:latin typeface="Open Sans" panose="020B0606030504020204" pitchFamily="34" charset="0"/>
                        <a:ea typeface="Open Sans" panose="020B0606030504020204" pitchFamily="34" charset="0"/>
                        <a:cs typeface="Open Sans" panose="020B06060305040202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marL="0" marR="0" lvl="0" indent="0" algn="l" defTabSz="685788"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Beijing Academy of AI: </a:t>
                      </a:r>
                      <a:r>
                        <a:rPr kumimoji="0" lang="en-US" sz="9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WuDao 2.0</a:t>
                      </a:r>
                      <a:endParaRPr kumimoji="0" lang="en-US" sz="900" b="1"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extLst>
                  <a:ext uri="{0D108BD9-81ED-4DB2-BD59-A6C34878D82A}">
                    <a16:rowId xmlns:a16="http://schemas.microsoft.com/office/drawing/2014/main" val="2307731492"/>
                  </a:ext>
                </a:extLst>
              </a:tr>
              <a:tr h="220002">
                <a:tc vMerge="1">
                  <a:txBody>
                    <a:bodyPr/>
                    <a:lstStyle/>
                    <a:p>
                      <a:endParaRPr lang="en-US"/>
                    </a:p>
                  </a:txBody>
                  <a:tcPr/>
                </a:tc>
                <a:tc>
                  <a:txBody>
                    <a:bodyPr/>
                    <a:lstStyle/>
                    <a:p>
                      <a:pPr marL="0" marR="0" lvl="0" indent="0" algn="l" defTabSz="685788" rtl="0" eaLnBrk="1" fontAlgn="auto" latinLnBrk="0" hangingPunct="1">
                        <a:lnSpc>
                          <a:spcPct val="100000"/>
                        </a:lnSpc>
                        <a:spcBef>
                          <a:spcPts val="0"/>
                        </a:spcBef>
                        <a:spcAft>
                          <a:spcPts val="0"/>
                        </a:spcAft>
                        <a:buClrTx/>
                        <a:buSzTx/>
                        <a:buFontTx/>
                        <a:buNone/>
                        <a:tabLst/>
                        <a:defRPr/>
                      </a:pPr>
                      <a:endParaRPr kumimoji="0" lang="en-US" sz="900" b="0" i="0" u="sng"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marL="0" marR="0" lvl="0" indent="0" algn="l" defTabSz="685788"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Big Science: </a:t>
                      </a:r>
                      <a:r>
                        <a:rPr kumimoji="0" lang="en-US" sz="9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Bloom</a:t>
                      </a:r>
                      <a:endParaRPr kumimoji="0" lang="en-US" sz="900" b="1"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algn="l"/>
                      <a:endParaRPr lang="en-US" sz="900">
                        <a:latin typeface="Open Sans" panose="020B0606030504020204" pitchFamily="34" charset="0"/>
                        <a:ea typeface="Open Sans" panose="020B0606030504020204" pitchFamily="34" charset="0"/>
                        <a:cs typeface="Open Sans" panose="020B06060305040202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marL="0" marR="0" lvl="0" indent="0" algn="l" defTabSz="685788" rtl="0" eaLnBrk="1" fontAlgn="auto" latinLnBrk="0" hangingPunct="1">
                        <a:lnSpc>
                          <a:spcPct val="100000"/>
                        </a:lnSpc>
                        <a:spcBef>
                          <a:spcPts val="0"/>
                        </a:spcBef>
                        <a:spcAft>
                          <a:spcPts val="0"/>
                        </a:spcAft>
                        <a:buClrTx/>
                        <a:buSzTx/>
                        <a:buFontTx/>
                        <a:buNone/>
                        <a:tabLst/>
                        <a:defRPr/>
                      </a:pPr>
                      <a:endParaRPr kumimoji="0" lang="en-US" sz="900" b="1"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algn="l"/>
                      <a:endParaRPr lang="en-US" sz="900" b="1">
                        <a:latin typeface="Open Sans" panose="020B0606030504020204" pitchFamily="34" charset="0"/>
                        <a:ea typeface="Open Sans" panose="020B0606030504020204" pitchFamily="34" charset="0"/>
                        <a:cs typeface="Open Sans" panose="020B06060305040202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algn="l"/>
                      <a:endParaRPr lang="en-US" sz="900">
                        <a:latin typeface="Open Sans" panose="020B0606030504020204" pitchFamily="34" charset="0"/>
                        <a:ea typeface="Open Sans" panose="020B0606030504020204" pitchFamily="34" charset="0"/>
                        <a:cs typeface="Open Sans" panose="020B06060305040202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algn="l"/>
                      <a:endParaRPr lang="en-US" sz="900">
                        <a:latin typeface="Open Sans" panose="020B0606030504020204" pitchFamily="34" charset="0"/>
                        <a:ea typeface="Open Sans" panose="020B0606030504020204" pitchFamily="34" charset="0"/>
                        <a:cs typeface="Open Sans" panose="020B06060305040202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algn="l"/>
                      <a:endParaRPr lang="en-US" sz="900" b="0">
                        <a:latin typeface="Open Sans" panose="020B0606030504020204" pitchFamily="34" charset="0"/>
                        <a:ea typeface="Open Sans" panose="020B0606030504020204" pitchFamily="34" charset="0"/>
                        <a:cs typeface="Open Sans" panose="020B06060305040202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extLst>
                  <a:ext uri="{0D108BD9-81ED-4DB2-BD59-A6C34878D82A}">
                    <a16:rowId xmlns:a16="http://schemas.microsoft.com/office/drawing/2014/main" val="1105549953"/>
                  </a:ext>
                </a:extLst>
              </a:tr>
              <a:tr h="352004">
                <a:tc vMerge="1">
                  <a:txBody>
                    <a:bodyPr/>
                    <a:lstStyle/>
                    <a:p>
                      <a:pPr marL="0" marR="0" lvl="0" indent="0" algn="ctr" defTabSz="685788" rtl="0" eaLnBrk="1" fontAlgn="auto" latinLnBrk="0" hangingPunct="1">
                        <a:lnSpc>
                          <a:spcPct val="100000"/>
                        </a:lnSpc>
                        <a:spcBef>
                          <a:spcPts val="0"/>
                        </a:spcBef>
                        <a:spcAft>
                          <a:spcPts val="0"/>
                        </a:spcAft>
                        <a:buClrTx/>
                        <a:buSzTx/>
                        <a:buFontTx/>
                        <a:buNone/>
                        <a:tabLst/>
                        <a:defRPr/>
                      </a:pPr>
                      <a:endParaRPr lang="en-US" sz="1050" kern="1200">
                        <a:solidFill>
                          <a:schemeClr val="dk1"/>
                        </a:solidFill>
                        <a:effectLst/>
                        <a:latin typeface="Open Sans" panose="020B0606030504020204" pitchFamily="34" charset="0"/>
                        <a:ea typeface="Open Sans" panose="020B0606030504020204" pitchFamily="34" charset="0"/>
                        <a:cs typeface="Open Sans" panose="020B0606030504020204" pitchFamily="34" charset="0"/>
                      </a:endParaRPr>
                    </a:p>
                  </a:txBody>
                  <a:tcPr>
                    <a:solidFill>
                      <a:schemeClr val="bg1">
                        <a:lumMod val="95000"/>
                      </a:schemeClr>
                    </a:solidFill>
                  </a:tcPr>
                </a:tc>
                <a:tc>
                  <a:txBody>
                    <a:bodyPr/>
                    <a:lstStyle/>
                    <a:p>
                      <a:pPr marL="0" marR="0" lvl="0" indent="0" algn="l" defTabSz="685788" rtl="0" eaLnBrk="1" fontAlgn="auto" latinLnBrk="0" hangingPunct="1">
                        <a:lnSpc>
                          <a:spcPct val="100000"/>
                        </a:lnSpc>
                        <a:spcBef>
                          <a:spcPts val="0"/>
                        </a:spcBef>
                        <a:spcAft>
                          <a:spcPts val="0"/>
                        </a:spcAft>
                        <a:buClrTx/>
                        <a:buSzTx/>
                        <a:buFontTx/>
                        <a:buNone/>
                        <a:tabLst/>
                        <a:defRPr/>
                      </a:pPr>
                      <a:endParaRPr lang="en-US" sz="900" kern="1200">
                        <a:solidFill>
                          <a:schemeClr val="dk1"/>
                        </a:solidFill>
                        <a:effectLst/>
                        <a:latin typeface="Open Sans" panose="020B0606030504020204" pitchFamily="34" charset="0"/>
                        <a:ea typeface="Open Sans" panose="020B0606030504020204" pitchFamily="34" charset="0"/>
                        <a:cs typeface="Open Sans" panose="020B06060305040202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marL="0" marR="0" lvl="0" indent="0" algn="l" defTabSz="685788" rtl="0" eaLnBrk="1" fontAlgn="auto" latinLnBrk="0" hangingPunct="1">
                        <a:lnSpc>
                          <a:spcPct val="100000"/>
                        </a:lnSpc>
                        <a:spcBef>
                          <a:spcPts val="0"/>
                        </a:spcBef>
                        <a:spcAft>
                          <a:spcPts val="0"/>
                        </a:spcAft>
                        <a:buClrTx/>
                        <a:buSzTx/>
                        <a:buFontTx/>
                        <a:buNone/>
                        <a:tabLst/>
                        <a:defRPr/>
                      </a:pPr>
                      <a:r>
                        <a:rPr lang="en-US" sz="900" b="1" u="none">
                          <a:latin typeface="Open Sans" panose="020B0606030504020204" pitchFamily="34" charset="0"/>
                          <a:ea typeface="Open Sans" panose="020B0606030504020204" pitchFamily="34" charset="0"/>
                          <a:cs typeface="Open Sans" panose="020B0606030504020204" pitchFamily="34" charset="0"/>
                        </a:rPr>
                        <a:t>Beijing Academy of AI: </a:t>
                      </a:r>
                      <a:r>
                        <a:rPr lang="en-US" sz="900" b="0" u="none" err="1">
                          <a:latin typeface="Open Sans" panose="020B0606030504020204" pitchFamily="34" charset="0"/>
                          <a:ea typeface="Open Sans" panose="020B0606030504020204" pitchFamily="34" charset="0"/>
                          <a:cs typeface="Open Sans" panose="020B0606030504020204" pitchFamily="34" charset="0"/>
                        </a:rPr>
                        <a:t>WuDao</a:t>
                      </a:r>
                      <a:r>
                        <a:rPr lang="en-US" sz="900" b="0" u="none">
                          <a:latin typeface="Open Sans" panose="020B0606030504020204" pitchFamily="34" charset="0"/>
                          <a:ea typeface="Open Sans" panose="020B0606030504020204" pitchFamily="34" charset="0"/>
                          <a:cs typeface="Open Sans" panose="020B0606030504020204" pitchFamily="34" charset="0"/>
                        </a:rPr>
                        <a:t> 2.0</a:t>
                      </a:r>
                      <a:endParaRPr lang="en-US" sz="900" b="1" u="none">
                        <a:latin typeface="Open Sans" panose="020B0606030504020204" pitchFamily="34" charset="0"/>
                        <a:ea typeface="Open Sans" panose="020B0606030504020204" pitchFamily="34" charset="0"/>
                        <a:cs typeface="Open Sans" panose="020B06060305040202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algn="l"/>
                      <a:endParaRPr lang="en-US" sz="900" kern="1200">
                        <a:solidFill>
                          <a:schemeClr val="dk1"/>
                        </a:solidFill>
                        <a:effectLst/>
                        <a:latin typeface="Open Sans" panose="020B0606030504020204" pitchFamily="34" charset="0"/>
                        <a:ea typeface="Open Sans" panose="020B0606030504020204" pitchFamily="34" charset="0"/>
                        <a:cs typeface="Open Sans" panose="020B06060305040202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marL="0" marR="0" lvl="0" indent="0" algn="l" defTabSz="685788"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en-US" sz="900" kern="1200">
                        <a:solidFill>
                          <a:schemeClr val="dk1"/>
                        </a:solidFill>
                        <a:effectLst/>
                        <a:latin typeface="Open Sans" panose="020B0606030504020204" pitchFamily="34" charset="0"/>
                        <a:ea typeface="Open Sans" panose="020B0606030504020204" pitchFamily="34" charset="0"/>
                        <a:cs typeface="Open Sans" panose="020B06060305040202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marL="0" marR="0" lvl="0" indent="0" algn="l" defTabSz="685788"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en-US" sz="900" kern="1200">
                        <a:solidFill>
                          <a:schemeClr val="dk1"/>
                        </a:solidFill>
                        <a:effectLst/>
                        <a:latin typeface="Open Sans" panose="020B0606030504020204" pitchFamily="34" charset="0"/>
                        <a:ea typeface="Open Sans" panose="020B0606030504020204" pitchFamily="34" charset="0"/>
                        <a:cs typeface="Open Sans" panose="020B06060305040202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algn="l"/>
                      <a:endParaRPr lang="en-US" sz="900">
                        <a:latin typeface="Open Sans" panose="020B0606030504020204" pitchFamily="34" charset="0"/>
                        <a:ea typeface="Open Sans" panose="020B0606030504020204" pitchFamily="34" charset="0"/>
                        <a:cs typeface="Open Sans" panose="020B06060305040202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algn="l"/>
                      <a:endParaRPr lang="en-US" sz="900">
                        <a:latin typeface="Open Sans" panose="020B0606030504020204" pitchFamily="34" charset="0"/>
                        <a:ea typeface="Open Sans" panose="020B0606030504020204" pitchFamily="34" charset="0"/>
                        <a:cs typeface="Open Sans" panose="020B06060305040202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algn="l"/>
                      <a:endParaRPr lang="en-US" sz="900">
                        <a:latin typeface="Open Sans" panose="020B0606030504020204" pitchFamily="34" charset="0"/>
                        <a:ea typeface="Open Sans" panose="020B0606030504020204" pitchFamily="34" charset="0"/>
                        <a:cs typeface="Open Sans" panose="020B06060305040202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extLst>
                  <a:ext uri="{0D108BD9-81ED-4DB2-BD59-A6C34878D82A}">
                    <a16:rowId xmlns:a16="http://schemas.microsoft.com/office/drawing/2014/main" val="1043264992"/>
                  </a:ext>
                </a:extLst>
              </a:tr>
              <a:tr h="220002">
                <a:tc vMerge="1">
                  <a:txBody>
                    <a:bodyPr/>
                    <a:lstStyle/>
                    <a:p>
                      <a:pPr marL="0" marR="0" lvl="0" indent="0" algn="ctr" defTabSz="685788"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en-US" sz="1050" b="1" kern="1200">
                        <a:solidFill>
                          <a:schemeClr val="dk1"/>
                        </a:solidFill>
                        <a:effectLst/>
                        <a:latin typeface="Open Sans" panose="020B0606030504020204" pitchFamily="34" charset="0"/>
                        <a:ea typeface="Open Sans" panose="020B0606030504020204" pitchFamily="34" charset="0"/>
                        <a:cs typeface="Open Sans" panose="020B0606030504020204" pitchFamily="34" charset="0"/>
                      </a:endParaRPr>
                    </a:p>
                  </a:txBody>
                  <a:tcPr vert="vert270" anchor="ctr">
                    <a:lnR w="12700" cap="flat" cmpd="sng" algn="ctr">
                      <a:solidFill>
                        <a:schemeClr val="bg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a:txBody>
                    <a:bodyPr/>
                    <a:lstStyle/>
                    <a:p>
                      <a:pPr marL="0" marR="0" lvl="0" indent="0" algn="l" defTabSz="685788" rtl="0" eaLnBrk="1" fontAlgn="auto" latinLnBrk="0" hangingPunct="1">
                        <a:lnSpc>
                          <a:spcPct val="100000"/>
                        </a:lnSpc>
                        <a:spcBef>
                          <a:spcPts val="0"/>
                        </a:spcBef>
                        <a:spcAft>
                          <a:spcPts val="0"/>
                        </a:spcAft>
                        <a:buClrTx/>
                        <a:buSzTx/>
                        <a:buFontTx/>
                        <a:buNone/>
                        <a:tabLst/>
                        <a:defRPr/>
                      </a:pPr>
                      <a:endParaRPr lang="en-US" sz="900" kern="1200">
                        <a:solidFill>
                          <a:schemeClr val="dk1"/>
                        </a:solidFill>
                        <a:effectLst/>
                        <a:latin typeface="Open Sans" panose="020B0606030504020204" pitchFamily="34" charset="0"/>
                        <a:ea typeface="Open Sans" panose="020B0606030504020204" pitchFamily="34" charset="0"/>
                        <a:cs typeface="Open Sans" panose="020B06060305040202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marL="0" marR="0" lvl="0" indent="0" algn="l" defTabSz="685788" rtl="0" eaLnBrk="1" fontAlgn="auto" latinLnBrk="0" hangingPunct="1">
                        <a:lnSpc>
                          <a:spcPct val="100000"/>
                        </a:lnSpc>
                        <a:spcBef>
                          <a:spcPts val="0"/>
                        </a:spcBef>
                        <a:spcAft>
                          <a:spcPts val="0"/>
                        </a:spcAft>
                        <a:buClrTx/>
                        <a:buSzTx/>
                        <a:buFontTx/>
                        <a:buNone/>
                        <a:tabLst/>
                        <a:defRPr/>
                      </a:pPr>
                      <a:r>
                        <a:rPr lang="en-US" sz="900" b="1" u="none">
                          <a:latin typeface="Open Sans" panose="020B0606030504020204" pitchFamily="34" charset="0"/>
                          <a:ea typeface="Open Sans" panose="020B0606030504020204" pitchFamily="34" charset="0"/>
                          <a:cs typeface="Open Sans" panose="020B0606030504020204" pitchFamily="34" charset="0"/>
                        </a:rPr>
                        <a:t>Baidu: </a:t>
                      </a:r>
                      <a:r>
                        <a:rPr lang="en-US" sz="900" b="0" u="none">
                          <a:latin typeface="Open Sans" panose="020B0606030504020204" pitchFamily="34" charset="0"/>
                          <a:ea typeface="Open Sans" panose="020B0606030504020204" pitchFamily="34" charset="0"/>
                          <a:cs typeface="Open Sans" panose="020B0606030504020204" pitchFamily="34" charset="0"/>
                        </a:rPr>
                        <a:t>ERNIE Bot</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algn="l"/>
                      <a:endParaRPr lang="en-US" sz="900" kern="1200">
                        <a:solidFill>
                          <a:schemeClr val="dk1"/>
                        </a:solidFill>
                        <a:effectLst/>
                        <a:latin typeface="Open Sans" panose="020B0606030504020204" pitchFamily="34" charset="0"/>
                        <a:ea typeface="Open Sans" panose="020B0606030504020204" pitchFamily="34" charset="0"/>
                        <a:cs typeface="Open Sans" panose="020B06060305040202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marL="0" marR="0" lvl="0" indent="0" algn="l" defTabSz="685788"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en-US" sz="900" kern="1200">
                        <a:solidFill>
                          <a:schemeClr val="dk1"/>
                        </a:solidFill>
                        <a:effectLst/>
                        <a:latin typeface="Open Sans" panose="020B0606030504020204" pitchFamily="34" charset="0"/>
                        <a:ea typeface="Open Sans" panose="020B0606030504020204" pitchFamily="34" charset="0"/>
                        <a:cs typeface="Open Sans" panose="020B06060305040202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marL="0" marR="0" lvl="0" indent="0" algn="l" defTabSz="685788"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en-US" sz="900" kern="1200">
                        <a:solidFill>
                          <a:schemeClr val="dk1"/>
                        </a:solidFill>
                        <a:effectLst/>
                        <a:latin typeface="Open Sans" panose="020B0606030504020204" pitchFamily="34" charset="0"/>
                        <a:ea typeface="Open Sans" panose="020B0606030504020204" pitchFamily="34" charset="0"/>
                        <a:cs typeface="Open Sans" panose="020B06060305040202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algn="l"/>
                      <a:endParaRPr lang="en-US" sz="900">
                        <a:latin typeface="Open Sans" panose="020B0606030504020204" pitchFamily="34" charset="0"/>
                        <a:ea typeface="Open Sans" panose="020B0606030504020204" pitchFamily="34" charset="0"/>
                        <a:cs typeface="Open Sans" panose="020B06060305040202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algn="l"/>
                      <a:endParaRPr lang="en-US" sz="900">
                        <a:latin typeface="Open Sans" panose="020B0606030504020204" pitchFamily="34" charset="0"/>
                        <a:ea typeface="Open Sans" panose="020B0606030504020204" pitchFamily="34" charset="0"/>
                        <a:cs typeface="Open Sans" panose="020B06060305040202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algn="l"/>
                      <a:endParaRPr lang="en-US" sz="900">
                        <a:latin typeface="Open Sans" panose="020B0606030504020204" pitchFamily="34" charset="0"/>
                        <a:ea typeface="Open Sans" panose="020B0606030504020204" pitchFamily="34" charset="0"/>
                        <a:cs typeface="Open Sans" panose="020B06060305040202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extLst>
                  <a:ext uri="{0D108BD9-81ED-4DB2-BD59-A6C34878D82A}">
                    <a16:rowId xmlns:a16="http://schemas.microsoft.com/office/drawing/2014/main" val="940362997"/>
                  </a:ext>
                </a:extLst>
              </a:tr>
              <a:tr h="220002">
                <a:tc vMerge="1">
                  <a:txBody>
                    <a:bodyPr/>
                    <a:lstStyle/>
                    <a:p>
                      <a:pPr marL="0" marR="0" lvl="0" indent="0" algn="ctr" defTabSz="685788"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en-US" sz="1050" b="1" kern="1200">
                        <a:solidFill>
                          <a:schemeClr val="dk1"/>
                        </a:solidFill>
                        <a:effectLst/>
                        <a:latin typeface="Open Sans" panose="020B0606030504020204" pitchFamily="34" charset="0"/>
                        <a:ea typeface="Open Sans" panose="020B0606030504020204" pitchFamily="34" charset="0"/>
                        <a:cs typeface="Open Sans" panose="020B0606030504020204" pitchFamily="34" charset="0"/>
                      </a:endParaRPr>
                    </a:p>
                  </a:txBody>
                  <a:tcPr vert="vert270" anchor="ctr">
                    <a:lnR w="12700" cap="flat" cmpd="sng" algn="ctr">
                      <a:solidFill>
                        <a:schemeClr val="bg1"/>
                      </a:solidFill>
                      <a:prstDash val="solid"/>
                      <a:round/>
                      <a:headEnd type="none" w="med" len="med"/>
                      <a:tailEnd type="none" w="med" len="med"/>
                    </a:lnR>
                    <a:lnT w="12700" cap="flat" cmpd="sng" algn="ctr">
                      <a:solidFill>
                        <a:schemeClr val="tx2"/>
                      </a:solidFill>
                      <a:prstDash val="solid"/>
                      <a:round/>
                      <a:headEnd type="none" w="med" len="med"/>
                      <a:tailEnd type="none" w="med" len="med"/>
                    </a:lnT>
                    <a:solidFill>
                      <a:schemeClr val="bg1"/>
                    </a:solidFill>
                  </a:tcPr>
                </a:tc>
                <a:tc>
                  <a:txBody>
                    <a:bodyPr/>
                    <a:lstStyle/>
                    <a:p>
                      <a:pPr marL="0" marR="0" lvl="0" indent="0" algn="l" defTabSz="685788" rtl="0" eaLnBrk="1" fontAlgn="auto" latinLnBrk="0" hangingPunct="1">
                        <a:lnSpc>
                          <a:spcPct val="100000"/>
                        </a:lnSpc>
                        <a:spcBef>
                          <a:spcPts val="0"/>
                        </a:spcBef>
                        <a:spcAft>
                          <a:spcPts val="0"/>
                        </a:spcAft>
                        <a:buClrTx/>
                        <a:buSzTx/>
                        <a:buFontTx/>
                        <a:buNone/>
                        <a:tabLst/>
                        <a:defRPr/>
                      </a:pPr>
                      <a:endParaRPr lang="en-US" sz="900" kern="1200">
                        <a:solidFill>
                          <a:schemeClr val="dk1"/>
                        </a:solidFill>
                        <a:effectLst/>
                        <a:latin typeface="Open Sans" panose="020B0606030504020204" pitchFamily="34" charset="0"/>
                        <a:ea typeface="Open Sans" panose="020B0606030504020204" pitchFamily="34" charset="0"/>
                        <a:cs typeface="Open Sans" panose="020B06060305040202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marL="0" marR="0" lvl="0" indent="0" algn="l" defTabSz="685788" rtl="0" eaLnBrk="1" fontAlgn="auto" latinLnBrk="0" hangingPunct="1">
                        <a:lnSpc>
                          <a:spcPct val="100000"/>
                        </a:lnSpc>
                        <a:spcBef>
                          <a:spcPts val="0"/>
                        </a:spcBef>
                        <a:spcAft>
                          <a:spcPts val="0"/>
                        </a:spcAft>
                        <a:buClrTx/>
                        <a:buSzTx/>
                        <a:buFontTx/>
                        <a:buNone/>
                        <a:tabLst/>
                        <a:defRPr/>
                      </a:pPr>
                      <a:r>
                        <a:rPr lang="en-US" sz="900" b="1" u="none">
                          <a:latin typeface="Open Sans" panose="020B0606030504020204" pitchFamily="34" charset="0"/>
                          <a:ea typeface="Open Sans" panose="020B0606030504020204" pitchFamily="34" charset="0"/>
                          <a:cs typeface="Open Sans" panose="020B0606030504020204" pitchFamily="34" charset="0"/>
                        </a:rPr>
                        <a:t>Cohere: </a:t>
                      </a:r>
                      <a:r>
                        <a:rPr lang="en-US" sz="900" b="0" u="none">
                          <a:latin typeface="Open Sans" panose="020B0606030504020204" pitchFamily="34" charset="0"/>
                          <a:ea typeface="Open Sans" panose="020B0606030504020204" pitchFamily="34" charset="0"/>
                          <a:cs typeface="Open Sans" panose="020B0606030504020204" pitchFamily="34" charset="0"/>
                        </a:rPr>
                        <a:t>Cohere</a:t>
                      </a:r>
                      <a:endParaRPr lang="en-US" sz="900" b="1" u="none">
                        <a:latin typeface="Open Sans" panose="020B0606030504020204" pitchFamily="34" charset="0"/>
                        <a:ea typeface="Open Sans" panose="020B0606030504020204" pitchFamily="34" charset="0"/>
                        <a:cs typeface="Open Sans" panose="020B06060305040202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algn="l"/>
                      <a:endParaRPr lang="en-US" sz="900" kern="1200">
                        <a:solidFill>
                          <a:schemeClr val="dk1"/>
                        </a:solidFill>
                        <a:effectLst/>
                        <a:latin typeface="Open Sans" panose="020B0606030504020204" pitchFamily="34" charset="0"/>
                        <a:ea typeface="Open Sans" panose="020B0606030504020204" pitchFamily="34" charset="0"/>
                        <a:cs typeface="Open Sans" panose="020B06060305040202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marL="0" marR="0" lvl="0" indent="0" algn="l" defTabSz="685788"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en-US" sz="900" kern="1200">
                        <a:solidFill>
                          <a:schemeClr val="dk1"/>
                        </a:solidFill>
                        <a:effectLst/>
                        <a:latin typeface="Open Sans" panose="020B0606030504020204" pitchFamily="34" charset="0"/>
                        <a:ea typeface="Open Sans" panose="020B0606030504020204" pitchFamily="34" charset="0"/>
                        <a:cs typeface="Open Sans" panose="020B06060305040202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marL="0" marR="0" lvl="0" indent="0" algn="l" defTabSz="685788"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en-US" sz="900" kern="1200">
                        <a:solidFill>
                          <a:schemeClr val="dk1"/>
                        </a:solidFill>
                        <a:effectLst/>
                        <a:latin typeface="Open Sans" panose="020B0606030504020204" pitchFamily="34" charset="0"/>
                        <a:ea typeface="Open Sans" panose="020B0606030504020204" pitchFamily="34" charset="0"/>
                        <a:cs typeface="Open Sans" panose="020B06060305040202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algn="l"/>
                      <a:endParaRPr lang="en-US" sz="900">
                        <a:latin typeface="Open Sans" panose="020B0606030504020204" pitchFamily="34" charset="0"/>
                        <a:ea typeface="Open Sans" panose="020B0606030504020204" pitchFamily="34" charset="0"/>
                        <a:cs typeface="Open Sans" panose="020B06060305040202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algn="l"/>
                      <a:endParaRPr lang="en-US" sz="900">
                        <a:latin typeface="Open Sans" panose="020B0606030504020204" pitchFamily="34" charset="0"/>
                        <a:ea typeface="Open Sans" panose="020B0606030504020204" pitchFamily="34" charset="0"/>
                        <a:cs typeface="Open Sans" panose="020B06060305040202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algn="l"/>
                      <a:endParaRPr lang="en-US" sz="900" dirty="0">
                        <a:latin typeface="Open Sans" panose="020B0606030504020204" pitchFamily="34" charset="0"/>
                        <a:ea typeface="Open Sans" panose="020B0606030504020204" pitchFamily="34" charset="0"/>
                        <a:cs typeface="Open Sans" panose="020B06060305040202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extLst>
                  <a:ext uri="{0D108BD9-81ED-4DB2-BD59-A6C34878D82A}">
                    <a16:rowId xmlns:a16="http://schemas.microsoft.com/office/drawing/2014/main" val="2758036903"/>
                  </a:ext>
                </a:extLst>
              </a:tr>
            </a:tbl>
          </a:graphicData>
        </a:graphic>
      </p:graphicFrame>
      <p:sp>
        <p:nvSpPr>
          <p:cNvPr id="15" name="Rectangle: Rounded Corners 14">
            <a:extLst>
              <a:ext uri="{FF2B5EF4-FFF2-40B4-BE49-F238E27FC236}">
                <a16:creationId xmlns:a16="http://schemas.microsoft.com/office/drawing/2014/main" id="{C2083859-27C4-4CA6-BC45-742585E83241}"/>
              </a:ext>
            </a:extLst>
          </p:cNvPr>
          <p:cNvSpPr/>
          <p:nvPr/>
        </p:nvSpPr>
        <p:spPr bwMode="gray">
          <a:xfrm>
            <a:off x="8364401" y="6356838"/>
            <a:ext cx="1554480" cy="245036"/>
          </a:xfrm>
          <a:prstGeom prst="roundRect">
            <a:avLst/>
          </a:prstGeom>
          <a:solidFill>
            <a:srgbClr val="EFF4FF"/>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n-US" sz="800" b="1" i="0" u="none" strike="noStrike" kern="1200" cap="none" spc="0" normalizeH="0" baseline="0" noProof="0">
                <a:ln>
                  <a:noFill/>
                </a:ln>
                <a:solidFill>
                  <a:srgbClr val="53565A"/>
                </a:solidFill>
                <a:effectLst/>
                <a:uLnTx/>
                <a:uFillTx/>
                <a:latin typeface="Open Sans" panose="020B0606030504020204" pitchFamily="34" charset="0"/>
                <a:ea typeface="Open Sans" panose="020B0606030504020204" pitchFamily="34" charset="0"/>
                <a:cs typeface="Open Sans" panose="020B0606030504020204" pitchFamily="34" charset="0"/>
              </a:rPr>
              <a:t>Research &amp; Development</a:t>
            </a:r>
          </a:p>
        </p:txBody>
      </p:sp>
      <p:sp>
        <p:nvSpPr>
          <p:cNvPr id="16" name="Rectangle: Rounded Corners 15">
            <a:extLst>
              <a:ext uri="{FF2B5EF4-FFF2-40B4-BE49-F238E27FC236}">
                <a16:creationId xmlns:a16="http://schemas.microsoft.com/office/drawing/2014/main" id="{D2186D34-4C88-42D4-9716-FACFCD781AD4}"/>
              </a:ext>
            </a:extLst>
          </p:cNvPr>
          <p:cNvSpPr/>
          <p:nvPr/>
        </p:nvSpPr>
        <p:spPr bwMode="gray">
          <a:xfrm>
            <a:off x="9977301" y="6356838"/>
            <a:ext cx="1554480" cy="248256"/>
          </a:xfrm>
          <a:prstGeom prst="roundRect">
            <a:avLst/>
          </a:prstGeom>
          <a:solidFill>
            <a:srgbClr val="D1E7F1"/>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n-US" sz="800" b="1" i="0" u="none" strike="noStrike" kern="1200" cap="none" spc="0" normalizeH="0" baseline="0" noProof="0">
                <a:ln>
                  <a:noFill/>
                </a:ln>
                <a:solidFill>
                  <a:srgbClr val="53565A"/>
                </a:solidFill>
                <a:effectLst/>
                <a:uLnTx/>
                <a:uFillTx/>
                <a:latin typeface="Open Sans" panose="020B0606030504020204" pitchFamily="34" charset="0"/>
                <a:ea typeface="Open Sans" panose="020B0606030504020204" pitchFamily="34" charset="0"/>
                <a:cs typeface="Open Sans" panose="020B0606030504020204" pitchFamily="34" charset="0"/>
              </a:rPr>
              <a:t>Commercially Available</a:t>
            </a:r>
          </a:p>
        </p:txBody>
      </p:sp>
      <p:sp>
        <p:nvSpPr>
          <p:cNvPr id="13" name="TextBox 12">
            <a:extLst>
              <a:ext uri="{FF2B5EF4-FFF2-40B4-BE49-F238E27FC236}">
                <a16:creationId xmlns:a16="http://schemas.microsoft.com/office/drawing/2014/main" id="{D29FA9BA-7917-40D4-BFFE-A3508DE83EE9}"/>
              </a:ext>
            </a:extLst>
          </p:cNvPr>
          <p:cNvSpPr txBox="1"/>
          <p:nvPr/>
        </p:nvSpPr>
        <p:spPr>
          <a:xfrm>
            <a:off x="9666640" y="6619902"/>
            <a:ext cx="1981451" cy="261610"/>
          </a:xfrm>
          <a:prstGeom prst="rect">
            <a:avLst/>
          </a:prstGeom>
          <a:noFill/>
        </p:spPr>
        <p:txBody>
          <a:bodyPr wrap="square">
            <a:spAutoFit/>
          </a:bodyPr>
          <a:lstStyle/>
          <a:p>
            <a:pPr algn="r"/>
            <a:r>
              <a:rPr lang="en-US" sz="1050" i="1" kern="1200">
                <a:solidFill>
                  <a:schemeClr val="dk1"/>
                </a:solidFill>
                <a:effectLst/>
                <a:latin typeface="Open Sans" panose="020B0606030504020204" pitchFamily="34" charset="0"/>
                <a:ea typeface="Open Sans" panose="020B0606030504020204" pitchFamily="34" charset="0"/>
                <a:cs typeface="Open Sans" panose="020B0606030504020204" pitchFamily="34" charset="0"/>
              </a:rPr>
              <a:t>*Lists are not exhaustive</a:t>
            </a:r>
            <a:endParaRPr lang="en-US" sz="1050" i="1"/>
          </a:p>
        </p:txBody>
      </p:sp>
      <p:sp>
        <p:nvSpPr>
          <p:cNvPr id="9" name="TextBox 8">
            <a:extLst>
              <a:ext uri="{FF2B5EF4-FFF2-40B4-BE49-F238E27FC236}">
                <a16:creationId xmlns:a16="http://schemas.microsoft.com/office/drawing/2014/main" id="{CB1CE0E2-5F0F-410C-A544-C86A20AD1AC6}"/>
              </a:ext>
            </a:extLst>
          </p:cNvPr>
          <p:cNvSpPr txBox="1"/>
          <p:nvPr/>
        </p:nvSpPr>
        <p:spPr>
          <a:xfrm>
            <a:off x="3589790" y="6550652"/>
            <a:ext cx="4147059" cy="200055"/>
          </a:xfrm>
          <a:prstGeom prst="rect">
            <a:avLst/>
          </a:prstGeom>
          <a:noFill/>
        </p:spPr>
        <p:txBody>
          <a:bodyPr wrap="square">
            <a:spAutoFit/>
          </a:bodyPr>
          <a:lstStyle/>
          <a:p>
            <a:pPr algn="r"/>
            <a:r>
              <a:rPr lang="en-GB" sz="700" i="1"/>
              <a:t>Based on: Deloitte research, https://www.sequoiacap.com/article/generative-ai-a-creative-new-world/</a:t>
            </a:r>
          </a:p>
        </p:txBody>
      </p:sp>
      <p:sp>
        <p:nvSpPr>
          <p:cNvPr id="4" name="Title 4">
            <a:extLst>
              <a:ext uri="{FF2B5EF4-FFF2-40B4-BE49-F238E27FC236}">
                <a16:creationId xmlns:a16="http://schemas.microsoft.com/office/drawing/2014/main" id="{19C5EC69-A793-228C-6B62-3D5A0CC4D218}"/>
              </a:ext>
            </a:extLst>
          </p:cNvPr>
          <p:cNvSpPr txBox="1">
            <a:spLocks/>
          </p:cNvSpPr>
          <p:nvPr/>
        </p:nvSpPr>
        <p:spPr bwMode="gray">
          <a:xfrm>
            <a:off x="440404" y="410867"/>
            <a:ext cx="11252200" cy="451866"/>
          </a:xfrm>
          <a:prstGeom prst="rect">
            <a:avLst/>
          </a:prstGeom>
        </p:spPr>
        <p:txBody>
          <a:bodyPr vert="horz" lIns="0" tIns="0" rIns="0" bIns="0" rtlCol="0" anchor="t" anchorCtr="0">
            <a:noAutofit/>
          </a:bodyPr>
          <a:lstStyle>
            <a:lvl1pPr algn="l" defTabSz="685800" rtl="0" eaLnBrk="1" latinLnBrk="0" hangingPunct="1">
              <a:spcBef>
                <a:spcPct val="0"/>
              </a:spcBef>
              <a:buNone/>
              <a:defRPr sz="2000" kern="1200">
                <a:solidFill>
                  <a:schemeClr val="tx1"/>
                </a:solidFill>
                <a:latin typeface="+mn-lt"/>
                <a:ea typeface="+mj-ea"/>
                <a:cs typeface="Calibri Light" panose="020F0302020204030204" pitchFamily="34" charset="0"/>
              </a:defRPr>
            </a:lvl1pPr>
          </a:lstStyle>
          <a:p>
            <a:r>
              <a:rPr lang="en-US">
                <a:latin typeface="Open Sans Semibold"/>
                <a:ea typeface="Open Sans Semibold"/>
                <a:cs typeface="Open Sans Semibold"/>
              </a:rPr>
              <a:t>Crosswalk of Generative AI Use Cases, Modalities &amp; Models</a:t>
            </a:r>
          </a:p>
        </p:txBody>
      </p:sp>
    </p:spTree>
    <p:extLst>
      <p:ext uri="{BB962C8B-B14F-4D97-AF65-F5344CB8AC3E}">
        <p14:creationId xmlns:p14="http://schemas.microsoft.com/office/powerpoint/2010/main" val="14968910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2F6DBB2-1DAD-4E11-B877-C341885C61B8}"/>
              </a:ext>
            </a:extLst>
          </p:cNvPr>
          <p:cNvSpPr/>
          <p:nvPr/>
        </p:nvSpPr>
        <p:spPr>
          <a:xfrm>
            <a:off x="626696" y="1415222"/>
            <a:ext cx="1919926" cy="1859458"/>
          </a:xfrm>
          <a:custGeom>
            <a:avLst/>
            <a:gdLst>
              <a:gd name="connsiteX0" fmla="*/ 135565 w 1919926"/>
              <a:gd name="connsiteY0" fmla="*/ 0 h 1694568"/>
              <a:gd name="connsiteX1" fmla="*/ 1784361 w 1919926"/>
              <a:gd name="connsiteY1" fmla="*/ 0 h 1694568"/>
              <a:gd name="connsiteX2" fmla="*/ 1919926 w 1919926"/>
              <a:gd name="connsiteY2" fmla="*/ 135565 h 1694568"/>
              <a:gd name="connsiteX3" fmla="*/ 1919926 w 1919926"/>
              <a:gd name="connsiteY3" fmla="*/ 1694568 h 1694568"/>
              <a:gd name="connsiteX4" fmla="*/ 1919926 w 1919926"/>
              <a:gd name="connsiteY4" fmla="*/ 1694568 h 1694568"/>
              <a:gd name="connsiteX5" fmla="*/ 0 w 1919926"/>
              <a:gd name="connsiteY5" fmla="*/ 1694568 h 1694568"/>
              <a:gd name="connsiteX6" fmla="*/ 0 w 1919926"/>
              <a:gd name="connsiteY6" fmla="*/ 1694568 h 1694568"/>
              <a:gd name="connsiteX7" fmla="*/ 0 w 1919926"/>
              <a:gd name="connsiteY7" fmla="*/ 135565 h 1694568"/>
              <a:gd name="connsiteX8" fmla="*/ 135565 w 1919926"/>
              <a:gd name="connsiteY8" fmla="*/ 0 h 1694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19926" h="1694568">
                <a:moveTo>
                  <a:pt x="135565" y="0"/>
                </a:moveTo>
                <a:lnTo>
                  <a:pt x="1784361" y="0"/>
                </a:lnTo>
                <a:cubicBezTo>
                  <a:pt x="1859231" y="0"/>
                  <a:pt x="1919926" y="60695"/>
                  <a:pt x="1919926" y="135565"/>
                </a:cubicBezTo>
                <a:lnTo>
                  <a:pt x="1919926" y="1694568"/>
                </a:lnTo>
                <a:lnTo>
                  <a:pt x="1919926" y="1694568"/>
                </a:lnTo>
                <a:lnTo>
                  <a:pt x="0" y="1694568"/>
                </a:lnTo>
                <a:lnTo>
                  <a:pt x="0" y="1694568"/>
                </a:lnTo>
                <a:lnTo>
                  <a:pt x="0" y="135565"/>
                </a:lnTo>
                <a:cubicBezTo>
                  <a:pt x="0" y="60695"/>
                  <a:pt x="60695" y="0"/>
                  <a:pt x="135565" y="0"/>
                </a:cubicBezTo>
                <a:close/>
              </a:path>
            </a:pathLst>
          </a:custGeom>
          <a:ln>
            <a:solidFill>
              <a:schemeClr val="accent5"/>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49866" tIns="70186" rIns="49866" bIns="10160" numCol="1" spcCol="1270" anchor="ctr" anchorCtr="0">
            <a:noAutofit/>
          </a:bodyPr>
          <a:lstStyle/>
          <a:p>
            <a:pPr marL="91440" marR="0" lvl="1" indent="-91440" algn="ctr" defTabSz="355600"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a:ln>
                  <a:noFill/>
                </a:ln>
                <a:solidFill>
                  <a:prstClr val="black">
                    <a:hueOff val="0"/>
                    <a:satOff val="0"/>
                    <a:lumOff val="0"/>
                    <a:alphaOff val="0"/>
                  </a:prstClr>
                </a:solidFill>
                <a:effectLst/>
                <a:uLnTx/>
                <a:uFillTx/>
                <a:latin typeface="Open Sans" panose="020B0606030504020204" pitchFamily="34" charset="0"/>
                <a:ea typeface="Open Sans" panose="020B0606030504020204" pitchFamily="34" charset="0"/>
                <a:cs typeface="Open Sans" panose="020B0606030504020204" pitchFamily="34" charset="0"/>
              </a:rPr>
              <a:t>The ability of the Foundation </a:t>
            </a:r>
            <a:r>
              <a:rPr lang="en-US" sz="900">
                <a:solidFill>
                  <a:prstClr val="black">
                    <a:hueOff val="0"/>
                    <a:satOff val="0"/>
                    <a:lumOff val="0"/>
                    <a:alphaOff val="0"/>
                  </a:prstClr>
                </a:solidFill>
                <a:latin typeface="Open Sans" panose="020B0606030504020204" pitchFamily="34" charset="0"/>
                <a:ea typeface="Open Sans" panose="020B0606030504020204" pitchFamily="34" charset="0"/>
                <a:cs typeface="Open Sans" panose="020B0606030504020204" pitchFamily="34" charset="0"/>
              </a:rPr>
              <a:t>M</a:t>
            </a:r>
            <a:r>
              <a:rPr kumimoji="0" lang="en-US" sz="900" b="0" i="0" u="none" strike="noStrike" kern="1200" cap="none" spc="0" normalizeH="0" baseline="0" noProof="0" err="1">
                <a:ln>
                  <a:noFill/>
                </a:ln>
                <a:solidFill>
                  <a:prstClr val="black">
                    <a:hueOff val="0"/>
                    <a:satOff val="0"/>
                    <a:lumOff val="0"/>
                    <a:alphaOff val="0"/>
                  </a:prstClr>
                </a:solidFill>
                <a:effectLst/>
                <a:uLnTx/>
                <a:uFillTx/>
                <a:latin typeface="Open Sans" panose="020B0606030504020204" pitchFamily="34" charset="0"/>
                <a:ea typeface="Open Sans" panose="020B0606030504020204" pitchFamily="34" charset="0"/>
                <a:cs typeface="Open Sans" panose="020B0606030504020204" pitchFamily="34" charset="0"/>
              </a:rPr>
              <a:t>odel</a:t>
            </a:r>
            <a:r>
              <a:rPr kumimoji="0" lang="en-US" sz="900" b="0" i="0" u="none" strike="noStrike" kern="1200" cap="none" spc="0" normalizeH="0" baseline="0" noProof="0">
                <a:ln>
                  <a:noFill/>
                </a:ln>
                <a:solidFill>
                  <a:prstClr val="black">
                    <a:hueOff val="0"/>
                    <a:satOff val="0"/>
                    <a:lumOff val="0"/>
                    <a:alphaOff val="0"/>
                  </a:prstClr>
                </a:solidFill>
                <a:effectLst/>
                <a:uLnTx/>
                <a:uFillTx/>
                <a:latin typeface="Open Sans" panose="020B0606030504020204" pitchFamily="34" charset="0"/>
                <a:ea typeface="Open Sans" panose="020B0606030504020204" pitchFamily="34" charset="0"/>
                <a:cs typeface="Open Sans" panose="020B0606030504020204" pitchFamily="34" charset="0"/>
              </a:rPr>
              <a:t> to provide great output is </a:t>
            </a:r>
            <a:r>
              <a:rPr kumimoji="0" lang="en-US" sz="900" b="1" i="0" u="none" strike="noStrike" kern="1200" cap="none" spc="0" normalizeH="0" baseline="0" noProof="0">
                <a:ln>
                  <a:noFill/>
                </a:ln>
                <a:solidFill>
                  <a:prstClr val="black">
                    <a:hueOff val="0"/>
                    <a:satOff val="0"/>
                    <a:lumOff val="0"/>
                    <a:alphaOff val="0"/>
                  </a:prstClr>
                </a:solidFill>
                <a:effectLst/>
                <a:uLnTx/>
                <a:uFillTx/>
                <a:latin typeface="Open Sans" panose="020B0606030504020204" pitchFamily="34" charset="0"/>
                <a:ea typeface="Open Sans" panose="020B0606030504020204" pitchFamily="34" charset="0"/>
                <a:cs typeface="Open Sans" panose="020B0606030504020204" pitchFamily="34" charset="0"/>
              </a:rPr>
              <a:t>based on the size of the model </a:t>
            </a:r>
            <a:r>
              <a:rPr kumimoji="0" lang="en-US" sz="900" b="0" i="0" u="none" strike="noStrike" kern="1200" cap="none" spc="0" normalizeH="0" baseline="0" noProof="0">
                <a:ln>
                  <a:noFill/>
                </a:ln>
                <a:solidFill>
                  <a:prstClr val="black">
                    <a:hueOff val="0"/>
                    <a:satOff val="0"/>
                    <a:lumOff val="0"/>
                    <a:alphaOff val="0"/>
                  </a:prstClr>
                </a:solidFill>
                <a:effectLst/>
                <a:uLnTx/>
                <a:uFillTx/>
                <a:latin typeface="Open Sans" panose="020B0606030504020204" pitchFamily="34" charset="0"/>
                <a:ea typeface="Open Sans" panose="020B0606030504020204" pitchFamily="34" charset="0"/>
                <a:cs typeface="Open Sans" panose="020B0606030504020204" pitchFamily="34" charset="0"/>
              </a:rPr>
              <a:t>(number of parameters, typically going into billions) </a:t>
            </a:r>
            <a:r>
              <a:rPr kumimoji="0" lang="en-US" sz="900" b="1" i="0" u="none" strike="noStrike" kern="1200" cap="none" spc="0" normalizeH="0" baseline="0" noProof="0">
                <a:ln>
                  <a:noFill/>
                </a:ln>
                <a:solidFill>
                  <a:prstClr val="black">
                    <a:hueOff val="0"/>
                    <a:satOff val="0"/>
                    <a:lumOff val="0"/>
                    <a:alphaOff val="0"/>
                  </a:prstClr>
                </a:solidFill>
                <a:effectLst/>
                <a:uLnTx/>
                <a:uFillTx/>
                <a:latin typeface="Open Sans" panose="020B0606030504020204" pitchFamily="34" charset="0"/>
                <a:ea typeface="Open Sans" panose="020B0606030504020204" pitchFamily="34" charset="0"/>
                <a:cs typeface="Open Sans" panose="020B0606030504020204" pitchFamily="34" charset="0"/>
              </a:rPr>
              <a:t>and the quality &amp; size of the dataset that the model is trained on </a:t>
            </a:r>
            <a:r>
              <a:rPr kumimoji="0" lang="en-US" sz="900" b="0" i="0" u="none" strike="noStrike" kern="1200" cap="none" spc="0" normalizeH="0" baseline="0" noProof="0">
                <a:ln>
                  <a:noFill/>
                </a:ln>
                <a:solidFill>
                  <a:prstClr val="black">
                    <a:hueOff val="0"/>
                    <a:satOff val="0"/>
                    <a:lumOff val="0"/>
                    <a:alphaOff val="0"/>
                  </a:prstClr>
                </a:solidFill>
                <a:effectLst/>
                <a:uLnTx/>
                <a:uFillTx/>
                <a:latin typeface="Open Sans" panose="020B0606030504020204" pitchFamily="34" charset="0"/>
                <a:ea typeface="Open Sans" panose="020B0606030504020204" pitchFamily="34" charset="0"/>
                <a:cs typeface="Open Sans" panose="020B0606030504020204" pitchFamily="34" charset="0"/>
              </a:rPr>
              <a:t>(petabytes)</a:t>
            </a:r>
            <a:endParaRPr kumimoji="0" lang="en-US" sz="900" b="0" i="0" u="none" strike="noStrike" kern="1200" cap="none" spc="0" normalizeH="0" baseline="0" noProof="0">
              <a:ln>
                <a:noFill/>
              </a:ln>
              <a:solidFill>
                <a:srgbClr val="C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7" name="Freeform: Shape 6">
            <a:extLst>
              <a:ext uri="{FF2B5EF4-FFF2-40B4-BE49-F238E27FC236}">
                <a16:creationId xmlns:a16="http://schemas.microsoft.com/office/drawing/2014/main" id="{5E4E9484-1286-4B54-806D-E58D1FAEA8E8}"/>
              </a:ext>
            </a:extLst>
          </p:cNvPr>
          <p:cNvSpPr/>
          <p:nvPr/>
        </p:nvSpPr>
        <p:spPr>
          <a:xfrm>
            <a:off x="626696" y="3281047"/>
            <a:ext cx="1919926" cy="479210"/>
          </a:xfrm>
          <a:custGeom>
            <a:avLst/>
            <a:gdLst>
              <a:gd name="connsiteX0" fmla="*/ 0 w 1919926"/>
              <a:gd name="connsiteY0" fmla="*/ 0 h 616269"/>
              <a:gd name="connsiteX1" fmla="*/ 1919926 w 1919926"/>
              <a:gd name="connsiteY1" fmla="*/ 0 h 616269"/>
              <a:gd name="connsiteX2" fmla="*/ 1919926 w 1919926"/>
              <a:gd name="connsiteY2" fmla="*/ 616269 h 616269"/>
              <a:gd name="connsiteX3" fmla="*/ 0 w 1919926"/>
              <a:gd name="connsiteY3" fmla="*/ 616269 h 616269"/>
              <a:gd name="connsiteX4" fmla="*/ 0 w 1919926"/>
              <a:gd name="connsiteY4" fmla="*/ 0 h 6162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9926" h="616269">
                <a:moveTo>
                  <a:pt x="0" y="0"/>
                </a:moveTo>
                <a:lnTo>
                  <a:pt x="1919926" y="0"/>
                </a:lnTo>
                <a:lnTo>
                  <a:pt x="1919926" y="616269"/>
                </a:lnTo>
                <a:lnTo>
                  <a:pt x="0" y="616269"/>
                </a:lnTo>
                <a:lnTo>
                  <a:pt x="0" y="0"/>
                </a:lnTo>
                <a:close/>
              </a:path>
            </a:pathLst>
          </a:custGeom>
          <a:solidFill>
            <a:srgbClr val="EFF4FF"/>
          </a:solidFill>
          <a:ln>
            <a:solidFill>
              <a:schemeClr val="accent5"/>
            </a:solid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580" tIns="0" rIns="590726" bIns="0" numCol="1" spcCol="1270" anchor="ctr" anchorCtr="0">
            <a:noAutofit/>
          </a:bodyPr>
          <a:lstStyle/>
          <a:p>
            <a:pPr marL="91440" marR="0" lvl="0" indent="0" algn="l" defTabSz="800100" rtl="0" eaLnBrk="1" fontAlgn="auto" latinLnBrk="0" hangingPunct="1">
              <a:lnSpc>
                <a:spcPct val="90000"/>
              </a:lnSpc>
              <a:spcBef>
                <a:spcPct val="0"/>
              </a:spcBef>
              <a:spcAft>
                <a:spcPct val="35000"/>
              </a:spcAft>
              <a:buClrTx/>
              <a:buSzTx/>
              <a:buFontTx/>
              <a:buNone/>
              <a:tabLst/>
              <a:defRPr/>
            </a:pPr>
            <a:r>
              <a:rPr kumimoji="0" lang="en-US" sz="1200" b="1" i="0" u="none" strike="noStrike" kern="1200" cap="none" spc="0" normalizeH="0" baseline="0" noProof="0">
                <a:ln>
                  <a:noFill/>
                </a:ln>
                <a:solidFill>
                  <a:schemeClr val="tx1"/>
                </a:solidFill>
                <a:effectLst/>
                <a:uLnTx/>
                <a:uFillTx/>
                <a:latin typeface="Open Sans" panose="020B0606030504020204" pitchFamily="34" charset="0"/>
                <a:ea typeface="Open Sans" panose="020B0606030504020204" pitchFamily="34" charset="0"/>
                <a:cs typeface="Open Sans" panose="020B0606030504020204" pitchFamily="34" charset="0"/>
              </a:rPr>
              <a:t>Model Performance </a:t>
            </a:r>
          </a:p>
        </p:txBody>
      </p:sp>
      <p:sp>
        <p:nvSpPr>
          <p:cNvPr id="9" name="Freeform: Shape 8">
            <a:extLst>
              <a:ext uri="{FF2B5EF4-FFF2-40B4-BE49-F238E27FC236}">
                <a16:creationId xmlns:a16="http://schemas.microsoft.com/office/drawing/2014/main" id="{C0B31B8C-639E-4378-B511-864032486C9E}"/>
              </a:ext>
            </a:extLst>
          </p:cNvPr>
          <p:cNvSpPr/>
          <p:nvPr/>
        </p:nvSpPr>
        <p:spPr>
          <a:xfrm>
            <a:off x="2871520" y="1415222"/>
            <a:ext cx="1919926" cy="1859458"/>
          </a:xfrm>
          <a:custGeom>
            <a:avLst/>
            <a:gdLst>
              <a:gd name="connsiteX0" fmla="*/ 135565 w 1919926"/>
              <a:gd name="connsiteY0" fmla="*/ 0 h 1694568"/>
              <a:gd name="connsiteX1" fmla="*/ 1784361 w 1919926"/>
              <a:gd name="connsiteY1" fmla="*/ 0 h 1694568"/>
              <a:gd name="connsiteX2" fmla="*/ 1919926 w 1919926"/>
              <a:gd name="connsiteY2" fmla="*/ 135565 h 1694568"/>
              <a:gd name="connsiteX3" fmla="*/ 1919926 w 1919926"/>
              <a:gd name="connsiteY3" fmla="*/ 1694568 h 1694568"/>
              <a:gd name="connsiteX4" fmla="*/ 1919926 w 1919926"/>
              <a:gd name="connsiteY4" fmla="*/ 1694568 h 1694568"/>
              <a:gd name="connsiteX5" fmla="*/ 0 w 1919926"/>
              <a:gd name="connsiteY5" fmla="*/ 1694568 h 1694568"/>
              <a:gd name="connsiteX6" fmla="*/ 0 w 1919926"/>
              <a:gd name="connsiteY6" fmla="*/ 1694568 h 1694568"/>
              <a:gd name="connsiteX7" fmla="*/ 0 w 1919926"/>
              <a:gd name="connsiteY7" fmla="*/ 135565 h 1694568"/>
              <a:gd name="connsiteX8" fmla="*/ 135565 w 1919926"/>
              <a:gd name="connsiteY8" fmla="*/ 0 h 1694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19926" h="1694568">
                <a:moveTo>
                  <a:pt x="135565" y="0"/>
                </a:moveTo>
                <a:lnTo>
                  <a:pt x="1784361" y="0"/>
                </a:lnTo>
                <a:cubicBezTo>
                  <a:pt x="1859231" y="0"/>
                  <a:pt x="1919926" y="60695"/>
                  <a:pt x="1919926" y="135565"/>
                </a:cubicBezTo>
                <a:lnTo>
                  <a:pt x="1919926" y="1694568"/>
                </a:lnTo>
                <a:lnTo>
                  <a:pt x="1919926" y="1694568"/>
                </a:lnTo>
                <a:lnTo>
                  <a:pt x="0" y="1694568"/>
                </a:lnTo>
                <a:lnTo>
                  <a:pt x="0" y="1694568"/>
                </a:lnTo>
                <a:lnTo>
                  <a:pt x="0" y="135565"/>
                </a:lnTo>
                <a:cubicBezTo>
                  <a:pt x="0" y="60695"/>
                  <a:pt x="60695" y="0"/>
                  <a:pt x="135565" y="0"/>
                </a:cubicBezTo>
                <a:close/>
              </a:path>
            </a:pathLst>
          </a:custGeom>
          <a:ln>
            <a:solidFill>
              <a:schemeClr val="accent5"/>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49866" tIns="70186" rIns="49866" bIns="10160" numCol="1" spcCol="1270" anchor="ctr" anchorCtr="0">
            <a:noAutofit/>
          </a:bodyPr>
          <a:lstStyle/>
          <a:p>
            <a:pPr marL="91440" marR="0" lvl="1" indent="-91440" algn="ctr" defTabSz="355600"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a:ln>
                  <a:noFill/>
                </a:ln>
                <a:solidFill>
                  <a:prstClr val="black">
                    <a:hueOff val="0"/>
                    <a:satOff val="0"/>
                    <a:lumOff val="0"/>
                    <a:alphaOff val="0"/>
                  </a:prstClr>
                </a:solidFill>
                <a:effectLst/>
                <a:uLnTx/>
                <a:uFillTx/>
                <a:latin typeface="Open Sans" panose="020B0606030504020204" pitchFamily="34" charset="0"/>
                <a:ea typeface="Open Sans" panose="020B0606030504020204" pitchFamily="34" charset="0"/>
                <a:cs typeface="Open Sans" panose="020B0606030504020204" pitchFamily="34" charset="0"/>
              </a:rPr>
              <a:t>The Foundation </a:t>
            </a:r>
            <a:r>
              <a:rPr lang="en-US" sz="900">
                <a:solidFill>
                  <a:prstClr val="black">
                    <a:hueOff val="0"/>
                    <a:satOff val="0"/>
                    <a:lumOff val="0"/>
                    <a:alphaOff val="0"/>
                  </a:prstClr>
                </a:solidFill>
                <a:latin typeface="Open Sans" panose="020B0606030504020204" pitchFamily="34" charset="0"/>
                <a:ea typeface="Open Sans" panose="020B0606030504020204" pitchFamily="34" charset="0"/>
                <a:cs typeface="Open Sans" panose="020B0606030504020204" pitchFamily="34" charset="0"/>
              </a:rPr>
              <a:t>M</a:t>
            </a:r>
            <a:r>
              <a:rPr kumimoji="0" lang="en-US" sz="900" b="0" i="0" u="none" strike="noStrike" kern="1200" cap="none" spc="0" normalizeH="0" baseline="0" noProof="0" err="1">
                <a:ln>
                  <a:noFill/>
                </a:ln>
                <a:solidFill>
                  <a:prstClr val="black">
                    <a:hueOff val="0"/>
                    <a:satOff val="0"/>
                    <a:lumOff val="0"/>
                    <a:alphaOff val="0"/>
                  </a:prstClr>
                </a:solidFill>
                <a:effectLst/>
                <a:uLnTx/>
                <a:uFillTx/>
                <a:latin typeface="Open Sans" panose="020B0606030504020204" pitchFamily="34" charset="0"/>
                <a:ea typeface="Open Sans" panose="020B0606030504020204" pitchFamily="34" charset="0"/>
                <a:cs typeface="Open Sans" panose="020B0606030504020204" pitchFamily="34" charset="0"/>
              </a:rPr>
              <a:t>odel</a:t>
            </a:r>
            <a:r>
              <a:rPr kumimoji="0" lang="en-US" sz="900" b="0" i="0" u="none" strike="noStrike" kern="1200" cap="none" spc="0" normalizeH="0" baseline="0" noProof="0">
                <a:ln>
                  <a:noFill/>
                </a:ln>
                <a:solidFill>
                  <a:prstClr val="black">
                    <a:hueOff val="0"/>
                    <a:satOff val="0"/>
                    <a:lumOff val="0"/>
                    <a:alphaOff val="0"/>
                  </a:prstClr>
                </a:solidFill>
                <a:effectLst/>
                <a:uLnTx/>
                <a:uFillTx/>
                <a:latin typeface="Open Sans" panose="020B0606030504020204" pitchFamily="34" charset="0"/>
                <a:ea typeface="Open Sans" panose="020B0606030504020204" pitchFamily="34" charset="0"/>
                <a:cs typeface="Open Sans" panose="020B0606030504020204" pitchFamily="34" charset="0"/>
              </a:rPr>
              <a:t> providers generally offer </a:t>
            </a:r>
            <a:r>
              <a:rPr kumimoji="0" lang="en-US" sz="900" b="1" i="0" u="none" strike="noStrike" kern="1200" cap="none" spc="0" normalizeH="0" baseline="0" noProof="0">
                <a:ln>
                  <a:noFill/>
                </a:ln>
                <a:solidFill>
                  <a:prstClr val="black">
                    <a:hueOff val="0"/>
                    <a:satOff val="0"/>
                    <a:lumOff val="0"/>
                    <a:alphaOff val="0"/>
                  </a:prstClr>
                </a:solidFill>
                <a:effectLst/>
                <a:uLnTx/>
                <a:uFillTx/>
                <a:latin typeface="Open Sans" panose="020B0606030504020204" pitchFamily="34" charset="0"/>
                <a:ea typeface="Open Sans" panose="020B0606030504020204" pitchFamily="34" charset="0"/>
                <a:cs typeface="Open Sans" panose="020B0606030504020204" pitchFamily="34" charset="0"/>
              </a:rPr>
              <a:t>a pay-as-you-go billing mechanism</a:t>
            </a:r>
            <a:r>
              <a:rPr kumimoji="0" lang="en-US" sz="900" b="0" i="0" u="none" strike="noStrike" kern="1200" cap="none" spc="0" normalizeH="0" baseline="0" noProof="0">
                <a:ln>
                  <a:noFill/>
                </a:ln>
                <a:solidFill>
                  <a:prstClr val="black">
                    <a:hueOff val="0"/>
                    <a:satOff val="0"/>
                    <a:lumOff val="0"/>
                    <a:alphaOff val="0"/>
                  </a:prstClr>
                </a:solidFill>
                <a:effectLst/>
                <a:uLnTx/>
                <a:uFillTx/>
                <a:latin typeface="Open Sans" panose="020B0606030504020204" pitchFamily="34" charset="0"/>
                <a:ea typeface="Open Sans" panose="020B0606030504020204" pitchFamily="34" charset="0"/>
                <a:cs typeface="Open Sans" panose="020B0606030504020204" pitchFamily="34" charset="0"/>
              </a:rPr>
              <a:t>, and the </a:t>
            </a:r>
            <a:r>
              <a:rPr kumimoji="0" lang="en-US" sz="900" b="1" i="0" u="none" strike="noStrike" kern="1200" cap="none" spc="0" normalizeH="0" baseline="0" noProof="0">
                <a:ln>
                  <a:noFill/>
                </a:ln>
                <a:solidFill>
                  <a:prstClr val="black">
                    <a:hueOff val="0"/>
                    <a:satOff val="0"/>
                    <a:lumOff val="0"/>
                    <a:alphaOff val="0"/>
                  </a:prstClr>
                </a:solidFill>
                <a:effectLst/>
                <a:uLnTx/>
                <a:uFillTx/>
                <a:latin typeface="Open Sans" panose="020B0606030504020204" pitchFamily="34" charset="0"/>
                <a:ea typeface="Open Sans" panose="020B0606030504020204" pitchFamily="34" charset="0"/>
                <a:cs typeface="Open Sans" panose="020B0606030504020204" pitchFamily="34" charset="0"/>
              </a:rPr>
              <a:t>cost per use of sophisticated models is materially significant </a:t>
            </a:r>
            <a:r>
              <a:rPr kumimoji="0" lang="en-US" sz="900" b="0" i="0" u="none" strike="noStrike" kern="1200" cap="none" spc="0" normalizeH="0" baseline="0" noProof="0">
                <a:ln>
                  <a:noFill/>
                </a:ln>
                <a:solidFill>
                  <a:prstClr val="black">
                    <a:hueOff val="0"/>
                    <a:satOff val="0"/>
                    <a:lumOff val="0"/>
                    <a:alphaOff val="0"/>
                  </a:prstClr>
                </a:solidFill>
                <a:effectLst/>
                <a:uLnTx/>
                <a:uFillTx/>
                <a:latin typeface="Open Sans" panose="020B0606030504020204" pitchFamily="34" charset="0"/>
                <a:ea typeface="Open Sans" panose="020B0606030504020204" pitchFamily="34" charset="0"/>
                <a:cs typeface="Open Sans" panose="020B0606030504020204" pitchFamily="34" charset="0"/>
              </a:rPr>
              <a:t>(e.g., $10K+ to fine tune the biggest model and run large documents through it several times)</a:t>
            </a:r>
          </a:p>
        </p:txBody>
      </p:sp>
      <p:sp>
        <p:nvSpPr>
          <p:cNvPr id="10" name="Freeform: Shape 9">
            <a:extLst>
              <a:ext uri="{FF2B5EF4-FFF2-40B4-BE49-F238E27FC236}">
                <a16:creationId xmlns:a16="http://schemas.microsoft.com/office/drawing/2014/main" id="{B7C9DEDA-0603-4FFC-BEE7-B1F2BD9C586C}"/>
              </a:ext>
            </a:extLst>
          </p:cNvPr>
          <p:cNvSpPr/>
          <p:nvPr/>
        </p:nvSpPr>
        <p:spPr>
          <a:xfrm>
            <a:off x="2871520" y="3281047"/>
            <a:ext cx="1919926" cy="479210"/>
          </a:xfrm>
          <a:custGeom>
            <a:avLst/>
            <a:gdLst>
              <a:gd name="connsiteX0" fmla="*/ 0 w 1919926"/>
              <a:gd name="connsiteY0" fmla="*/ 0 h 616269"/>
              <a:gd name="connsiteX1" fmla="*/ 1919926 w 1919926"/>
              <a:gd name="connsiteY1" fmla="*/ 0 h 616269"/>
              <a:gd name="connsiteX2" fmla="*/ 1919926 w 1919926"/>
              <a:gd name="connsiteY2" fmla="*/ 616269 h 616269"/>
              <a:gd name="connsiteX3" fmla="*/ 0 w 1919926"/>
              <a:gd name="connsiteY3" fmla="*/ 616269 h 616269"/>
              <a:gd name="connsiteX4" fmla="*/ 0 w 1919926"/>
              <a:gd name="connsiteY4" fmla="*/ 0 h 6162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9926" h="616269">
                <a:moveTo>
                  <a:pt x="0" y="0"/>
                </a:moveTo>
                <a:lnTo>
                  <a:pt x="1919926" y="0"/>
                </a:lnTo>
                <a:lnTo>
                  <a:pt x="1919926" y="616269"/>
                </a:lnTo>
                <a:lnTo>
                  <a:pt x="0" y="616269"/>
                </a:lnTo>
                <a:lnTo>
                  <a:pt x="0" y="0"/>
                </a:lnTo>
                <a:close/>
              </a:path>
            </a:pathLst>
          </a:custGeom>
          <a:solidFill>
            <a:srgbClr val="EFF4FF"/>
          </a:solidFill>
          <a:ln>
            <a:solidFill>
              <a:schemeClr val="accent5"/>
            </a:solid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580" tIns="0" rIns="590726" bIns="0" numCol="1" spcCol="1270" anchor="ctr" anchorCtr="0">
            <a:noAutofit/>
          </a:bodyPr>
          <a:lstStyle/>
          <a:p>
            <a:pPr marL="91440" marR="0" lvl="0" indent="0" algn="l" defTabSz="800100" rtl="0" eaLnBrk="1" fontAlgn="auto" latinLnBrk="0" hangingPunct="1">
              <a:lnSpc>
                <a:spcPct val="90000"/>
              </a:lnSpc>
              <a:spcBef>
                <a:spcPct val="0"/>
              </a:spcBef>
              <a:spcAft>
                <a:spcPct val="35000"/>
              </a:spcAft>
              <a:buClrTx/>
              <a:buSzTx/>
              <a:buFontTx/>
              <a:buNone/>
              <a:tabLst/>
              <a:defRPr/>
            </a:pPr>
            <a:r>
              <a:rPr kumimoji="0" lang="en-US" sz="1200" b="1" i="0" u="none" strike="noStrike" kern="1200" cap="none" spc="0" normalizeH="0" baseline="0" noProof="0">
                <a:ln>
                  <a:noFill/>
                </a:ln>
                <a:solidFill>
                  <a:schemeClr val="tx1"/>
                </a:solidFill>
                <a:effectLst/>
                <a:uLnTx/>
                <a:uFillTx/>
                <a:latin typeface="Open Sans" panose="020B0606030504020204" pitchFamily="34" charset="0"/>
                <a:ea typeface="Open Sans" panose="020B0606030504020204" pitchFamily="34" charset="0"/>
                <a:cs typeface="Open Sans" panose="020B0606030504020204" pitchFamily="34" charset="0"/>
              </a:rPr>
              <a:t>Cost </a:t>
            </a:r>
          </a:p>
        </p:txBody>
      </p:sp>
      <p:sp>
        <p:nvSpPr>
          <p:cNvPr id="16" name="Freeform: Shape 15">
            <a:extLst>
              <a:ext uri="{FF2B5EF4-FFF2-40B4-BE49-F238E27FC236}">
                <a16:creationId xmlns:a16="http://schemas.microsoft.com/office/drawing/2014/main" id="{56ED5A22-DAAA-4788-B00E-00CE3C5459DC}"/>
              </a:ext>
            </a:extLst>
          </p:cNvPr>
          <p:cNvSpPr/>
          <p:nvPr/>
        </p:nvSpPr>
        <p:spPr>
          <a:xfrm>
            <a:off x="5116344" y="1415222"/>
            <a:ext cx="1919926" cy="1859458"/>
          </a:xfrm>
          <a:custGeom>
            <a:avLst/>
            <a:gdLst>
              <a:gd name="connsiteX0" fmla="*/ 135565 w 1919926"/>
              <a:gd name="connsiteY0" fmla="*/ 0 h 1694568"/>
              <a:gd name="connsiteX1" fmla="*/ 1784361 w 1919926"/>
              <a:gd name="connsiteY1" fmla="*/ 0 h 1694568"/>
              <a:gd name="connsiteX2" fmla="*/ 1919926 w 1919926"/>
              <a:gd name="connsiteY2" fmla="*/ 135565 h 1694568"/>
              <a:gd name="connsiteX3" fmla="*/ 1919926 w 1919926"/>
              <a:gd name="connsiteY3" fmla="*/ 1694568 h 1694568"/>
              <a:gd name="connsiteX4" fmla="*/ 1919926 w 1919926"/>
              <a:gd name="connsiteY4" fmla="*/ 1694568 h 1694568"/>
              <a:gd name="connsiteX5" fmla="*/ 0 w 1919926"/>
              <a:gd name="connsiteY5" fmla="*/ 1694568 h 1694568"/>
              <a:gd name="connsiteX6" fmla="*/ 0 w 1919926"/>
              <a:gd name="connsiteY6" fmla="*/ 1694568 h 1694568"/>
              <a:gd name="connsiteX7" fmla="*/ 0 w 1919926"/>
              <a:gd name="connsiteY7" fmla="*/ 135565 h 1694568"/>
              <a:gd name="connsiteX8" fmla="*/ 135565 w 1919926"/>
              <a:gd name="connsiteY8" fmla="*/ 0 h 1694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19926" h="1694568">
                <a:moveTo>
                  <a:pt x="135565" y="0"/>
                </a:moveTo>
                <a:lnTo>
                  <a:pt x="1784361" y="0"/>
                </a:lnTo>
                <a:cubicBezTo>
                  <a:pt x="1859231" y="0"/>
                  <a:pt x="1919926" y="60695"/>
                  <a:pt x="1919926" y="135565"/>
                </a:cubicBezTo>
                <a:lnTo>
                  <a:pt x="1919926" y="1694568"/>
                </a:lnTo>
                <a:lnTo>
                  <a:pt x="1919926" y="1694568"/>
                </a:lnTo>
                <a:lnTo>
                  <a:pt x="0" y="1694568"/>
                </a:lnTo>
                <a:lnTo>
                  <a:pt x="0" y="1694568"/>
                </a:lnTo>
                <a:lnTo>
                  <a:pt x="0" y="135565"/>
                </a:lnTo>
                <a:cubicBezTo>
                  <a:pt x="0" y="60695"/>
                  <a:pt x="60695" y="0"/>
                  <a:pt x="135565" y="0"/>
                </a:cubicBezTo>
                <a:close/>
              </a:path>
            </a:pathLst>
          </a:custGeom>
          <a:ln>
            <a:solidFill>
              <a:schemeClr val="accent5"/>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49866" tIns="70186" rIns="49866" bIns="10160" numCol="1" spcCol="1270" anchor="ctr" anchorCtr="0">
            <a:noAutofit/>
          </a:bodyPr>
          <a:lstStyle/>
          <a:p>
            <a:pPr marL="91440" marR="0" lvl="1" indent="-91440" algn="ctr" defTabSz="355600"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a:ln>
                  <a:noFill/>
                </a:ln>
                <a:solidFill>
                  <a:prstClr val="black">
                    <a:hueOff val="0"/>
                    <a:satOff val="0"/>
                    <a:lumOff val="0"/>
                    <a:alphaOff val="0"/>
                  </a:prstClr>
                </a:solidFill>
                <a:effectLst/>
                <a:uLnTx/>
                <a:uFillTx/>
                <a:latin typeface="Open Sans" panose="020B0606030504020204" pitchFamily="34" charset="0"/>
                <a:ea typeface="Open Sans" panose="020B0606030504020204" pitchFamily="34" charset="0"/>
                <a:cs typeface="Open Sans" panose="020B0606030504020204" pitchFamily="34" charset="0"/>
              </a:rPr>
              <a:t>The models take time to produce output, which is </a:t>
            </a:r>
            <a:r>
              <a:rPr kumimoji="0" lang="en-US" sz="900" i="0" u="none" strike="noStrike" kern="1200" cap="none" spc="0" normalizeH="0" baseline="0" noProof="0">
                <a:ln>
                  <a:noFill/>
                </a:ln>
                <a:solidFill>
                  <a:prstClr val="black">
                    <a:hueOff val="0"/>
                    <a:satOff val="0"/>
                    <a:lumOff val="0"/>
                    <a:alphaOff val="0"/>
                  </a:prstClr>
                </a:solidFill>
                <a:effectLst/>
                <a:uLnTx/>
                <a:uFillTx/>
                <a:latin typeface="Open Sans" panose="020B0606030504020204" pitchFamily="34" charset="0"/>
                <a:ea typeface="Open Sans" panose="020B0606030504020204" pitchFamily="34" charset="0"/>
                <a:cs typeface="Open Sans" panose="020B0606030504020204" pitchFamily="34" charset="0"/>
              </a:rPr>
              <a:t>a </a:t>
            </a:r>
            <a:r>
              <a:rPr kumimoji="0" lang="en-US" sz="900" b="1" i="0" u="none" strike="noStrike" kern="1200" cap="none" spc="0" normalizeH="0" baseline="0" noProof="0">
                <a:ln>
                  <a:noFill/>
                </a:ln>
                <a:solidFill>
                  <a:prstClr val="black">
                    <a:hueOff val="0"/>
                    <a:satOff val="0"/>
                    <a:lumOff val="0"/>
                    <a:alphaOff val="0"/>
                  </a:prstClr>
                </a:solidFill>
                <a:effectLst/>
                <a:uLnTx/>
                <a:uFillTx/>
                <a:latin typeface="Open Sans" panose="020B0606030504020204" pitchFamily="34" charset="0"/>
                <a:ea typeface="Open Sans" panose="020B0606030504020204" pitchFamily="34" charset="0"/>
                <a:cs typeface="Open Sans" panose="020B0606030504020204" pitchFamily="34" charset="0"/>
              </a:rPr>
              <a:t>key consideration for systems that expect real-time output</a:t>
            </a:r>
            <a:r>
              <a:rPr kumimoji="0" lang="en-US" sz="900" b="0" i="0" u="none" strike="noStrike" kern="1200" cap="none" spc="0" normalizeH="0" baseline="0" noProof="0">
                <a:ln>
                  <a:noFill/>
                </a:ln>
                <a:solidFill>
                  <a:prstClr val="black">
                    <a:hueOff val="0"/>
                    <a:satOff val="0"/>
                    <a:lumOff val="0"/>
                    <a:alphaOff val="0"/>
                  </a:prstClr>
                </a:solidFill>
                <a:effectLst/>
                <a:uLnTx/>
                <a:uFillTx/>
                <a:latin typeface="Open Sans" panose="020B0606030504020204" pitchFamily="34" charset="0"/>
                <a:ea typeface="Open Sans" panose="020B0606030504020204" pitchFamily="34" charset="0"/>
                <a:cs typeface="Open Sans" panose="020B0606030504020204" pitchFamily="34" charset="0"/>
              </a:rPr>
              <a:t>; especially as you chain your prompts</a:t>
            </a:r>
          </a:p>
        </p:txBody>
      </p:sp>
      <p:sp>
        <p:nvSpPr>
          <p:cNvPr id="17" name="Freeform: Shape 16">
            <a:extLst>
              <a:ext uri="{FF2B5EF4-FFF2-40B4-BE49-F238E27FC236}">
                <a16:creationId xmlns:a16="http://schemas.microsoft.com/office/drawing/2014/main" id="{ADCBE18F-8E21-4473-AA9E-8963A1DC0B11}"/>
              </a:ext>
            </a:extLst>
          </p:cNvPr>
          <p:cNvSpPr/>
          <p:nvPr/>
        </p:nvSpPr>
        <p:spPr>
          <a:xfrm>
            <a:off x="5116344" y="3281047"/>
            <a:ext cx="1919926" cy="479210"/>
          </a:xfrm>
          <a:custGeom>
            <a:avLst/>
            <a:gdLst>
              <a:gd name="connsiteX0" fmla="*/ 0 w 1919926"/>
              <a:gd name="connsiteY0" fmla="*/ 0 h 616269"/>
              <a:gd name="connsiteX1" fmla="*/ 1919926 w 1919926"/>
              <a:gd name="connsiteY1" fmla="*/ 0 h 616269"/>
              <a:gd name="connsiteX2" fmla="*/ 1919926 w 1919926"/>
              <a:gd name="connsiteY2" fmla="*/ 616269 h 616269"/>
              <a:gd name="connsiteX3" fmla="*/ 0 w 1919926"/>
              <a:gd name="connsiteY3" fmla="*/ 616269 h 616269"/>
              <a:gd name="connsiteX4" fmla="*/ 0 w 1919926"/>
              <a:gd name="connsiteY4" fmla="*/ 0 h 6162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9926" h="616269">
                <a:moveTo>
                  <a:pt x="0" y="0"/>
                </a:moveTo>
                <a:lnTo>
                  <a:pt x="1919926" y="0"/>
                </a:lnTo>
                <a:lnTo>
                  <a:pt x="1919926" y="616269"/>
                </a:lnTo>
                <a:lnTo>
                  <a:pt x="0" y="616269"/>
                </a:lnTo>
                <a:lnTo>
                  <a:pt x="0" y="0"/>
                </a:lnTo>
                <a:close/>
              </a:path>
            </a:pathLst>
          </a:custGeom>
          <a:solidFill>
            <a:srgbClr val="EFF4FF"/>
          </a:solidFill>
          <a:ln>
            <a:solidFill>
              <a:schemeClr val="accent5"/>
            </a:solid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580" tIns="0" rIns="590726" bIns="0" numCol="1" spcCol="1270" anchor="ctr" anchorCtr="0">
            <a:noAutofit/>
          </a:bodyPr>
          <a:lstStyle/>
          <a:p>
            <a:pPr marL="91440" marR="0" lvl="0" indent="0" algn="l" defTabSz="800100" rtl="0" eaLnBrk="1" fontAlgn="auto" latinLnBrk="0" hangingPunct="1">
              <a:lnSpc>
                <a:spcPct val="90000"/>
              </a:lnSpc>
              <a:spcBef>
                <a:spcPct val="0"/>
              </a:spcBef>
              <a:spcAft>
                <a:spcPct val="35000"/>
              </a:spcAft>
              <a:buClrTx/>
              <a:buSzTx/>
              <a:buFontTx/>
              <a:buNone/>
              <a:tabLst/>
              <a:defRPr/>
            </a:pPr>
            <a:r>
              <a:rPr kumimoji="0" lang="en-US" sz="1200" b="1" i="0" u="none" strike="noStrike" kern="1200" cap="none" spc="0" normalizeH="0" baseline="0" noProof="0">
                <a:ln>
                  <a:noFill/>
                </a:ln>
                <a:solidFill>
                  <a:schemeClr val="tx1"/>
                </a:solidFill>
                <a:effectLst/>
                <a:uLnTx/>
                <a:uFillTx/>
                <a:latin typeface="Open Sans" panose="020B0606030504020204" pitchFamily="34" charset="0"/>
                <a:ea typeface="Open Sans" panose="020B0606030504020204" pitchFamily="34" charset="0"/>
                <a:cs typeface="Open Sans" panose="020B0606030504020204" pitchFamily="34" charset="0"/>
              </a:rPr>
              <a:t>Latency </a:t>
            </a:r>
          </a:p>
        </p:txBody>
      </p:sp>
      <p:sp>
        <p:nvSpPr>
          <p:cNvPr id="18" name="Oval 17">
            <a:extLst>
              <a:ext uri="{FF2B5EF4-FFF2-40B4-BE49-F238E27FC236}">
                <a16:creationId xmlns:a16="http://schemas.microsoft.com/office/drawing/2014/main" id="{105A593B-D839-45EB-B443-435C8430BA46}"/>
              </a:ext>
            </a:extLst>
          </p:cNvPr>
          <p:cNvSpPr/>
          <p:nvPr/>
        </p:nvSpPr>
        <p:spPr>
          <a:xfrm>
            <a:off x="6583297" y="3293729"/>
            <a:ext cx="548640" cy="548640"/>
          </a:xfrm>
          <a:prstGeom prst="ellipse">
            <a:avLst/>
          </a:prstGeom>
          <a:solidFill>
            <a:srgbClr val="EFF4FF"/>
          </a:solidFill>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a:lstStyle/>
          <a:p>
            <a:endParaRPr lang="en-GB"/>
          </a:p>
        </p:txBody>
      </p:sp>
      <p:sp>
        <p:nvSpPr>
          <p:cNvPr id="19" name="Freeform: Shape 18">
            <a:extLst>
              <a:ext uri="{FF2B5EF4-FFF2-40B4-BE49-F238E27FC236}">
                <a16:creationId xmlns:a16="http://schemas.microsoft.com/office/drawing/2014/main" id="{3C533EA4-A6EF-4FF2-9FA6-08379D5A05F6}"/>
              </a:ext>
            </a:extLst>
          </p:cNvPr>
          <p:cNvSpPr/>
          <p:nvPr/>
        </p:nvSpPr>
        <p:spPr>
          <a:xfrm>
            <a:off x="7361168" y="1415222"/>
            <a:ext cx="1919926" cy="1859458"/>
          </a:xfrm>
          <a:custGeom>
            <a:avLst/>
            <a:gdLst>
              <a:gd name="connsiteX0" fmla="*/ 135565 w 1919926"/>
              <a:gd name="connsiteY0" fmla="*/ 0 h 1694568"/>
              <a:gd name="connsiteX1" fmla="*/ 1784361 w 1919926"/>
              <a:gd name="connsiteY1" fmla="*/ 0 h 1694568"/>
              <a:gd name="connsiteX2" fmla="*/ 1919926 w 1919926"/>
              <a:gd name="connsiteY2" fmla="*/ 135565 h 1694568"/>
              <a:gd name="connsiteX3" fmla="*/ 1919926 w 1919926"/>
              <a:gd name="connsiteY3" fmla="*/ 1694568 h 1694568"/>
              <a:gd name="connsiteX4" fmla="*/ 1919926 w 1919926"/>
              <a:gd name="connsiteY4" fmla="*/ 1694568 h 1694568"/>
              <a:gd name="connsiteX5" fmla="*/ 0 w 1919926"/>
              <a:gd name="connsiteY5" fmla="*/ 1694568 h 1694568"/>
              <a:gd name="connsiteX6" fmla="*/ 0 w 1919926"/>
              <a:gd name="connsiteY6" fmla="*/ 1694568 h 1694568"/>
              <a:gd name="connsiteX7" fmla="*/ 0 w 1919926"/>
              <a:gd name="connsiteY7" fmla="*/ 135565 h 1694568"/>
              <a:gd name="connsiteX8" fmla="*/ 135565 w 1919926"/>
              <a:gd name="connsiteY8" fmla="*/ 0 h 1694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19926" h="1694568">
                <a:moveTo>
                  <a:pt x="135565" y="0"/>
                </a:moveTo>
                <a:lnTo>
                  <a:pt x="1784361" y="0"/>
                </a:lnTo>
                <a:cubicBezTo>
                  <a:pt x="1859231" y="0"/>
                  <a:pt x="1919926" y="60695"/>
                  <a:pt x="1919926" y="135565"/>
                </a:cubicBezTo>
                <a:lnTo>
                  <a:pt x="1919926" y="1694568"/>
                </a:lnTo>
                <a:lnTo>
                  <a:pt x="1919926" y="1694568"/>
                </a:lnTo>
                <a:lnTo>
                  <a:pt x="0" y="1694568"/>
                </a:lnTo>
                <a:lnTo>
                  <a:pt x="0" y="1694568"/>
                </a:lnTo>
                <a:lnTo>
                  <a:pt x="0" y="135565"/>
                </a:lnTo>
                <a:cubicBezTo>
                  <a:pt x="0" y="60695"/>
                  <a:pt x="60695" y="0"/>
                  <a:pt x="135565" y="0"/>
                </a:cubicBezTo>
                <a:close/>
              </a:path>
            </a:pathLst>
          </a:custGeom>
          <a:ln>
            <a:solidFill>
              <a:schemeClr val="accent5"/>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49866" tIns="70186" rIns="49866" bIns="10160" numCol="1" spcCol="1270" anchor="ctr" anchorCtr="0">
            <a:noAutofit/>
          </a:bodyPr>
          <a:lstStyle/>
          <a:p>
            <a:pPr marL="91440" marR="0" lvl="1" indent="-91440" algn="ctr" defTabSz="355600" rtl="0" eaLnBrk="1" fontAlgn="auto" latinLnBrk="0" hangingPunct="1">
              <a:lnSpc>
                <a:spcPct val="100000"/>
              </a:lnSpc>
              <a:spcBef>
                <a:spcPct val="0"/>
              </a:spcBef>
              <a:spcAft>
                <a:spcPts val="0"/>
              </a:spcAft>
              <a:buClrTx/>
              <a:buSzTx/>
              <a:buFontTx/>
              <a:buNone/>
              <a:tabLst/>
              <a:defRPr/>
            </a:pPr>
            <a:r>
              <a:rPr kumimoji="0" lang="en-US" sz="900" b="1" i="0" u="none" strike="noStrike" kern="1200" cap="none" spc="0" normalizeH="0" baseline="0" noProof="0">
                <a:ln>
                  <a:noFill/>
                </a:ln>
                <a:solidFill>
                  <a:prstClr val="black">
                    <a:hueOff val="0"/>
                    <a:satOff val="0"/>
                    <a:lumOff val="0"/>
                    <a:alphaOff val="0"/>
                  </a:prstClr>
                </a:solidFill>
                <a:effectLst/>
                <a:uLnTx/>
                <a:uFillTx/>
                <a:latin typeface="Open Sans" panose="020B0606030504020204" pitchFamily="34" charset="0"/>
                <a:ea typeface="Open Sans" panose="020B0606030504020204" pitchFamily="34" charset="0"/>
                <a:cs typeface="Open Sans" panose="020B0606030504020204" pitchFamily="34" charset="0"/>
              </a:rPr>
              <a:t>Average token size limit per model is 2K </a:t>
            </a:r>
            <a:r>
              <a:rPr kumimoji="0" lang="en-US" sz="900" b="0" i="0" u="none" strike="noStrike" kern="1200" cap="none" spc="0" normalizeH="0" baseline="0" noProof="0">
                <a:ln>
                  <a:noFill/>
                </a:ln>
                <a:solidFill>
                  <a:prstClr val="black">
                    <a:hueOff val="0"/>
                    <a:satOff val="0"/>
                    <a:lumOff val="0"/>
                    <a:alphaOff val="0"/>
                  </a:prstClr>
                </a:solidFill>
                <a:effectLst/>
                <a:uLnTx/>
                <a:uFillTx/>
                <a:latin typeface="Open Sans" panose="020B0606030504020204" pitchFamily="34" charset="0"/>
                <a:ea typeface="Open Sans" panose="020B0606030504020204" pitchFamily="34" charset="0"/>
                <a:cs typeface="Open Sans" panose="020B0606030504020204" pitchFamily="34" charset="0"/>
              </a:rPr>
              <a:t>(approx. 2-2.5 pages), while capping out at 4k tokens in a single call. This limit makes it difficult to process larger documents</a:t>
            </a:r>
          </a:p>
        </p:txBody>
      </p:sp>
      <p:sp>
        <p:nvSpPr>
          <p:cNvPr id="20" name="Freeform: Shape 19">
            <a:extLst>
              <a:ext uri="{FF2B5EF4-FFF2-40B4-BE49-F238E27FC236}">
                <a16:creationId xmlns:a16="http://schemas.microsoft.com/office/drawing/2014/main" id="{4D45F3A0-32CD-43CB-9C82-762F44988C8A}"/>
              </a:ext>
            </a:extLst>
          </p:cNvPr>
          <p:cNvSpPr/>
          <p:nvPr/>
        </p:nvSpPr>
        <p:spPr>
          <a:xfrm>
            <a:off x="7361168" y="3281047"/>
            <a:ext cx="1919926" cy="479210"/>
          </a:xfrm>
          <a:custGeom>
            <a:avLst/>
            <a:gdLst>
              <a:gd name="connsiteX0" fmla="*/ 0 w 1919926"/>
              <a:gd name="connsiteY0" fmla="*/ 0 h 616269"/>
              <a:gd name="connsiteX1" fmla="*/ 1919926 w 1919926"/>
              <a:gd name="connsiteY1" fmla="*/ 0 h 616269"/>
              <a:gd name="connsiteX2" fmla="*/ 1919926 w 1919926"/>
              <a:gd name="connsiteY2" fmla="*/ 616269 h 616269"/>
              <a:gd name="connsiteX3" fmla="*/ 0 w 1919926"/>
              <a:gd name="connsiteY3" fmla="*/ 616269 h 616269"/>
              <a:gd name="connsiteX4" fmla="*/ 0 w 1919926"/>
              <a:gd name="connsiteY4" fmla="*/ 0 h 6162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9926" h="616269">
                <a:moveTo>
                  <a:pt x="0" y="0"/>
                </a:moveTo>
                <a:lnTo>
                  <a:pt x="1919926" y="0"/>
                </a:lnTo>
                <a:lnTo>
                  <a:pt x="1919926" y="616269"/>
                </a:lnTo>
                <a:lnTo>
                  <a:pt x="0" y="616269"/>
                </a:lnTo>
                <a:lnTo>
                  <a:pt x="0" y="0"/>
                </a:lnTo>
                <a:close/>
              </a:path>
            </a:pathLst>
          </a:custGeom>
          <a:solidFill>
            <a:srgbClr val="EFF4FF"/>
          </a:solidFill>
          <a:ln>
            <a:solidFill>
              <a:schemeClr val="accent5"/>
            </a:solid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580" tIns="0" rIns="590726" bIns="0" numCol="1" spcCol="1270" anchor="ctr" anchorCtr="0">
            <a:noAutofit/>
          </a:bodyPr>
          <a:lstStyle/>
          <a:p>
            <a:pPr marL="91440" marR="0" lvl="0" indent="0" algn="l" defTabSz="800100" rtl="0" eaLnBrk="1" fontAlgn="auto" latinLnBrk="0" hangingPunct="1">
              <a:lnSpc>
                <a:spcPct val="90000"/>
              </a:lnSpc>
              <a:spcBef>
                <a:spcPct val="0"/>
              </a:spcBef>
              <a:spcAft>
                <a:spcPct val="35000"/>
              </a:spcAft>
              <a:buClrTx/>
              <a:buSzTx/>
              <a:buFontTx/>
              <a:buNone/>
              <a:tabLst/>
              <a:defRPr/>
            </a:pPr>
            <a:r>
              <a:rPr kumimoji="0" lang="en-US" sz="1200" b="1" i="0" u="none" strike="noStrike" kern="1200" cap="none" spc="0" normalizeH="0" baseline="0" noProof="0">
                <a:ln>
                  <a:noFill/>
                </a:ln>
                <a:solidFill>
                  <a:schemeClr val="tx1"/>
                </a:solidFill>
                <a:effectLst/>
                <a:uLnTx/>
                <a:uFillTx/>
                <a:latin typeface="Open Sans" panose="020B0606030504020204" pitchFamily="34" charset="0"/>
                <a:ea typeface="Open Sans" panose="020B0606030504020204" pitchFamily="34" charset="0"/>
                <a:cs typeface="Open Sans" panose="020B0606030504020204" pitchFamily="34" charset="0"/>
              </a:rPr>
              <a:t>Token Size Limits </a:t>
            </a:r>
          </a:p>
        </p:txBody>
      </p:sp>
      <p:sp>
        <p:nvSpPr>
          <p:cNvPr id="21" name="Oval 20">
            <a:extLst>
              <a:ext uri="{FF2B5EF4-FFF2-40B4-BE49-F238E27FC236}">
                <a16:creationId xmlns:a16="http://schemas.microsoft.com/office/drawing/2014/main" id="{A9C969F7-BA00-460A-BC52-58483C130251}"/>
              </a:ext>
            </a:extLst>
          </p:cNvPr>
          <p:cNvSpPr/>
          <p:nvPr/>
        </p:nvSpPr>
        <p:spPr>
          <a:xfrm>
            <a:off x="8813260" y="3341347"/>
            <a:ext cx="548640" cy="548640"/>
          </a:xfrm>
          <a:prstGeom prst="ellipse">
            <a:avLst/>
          </a:prstGeom>
          <a:solidFill>
            <a:srgbClr val="EFF4FF"/>
          </a:solidFill>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a:lstStyle/>
          <a:p>
            <a:endParaRPr lang="en-GB"/>
          </a:p>
        </p:txBody>
      </p:sp>
      <p:sp>
        <p:nvSpPr>
          <p:cNvPr id="22" name="Freeform: Shape 21">
            <a:extLst>
              <a:ext uri="{FF2B5EF4-FFF2-40B4-BE49-F238E27FC236}">
                <a16:creationId xmlns:a16="http://schemas.microsoft.com/office/drawing/2014/main" id="{5DF14865-1F99-4C6C-87CB-4D5B884A7A25}"/>
              </a:ext>
            </a:extLst>
          </p:cNvPr>
          <p:cNvSpPr/>
          <p:nvPr/>
        </p:nvSpPr>
        <p:spPr>
          <a:xfrm>
            <a:off x="9605991" y="1415222"/>
            <a:ext cx="1919926" cy="1859458"/>
          </a:xfrm>
          <a:custGeom>
            <a:avLst/>
            <a:gdLst>
              <a:gd name="connsiteX0" fmla="*/ 135565 w 1919926"/>
              <a:gd name="connsiteY0" fmla="*/ 0 h 1694568"/>
              <a:gd name="connsiteX1" fmla="*/ 1784361 w 1919926"/>
              <a:gd name="connsiteY1" fmla="*/ 0 h 1694568"/>
              <a:gd name="connsiteX2" fmla="*/ 1919926 w 1919926"/>
              <a:gd name="connsiteY2" fmla="*/ 135565 h 1694568"/>
              <a:gd name="connsiteX3" fmla="*/ 1919926 w 1919926"/>
              <a:gd name="connsiteY3" fmla="*/ 1694568 h 1694568"/>
              <a:gd name="connsiteX4" fmla="*/ 1919926 w 1919926"/>
              <a:gd name="connsiteY4" fmla="*/ 1694568 h 1694568"/>
              <a:gd name="connsiteX5" fmla="*/ 0 w 1919926"/>
              <a:gd name="connsiteY5" fmla="*/ 1694568 h 1694568"/>
              <a:gd name="connsiteX6" fmla="*/ 0 w 1919926"/>
              <a:gd name="connsiteY6" fmla="*/ 1694568 h 1694568"/>
              <a:gd name="connsiteX7" fmla="*/ 0 w 1919926"/>
              <a:gd name="connsiteY7" fmla="*/ 135565 h 1694568"/>
              <a:gd name="connsiteX8" fmla="*/ 135565 w 1919926"/>
              <a:gd name="connsiteY8" fmla="*/ 0 h 1694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19926" h="1694568">
                <a:moveTo>
                  <a:pt x="135565" y="0"/>
                </a:moveTo>
                <a:lnTo>
                  <a:pt x="1784361" y="0"/>
                </a:lnTo>
                <a:cubicBezTo>
                  <a:pt x="1859231" y="0"/>
                  <a:pt x="1919926" y="60695"/>
                  <a:pt x="1919926" y="135565"/>
                </a:cubicBezTo>
                <a:lnTo>
                  <a:pt x="1919926" y="1694568"/>
                </a:lnTo>
                <a:lnTo>
                  <a:pt x="1919926" y="1694568"/>
                </a:lnTo>
                <a:lnTo>
                  <a:pt x="0" y="1694568"/>
                </a:lnTo>
                <a:lnTo>
                  <a:pt x="0" y="1694568"/>
                </a:lnTo>
                <a:lnTo>
                  <a:pt x="0" y="135565"/>
                </a:lnTo>
                <a:cubicBezTo>
                  <a:pt x="0" y="60695"/>
                  <a:pt x="60695" y="0"/>
                  <a:pt x="135565" y="0"/>
                </a:cubicBezTo>
                <a:close/>
              </a:path>
            </a:pathLst>
          </a:custGeom>
          <a:ln>
            <a:solidFill>
              <a:schemeClr val="accent5"/>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49866" tIns="70186" rIns="49866" bIns="10160" numCol="1" spcCol="1270" anchor="ctr" anchorCtr="0">
            <a:noAutofit/>
          </a:bodyPr>
          <a:lstStyle/>
          <a:p>
            <a:pPr marL="91440" marR="0" lvl="1" indent="-91440" algn="ctr" defTabSz="355600"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a:ln>
                  <a:noFill/>
                </a:ln>
                <a:solidFill>
                  <a:prstClr val="black">
                    <a:hueOff val="0"/>
                    <a:satOff val="0"/>
                    <a:lumOff val="0"/>
                    <a:alphaOff val="0"/>
                  </a:prstClr>
                </a:solidFill>
                <a:effectLst/>
                <a:uLnTx/>
                <a:uFillTx/>
                <a:latin typeface="Open Sans" panose="020B0606030504020204" pitchFamily="34" charset="0"/>
                <a:ea typeface="Open Sans" panose="020B0606030504020204" pitchFamily="34" charset="0"/>
                <a:cs typeface="Open Sans" panose="020B0606030504020204" pitchFamily="34" charset="0"/>
              </a:rPr>
              <a:t>While the models are highly accurate, they remain 100% confident when they are wrong implying the need for </a:t>
            </a:r>
            <a:r>
              <a:rPr kumimoji="0" lang="en-US" sz="900" b="1" i="0" u="none" strike="noStrike" kern="1200" cap="none" spc="0" normalizeH="0" baseline="0" noProof="0">
                <a:ln>
                  <a:noFill/>
                </a:ln>
                <a:solidFill>
                  <a:prstClr val="black">
                    <a:hueOff val="0"/>
                    <a:satOff val="0"/>
                    <a:lumOff val="0"/>
                    <a:alphaOff val="0"/>
                  </a:prstClr>
                </a:solidFill>
                <a:effectLst/>
                <a:uLnTx/>
                <a:uFillTx/>
                <a:latin typeface="Open Sans" panose="020B0606030504020204" pitchFamily="34" charset="0"/>
                <a:ea typeface="Open Sans" panose="020B0606030504020204" pitchFamily="34" charset="0"/>
                <a:cs typeface="Open Sans" panose="020B0606030504020204" pitchFamily="34" charset="0"/>
              </a:rPr>
              <a:t>human-in-the-loop and additional risk considerations</a:t>
            </a:r>
          </a:p>
        </p:txBody>
      </p:sp>
      <p:sp>
        <p:nvSpPr>
          <p:cNvPr id="23" name="Freeform: Shape 22">
            <a:extLst>
              <a:ext uri="{FF2B5EF4-FFF2-40B4-BE49-F238E27FC236}">
                <a16:creationId xmlns:a16="http://schemas.microsoft.com/office/drawing/2014/main" id="{5A52BFB6-18E7-4D16-8D96-4ECFC7C1F9DC}"/>
              </a:ext>
            </a:extLst>
          </p:cNvPr>
          <p:cNvSpPr/>
          <p:nvPr/>
        </p:nvSpPr>
        <p:spPr>
          <a:xfrm>
            <a:off x="9605991" y="3281047"/>
            <a:ext cx="1919926" cy="479210"/>
          </a:xfrm>
          <a:custGeom>
            <a:avLst/>
            <a:gdLst>
              <a:gd name="connsiteX0" fmla="*/ 0 w 1919926"/>
              <a:gd name="connsiteY0" fmla="*/ 0 h 616269"/>
              <a:gd name="connsiteX1" fmla="*/ 1919926 w 1919926"/>
              <a:gd name="connsiteY1" fmla="*/ 0 h 616269"/>
              <a:gd name="connsiteX2" fmla="*/ 1919926 w 1919926"/>
              <a:gd name="connsiteY2" fmla="*/ 616269 h 616269"/>
              <a:gd name="connsiteX3" fmla="*/ 0 w 1919926"/>
              <a:gd name="connsiteY3" fmla="*/ 616269 h 616269"/>
              <a:gd name="connsiteX4" fmla="*/ 0 w 1919926"/>
              <a:gd name="connsiteY4" fmla="*/ 0 h 6162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9926" h="616269">
                <a:moveTo>
                  <a:pt x="0" y="0"/>
                </a:moveTo>
                <a:lnTo>
                  <a:pt x="1919926" y="0"/>
                </a:lnTo>
                <a:lnTo>
                  <a:pt x="1919926" y="616269"/>
                </a:lnTo>
                <a:lnTo>
                  <a:pt x="0" y="616269"/>
                </a:lnTo>
                <a:lnTo>
                  <a:pt x="0" y="0"/>
                </a:lnTo>
                <a:close/>
              </a:path>
            </a:pathLst>
          </a:custGeom>
          <a:solidFill>
            <a:srgbClr val="EFF4FF"/>
          </a:solidFill>
          <a:ln>
            <a:solidFill>
              <a:schemeClr val="accent5"/>
            </a:solid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580" tIns="0" rIns="590726" bIns="0" numCol="1" spcCol="1270" anchor="ctr" anchorCtr="0">
            <a:noAutofit/>
          </a:bodyPr>
          <a:lstStyle/>
          <a:p>
            <a:pPr marL="91440" marR="0" lvl="0" indent="0" algn="l" defTabSz="800100" rtl="0" eaLnBrk="1" fontAlgn="auto" latinLnBrk="0" hangingPunct="1">
              <a:lnSpc>
                <a:spcPct val="90000"/>
              </a:lnSpc>
              <a:spcBef>
                <a:spcPct val="0"/>
              </a:spcBef>
              <a:spcAft>
                <a:spcPct val="35000"/>
              </a:spcAft>
              <a:buClrTx/>
              <a:buSzTx/>
              <a:buFontTx/>
              <a:buNone/>
              <a:tabLst/>
              <a:defRPr/>
            </a:pPr>
            <a:r>
              <a:rPr kumimoji="0" lang="en-US" sz="1200" b="1" i="0" u="none" strike="noStrike" kern="1200" cap="none" spc="0" normalizeH="0" baseline="0" noProof="0">
                <a:ln>
                  <a:noFill/>
                </a:ln>
                <a:solidFill>
                  <a:schemeClr val="tx1"/>
                </a:solidFill>
                <a:effectLst/>
                <a:uLnTx/>
                <a:uFillTx/>
                <a:latin typeface="Open Sans" panose="020B0606030504020204" pitchFamily="34" charset="0"/>
                <a:ea typeface="Open Sans" panose="020B0606030504020204" pitchFamily="34" charset="0"/>
                <a:cs typeface="Open Sans" panose="020B0606030504020204" pitchFamily="34" charset="0"/>
              </a:rPr>
              <a:t>Hallucination </a:t>
            </a:r>
          </a:p>
        </p:txBody>
      </p:sp>
      <p:sp>
        <p:nvSpPr>
          <p:cNvPr id="25" name="Freeform: Shape 24">
            <a:extLst>
              <a:ext uri="{FF2B5EF4-FFF2-40B4-BE49-F238E27FC236}">
                <a16:creationId xmlns:a16="http://schemas.microsoft.com/office/drawing/2014/main" id="{FF1DE213-DBB5-4E07-A036-54933FC54260}"/>
              </a:ext>
            </a:extLst>
          </p:cNvPr>
          <p:cNvSpPr/>
          <p:nvPr/>
        </p:nvSpPr>
        <p:spPr>
          <a:xfrm>
            <a:off x="626696" y="3929605"/>
            <a:ext cx="1919926" cy="1859458"/>
          </a:xfrm>
          <a:custGeom>
            <a:avLst/>
            <a:gdLst>
              <a:gd name="connsiteX0" fmla="*/ 135565 w 1919926"/>
              <a:gd name="connsiteY0" fmla="*/ 0 h 1694568"/>
              <a:gd name="connsiteX1" fmla="*/ 1784361 w 1919926"/>
              <a:gd name="connsiteY1" fmla="*/ 0 h 1694568"/>
              <a:gd name="connsiteX2" fmla="*/ 1919926 w 1919926"/>
              <a:gd name="connsiteY2" fmla="*/ 135565 h 1694568"/>
              <a:gd name="connsiteX3" fmla="*/ 1919926 w 1919926"/>
              <a:gd name="connsiteY3" fmla="*/ 1694568 h 1694568"/>
              <a:gd name="connsiteX4" fmla="*/ 1919926 w 1919926"/>
              <a:gd name="connsiteY4" fmla="*/ 1694568 h 1694568"/>
              <a:gd name="connsiteX5" fmla="*/ 0 w 1919926"/>
              <a:gd name="connsiteY5" fmla="*/ 1694568 h 1694568"/>
              <a:gd name="connsiteX6" fmla="*/ 0 w 1919926"/>
              <a:gd name="connsiteY6" fmla="*/ 1694568 h 1694568"/>
              <a:gd name="connsiteX7" fmla="*/ 0 w 1919926"/>
              <a:gd name="connsiteY7" fmla="*/ 135565 h 1694568"/>
              <a:gd name="connsiteX8" fmla="*/ 135565 w 1919926"/>
              <a:gd name="connsiteY8" fmla="*/ 0 h 1694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19926" h="1694568">
                <a:moveTo>
                  <a:pt x="135565" y="0"/>
                </a:moveTo>
                <a:lnTo>
                  <a:pt x="1784361" y="0"/>
                </a:lnTo>
                <a:cubicBezTo>
                  <a:pt x="1859231" y="0"/>
                  <a:pt x="1919926" y="60695"/>
                  <a:pt x="1919926" y="135565"/>
                </a:cubicBezTo>
                <a:lnTo>
                  <a:pt x="1919926" y="1694568"/>
                </a:lnTo>
                <a:lnTo>
                  <a:pt x="1919926" y="1694568"/>
                </a:lnTo>
                <a:lnTo>
                  <a:pt x="0" y="1694568"/>
                </a:lnTo>
                <a:lnTo>
                  <a:pt x="0" y="1694568"/>
                </a:lnTo>
                <a:lnTo>
                  <a:pt x="0" y="135565"/>
                </a:lnTo>
                <a:cubicBezTo>
                  <a:pt x="0" y="60695"/>
                  <a:pt x="60695" y="0"/>
                  <a:pt x="135565" y="0"/>
                </a:cubicBezTo>
                <a:close/>
              </a:path>
            </a:pathLst>
          </a:custGeom>
          <a:ln>
            <a:solidFill>
              <a:schemeClr val="accent5"/>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51136" tIns="73996" rIns="51136" bIns="11430" numCol="1" spcCol="1270" anchor="ctr" anchorCtr="0">
            <a:noAutofit/>
          </a:bodyPr>
          <a:lstStyle/>
          <a:p>
            <a:pPr marL="91440" marR="0" lvl="1" indent="-91440" algn="ctr" defTabSz="355600"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a:ln>
                  <a:noFill/>
                </a:ln>
                <a:solidFill>
                  <a:prstClr val="black">
                    <a:hueOff val="0"/>
                    <a:satOff val="0"/>
                    <a:lumOff val="0"/>
                    <a:alphaOff val="0"/>
                  </a:prstClr>
                </a:solidFill>
                <a:effectLst/>
                <a:uLnTx/>
                <a:uFillTx/>
                <a:latin typeface="Open Sans" panose="020B0606030504020204" pitchFamily="34" charset="0"/>
                <a:ea typeface="Open Sans" panose="020B0606030504020204" pitchFamily="34" charset="0"/>
                <a:cs typeface="Open Sans" panose="020B0606030504020204" pitchFamily="34" charset="0"/>
              </a:rPr>
              <a:t>The models have proven scalable on text based use cases but </a:t>
            </a:r>
            <a:r>
              <a:rPr kumimoji="0" lang="en-US" sz="900" b="1" i="0" u="none" strike="noStrike" kern="1200" cap="none" spc="0" normalizeH="0" baseline="0" noProof="0">
                <a:ln>
                  <a:noFill/>
                </a:ln>
                <a:solidFill>
                  <a:prstClr val="black">
                    <a:hueOff val="0"/>
                    <a:satOff val="0"/>
                    <a:lumOff val="0"/>
                    <a:alphaOff val="0"/>
                  </a:prstClr>
                </a:solidFill>
                <a:effectLst/>
                <a:uLnTx/>
                <a:uFillTx/>
                <a:latin typeface="Open Sans" panose="020B0606030504020204" pitchFamily="34" charset="0"/>
                <a:ea typeface="Open Sans" panose="020B0606030504020204" pitchFamily="34" charset="0"/>
                <a:cs typeface="Open Sans" panose="020B0606030504020204" pitchFamily="34" charset="0"/>
              </a:rPr>
              <a:t>challenges remain contextualizing information across media types</a:t>
            </a:r>
            <a:r>
              <a:rPr kumimoji="0" lang="en-US" sz="900" b="0" i="0" u="none" strike="noStrike" kern="1200" cap="none" spc="0" normalizeH="0" baseline="0" noProof="0">
                <a:ln>
                  <a:noFill/>
                </a:ln>
                <a:solidFill>
                  <a:prstClr val="black">
                    <a:hueOff val="0"/>
                    <a:satOff val="0"/>
                    <a:lumOff val="0"/>
                    <a:alphaOff val="0"/>
                  </a:prstClr>
                </a:solidFill>
                <a:effectLst/>
                <a:uLnTx/>
                <a:uFillTx/>
                <a:latin typeface="Open Sans" panose="020B0606030504020204" pitchFamily="34" charset="0"/>
                <a:ea typeface="Open Sans" panose="020B0606030504020204" pitchFamily="34" charset="0"/>
                <a:cs typeface="Open Sans" panose="020B0606030504020204" pitchFamily="34" charset="0"/>
              </a:rPr>
              <a:t>, such as interpreting visual cues on a PowerPoint slide</a:t>
            </a:r>
          </a:p>
        </p:txBody>
      </p:sp>
      <p:sp>
        <p:nvSpPr>
          <p:cNvPr id="26" name="Freeform: Shape 25">
            <a:extLst>
              <a:ext uri="{FF2B5EF4-FFF2-40B4-BE49-F238E27FC236}">
                <a16:creationId xmlns:a16="http://schemas.microsoft.com/office/drawing/2014/main" id="{E7792400-CC66-40E2-A1BD-4B13EED827E1}"/>
              </a:ext>
            </a:extLst>
          </p:cNvPr>
          <p:cNvSpPr/>
          <p:nvPr/>
        </p:nvSpPr>
        <p:spPr>
          <a:xfrm>
            <a:off x="626696" y="5795430"/>
            <a:ext cx="1919926" cy="479210"/>
          </a:xfrm>
          <a:custGeom>
            <a:avLst/>
            <a:gdLst>
              <a:gd name="connsiteX0" fmla="*/ 0 w 1919926"/>
              <a:gd name="connsiteY0" fmla="*/ 0 h 616269"/>
              <a:gd name="connsiteX1" fmla="*/ 1919926 w 1919926"/>
              <a:gd name="connsiteY1" fmla="*/ 0 h 616269"/>
              <a:gd name="connsiteX2" fmla="*/ 1919926 w 1919926"/>
              <a:gd name="connsiteY2" fmla="*/ 616269 h 616269"/>
              <a:gd name="connsiteX3" fmla="*/ 0 w 1919926"/>
              <a:gd name="connsiteY3" fmla="*/ 616269 h 616269"/>
              <a:gd name="connsiteX4" fmla="*/ 0 w 1919926"/>
              <a:gd name="connsiteY4" fmla="*/ 0 h 6162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9926" h="616269">
                <a:moveTo>
                  <a:pt x="0" y="0"/>
                </a:moveTo>
                <a:lnTo>
                  <a:pt x="1919926" y="0"/>
                </a:lnTo>
                <a:lnTo>
                  <a:pt x="1919926" y="616269"/>
                </a:lnTo>
                <a:lnTo>
                  <a:pt x="0" y="616269"/>
                </a:lnTo>
                <a:lnTo>
                  <a:pt x="0" y="0"/>
                </a:lnTo>
                <a:close/>
              </a:path>
            </a:pathLst>
          </a:custGeom>
          <a:solidFill>
            <a:srgbClr val="EFF4FF"/>
          </a:solidFill>
          <a:ln>
            <a:solidFill>
              <a:schemeClr val="accent5"/>
            </a:solid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580" tIns="0" rIns="590726" bIns="0" numCol="1" spcCol="1270" anchor="ctr" anchorCtr="0">
            <a:noAutofit/>
          </a:bodyPr>
          <a:lstStyle/>
          <a:p>
            <a:pPr marL="91440" marR="0" lvl="0" indent="0" algn="l" defTabSz="800100" rtl="0" eaLnBrk="1" fontAlgn="auto" latinLnBrk="0" hangingPunct="1">
              <a:lnSpc>
                <a:spcPct val="90000"/>
              </a:lnSpc>
              <a:spcBef>
                <a:spcPct val="0"/>
              </a:spcBef>
              <a:spcAft>
                <a:spcPct val="35000"/>
              </a:spcAft>
              <a:buClrTx/>
              <a:buSzTx/>
              <a:buFontTx/>
              <a:buNone/>
              <a:tabLst/>
              <a:defRPr/>
            </a:pPr>
            <a:r>
              <a:rPr kumimoji="0" lang="en-US" sz="1200" b="1" i="0" u="none" strike="noStrike" kern="1200" cap="none" spc="0" normalizeH="0" baseline="0" noProof="0">
                <a:ln>
                  <a:noFill/>
                </a:ln>
                <a:solidFill>
                  <a:schemeClr val="tx1"/>
                </a:solidFill>
                <a:effectLst/>
                <a:uLnTx/>
                <a:uFillTx/>
                <a:latin typeface="Open Sans" panose="020B0606030504020204" pitchFamily="34" charset="0"/>
                <a:ea typeface="Open Sans" panose="020B0606030504020204" pitchFamily="34" charset="0"/>
                <a:cs typeface="Open Sans" panose="020B0606030504020204" pitchFamily="34" charset="0"/>
              </a:rPr>
              <a:t>Going Beyond Text </a:t>
            </a:r>
          </a:p>
        </p:txBody>
      </p:sp>
      <p:sp>
        <p:nvSpPr>
          <p:cNvPr id="28" name="Freeform: Shape 27">
            <a:extLst>
              <a:ext uri="{FF2B5EF4-FFF2-40B4-BE49-F238E27FC236}">
                <a16:creationId xmlns:a16="http://schemas.microsoft.com/office/drawing/2014/main" id="{63C6029C-A1CA-4FCA-B46B-8A5E91B9189E}"/>
              </a:ext>
            </a:extLst>
          </p:cNvPr>
          <p:cNvSpPr/>
          <p:nvPr/>
        </p:nvSpPr>
        <p:spPr>
          <a:xfrm>
            <a:off x="2871520" y="3938313"/>
            <a:ext cx="1919926" cy="1859458"/>
          </a:xfrm>
          <a:custGeom>
            <a:avLst/>
            <a:gdLst>
              <a:gd name="connsiteX0" fmla="*/ 135565 w 1919926"/>
              <a:gd name="connsiteY0" fmla="*/ 0 h 1694568"/>
              <a:gd name="connsiteX1" fmla="*/ 1784361 w 1919926"/>
              <a:gd name="connsiteY1" fmla="*/ 0 h 1694568"/>
              <a:gd name="connsiteX2" fmla="*/ 1919926 w 1919926"/>
              <a:gd name="connsiteY2" fmla="*/ 135565 h 1694568"/>
              <a:gd name="connsiteX3" fmla="*/ 1919926 w 1919926"/>
              <a:gd name="connsiteY3" fmla="*/ 1694568 h 1694568"/>
              <a:gd name="connsiteX4" fmla="*/ 1919926 w 1919926"/>
              <a:gd name="connsiteY4" fmla="*/ 1694568 h 1694568"/>
              <a:gd name="connsiteX5" fmla="*/ 0 w 1919926"/>
              <a:gd name="connsiteY5" fmla="*/ 1694568 h 1694568"/>
              <a:gd name="connsiteX6" fmla="*/ 0 w 1919926"/>
              <a:gd name="connsiteY6" fmla="*/ 1694568 h 1694568"/>
              <a:gd name="connsiteX7" fmla="*/ 0 w 1919926"/>
              <a:gd name="connsiteY7" fmla="*/ 135565 h 1694568"/>
              <a:gd name="connsiteX8" fmla="*/ 135565 w 1919926"/>
              <a:gd name="connsiteY8" fmla="*/ 0 h 1694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19926" h="1694568">
                <a:moveTo>
                  <a:pt x="135565" y="0"/>
                </a:moveTo>
                <a:lnTo>
                  <a:pt x="1784361" y="0"/>
                </a:lnTo>
                <a:cubicBezTo>
                  <a:pt x="1859231" y="0"/>
                  <a:pt x="1919926" y="60695"/>
                  <a:pt x="1919926" y="135565"/>
                </a:cubicBezTo>
                <a:lnTo>
                  <a:pt x="1919926" y="1694568"/>
                </a:lnTo>
                <a:lnTo>
                  <a:pt x="1919926" y="1694568"/>
                </a:lnTo>
                <a:lnTo>
                  <a:pt x="0" y="1694568"/>
                </a:lnTo>
                <a:lnTo>
                  <a:pt x="0" y="1694568"/>
                </a:lnTo>
                <a:lnTo>
                  <a:pt x="0" y="135565"/>
                </a:lnTo>
                <a:cubicBezTo>
                  <a:pt x="0" y="60695"/>
                  <a:pt x="60695" y="0"/>
                  <a:pt x="135565" y="0"/>
                </a:cubicBezTo>
                <a:close/>
              </a:path>
            </a:pathLst>
          </a:custGeom>
          <a:ln>
            <a:solidFill>
              <a:schemeClr val="accent5"/>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49866" tIns="70186" rIns="49866" bIns="10160" numCol="1" spcCol="1270" anchor="ctr" anchorCtr="0">
            <a:noAutofit/>
          </a:bodyPr>
          <a:lstStyle/>
          <a:p>
            <a:pPr marL="91440" marR="0" lvl="1" indent="-91440" algn="ctr" defTabSz="355600"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a:ln>
                  <a:noFill/>
                </a:ln>
                <a:solidFill>
                  <a:prstClr val="black">
                    <a:hueOff val="0"/>
                    <a:satOff val="0"/>
                    <a:lumOff val="0"/>
                    <a:alphaOff val="0"/>
                  </a:prstClr>
                </a:solidFill>
                <a:effectLst/>
                <a:uLnTx/>
                <a:uFillTx/>
                <a:latin typeface="Open Sans" panose="020B0606030504020204" pitchFamily="34" charset="0"/>
                <a:ea typeface="Open Sans" panose="020B0606030504020204" pitchFamily="34" charset="0"/>
                <a:cs typeface="Open Sans" panose="020B0606030504020204" pitchFamily="34" charset="0"/>
              </a:rPr>
              <a:t>Is the AI being used in a manner consistent with the purpose of the overall exercise? Is there human in the loop to evaluate AI’s suggestion? </a:t>
            </a:r>
            <a:r>
              <a:rPr kumimoji="0" lang="en-US" sz="900" b="1" i="0" u="none" strike="noStrike" kern="1200" cap="none" spc="0" normalizeH="0" baseline="0" noProof="0">
                <a:ln>
                  <a:noFill/>
                </a:ln>
                <a:solidFill>
                  <a:prstClr val="black">
                    <a:hueOff val="0"/>
                    <a:satOff val="0"/>
                    <a:lumOff val="0"/>
                    <a:alphaOff val="0"/>
                  </a:prstClr>
                </a:solidFill>
                <a:effectLst/>
                <a:uLnTx/>
                <a:uFillTx/>
                <a:latin typeface="Open Sans" panose="020B0606030504020204" pitchFamily="34" charset="0"/>
                <a:ea typeface="Open Sans" panose="020B0606030504020204" pitchFamily="34" charset="0"/>
                <a:cs typeface="Open Sans" panose="020B0606030504020204" pitchFamily="34" charset="0"/>
              </a:rPr>
              <a:t>It is imperative to follow the Deloitte Technology Trust Ethics (TTE) Framework </a:t>
            </a:r>
          </a:p>
        </p:txBody>
      </p:sp>
      <p:sp>
        <p:nvSpPr>
          <p:cNvPr id="29" name="Freeform: Shape 28">
            <a:extLst>
              <a:ext uri="{FF2B5EF4-FFF2-40B4-BE49-F238E27FC236}">
                <a16:creationId xmlns:a16="http://schemas.microsoft.com/office/drawing/2014/main" id="{72ECD5F3-C42B-45CB-A5E3-3179196D9F2E}"/>
              </a:ext>
            </a:extLst>
          </p:cNvPr>
          <p:cNvSpPr/>
          <p:nvPr/>
        </p:nvSpPr>
        <p:spPr>
          <a:xfrm>
            <a:off x="2871520" y="5804138"/>
            <a:ext cx="1919926" cy="479210"/>
          </a:xfrm>
          <a:custGeom>
            <a:avLst/>
            <a:gdLst>
              <a:gd name="connsiteX0" fmla="*/ 0 w 1919926"/>
              <a:gd name="connsiteY0" fmla="*/ 0 h 616269"/>
              <a:gd name="connsiteX1" fmla="*/ 1919926 w 1919926"/>
              <a:gd name="connsiteY1" fmla="*/ 0 h 616269"/>
              <a:gd name="connsiteX2" fmla="*/ 1919926 w 1919926"/>
              <a:gd name="connsiteY2" fmla="*/ 616269 h 616269"/>
              <a:gd name="connsiteX3" fmla="*/ 0 w 1919926"/>
              <a:gd name="connsiteY3" fmla="*/ 616269 h 616269"/>
              <a:gd name="connsiteX4" fmla="*/ 0 w 1919926"/>
              <a:gd name="connsiteY4" fmla="*/ 0 h 6162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9926" h="616269">
                <a:moveTo>
                  <a:pt x="0" y="0"/>
                </a:moveTo>
                <a:lnTo>
                  <a:pt x="1919926" y="0"/>
                </a:lnTo>
                <a:lnTo>
                  <a:pt x="1919926" y="616269"/>
                </a:lnTo>
                <a:lnTo>
                  <a:pt x="0" y="616269"/>
                </a:lnTo>
                <a:lnTo>
                  <a:pt x="0" y="0"/>
                </a:lnTo>
                <a:close/>
              </a:path>
            </a:pathLst>
          </a:custGeom>
          <a:solidFill>
            <a:srgbClr val="EFF4FF"/>
          </a:solidFill>
          <a:ln>
            <a:solidFill>
              <a:schemeClr val="accent5"/>
            </a:solid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580" tIns="0" rIns="590726" bIns="0" numCol="1" spcCol="1270" anchor="ctr" anchorCtr="0">
            <a:noAutofit/>
          </a:bodyPr>
          <a:lstStyle/>
          <a:p>
            <a:pPr marL="91440" marR="0" lvl="0" indent="0" algn="l" defTabSz="800100" rtl="0" eaLnBrk="1" fontAlgn="auto" latinLnBrk="0" hangingPunct="1">
              <a:lnSpc>
                <a:spcPct val="90000"/>
              </a:lnSpc>
              <a:spcBef>
                <a:spcPct val="0"/>
              </a:spcBef>
              <a:spcAft>
                <a:spcPct val="35000"/>
              </a:spcAft>
              <a:buClrTx/>
              <a:buSzTx/>
              <a:buFontTx/>
              <a:buNone/>
              <a:tabLst/>
              <a:defRPr/>
            </a:pPr>
            <a:r>
              <a:rPr kumimoji="0" lang="en-US" sz="1200" b="1" i="0" u="none" strike="noStrike" kern="1200" cap="none" spc="0" normalizeH="0" baseline="0" noProof="0">
                <a:ln>
                  <a:noFill/>
                </a:ln>
                <a:solidFill>
                  <a:schemeClr val="tx1"/>
                </a:solidFill>
                <a:effectLst/>
                <a:uLnTx/>
                <a:uFillTx/>
                <a:latin typeface="Open Sans" panose="020B0606030504020204" pitchFamily="34" charset="0"/>
                <a:ea typeface="Open Sans" panose="020B0606030504020204" pitchFamily="34" charset="0"/>
                <a:cs typeface="Open Sans" panose="020B0606030504020204" pitchFamily="34" charset="0"/>
              </a:rPr>
              <a:t>Ethical Use </a:t>
            </a:r>
          </a:p>
        </p:txBody>
      </p:sp>
      <p:sp>
        <p:nvSpPr>
          <p:cNvPr id="30" name="Oval 29">
            <a:extLst>
              <a:ext uri="{FF2B5EF4-FFF2-40B4-BE49-F238E27FC236}">
                <a16:creationId xmlns:a16="http://schemas.microsoft.com/office/drawing/2014/main" id="{FADBA264-D1BF-46C0-A732-3CF8C076EDD8}"/>
              </a:ext>
            </a:extLst>
          </p:cNvPr>
          <p:cNvSpPr/>
          <p:nvPr/>
        </p:nvSpPr>
        <p:spPr>
          <a:xfrm>
            <a:off x="4341942" y="5795430"/>
            <a:ext cx="548640" cy="548640"/>
          </a:xfrm>
          <a:prstGeom prst="ellipse">
            <a:avLst/>
          </a:prstGeom>
          <a:solidFill>
            <a:srgbClr val="EFF4FF"/>
          </a:solidFill>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a:lstStyle/>
          <a:p>
            <a:endParaRPr lang="en-GB"/>
          </a:p>
        </p:txBody>
      </p:sp>
      <p:sp>
        <p:nvSpPr>
          <p:cNvPr id="31" name="Freeform: Shape 30">
            <a:extLst>
              <a:ext uri="{FF2B5EF4-FFF2-40B4-BE49-F238E27FC236}">
                <a16:creationId xmlns:a16="http://schemas.microsoft.com/office/drawing/2014/main" id="{D7B0E84D-71F6-4FBA-B76D-FDDCA59FF19D}"/>
              </a:ext>
            </a:extLst>
          </p:cNvPr>
          <p:cNvSpPr/>
          <p:nvPr/>
        </p:nvSpPr>
        <p:spPr>
          <a:xfrm>
            <a:off x="5116344" y="3938313"/>
            <a:ext cx="1919926" cy="1859458"/>
          </a:xfrm>
          <a:custGeom>
            <a:avLst/>
            <a:gdLst>
              <a:gd name="connsiteX0" fmla="*/ 135565 w 1919926"/>
              <a:gd name="connsiteY0" fmla="*/ 0 h 1694568"/>
              <a:gd name="connsiteX1" fmla="*/ 1784361 w 1919926"/>
              <a:gd name="connsiteY1" fmla="*/ 0 h 1694568"/>
              <a:gd name="connsiteX2" fmla="*/ 1919926 w 1919926"/>
              <a:gd name="connsiteY2" fmla="*/ 135565 h 1694568"/>
              <a:gd name="connsiteX3" fmla="*/ 1919926 w 1919926"/>
              <a:gd name="connsiteY3" fmla="*/ 1694568 h 1694568"/>
              <a:gd name="connsiteX4" fmla="*/ 1919926 w 1919926"/>
              <a:gd name="connsiteY4" fmla="*/ 1694568 h 1694568"/>
              <a:gd name="connsiteX5" fmla="*/ 0 w 1919926"/>
              <a:gd name="connsiteY5" fmla="*/ 1694568 h 1694568"/>
              <a:gd name="connsiteX6" fmla="*/ 0 w 1919926"/>
              <a:gd name="connsiteY6" fmla="*/ 1694568 h 1694568"/>
              <a:gd name="connsiteX7" fmla="*/ 0 w 1919926"/>
              <a:gd name="connsiteY7" fmla="*/ 135565 h 1694568"/>
              <a:gd name="connsiteX8" fmla="*/ 135565 w 1919926"/>
              <a:gd name="connsiteY8" fmla="*/ 0 h 1694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19926" h="1694568">
                <a:moveTo>
                  <a:pt x="135565" y="0"/>
                </a:moveTo>
                <a:lnTo>
                  <a:pt x="1784361" y="0"/>
                </a:lnTo>
                <a:cubicBezTo>
                  <a:pt x="1859231" y="0"/>
                  <a:pt x="1919926" y="60695"/>
                  <a:pt x="1919926" y="135565"/>
                </a:cubicBezTo>
                <a:lnTo>
                  <a:pt x="1919926" y="1694568"/>
                </a:lnTo>
                <a:lnTo>
                  <a:pt x="1919926" y="1694568"/>
                </a:lnTo>
                <a:lnTo>
                  <a:pt x="0" y="1694568"/>
                </a:lnTo>
                <a:lnTo>
                  <a:pt x="0" y="1694568"/>
                </a:lnTo>
                <a:lnTo>
                  <a:pt x="0" y="135565"/>
                </a:lnTo>
                <a:cubicBezTo>
                  <a:pt x="0" y="60695"/>
                  <a:pt x="60695" y="0"/>
                  <a:pt x="135565" y="0"/>
                </a:cubicBezTo>
                <a:close/>
              </a:path>
            </a:pathLst>
          </a:custGeom>
          <a:ln>
            <a:solidFill>
              <a:schemeClr val="accent5"/>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49866" tIns="70186" rIns="49866" bIns="10160" numCol="1" spcCol="1270" anchor="ctr" anchorCtr="0">
            <a:noAutofit/>
          </a:bodyPr>
          <a:lstStyle/>
          <a:p>
            <a:pPr marL="91440" marR="0" lvl="1" indent="-91440" algn="ctr" defTabSz="355600"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a:ln>
                  <a:noFill/>
                </a:ln>
                <a:solidFill>
                  <a:prstClr val="black">
                    <a:hueOff val="0"/>
                    <a:satOff val="0"/>
                    <a:lumOff val="0"/>
                    <a:alphaOff val="0"/>
                  </a:prstClr>
                </a:solidFill>
                <a:effectLst/>
                <a:uLnTx/>
                <a:uFillTx/>
                <a:latin typeface="Open Sans" panose="020B0606030504020204" pitchFamily="34" charset="0"/>
                <a:ea typeface="Open Sans" panose="020B0606030504020204" pitchFamily="34" charset="0"/>
                <a:cs typeface="Open Sans" panose="020B0606030504020204" pitchFamily="34" charset="0"/>
              </a:rPr>
              <a:t>AI application leverage global data, which raises legal questions related to cross-border transfer privacy laws. </a:t>
            </a:r>
            <a:r>
              <a:rPr kumimoji="0" lang="en-US" sz="900" b="1" i="0" u="none" strike="noStrike" kern="1200" cap="none" spc="0" normalizeH="0" baseline="0" noProof="0">
                <a:ln>
                  <a:noFill/>
                </a:ln>
                <a:solidFill>
                  <a:prstClr val="black">
                    <a:hueOff val="0"/>
                    <a:satOff val="0"/>
                    <a:lumOff val="0"/>
                    <a:alphaOff val="0"/>
                  </a:prstClr>
                </a:solidFill>
                <a:effectLst/>
                <a:uLnTx/>
                <a:uFillTx/>
                <a:latin typeface="Open Sans" panose="020B0606030504020204" pitchFamily="34" charset="0"/>
                <a:ea typeface="Open Sans" panose="020B0606030504020204" pitchFamily="34" charset="0"/>
                <a:cs typeface="Open Sans" panose="020B0606030504020204" pitchFamily="34" charset="0"/>
              </a:rPr>
              <a:t>The alliance partners have been vetted on the best-in-class controls</a:t>
            </a:r>
          </a:p>
        </p:txBody>
      </p:sp>
      <p:sp>
        <p:nvSpPr>
          <p:cNvPr id="32" name="Freeform: Shape 31">
            <a:extLst>
              <a:ext uri="{FF2B5EF4-FFF2-40B4-BE49-F238E27FC236}">
                <a16:creationId xmlns:a16="http://schemas.microsoft.com/office/drawing/2014/main" id="{EBF4306A-C352-4979-80F0-D961AA7C0CB2}"/>
              </a:ext>
            </a:extLst>
          </p:cNvPr>
          <p:cNvSpPr/>
          <p:nvPr/>
        </p:nvSpPr>
        <p:spPr>
          <a:xfrm>
            <a:off x="5116344" y="5804138"/>
            <a:ext cx="1919926" cy="479210"/>
          </a:xfrm>
          <a:custGeom>
            <a:avLst/>
            <a:gdLst>
              <a:gd name="connsiteX0" fmla="*/ 0 w 1919926"/>
              <a:gd name="connsiteY0" fmla="*/ 0 h 616269"/>
              <a:gd name="connsiteX1" fmla="*/ 1919926 w 1919926"/>
              <a:gd name="connsiteY1" fmla="*/ 0 h 616269"/>
              <a:gd name="connsiteX2" fmla="*/ 1919926 w 1919926"/>
              <a:gd name="connsiteY2" fmla="*/ 616269 h 616269"/>
              <a:gd name="connsiteX3" fmla="*/ 0 w 1919926"/>
              <a:gd name="connsiteY3" fmla="*/ 616269 h 616269"/>
              <a:gd name="connsiteX4" fmla="*/ 0 w 1919926"/>
              <a:gd name="connsiteY4" fmla="*/ 0 h 6162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9926" h="616269">
                <a:moveTo>
                  <a:pt x="0" y="0"/>
                </a:moveTo>
                <a:lnTo>
                  <a:pt x="1919926" y="0"/>
                </a:lnTo>
                <a:lnTo>
                  <a:pt x="1919926" y="616269"/>
                </a:lnTo>
                <a:lnTo>
                  <a:pt x="0" y="616269"/>
                </a:lnTo>
                <a:lnTo>
                  <a:pt x="0" y="0"/>
                </a:lnTo>
                <a:close/>
              </a:path>
            </a:pathLst>
          </a:custGeom>
          <a:solidFill>
            <a:srgbClr val="EFF4FF"/>
          </a:solidFill>
          <a:ln>
            <a:solidFill>
              <a:schemeClr val="accent5"/>
            </a:solid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580" tIns="0" rIns="590726" bIns="0" numCol="1" spcCol="1270" anchor="ctr" anchorCtr="0">
            <a:noAutofit/>
          </a:bodyPr>
          <a:lstStyle/>
          <a:p>
            <a:pPr marL="91440" marR="0" lvl="0" indent="0" algn="l" defTabSz="800100" rtl="0" eaLnBrk="1" fontAlgn="auto" latinLnBrk="0" hangingPunct="1">
              <a:lnSpc>
                <a:spcPct val="90000"/>
              </a:lnSpc>
              <a:spcBef>
                <a:spcPct val="0"/>
              </a:spcBef>
              <a:spcAft>
                <a:spcPct val="35000"/>
              </a:spcAft>
              <a:buClrTx/>
              <a:buSzTx/>
              <a:buFontTx/>
              <a:buNone/>
              <a:tabLst/>
              <a:defRPr/>
            </a:pPr>
            <a:r>
              <a:rPr kumimoji="0" lang="en-US" sz="1200" b="1" i="0" u="none" strike="noStrike" kern="1200" cap="none" spc="0" normalizeH="0" baseline="0" noProof="0">
                <a:ln>
                  <a:noFill/>
                </a:ln>
                <a:solidFill>
                  <a:schemeClr val="tx1"/>
                </a:solidFill>
                <a:effectLst/>
                <a:uLnTx/>
                <a:uFillTx/>
                <a:latin typeface="Open Sans" panose="020B0606030504020204" pitchFamily="34" charset="0"/>
                <a:ea typeface="Open Sans" panose="020B0606030504020204" pitchFamily="34" charset="0"/>
                <a:cs typeface="Open Sans" panose="020B0606030504020204" pitchFamily="34" charset="0"/>
              </a:rPr>
              <a:t>Privacy </a:t>
            </a:r>
          </a:p>
        </p:txBody>
      </p:sp>
      <p:sp>
        <p:nvSpPr>
          <p:cNvPr id="33" name="Oval 32">
            <a:extLst>
              <a:ext uri="{FF2B5EF4-FFF2-40B4-BE49-F238E27FC236}">
                <a16:creationId xmlns:a16="http://schemas.microsoft.com/office/drawing/2014/main" id="{2BA4D660-56E5-4222-BEE8-179ACB0772E5}"/>
              </a:ext>
            </a:extLst>
          </p:cNvPr>
          <p:cNvSpPr/>
          <p:nvPr/>
        </p:nvSpPr>
        <p:spPr>
          <a:xfrm>
            <a:off x="6593794" y="5803336"/>
            <a:ext cx="548640" cy="548640"/>
          </a:xfrm>
          <a:prstGeom prst="ellipse">
            <a:avLst/>
          </a:prstGeom>
          <a:solidFill>
            <a:srgbClr val="EFF4FF"/>
          </a:solidFill>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a:lstStyle/>
          <a:p>
            <a:endParaRPr lang="en-GB"/>
          </a:p>
        </p:txBody>
      </p:sp>
      <p:sp>
        <p:nvSpPr>
          <p:cNvPr id="34" name="Freeform: Shape 33">
            <a:extLst>
              <a:ext uri="{FF2B5EF4-FFF2-40B4-BE49-F238E27FC236}">
                <a16:creationId xmlns:a16="http://schemas.microsoft.com/office/drawing/2014/main" id="{D2C76BBA-490D-4A48-9FC9-69AB41D8F0B3}"/>
              </a:ext>
            </a:extLst>
          </p:cNvPr>
          <p:cNvSpPr/>
          <p:nvPr/>
        </p:nvSpPr>
        <p:spPr>
          <a:xfrm>
            <a:off x="7361168" y="3938313"/>
            <a:ext cx="1919926" cy="1859458"/>
          </a:xfrm>
          <a:custGeom>
            <a:avLst/>
            <a:gdLst>
              <a:gd name="connsiteX0" fmla="*/ 135565 w 1919926"/>
              <a:gd name="connsiteY0" fmla="*/ 0 h 1694568"/>
              <a:gd name="connsiteX1" fmla="*/ 1784361 w 1919926"/>
              <a:gd name="connsiteY1" fmla="*/ 0 h 1694568"/>
              <a:gd name="connsiteX2" fmla="*/ 1919926 w 1919926"/>
              <a:gd name="connsiteY2" fmla="*/ 135565 h 1694568"/>
              <a:gd name="connsiteX3" fmla="*/ 1919926 w 1919926"/>
              <a:gd name="connsiteY3" fmla="*/ 1694568 h 1694568"/>
              <a:gd name="connsiteX4" fmla="*/ 1919926 w 1919926"/>
              <a:gd name="connsiteY4" fmla="*/ 1694568 h 1694568"/>
              <a:gd name="connsiteX5" fmla="*/ 0 w 1919926"/>
              <a:gd name="connsiteY5" fmla="*/ 1694568 h 1694568"/>
              <a:gd name="connsiteX6" fmla="*/ 0 w 1919926"/>
              <a:gd name="connsiteY6" fmla="*/ 1694568 h 1694568"/>
              <a:gd name="connsiteX7" fmla="*/ 0 w 1919926"/>
              <a:gd name="connsiteY7" fmla="*/ 135565 h 1694568"/>
              <a:gd name="connsiteX8" fmla="*/ 135565 w 1919926"/>
              <a:gd name="connsiteY8" fmla="*/ 0 h 1694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19926" h="1694568">
                <a:moveTo>
                  <a:pt x="135565" y="0"/>
                </a:moveTo>
                <a:lnTo>
                  <a:pt x="1784361" y="0"/>
                </a:lnTo>
                <a:cubicBezTo>
                  <a:pt x="1859231" y="0"/>
                  <a:pt x="1919926" y="60695"/>
                  <a:pt x="1919926" y="135565"/>
                </a:cubicBezTo>
                <a:lnTo>
                  <a:pt x="1919926" y="1694568"/>
                </a:lnTo>
                <a:lnTo>
                  <a:pt x="1919926" y="1694568"/>
                </a:lnTo>
                <a:lnTo>
                  <a:pt x="0" y="1694568"/>
                </a:lnTo>
                <a:lnTo>
                  <a:pt x="0" y="1694568"/>
                </a:lnTo>
                <a:lnTo>
                  <a:pt x="0" y="135565"/>
                </a:lnTo>
                <a:cubicBezTo>
                  <a:pt x="0" y="60695"/>
                  <a:pt x="60695" y="0"/>
                  <a:pt x="135565" y="0"/>
                </a:cubicBezTo>
                <a:close/>
              </a:path>
            </a:pathLst>
          </a:custGeom>
          <a:ln>
            <a:solidFill>
              <a:schemeClr val="accent5"/>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49866" tIns="70186" rIns="49866" bIns="10160" numCol="1" spcCol="1270" anchor="ctr" anchorCtr="0">
            <a:noAutofit/>
          </a:bodyPr>
          <a:lstStyle/>
          <a:p>
            <a:pPr marL="91440" marR="0" lvl="1" indent="-91440" algn="ctr" defTabSz="355600"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a:ln>
                  <a:noFill/>
                </a:ln>
                <a:solidFill>
                  <a:prstClr val="black">
                    <a:hueOff val="0"/>
                    <a:satOff val="0"/>
                    <a:lumOff val="0"/>
                    <a:alphaOff val="0"/>
                  </a:prstClr>
                </a:solidFill>
                <a:effectLst/>
                <a:uLnTx/>
                <a:uFillTx/>
                <a:latin typeface="Open Sans" panose="020B0606030504020204" pitchFamily="34" charset="0"/>
                <a:ea typeface="Open Sans" panose="020B0606030504020204" pitchFamily="34" charset="0"/>
                <a:cs typeface="Open Sans" panose="020B0606030504020204" pitchFamily="34" charset="0"/>
              </a:rPr>
              <a:t>Contracts must be written with IP at top of mind, as </a:t>
            </a:r>
            <a:r>
              <a:rPr lang="en-US" sz="900" b="1">
                <a:solidFill>
                  <a:prstClr val="black">
                    <a:hueOff val="0"/>
                    <a:satOff val="0"/>
                    <a:lumOff val="0"/>
                    <a:alphaOff val="0"/>
                  </a:prstClr>
                </a:solidFill>
                <a:latin typeface="Open Sans" panose="020B0606030504020204" pitchFamily="34" charset="0"/>
                <a:ea typeface="Open Sans" panose="020B0606030504020204" pitchFamily="34" charset="0"/>
                <a:cs typeface="Open Sans" panose="020B0606030504020204" pitchFamily="34" charset="0"/>
              </a:rPr>
              <a:t>AI solutions built on Foundation Model require a large ecosystem of vendors </a:t>
            </a:r>
            <a:r>
              <a:rPr lang="en-US" sz="900">
                <a:solidFill>
                  <a:prstClr val="black">
                    <a:hueOff val="0"/>
                    <a:satOff val="0"/>
                    <a:lumOff val="0"/>
                    <a:alphaOff val="0"/>
                  </a:prstClr>
                </a:solidFill>
                <a:latin typeface="Open Sans" panose="020B0606030504020204" pitchFamily="34" charset="0"/>
                <a:ea typeface="Open Sans" panose="020B0606030504020204" pitchFamily="34" charset="0"/>
                <a:cs typeface="Open Sans" panose="020B0606030504020204" pitchFamily="34" charset="0"/>
              </a:rPr>
              <a:t>to operationalize</a:t>
            </a:r>
            <a:endParaRPr kumimoji="0" lang="en-US" sz="900" b="0" i="0" u="none" strike="noStrike" kern="1200" cap="none" spc="0" normalizeH="0" baseline="0" noProof="0">
              <a:ln>
                <a:noFill/>
              </a:ln>
              <a:solidFill>
                <a:prstClr val="black">
                  <a:hueOff val="0"/>
                  <a:satOff val="0"/>
                  <a:lumOff val="0"/>
                  <a:alphaOff val="0"/>
                </a:prstClr>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35" name="Freeform: Shape 34">
            <a:extLst>
              <a:ext uri="{FF2B5EF4-FFF2-40B4-BE49-F238E27FC236}">
                <a16:creationId xmlns:a16="http://schemas.microsoft.com/office/drawing/2014/main" id="{943C13B0-9A04-4B1A-87BE-A605B8B485A3}"/>
              </a:ext>
            </a:extLst>
          </p:cNvPr>
          <p:cNvSpPr/>
          <p:nvPr/>
        </p:nvSpPr>
        <p:spPr>
          <a:xfrm>
            <a:off x="7361168" y="5804138"/>
            <a:ext cx="1919926" cy="479210"/>
          </a:xfrm>
          <a:custGeom>
            <a:avLst/>
            <a:gdLst>
              <a:gd name="connsiteX0" fmla="*/ 0 w 1919926"/>
              <a:gd name="connsiteY0" fmla="*/ 0 h 616269"/>
              <a:gd name="connsiteX1" fmla="*/ 1919926 w 1919926"/>
              <a:gd name="connsiteY1" fmla="*/ 0 h 616269"/>
              <a:gd name="connsiteX2" fmla="*/ 1919926 w 1919926"/>
              <a:gd name="connsiteY2" fmla="*/ 616269 h 616269"/>
              <a:gd name="connsiteX3" fmla="*/ 0 w 1919926"/>
              <a:gd name="connsiteY3" fmla="*/ 616269 h 616269"/>
              <a:gd name="connsiteX4" fmla="*/ 0 w 1919926"/>
              <a:gd name="connsiteY4" fmla="*/ 0 h 6162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9926" h="616269">
                <a:moveTo>
                  <a:pt x="0" y="0"/>
                </a:moveTo>
                <a:lnTo>
                  <a:pt x="1919926" y="0"/>
                </a:lnTo>
                <a:lnTo>
                  <a:pt x="1919926" y="616269"/>
                </a:lnTo>
                <a:lnTo>
                  <a:pt x="0" y="616269"/>
                </a:lnTo>
                <a:lnTo>
                  <a:pt x="0" y="0"/>
                </a:lnTo>
                <a:close/>
              </a:path>
            </a:pathLst>
          </a:custGeom>
          <a:solidFill>
            <a:srgbClr val="EFF4FF"/>
          </a:solidFill>
          <a:ln>
            <a:solidFill>
              <a:schemeClr val="accent5"/>
            </a:solid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580" tIns="0" rIns="590726" bIns="0" numCol="1" spcCol="1270" anchor="ctr" anchorCtr="0">
            <a:noAutofit/>
          </a:bodyPr>
          <a:lstStyle/>
          <a:p>
            <a:pPr marL="91440" marR="0" lvl="0" indent="0" algn="l" defTabSz="800100" rtl="0" eaLnBrk="1" fontAlgn="auto" latinLnBrk="0" hangingPunct="1">
              <a:lnSpc>
                <a:spcPct val="90000"/>
              </a:lnSpc>
              <a:spcBef>
                <a:spcPct val="0"/>
              </a:spcBef>
              <a:spcAft>
                <a:spcPct val="35000"/>
              </a:spcAft>
              <a:buClrTx/>
              <a:buSzTx/>
              <a:buFontTx/>
              <a:buNone/>
              <a:tabLst/>
              <a:defRPr/>
            </a:pPr>
            <a:r>
              <a:rPr kumimoji="0" lang="en-US" sz="1200" b="1" i="0" u="none" strike="noStrike" kern="1200" cap="none" spc="0" normalizeH="0" baseline="0" noProof="0">
                <a:ln>
                  <a:noFill/>
                </a:ln>
                <a:solidFill>
                  <a:schemeClr val="tx1"/>
                </a:solidFill>
                <a:effectLst/>
                <a:uLnTx/>
                <a:uFillTx/>
                <a:latin typeface="Open Sans" panose="020B0606030504020204" pitchFamily="34" charset="0"/>
                <a:ea typeface="Open Sans" panose="020B0606030504020204" pitchFamily="34" charset="0"/>
                <a:cs typeface="Open Sans" panose="020B0606030504020204" pitchFamily="34" charset="0"/>
              </a:rPr>
              <a:t>IP Protection </a:t>
            </a:r>
          </a:p>
        </p:txBody>
      </p:sp>
      <p:sp>
        <p:nvSpPr>
          <p:cNvPr id="36" name="Oval 35">
            <a:extLst>
              <a:ext uri="{FF2B5EF4-FFF2-40B4-BE49-F238E27FC236}">
                <a16:creationId xmlns:a16="http://schemas.microsoft.com/office/drawing/2014/main" id="{ACB6F147-E0C1-48B2-A549-4DEA5EB9A991}"/>
              </a:ext>
            </a:extLst>
          </p:cNvPr>
          <p:cNvSpPr/>
          <p:nvPr/>
        </p:nvSpPr>
        <p:spPr>
          <a:xfrm>
            <a:off x="8813260" y="5831802"/>
            <a:ext cx="548640" cy="548640"/>
          </a:xfrm>
          <a:prstGeom prst="ellipse">
            <a:avLst/>
          </a:prstGeom>
          <a:solidFill>
            <a:srgbClr val="EFF4FF"/>
          </a:solidFill>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a:lstStyle/>
          <a:p>
            <a:endParaRPr lang="en-GB"/>
          </a:p>
        </p:txBody>
      </p:sp>
      <p:sp>
        <p:nvSpPr>
          <p:cNvPr id="37" name="Freeform: Shape 36">
            <a:extLst>
              <a:ext uri="{FF2B5EF4-FFF2-40B4-BE49-F238E27FC236}">
                <a16:creationId xmlns:a16="http://schemas.microsoft.com/office/drawing/2014/main" id="{F48BD49A-BC37-408E-9DC0-BB577887E6F1}"/>
              </a:ext>
            </a:extLst>
          </p:cNvPr>
          <p:cNvSpPr/>
          <p:nvPr/>
        </p:nvSpPr>
        <p:spPr>
          <a:xfrm>
            <a:off x="9605991" y="3938313"/>
            <a:ext cx="1919926" cy="1859458"/>
          </a:xfrm>
          <a:custGeom>
            <a:avLst/>
            <a:gdLst>
              <a:gd name="connsiteX0" fmla="*/ 135565 w 1919926"/>
              <a:gd name="connsiteY0" fmla="*/ 0 h 1694568"/>
              <a:gd name="connsiteX1" fmla="*/ 1784361 w 1919926"/>
              <a:gd name="connsiteY1" fmla="*/ 0 h 1694568"/>
              <a:gd name="connsiteX2" fmla="*/ 1919926 w 1919926"/>
              <a:gd name="connsiteY2" fmla="*/ 135565 h 1694568"/>
              <a:gd name="connsiteX3" fmla="*/ 1919926 w 1919926"/>
              <a:gd name="connsiteY3" fmla="*/ 1694568 h 1694568"/>
              <a:gd name="connsiteX4" fmla="*/ 1919926 w 1919926"/>
              <a:gd name="connsiteY4" fmla="*/ 1694568 h 1694568"/>
              <a:gd name="connsiteX5" fmla="*/ 0 w 1919926"/>
              <a:gd name="connsiteY5" fmla="*/ 1694568 h 1694568"/>
              <a:gd name="connsiteX6" fmla="*/ 0 w 1919926"/>
              <a:gd name="connsiteY6" fmla="*/ 1694568 h 1694568"/>
              <a:gd name="connsiteX7" fmla="*/ 0 w 1919926"/>
              <a:gd name="connsiteY7" fmla="*/ 135565 h 1694568"/>
              <a:gd name="connsiteX8" fmla="*/ 135565 w 1919926"/>
              <a:gd name="connsiteY8" fmla="*/ 0 h 1694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19926" h="1694568">
                <a:moveTo>
                  <a:pt x="135565" y="0"/>
                </a:moveTo>
                <a:lnTo>
                  <a:pt x="1784361" y="0"/>
                </a:lnTo>
                <a:cubicBezTo>
                  <a:pt x="1859231" y="0"/>
                  <a:pt x="1919926" y="60695"/>
                  <a:pt x="1919926" y="135565"/>
                </a:cubicBezTo>
                <a:lnTo>
                  <a:pt x="1919926" y="1694568"/>
                </a:lnTo>
                <a:lnTo>
                  <a:pt x="1919926" y="1694568"/>
                </a:lnTo>
                <a:lnTo>
                  <a:pt x="0" y="1694568"/>
                </a:lnTo>
                <a:lnTo>
                  <a:pt x="0" y="1694568"/>
                </a:lnTo>
                <a:lnTo>
                  <a:pt x="0" y="135565"/>
                </a:lnTo>
                <a:cubicBezTo>
                  <a:pt x="0" y="60695"/>
                  <a:pt x="60695" y="0"/>
                  <a:pt x="135565" y="0"/>
                </a:cubicBezTo>
                <a:close/>
              </a:path>
            </a:pathLst>
          </a:custGeom>
          <a:ln>
            <a:solidFill>
              <a:schemeClr val="accent5"/>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49866" tIns="70186" rIns="49866" bIns="10160" numCol="1" spcCol="1270" anchor="ctr" anchorCtr="0">
            <a:noAutofit/>
          </a:bodyPr>
          <a:lstStyle/>
          <a:p>
            <a:pPr marL="91440" marR="0" lvl="1" indent="-91440" algn="ctr" defTabSz="355600" rtl="0" eaLnBrk="1" fontAlgn="auto" latinLnBrk="0" hangingPunct="1">
              <a:lnSpc>
                <a:spcPct val="100000"/>
              </a:lnSpc>
              <a:spcBef>
                <a:spcPct val="0"/>
              </a:spcBef>
              <a:spcAft>
                <a:spcPts val="0"/>
              </a:spcAft>
              <a:buClrTx/>
              <a:buSzTx/>
              <a:buFontTx/>
              <a:buNone/>
              <a:tabLst/>
              <a:defRPr/>
            </a:pPr>
            <a:r>
              <a:rPr lang="en-US" sz="900">
                <a:solidFill>
                  <a:prstClr val="black">
                    <a:hueOff val="0"/>
                    <a:satOff val="0"/>
                    <a:lumOff val="0"/>
                    <a:alphaOff val="0"/>
                  </a:prstClr>
                </a:solidFill>
                <a:latin typeface="Open Sans" panose="020B0606030504020204" pitchFamily="34" charset="0"/>
                <a:ea typeface="Open Sans" panose="020B0606030504020204" pitchFamily="34" charset="0"/>
                <a:cs typeface="Open Sans" panose="020B0606030504020204" pitchFamily="34" charset="0"/>
              </a:rPr>
              <a:t>It is critical to </a:t>
            </a:r>
            <a:r>
              <a:rPr lang="en-US" sz="900" b="1">
                <a:solidFill>
                  <a:prstClr val="black">
                    <a:hueOff val="0"/>
                    <a:satOff val="0"/>
                    <a:lumOff val="0"/>
                    <a:alphaOff val="0"/>
                  </a:prstClr>
                </a:solidFill>
                <a:latin typeface="Open Sans" panose="020B0606030504020204" pitchFamily="34" charset="0"/>
                <a:ea typeface="Open Sans" panose="020B0606030504020204" pitchFamily="34" charset="0"/>
                <a:cs typeface="Open Sans" panose="020B0606030504020204" pitchFamily="34" charset="0"/>
              </a:rPr>
              <a:t>proactively minimize risk from malicious behavior </a:t>
            </a:r>
            <a:r>
              <a:rPr lang="en-US" sz="900">
                <a:solidFill>
                  <a:prstClr val="black">
                    <a:hueOff val="0"/>
                    <a:satOff val="0"/>
                    <a:lumOff val="0"/>
                    <a:alphaOff val="0"/>
                  </a:prstClr>
                </a:solidFill>
                <a:latin typeface="Open Sans" panose="020B0606030504020204" pitchFamily="34" charset="0"/>
                <a:ea typeface="Open Sans" panose="020B0606030504020204" pitchFamily="34" charset="0"/>
                <a:cs typeface="Open Sans" panose="020B0606030504020204" pitchFamily="34" charset="0"/>
              </a:rPr>
              <a:t>on the network to maintain operations and customer trust</a:t>
            </a:r>
            <a:endParaRPr kumimoji="0" lang="en-US" sz="900" b="0" i="0" u="none" strike="noStrike" kern="1200" cap="none" spc="0" normalizeH="0" baseline="0" noProof="0">
              <a:ln>
                <a:noFill/>
              </a:ln>
              <a:solidFill>
                <a:prstClr val="black">
                  <a:hueOff val="0"/>
                  <a:satOff val="0"/>
                  <a:lumOff val="0"/>
                  <a:alphaOff val="0"/>
                </a:prstClr>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38" name="Freeform: Shape 37">
            <a:extLst>
              <a:ext uri="{FF2B5EF4-FFF2-40B4-BE49-F238E27FC236}">
                <a16:creationId xmlns:a16="http://schemas.microsoft.com/office/drawing/2014/main" id="{436FC47B-AC45-446D-AB2F-36B3D781ABBB}"/>
              </a:ext>
            </a:extLst>
          </p:cNvPr>
          <p:cNvSpPr/>
          <p:nvPr/>
        </p:nvSpPr>
        <p:spPr>
          <a:xfrm>
            <a:off x="9605991" y="5804138"/>
            <a:ext cx="1919926" cy="479210"/>
          </a:xfrm>
          <a:custGeom>
            <a:avLst/>
            <a:gdLst>
              <a:gd name="connsiteX0" fmla="*/ 0 w 1919926"/>
              <a:gd name="connsiteY0" fmla="*/ 0 h 616269"/>
              <a:gd name="connsiteX1" fmla="*/ 1919926 w 1919926"/>
              <a:gd name="connsiteY1" fmla="*/ 0 h 616269"/>
              <a:gd name="connsiteX2" fmla="*/ 1919926 w 1919926"/>
              <a:gd name="connsiteY2" fmla="*/ 616269 h 616269"/>
              <a:gd name="connsiteX3" fmla="*/ 0 w 1919926"/>
              <a:gd name="connsiteY3" fmla="*/ 616269 h 616269"/>
              <a:gd name="connsiteX4" fmla="*/ 0 w 1919926"/>
              <a:gd name="connsiteY4" fmla="*/ 0 h 6162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9926" h="616269">
                <a:moveTo>
                  <a:pt x="0" y="0"/>
                </a:moveTo>
                <a:lnTo>
                  <a:pt x="1919926" y="0"/>
                </a:lnTo>
                <a:lnTo>
                  <a:pt x="1919926" y="616269"/>
                </a:lnTo>
                <a:lnTo>
                  <a:pt x="0" y="616269"/>
                </a:lnTo>
                <a:lnTo>
                  <a:pt x="0" y="0"/>
                </a:lnTo>
                <a:close/>
              </a:path>
            </a:pathLst>
          </a:custGeom>
          <a:solidFill>
            <a:srgbClr val="EFF4FF"/>
          </a:solidFill>
          <a:ln>
            <a:solidFill>
              <a:schemeClr val="accent5"/>
            </a:solid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580" tIns="0" rIns="590726" bIns="0" numCol="1" spcCol="1270" anchor="ctr" anchorCtr="0">
            <a:noAutofit/>
          </a:bodyPr>
          <a:lstStyle/>
          <a:p>
            <a:pPr marL="91440" marR="0" lvl="0" indent="0" algn="l" defTabSz="800100" rtl="0" eaLnBrk="1" fontAlgn="auto" latinLnBrk="0" hangingPunct="1">
              <a:lnSpc>
                <a:spcPct val="90000"/>
              </a:lnSpc>
              <a:spcBef>
                <a:spcPct val="0"/>
              </a:spcBef>
              <a:spcAft>
                <a:spcPct val="35000"/>
              </a:spcAft>
              <a:buClrTx/>
              <a:buSzTx/>
              <a:buFontTx/>
              <a:buNone/>
              <a:tabLst/>
              <a:defRPr/>
            </a:pPr>
            <a:r>
              <a:rPr kumimoji="0" lang="en-US" sz="1200" b="1" i="0" u="none" strike="noStrike" kern="1200" cap="none" spc="0" normalizeH="0" baseline="0" noProof="0">
                <a:ln>
                  <a:noFill/>
                </a:ln>
                <a:solidFill>
                  <a:schemeClr val="tx1"/>
                </a:solidFill>
                <a:effectLst/>
                <a:uLnTx/>
                <a:uFillTx/>
                <a:latin typeface="Open Sans" panose="020B0606030504020204" pitchFamily="34" charset="0"/>
                <a:ea typeface="Open Sans" panose="020B0606030504020204" pitchFamily="34" charset="0"/>
                <a:cs typeface="Open Sans" panose="020B0606030504020204" pitchFamily="34" charset="0"/>
              </a:rPr>
              <a:t>Adversarial Behavior </a:t>
            </a:r>
          </a:p>
        </p:txBody>
      </p:sp>
      <p:sp>
        <p:nvSpPr>
          <p:cNvPr id="39" name="Oval 38">
            <a:extLst>
              <a:ext uri="{FF2B5EF4-FFF2-40B4-BE49-F238E27FC236}">
                <a16:creationId xmlns:a16="http://schemas.microsoft.com/office/drawing/2014/main" id="{F0823506-1312-4C9D-B7A6-7470380FCD90}"/>
              </a:ext>
            </a:extLst>
          </p:cNvPr>
          <p:cNvSpPr/>
          <p:nvPr/>
        </p:nvSpPr>
        <p:spPr>
          <a:xfrm>
            <a:off x="11067027" y="5831802"/>
            <a:ext cx="548640" cy="548640"/>
          </a:xfrm>
          <a:prstGeom prst="ellipse">
            <a:avLst/>
          </a:prstGeom>
          <a:solidFill>
            <a:srgbClr val="EFF4FF"/>
          </a:solidFill>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a:lstStyle/>
          <a:p>
            <a:endParaRPr lang="en-US">
              <a:latin typeface="Open Sans" panose="020B0606030504020204" pitchFamily="34" charset="0"/>
              <a:ea typeface="Open Sans" panose="020B0606030504020204" pitchFamily="34" charset="0"/>
              <a:cs typeface="Open Sans" panose="020B0606030504020204" pitchFamily="34" charset="0"/>
            </a:endParaRPr>
          </a:p>
        </p:txBody>
      </p:sp>
      <p:grpSp>
        <p:nvGrpSpPr>
          <p:cNvPr id="59" name="Graphic 4">
            <a:extLst>
              <a:ext uri="{FF2B5EF4-FFF2-40B4-BE49-F238E27FC236}">
                <a16:creationId xmlns:a16="http://schemas.microsoft.com/office/drawing/2014/main" id="{1D286A1E-AEB0-46A0-8D92-CF412B5A637D}"/>
              </a:ext>
            </a:extLst>
          </p:cNvPr>
          <p:cNvGrpSpPr>
            <a:grpSpLocks noChangeAspect="1"/>
          </p:cNvGrpSpPr>
          <p:nvPr/>
        </p:nvGrpSpPr>
        <p:grpSpPr>
          <a:xfrm>
            <a:off x="6528449" y="5769726"/>
            <a:ext cx="639548" cy="640081"/>
            <a:chOff x="905454" y="4308712"/>
            <a:chExt cx="361670" cy="361971"/>
          </a:xfrm>
          <a:solidFill>
            <a:srgbClr val="344D87"/>
          </a:solidFill>
        </p:grpSpPr>
        <p:sp>
          <p:nvSpPr>
            <p:cNvPr id="60" name="Graphic 4">
              <a:extLst>
                <a:ext uri="{FF2B5EF4-FFF2-40B4-BE49-F238E27FC236}">
                  <a16:creationId xmlns:a16="http://schemas.microsoft.com/office/drawing/2014/main" id="{8E47B6D2-B088-4D10-9501-CB22F53A4FB5}"/>
                </a:ext>
              </a:extLst>
            </p:cNvPr>
            <p:cNvSpPr/>
            <p:nvPr/>
          </p:nvSpPr>
          <p:spPr>
            <a:xfrm>
              <a:off x="985967" y="4433838"/>
              <a:ext cx="200643" cy="111081"/>
            </a:xfrm>
            <a:custGeom>
              <a:avLst/>
              <a:gdLst>
                <a:gd name="connsiteX0" fmla="*/ 100322 w 200643"/>
                <a:gd name="connsiteY0" fmla="*/ 0 h 111081"/>
                <a:gd name="connsiteX1" fmla="*/ 0 w 200643"/>
                <a:gd name="connsiteY1" fmla="*/ 55540 h 111081"/>
                <a:gd name="connsiteX2" fmla="*/ 100322 w 200643"/>
                <a:gd name="connsiteY2" fmla="*/ 111081 h 111081"/>
                <a:gd name="connsiteX3" fmla="*/ 200644 w 200643"/>
                <a:gd name="connsiteY3" fmla="*/ 55540 h 111081"/>
                <a:gd name="connsiteX4" fmla="*/ 100322 w 200643"/>
                <a:gd name="connsiteY4" fmla="*/ 0 h 111081"/>
                <a:gd name="connsiteX5" fmla="*/ 99683 w 200643"/>
                <a:gd name="connsiteY5" fmla="*/ 93206 h 111081"/>
                <a:gd name="connsiteX6" fmla="*/ 61982 w 200643"/>
                <a:gd name="connsiteY6" fmla="*/ 55540 h 111081"/>
                <a:gd name="connsiteX7" fmla="*/ 99683 w 200643"/>
                <a:gd name="connsiteY7" fmla="*/ 17875 h 111081"/>
                <a:gd name="connsiteX8" fmla="*/ 137384 w 200643"/>
                <a:gd name="connsiteY8" fmla="*/ 55540 h 111081"/>
                <a:gd name="connsiteX9" fmla="*/ 99683 w 200643"/>
                <a:gd name="connsiteY9" fmla="*/ 93206 h 111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0643" h="111081">
                  <a:moveTo>
                    <a:pt x="100322" y="0"/>
                  </a:moveTo>
                  <a:cubicBezTo>
                    <a:pt x="56231" y="0"/>
                    <a:pt x="20448" y="28089"/>
                    <a:pt x="0" y="55540"/>
                  </a:cubicBezTo>
                  <a:cubicBezTo>
                    <a:pt x="15975" y="77884"/>
                    <a:pt x="52397" y="111081"/>
                    <a:pt x="100322" y="111081"/>
                  </a:cubicBezTo>
                  <a:cubicBezTo>
                    <a:pt x="144413" y="111081"/>
                    <a:pt x="180196" y="82992"/>
                    <a:pt x="200644" y="55540"/>
                  </a:cubicBezTo>
                  <a:cubicBezTo>
                    <a:pt x="184669" y="33835"/>
                    <a:pt x="148247" y="0"/>
                    <a:pt x="100322" y="0"/>
                  </a:cubicBezTo>
                  <a:close/>
                  <a:moveTo>
                    <a:pt x="99683" y="93206"/>
                  </a:moveTo>
                  <a:cubicBezTo>
                    <a:pt x="79235" y="93206"/>
                    <a:pt x="61982" y="76608"/>
                    <a:pt x="61982" y="55540"/>
                  </a:cubicBezTo>
                  <a:cubicBezTo>
                    <a:pt x="61982" y="34473"/>
                    <a:pt x="78596" y="17875"/>
                    <a:pt x="99683" y="17875"/>
                  </a:cubicBezTo>
                  <a:cubicBezTo>
                    <a:pt x="120770" y="17875"/>
                    <a:pt x="137384" y="34473"/>
                    <a:pt x="137384" y="55540"/>
                  </a:cubicBezTo>
                  <a:cubicBezTo>
                    <a:pt x="137384" y="76608"/>
                    <a:pt x="120770" y="93206"/>
                    <a:pt x="99683" y="93206"/>
                  </a:cubicBezTo>
                  <a:close/>
                </a:path>
              </a:pathLst>
            </a:custGeom>
            <a:solidFill>
              <a:schemeClr val="accent6"/>
            </a:solidFill>
            <a:ln w="63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61" name="Graphic 4">
              <a:extLst>
                <a:ext uri="{FF2B5EF4-FFF2-40B4-BE49-F238E27FC236}">
                  <a16:creationId xmlns:a16="http://schemas.microsoft.com/office/drawing/2014/main" id="{59E4BECB-3DA1-44A7-8905-531BAB003D58}"/>
                </a:ext>
              </a:extLst>
            </p:cNvPr>
            <p:cNvSpPr/>
            <p:nvPr/>
          </p:nvSpPr>
          <p:spPr>
            <a:xfrm>
              <a:off x="1060729" y="4465119"/>
              <a:ext cx="49841" cy="49794"/>
            </a:xfrm>
            <a:custGeom>
              <a:avLst/>
              <a:gdLst>
                <a:gd name="connsiteX0" fmla="*/ 24921 w 49841"/>
                <a:gd name="connsiteY0" fmla="*/ 0 h 49794"/>
                <a:gd name="connsiteX1" fmla="*/ 0 w 49841"/>
                <a:gd name="connsiteY1" fmla="*/ 24898 h 49794"/>
                <a:gd name="connsiteX2" fmla="*/ 24921 w 49841"/>
                <a:gd name="connsiteY2" fmla="*/ 49795 h 49794"/>
                <a:gd name="connsiteX3" fmla="*/ 49842 w 49841"/>
                <a:gd name="connsiteY3" fmla="*/ 24898 h 49794"/>
                <a:gd name="connsiteX4" fmla="*/ 24921 w 49841"/>
                <a:gd name="connsiteY4" fmla="*/ 0 h 497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841" h="49794">
                  <a:moveTo>
                    <a:pt x="24921" y="0"/>
                  </a:moveTo>
                  <a:cubicBezTo>
                    <a:pt x="11502" y="0"/>
                    <a:pt x="0" y="10853"/>
                    <a:pt x="0" y="24898"/>
                  </a:cubicBezTo>
                  <a:cubicBezTo>
                    <a:pt x="0" y="38304"/>
                    <a:pt x="10863" y="49795"/>
                    <a:pt x="24921" y="49795"/>
                  </a:cubicBezTo>
                  <a:cubicBezTo>
                    <a:pt x="38979" y="49795"/>
                    <a:pt x="49842" y="38943"/>
                    <a:pt x="49842" y="24898"/>
                  </a:cubicBezTo>
                  <a:cubicBezTo>
                    <a:pt x="49842" y="10853"/>
                    <a:pt x="38979" y="0"/>
                    <a:pt x="24921" y="0"/>
                  </a:cubicBezTo>
                  <a:close/>
                </a:path>
              </a:pathLst>
            </a:custGeom>
            <a:solidFill>
              <a:schemeClr val="accent6"/>
            </a:solidFill>
            <a:ln w="63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62" name="Graphic 4">
              <a:extLst>
                <a:ext uri="{FF2B5EF4-FFF2-40B4-BE49-F238E27FC236}">
                  <a16:creationId xmlns:a16="http://schemas.microsoft.com/office/drawing/2014/main" id="{2C7238B1-0671-49E0-BB5D-5A332713D743}"/>
                </a:ext>
              </a:extLst>
            </p:cNvPr>
            <p:cNvSpPr/>
            <p:nvPr/>
          </p:nvSpPr>
          <p:spPr>
            <a:xfrm>
              <a:off x="905454" y="4308712"/>
              <a:ext cx="361670" cy="361971"/>
            </a:xfrm>
            <a:custGeom>
              <a:avLst/>
              <a:gdLst>
                <a:gd name="connsiteX0" fmla="*/ 180835 w 361670"/>
                <a:gd name="connsiteY0" fmla="*/ 0 h 361971"/>
                <a:gd name="connsiteX1" fmla="*/ 0 w 361670"/>
                <a:gd name="connsiteY1" fmla="*/ 180667 h 361971"/>
                <a:gd name="connsiteX2" fmla="*/ 180835 w 361670"/>
                <a:gd name="connsiteY2" fmla="*/ 361972 h 361971"/>
                <a:gd name="connsiteX3" fmla="*/ 361670 w 361670"/>
                <a:gd name="connsiteY3" fmla="*/ 181305 h 361971"/>
                <a:gd name="connsiteX4" fmla="*/ 180835 w 361670"/>
                <a:gd name="connsiteY4" fmla="*/ 0 h 361971"/>
                <a:gd name="connsiteX5" fmla="*/ 293937 w 361670"/>
                <a:gd name="connsiteY5" fmla="*/ 184497 h 361971"/>
                <a:gd name="connsiteX6" fmla="*/ 180835 w 361670"/>
                <a:gd name="connsiteY6" fmla="*/ 248975 h 361971"/>
                <a:gd name="connsiteX7" fmla="*/ 67733 w 361670"/>
                <a:gd name="connsiteY7" fmla="*/ 183859 h 361971"/>
                <a:gd name="connsiteX8" fmla="*/ 67094 w 361670"/>
                <a:gd name="connsiteY8" fmla="*/ 180667 h 361971"/>
                <a:gd name="connsiteX9" fmla="*/ 68372 w 361670"/>
                <a:gd name="connsiteY9" fmla="*/ 176198 h 361971"/>
                <a:gd name="connsiteX10" fmla="*/ 181474 w 361670"/>
                <a:gd name="connsiteY10" fmla="*/ 111720 h 361971"/>
                <a:gd name="connsiteX11" fmla="*/ 294576 w 361670"/>
                <a:gd name="connsiteY11" fmla="*/ 176836 h 361971"/>
                <a:gd name="connsiteX12" fmla="*/ 295215 w 361670"/>
                <a:gd name="connsiteY12" fmla="*/ 180028 h 361971"/>
                <a:gd name="connsiteX13" fmla="*/ 293937 w 361670"/>
                <a:gd name="connsiteY13" fmla="*/ 184497 h 36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1670" h="361971">
                  <a:moveTo>
                    <a:pt x="180835" y="0"/>
                  </a:moveTo>
                  <a:cubicBezTo>
                    <a:pt x="80513" y="0"/>
                    <a:pt x="0" y="81077"/>
                    <a:pt x="0" y="180667"/>
                  </a:cubicBezTo>
                  <a:cubicBezTo>
                    <a:pt x="0" y="280257"/>
                    <a:pt x="81152" y="361972"/>
                    <a:pt x="180835" y="361972"/>
                  </a:cubicBezTo>
                  <a:cubicBezTo>
                    <a:pt x="281157" y="361972"/>
                    <a:pt x="361670" y="280895"/>
                    <a:pt x="361670" y="181305"/>
                  </a:cubicBezTo>
                  <a:cubicBezTo>
                    <a:pt x="361670" y="81715"/>
                    <a:pt x="281157" y="0"/>
                    <a:pt x="180835" y="0"/>
                  </a:cubicBezTo>
                  <a:close/>
                  <a:moveTo>
                    <a:pt x="293937" y="184497"/>
                  </a:moveTo>
                  <a:cubicBezTo>
                    <a:pt x="272850" y="215779"/>
                    <a:pt x="231955" y="248975"/>
                    <a:pt x="180835" y="248975"/>
                  </a:cubicBezTo>
                  <a:cubicBezTo>
                    <a:pt x="124604" y="248975"/>
                    <a:pt x="83069" y="208118"/>
                    <a:pt x="67733" y="183859"/>
                  </a:cubicBezTo>
                  <a:cubicBezTo>
                    <a:pt x="67094" y="182582"/>
                    <a:pt x="67094" y="181944"/>
                    <a:pt x="67094" y="180667"/>
                  </a:cubicBezTo>
                  <a:cubicBezTo>
                    <a:pt x="67094" y="179390"/>
                    <a:pt x="67094" y="177475"/>
                    <a:pt x="68372" y="176198"/>
                  </a:cubicBezTo>
                  <a:cubicBezTo>
                    <a:pt x="89459" y="144916"/>
                    <a:pt x="130355" y="111720"/>
                    <a:pt x="181474" y="111720"/>
                  </a:cubicBezTo>
                  <a:cubicBezTo>
                    <a:pt x="237706" y="111720"/>
                    <a:pt x="279240" y="152577"/>
                    <a:pt x="294576" y="176836"/>
                  </a:cubicBezTo>
                  <a:cubicBezTo>
                    <a:pt x="295215" y="178113"/>
                    <a:pt x="295215" y="178752"/>
                    <a:pt x="295215" y="180028"/>
                  </a:cubicBezTo>
                  <a:cubicBezTo>
                    <a:pt x="295215" y="181944"/>
                    <a:pt x="295215" y="183220"/>
                    <a:pt x="293937" y="184497"/>
                  </a:cubicBezTo>
                  <a:close/>
                </a:path>
              </a:pathLst>
            </a:custGeom>
            <a:solidFill>
              <a:schemeClr val="accent6"/>
            </a:solidFill>
            <a:ln w="63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63" name="Graphic 4">
            <a:extLst>
              <a:ext uri="{FF2B5EF4-FFF2-40B4-BE49-F238E27FC236}">
                <a16:creationId xmlns:a16="http://schemas.microsoft.com/office/drawing/2014/main" id="{E6261DB1-BC5C-450D-B441-4F4200DA3E6D}"/>
              </a:ext>
            </a:extLst>
          </p:cNvPr>
          <p:cNvGrpSpPr>
            <a:grpSpLocks noChangeAspect="1"/>
          </p:cNvGrpSpPr>
          <p:nvPr/>
        </p:nvGrpSpPr>
        <p:grpSpPr>
          <a:xfrm>
            <a:off x="2039192" y="3250502"/>
            <a:ext cx="640079" cy="639485"/>
            <a:chOff x="2998802" y="2372449"/>
            <a:chExt cx="361670" cy="361333"/>
          </a:xfrm>
          <a:solidFill>
            <a:srgbClr val="344D87"/>
          </a:solidFill>
        </p:grpSpPr>
        <p:sp>
          <p:nvSpPr>
            <p:cNvPr id="64" name="Graphic 4">
              <a:extLst>
                <a:ext uri="{FF2B5EF4-FFF2-40B4-BE49-F238E27FC236}">
                  <a16:creationId xmlns:a16="http://schemas.microsoft.com/office/drawing/2014/main" id="{036D7CB1-0D94-46D5-A4D5-74CEB1158F1B}"/>
                </a:ext>
              </a:extLst>
            </p:cNvPr>
            <p:cNvSpPr/>
            <p:nvPr/>
          </p:nvSpPr>
          <p:spPr>
            <a:xfrm>
              <a:off x="3177296" y="2509706"/>
              <a:ext cx="18731" cy="18932"/>
            </a:xfrm>
            <a:custGeom>
              <a:avLst/>
              <a:gdLst>
                <a:gd name="connsiteX0" fmla="*/ 13839 w 18731"/>
                <a:gd name="connsiteY0" fmla="*/ 1277 h 18932"/>
                <a:gd name="connsiteX1" fmla="*/ 9366 w 18731"/>
                <a:gd name="connsiteY1" fmla="*/ 0 h 18932"/>
                <a:gd name="connsiteX2" fmla="*/ 6810 w 18731"/>
                <a:gd name="connsiteY2" fmla="*/ 638 h 18932"/>
                <a:gd name="connsiteX3" fmla="*/ 1059 w 18731"/>
                <a:gd name="connsiteY3" fmla="*/ 5107 h 18932"/>
                <a:gd name="connsiteX4" fmla="*/ 420 w 18731"/>
                <a:gd name="connsiteY4" fmla="*/ 12130 h 18932"/>
                <a:gd name="connsiteX5" fmla="*/ 4893 w 18731"/>
                <a:gd name="connsiteY5" fmla="*/ 17875 h 18932"/>
                <a:gd name="connsiteX6" fmla="*/ 11922 w 18731"/>
                <a:gd name="connsiteY6" fmla="*/ 18514 h 18932"/>
                <a:gd name="connsiteX7" fmla="*/ 17673 w 18731"/>
                <a:gd name="connsiteY7" fmla="*/ 14045 h 18932"/>
                <a:gd name="connsiteX8" fmla="*/ 18312 w 18731"/>
                <a:gd name="connsiteY8" fmla="*/ 7022 h 18932"/>
                <a:gd name="connsiteX9" fmla="*/ 13839 w 18731"/>
                <a:gd name="connsiteY9" fmla="*/ 1277 h 18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731" h="18932">
                  <a:moveTo>
                    <a:pt x="13839" y="1277"/>
                  </a:moveTo>
                  <a:cubicBezTo>
                    <a:pt x="12561" y="638"/>
                    <a:pt x="10644" y="0"/>
                    <a:pt x="9366" y="0"/>
                  </a:cubicBezTo>
                  <a:cubicBezTo>
                    <a:pt x="8727" y="0"/>
                    <a:pt x="7449" y="0"/>
                    <a:pt x="6810" y="638"/>
                  </a:cubicBezTo>
                  <a:cubicBezTo>
                    <a:pt x="4254" y="1277"/>
                    <a:pt x="2337" y="3192"/>
                    <a:pt x="1059" y="5107"/>
                  </a:cubicBezTo>
                  <a:cubicBezTo>
                    <a:pt x="-219" y="7661"/>
                    <a:pt x="-219" y="10214"/>
                    <a:pt x="420" y="12130"/>
                  </a:cubicBezTo>
                  <a:cubicBezTo>
                    <a:pt x="1059" y="14045"/>
                    <a:pt x="2976" y="16598"/>
                    <a:pt x="4893" y="17875"/>
                  </a:cubicBezTo>
                  <a:cubicBezTo>
                    <a:pt x="7449" y="19152"/>
                    <a:pt x="10005" y="19152"/>
                    <a:pt x="11922" y="18514"/>
                  </a:cubicBezTo>
                  <a:cubicBezTo>
                    <a:pt x="14478" y="17875"/>
                    <a:pt x="16394" y="15960"/>
                    <a:pt x="17673" y="14045"/>
                  </a:cubicBezTo>
                  <a:cubicBezTo>
                    <a:pt x="18951" y="12130"/>
                    <a:pt x="18951" y="8938"/>
                    <a:pt x="18312" y="7022"/>
                  </a:cubicBezTo>
                  <a:cubicBezTo>
                    <a:pt x="17673" y="5107"/>
                    <a:pt x="16394" y="1915"/>
                    <a:pt x="13839" y="1277"/>
                  </a:cubicBezTo>
                  <a:close/>
                </a:path>
              </a:pathLst>
            </a:custGeom>
            <a:grpFill/>
            <a:ln w="63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65" name="Graphic 4">
              <a:extLst>
                <a:ext uri="{FF2B5EF4-FFF2-40B4-BE49-F238E27FC236}">
                  <a16:creationId xmlns:a16="http://schemas.microsoft.com/office/drawing/2014/main" id="{BA73F714-32AD-489A-84B9-D43CC69C9C4B}"/>
                </a:ext>
              </a:extLst>
            </p:cNvPr>
            <p:cNvSpPr/>
            <p:nvPr/>
          </p:nvSpPr>
          <p:spPr>
            <a:xfrm>
              <a:off x="3222445" y="2509067"/>
              <a:ext cx="1278" cy="1915"/>
            </a:xfrm>
            <a:custGeom>
              <a:avLst/>
              <a:gdLst>
                <a:gd name="connsiteX0" fmla="*/ 0 w 1278"/>
                <a:gd name="connsiteY0" fmla="*/ 1915 h 1915"/>
                <a:gd name="connsiteX1" fmla="*/ 1278 w 1278"/>
                <a:gd name="connsiteY1" fmla="*/ 0 h 1915"/>
                <a:gd name="connsiteX2" fmla="*/ 1278 w 1278"/>
                <a:gd name="connsiteY2" fmla="*/ 0 h 1915"/>
              </a:gdLst>
              <a:ahLst/>
              <a:cxnLst>
                <a:cxn ang="0">
                  <a:pos x="connsiteX0" y="connsiteY0"/>
                </a:cxn>
                <a:cxn ang="0">
                  <a:pos x="connsiteX1" y="connsiteY1"/>
                </a:cxn>
                <a:cxn ang="0">
                  <a:pos x="connsiteX2" y="connsiteY2"/>
                </a:cxn>
              </a:cxnLst>
              <a:rect l="l" t="t" r="r" b="b"/>
              <a:pathLst>
                <a:path w="1278" h="1915">
                  <a:moveTo>
                    <a:pt x="0" y="1915"/>
                  </a:moveTo>
                  <a:lnTo>
                    <a:pt x="1278" y="0"/>
                  </a:lnTo>
                  <a:lnTo>
                    <a:pt x="1278" y="0"/>
                  </a:lnTo>
                  <a:close/>
                </a:path>
              </a:pathLst>
            </a:custGeom>
            <a:grpFill/>
            <a:ln w="63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66" name="Graphic 4">
              <a:extLst>
                <a:ext uri="{FF2B5EF4-FFF2-40B4-BE49-F238E27FC236}">
                  <a16:creationId xmlns:a16="http://schemas.microsoft.com/office/drawing/2014/main" id="{4E1E0888-3264-41B5-9D40-8CA9C1F8C5FB}"/>
                </a:ext>
              </a:extLst>
            </p:cNvPr>
            <p:cNvSpPr/>
            <p:nvPr/>
          </p:nvSpPr>
          <p:spPr>
            <a:xfrm>
              <a:off x="2998802" y="2372449"/>
              <a:ext cx="361670" cy="361333"/>
            </a:xfrm>
            <a:custGeom>
              <a:avLst/>
              <a:gdLst>
                <a:gd name="connsiteX0" fmla="*/ 180835 w 361670"/>
                <a:gd name="connsiteY0" fmla="*/ 0 h 361333"/>
                <a:gd name="connsiteX1" fmla="*/ 0 w 361670"/>
                <a:gd name="connsiteY1" fmla="*/ 180667 h 361333"/>
                <a:gd name="connsiteX2" fmla="*/ 180835 w 361670"/>
                <a:gd name="connsiteY2" fmla="*/ 361333 h 361333"/>
                <a:gd name="connsiteX3" fmla="*/ 361671 w 361670"/>
                <a:gd name="connsiteY3" fmla="*/ 180667 h 361333"/>
                <a:gd name="connsiteX4" fmla="*/ 180835 w 361670"/>
                <a:gd name="connsiteY4" fmla="*/ 0 h 361333"/>
                <a:gd name="connsiteX5" fmla="*/ 246652 w 361670"/>
                <a:gd name="connsiteY5" fmla="*/ 195988 h 361333"/>
                <a:gd name="connsiteX6" fmla="*/ 238984 w 361670"/>
                <a:gd name="connsiteY6" fmla="*/ 214502 h 361333"/>
                <a:gd name="connsiteX7" fmla="*/ 238984 w 361670"/>
                <a:gd name="connsiteY7" fmla="*/ 283449 h 361333"/>
                <a:gd name="connsiteX8" fmla="*/ 232594 w 361670"/>
                <a:gd name="connsiteY8" fmla="*/ 289833 h 361333"/>
                <a:gd name="connsiteX9" fmla="*/ 157832 w 361670"/>
                <a:gd name="connsiteY9" fmla="*/ 289833 h 361333"/>
                <a:gd name="connsiteX10" fmla="*/ 151442 w 361670"/>
                <a:gd name="connsiteY10" fmla="*/ 283449 h 361333"/>
                <a:gd name="connsiteX11" fmla="*/ 151442 w 361670"/>
                <a:gd name="connsiteY11" fmla="*/ 241953 h 361333"/>
                <a:gd name="connsiteX12" fmla="*/ 136106 w 361670"/>
                <a:gd name="connsiteY12" fmla="*/ 241315 h 361333"/>
                <a:gd name="connsiteX13" fmla="*/ 118853 w 361670"/>
                <a:gd name="connsiteY13" fmla="*/ 233654 h 361333"/>
                <a:gd name="connsiteX14" fmla="*/ 114380 w 361670"/>
                <a:gd name="connsiteY14" fmla="*/ 218971 h 361333"/>
                <a:gd name="connsiteX15" fmla="*/ 114380 w 361670"/>
                <a:gd name="connsiteY15" fmla="*/ 201095 h 361333"/>
                <a:gd name="connsiteX16" fmla="*/ 107990 w 361670"/>
                <a:gd name="connsiteY16" fmla="*/ 200457 h 361333"/>
                <a:gd name="connsiteX17" fmla="*/ 98405 w 361670"/>
                <a:gd name="connsiteY17" fmla="*/ 195350 h 361333"/>
                <a:gd name="connsiteX18" fmla="*/ 97127 w 361670"/>
                <a:gd name="connsiteY18" fmla="*/ 183220 h 361333"/>
                <a:gd name="connsiteX19" fmla="*/ 97127 w 361670"/>
                <a:gd name="connsiteY19" fmla="*/ 182582 h 361333"/>
                <a:gd name="connsiteX20" fmla="*/ 111824 w 361670"/>
                <a:gd name="connsiteY20" fmla="*/ 151300 h 361333"/>
                <a:gd name="connsiteX21" fmla="*/ 114380 w 361670"/>
                <a:gd name="connsiteY21" fmla="*/ 141724 h 361333"/>
                <a:gd name="connsiteX22" fmla="*/ 115019 w 361670"/>
                <a:gd name="connsiteY22" fmla="*/ 136617 h 361333"/>
                <a:gd name="connsiteX23" fmla="*/ 168055 w 361670"/>
                <a:gd name="connsiteY23" fmla="*/ 76608 h 361333"/>
                <a:gd name="connsiteX24" fmla="*/ 225565 w 361670"/>
                <a:gd name="connsiteY24" fmla="*/ 81715 h 361333"/>
                <a:gd name="connsiteX25" fmla="*/ 262626 w 361670"/>
                <a:gd name="connsiteY25" fmla="*/ 127041 h 361333"/>
                <a:gd name="connsiteX26" fmla="*/ 246652 w 361670"/>
                <a:gd name="connsiteY26" fmla="*/ 195988 h 361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61670" h="361333">
                  <a:moveTo>
                    <a:pt x="180835" y="0"/>
                  </a:moveTo>
                  <a:cubicBezTo>
                    <a:pt x="80513" y="0"/>
                    <a:pt x="0" y="81077"/>
                    <a:pt x="0" y="180667"/>
                  </a:cubicBezTo>
                  <a:cubicBezTo>
                    <a:pt x="0" y="280257"/>
                    <a:pt x="81152" y="361333"/>
                    <a:pt x="180835" y="361333"/>
                  </a:cubicBezTo>
                  <a:cubicBezTo>
                    <a:pt x="281157" y="361333"/>
                    <a:pt x="361671" y="280257"/>
                    <a:pt x="361671" y="180667"/>
                  </a:cubicBezTo>
                  <a:cubicBezTo>
                    <a:pt x="361671" y="81077"/>
                    <a:pt x="281157" y="0"/>
                    <a:pt x="180835" y="0"/>
                  </a:cubicBezTo>
                  <a:close/>
                  <a:moveTo>
                    <a:pt x="246652" y="195988"/>
                  </a:moveTo>
                  <a:cubicBezTo>
                    <a:pt x="242179" y="201095"/>
                    <a:pt x="239623" y="210671"/>
                    <a:pt x="238984" y="214502"/>
                  </a:cubicBezTo>
                  <a:lnTo>
                    <a:pt x="238984" y="283449"/>
                  </a:lnTo>
                  <a:cubicBezTo>
                    <a:pt x="238984" y="287279"/>
                    <a:pt x="236428" y="289833"/>
                    <a:pt x="232594" y="289833"/>
                  </a:cubicBezTo>
                  <a:lnTo>
                    <a:pt x="157832" y="289833"/>
                  </a:lnTo>
                  <a:cubicBezTo>
                    <a:pt x="153998" y="289833"/>
                    <a:pt x="151442" y="287279"/>
                    <a:pt x="151442" y="283449"/>
                  </a:cubicBezTo>
                  <a:lnTo>
                    <a:pt x="151442" y="241953"/>
                  </a:lnTo>
                  <a:cubicBezTo>
                    <a:pt x="148247" y="241953"/>
                    <a:pt x="143135" y="241315"/>
                    <a:pt x="136106" y="241315"/>
                  </a:cubicBezTo>
                  <a:cubicBezTo>
                    <a:pt x="128438" y="240676"/>
                    <a:pt x="122687" y="238123"/>
                    <a:pt x="118853" y="233654"/>
                  </a:cubicBezTo>
                  <a:cubicBezTo>
                    <a:pt x="113741" y="227908"/>
                    <a:pt x="113741" y="220886"/>
                    <a:pt x="114380" y="218971"/>
                  </a:cubicBezTo>
                  <a:lnTo>
                    <a:pt x="114380" y="201095"/>
                  </a:lnTo>
                  <a:cubicBezTo>
                    <a:pt x="112463" y="201095"/>
                    <a:pt x="110546" y="201095"/>
                    <a:pt x="107990" y="200457"/>
                  </a:cubicBezTo>
                  <a:cubicBezTo>
                    <a:pt x="102239" y="199819"/>
                    <a:pt x="99683" y="197265"/>
                    <a:pt x="98405" y="195350"/>
                  </a:cubicBezTo>
                  <a:cubicBezTo>
                    <a:pt x="95210" y="190243"/>
                    <a:pt x="96488" y="183859"/>
                    <a:pt x="97127" y="183220"/>
                  </a:cubicBezTo>
                  <a:cubicBezTo>
                    <a:pt x="97127" y="183220"/>
                    <a:pt x="97127" y="182582"/>
                    <a:pt x="97127" y="182582"/>
                  </a:cubicBezTo>
                  <a:cubicBezTo>
                    <a:pt x="97766" y="181305"/>
                    <a:pt x="108629" y="157684"/>
                    <a:pt x="111824" y="151300"/>
                  </a:cubicBezTo>
                  <a:cubicBezTo>
                    <a:pt x="113741" y="148108"/>
                    <a:pt x="113741" y="146193"/>
                    <a:pt x="114380" y="141724"/>
                  </a:cubicBezTo>
                  <a:cubicBezTo>
                    <a:pt x="114380" y="140448"/>
                    <a:pt x="114380" y="138533"/>
                    <a:pt x="115019" y="136617"/>
                  </a:cubicBezTo>
                  <a:cubicBezTo>
                    <a:pt x="118214" y="110443"/>
                    <a:pt x="138662" y="86822"/>
                    <a:pt x="168055" y="76608"/>
                  </a:cubicBezTo>
                  <a:cubicBezTo>
                    <a:pt x="186586" y="70224"/>
                    <a:pt x="207673" y="72139"/>
                    <a:pt x="225565" y="81715"/>
                  </a:cubicBezTo>
                  <a:cubicBezTo>
                    <a:pt x="244096" y="91291"/>
                    <a:pt x="257515" y="107889"/>
                    <a:pt x="262626" y="127041"/>
                  </a:cubicBezTo>
                  <a:cubicBezTo>
                    <a:pt x="272211" y="162792"/>
                    <a:pt x="251125" y="190881"/>
                    <a:pt x="246652" y="195988"/>
                  </a:cubicBezTo>
                  <a:close/>
                </a:path>
              </a:pathLst>
            </a:custGeom>
            <a:solidFill>
              <a:schemeClr val="accent6"/>
            </a:solidFill>
            <a:ln w="63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67" name="Graphic 4">
              <a:extLst>
                <a:ext uri="{FF2B5EF4-FFF2-40B4-BE49-F238E27FC236}">
                  <a16:creationId xmlns:a16="http://schemas.microsoft.com/office/drawing/2014/main" id="{D5269B6D-CCA4-4CC5-AD48-0F75DF4FED34}"/>
                </a:ext>
              </a:extLst>
            </p:cNvPr>
            <p:cNvSpPr/>
            <p:nvPr/>
          </p:nvSpPr>
          <p:spPr>
            <a:xfrm>
              <a:off x="3108065" y="2455609"/>
              <a:ext cx="142520" cy="192628"/>
            </a:xfrm>
            <a:custGeom>
              <a:avLst/>
              <a:gdLst>
                <a:gd name="connsiteX0" fmla="*/ 110546 w 142520"/>
                <a:gd name="connsiteY0" fmla="*/ 7493 h 192628"/>
                <a:gd name="connsiteX1" fmla="*/ 62622 w 142520"/>
                <a:gd name="connsiteY1" fmla="*/ 3025 h 192628"/>
                <a:gd name="connsiteX2" fmla="*/ 18531 w 142520"/>
                <a:gd name="connsiteY2" fmla="*/ 52820 h 192628"/>
                <a:gd name="connsiteX3" fmla="*/ 17892 w 142520"/>
                <a:gd name="connsiteY3" fmla="*/ 57927 h 192628"/>
                <a:gd name="connsiteX4" fmla="*/ 14058 w 142520"/>
                <a:gd name="connsiteY4" fmla="*/ 73248 h 192628"/>
                <a:gd name="connsiteX5" fmla="*/ 0 w 142520"/>
                <a:gd name="connsiteY5" fmla="*/ 102615 h 192628"/>
                <a:gd name="connsiteX6" fmla="*/ 0 w 142520"/>
                <a:gd name="connsiteY6" fmla="*/ 103253 h 192628"/>
                <a:gd name="connsiteX7" fmla="*/ 0 w 142520"/>
                <a:gd name="connsiteY7" fmla="*/ 103253 h 192628"/>
                <a:gd name="connsiteX8" fmla="*/ 11502 w 142520"/>
                <a:gd name="connsiteY8" fmla="*/ 103891 h 192628"/>
                <a:gd name="connsiteX9" fmla="*/ 17892 w 142520"/>
                <a:gd name="connsiteY9" fmla="*/ 110275 h 192628"/>
                <a:gd name="connsiteX10" fmla="*/ 17892 w 142520"/>
                <a:gd name="connsiteY10" fmla="*/ 134535 h 192628"/>
                <a:gd name="connsiteX11" fmla="*/ 17892 w 142520"/>
                <a:gd name="connsiteY11" fmla="*/ 135173 h 192628"/>
                <a:gd name="connsiteX12" fmla="*/ 19809 w 142520"/>
                <a:gd name="connsiteY12" fmla="*/ 140919 h 192628"/>
                <a:gd name="connsiteX13" fmla="*/ 28116 w 142520"/>
                <a:gd name="connsiteY13" fmla="*/ 144111 h 192628"/>
                <a:gd name="connsiteX14" fmla="*/ 48564 w 142520"/>
                <a:gd name="connsiteY14" fmla="*/ 144749 h 192628"/>
                <a:gd name="connsiteX15" fmla="*/ 53037 w 142520"/>
                <a:gd name="connsiteY15" fmla="*/ 146664 h 192628"/>
                <a:gd name="connsiteX16" fmla="*/ 54954 w 142520"/>
                <a:gd name="connsiteY16" fmla="*/ 151133 h 192628"/>
                <a:gd name="connsiteX17" fmla="*/ 54954 w 142520"/>
                <a:gd name="connsiteY17" fmla="*/ 192629 h 192628"/>
                <a:gd name="connsiteX18" fmla="*/ 116936 w 142520"/>
                <a:gd name="connsiteY18" fmla="*/ 192629 h 192628"/>
                <a:gd name="connsiteX19" fmla="*/ 116936 w 142520"/>
                <a:gd name="connsiteY19" fmla="*/ 129427 h 192628"/>
                <a:gd name="connsiteX20" fmla="*/ 116936 w 142520"/>
                <a:gd name="connsiteY20" fmla="*/ 128151 h 192628"/>
                <a:gd name="connsiteX21" fmla="*/ 127160 w 142520"/>
                <a:gd name="connsiteY21" fmla="*/ 102615 h 192628"/>
                <a:gd name="connsiteX22" fmla="*/ 140579 w 142520"/>
                <a:gd name="connsiteY22" fmla="*/ 44520 h 192628"/>
                <a:gd name="connsiteX23" fmla="*/ 110546 w 142520"/>
                <a:gd name="connsiteY23" fmla="*/ 7493 h 192628"/>
                <a:gd name="connsiteX24" fmla="*/ 118853 w 142520"/>
                <a:gd name="connsiteY24" fmla="*/ 77079 h 192628"/>
                <a:gd name="connsiteX25" fmla="*/ 116936 w 142520"/>
                <a:gd name="connsiteY25" fmla="*/ 91762 h 192628"/>
                <a:gd name="connsiteX26" fmla="*/ 102878 w 142520"/>
                <a:gd name="connsiteY26" fmla="*/ 97507 h 192628"/>
                <a:gd name="connsiteX27" fmla="*/ 92654 w 142520"/>
                <a:gd name="connsiteY27" fmla="*/ 108360 h 192628"/>
                <a:gd name="connsiteX28" fmla="*/ 88820 w 142520"/>
                <a:gd name="connsiteY28" fmla="*/ 108999 h 192628"/>
                <a:gd name="connsiteX29" fmla="*/ 77957 w 142520"/>
                <a:gd name="connsiteY29" fmla="*/ 105168 h 192628"/>
                <a:gd name="connsiteX30" fmla="*/ 63260 w 142520"/>
                <a:gd name="connsiteY30" fmla="*/ 107722 h 192628"/>
                <a:gd name="connsiteX31" fmla="*/ 53037 w 142520"/>
                <a:gd name="connsiteY31" fmla="*/ 96231 h 192628"/>
                <a:gd name="connsiteX32" fmla="*/ 39618 w 142520"/>
                <a:gd name="connsiteY32" fmla="*/ 89847 h 192628"/>
                <a:gd name="connsiteX33" fmla="*/ 38340 w 142520"/>
                <a:gd name="connsiteY33" fmla="*/ 74525 h 192628"/>
                <a:gd name="connsiteX34" fmla="*/ 30672 w 142520"/>
                <a:gd name="connsiteY34" fmla="*/ 61119 h 192628"/>
                <a:gd name="connsiteX35" fmla="*/ 38340 w 142520"/>
                <a:gd name="connsiteY35" fmla="*/ 48351 h 192628"/>
                <a:gd name="connsiteX36" fmla="*/ 40257 w 142520"/>
                <a:gd name="connsiteY36" fmla="*/ 33668 h 192628"/>
                <a:gd name="connsiteX37" fmla="*/ 54314 w 142520"/>
                <a:gd name="connsiteY37" fmla="*/ 27922 h 192628"/>
                <a:gd name="connsiteX38" fmla="*/ 64538 w 142520"/>
                <a:gd name="connsiteY38" fmla="*/ 17069 h 192628"/>
                <a:gd name="connsiteX39" fmla="*/ 79235 w 142520"/>
                <a:gd name="connsiteY39" fmla="*/ 20261 h 192628"/>
                <a:gd name="connsiteX40" fmla="*/ 93932 w 142520"/>
                <a:gd name="connsiteY40" fmla="*/ 17708 h 192628"/>
                <a:gd name="connsiteX41" fmla="*/ 104156 w 142520"/>
                <a:gd name="connsiteY41" fmla="*/ 29199 h 192628"/>
                <a:gd name="connsiteX42" fmla="*/ 117575 w 142520"/>
                <a:gd name="connsiteY42" fmla="*/ 35583 h 192628"/>
                <a:gd name="connsiteX43" fmla="*/ 118853 w 142520"/>
                <a:gd name="connsiteY43" fmla="*/ 50904 h 192628"/>
                <a:gd name="connsiteX44" fmla="*/ 126521 w 142520"/>
                <a:gd name="connsiteY44" fmla="*/ 64311 h 192628"/>
                <a:gd name="connsiteX45" fmla="*/ 118853 w 142520"/>
                <a:gd name="connsiteY45" fmla="*/ 77079 h 192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42520" h="192628">
                  <a:moveTo>
                    <a:pt x="110546" y="7493"/>
                  </a:moveTo>
                  <a:cubicBezTo>
                    <a:pt x="95210" y="-806"/>
                    <a:pt x="77957" y="-2083"/>
                    <a:pt x="62622" y="3025"/>
                  </a:cubicBezTo>
                  <a:cubicBezTo>
                    <a:pt x="42813" y="10047"/>
                    <a:pt x="21087" y="27922"/>
                    <a:pt x="18531" y="52820"/>
                  </a:cubicBezTo>
                  <a:cubicBezTo>
                    <a:pt x="18531" y="54735"/>
                    <a:pt x="17892" y="56012"/>
                    <a:pt x="17892" y="57927"/>
                  </a:cubicBezTo>
                  <a:cubicBezTo>
                    <a:pt x="17253" y="63034"/>
                    <a:pt x="17253" y="67503"/>
                    <a:pt x="14058" y="73248"/>
                  </a:cubicBezTo>
                  <a:cubicBezTo>
                    <a:pt x="11502" y="77717"/>
                    <a:pt x="3195" y="95592"/>
                    <a:pt x="0" y="102615"/>
                  </a:cubicBezTo>
                  <a:cubicBezTo>
                    <a:pt x="0" y="102615"/>
                    <a:pt x="0" y="103253"/>
                    <a:pt x="0" y="103253"/>
                  </a:cubicBezTo>
                  <a:cubicBezTo>
                    <a:pt x="0" y="103253"/>
                    <a:pt x="0" y="103253"/>
                    <a:pt x="0" y="103253"/>
                  </a:cubicBezTo>
                  <a:cubicBezTo>
                    <a:pt x="7668" y="103891"/>
                    <a:pt x="11502" y="103891"/>
                    <a:pt x="11502" y="103891"/>
                  </a:cubicBezTo>
                  <a:cubicBezTo>
                    <a:pt x="15336" y="103891"/>
                    <a:pt x="17892" y="106445"/>
                    <a:pt x="17892" y="110275"/>
                  </a:cubicBezTo>
                  <a:lnTo>
                    <a:pt x="17892" y="134535"/>
                  </a:lnTo>
                  <a:cubicBezTo>
                    <a:pt x="17892" y="134535"/>
                    <a:pt x="17892" y="135173"/>
                    <a:pt x="17892" y="135173"/>
                  </a:cubicBezTo>
                  <a:cubicBezTo>
                    <a:pt x="17892" y="135173"/>
                    <a:pt x="17892" y="138365"/>
                    <a:pt x="19809" y="140919"/>
                  </a:cubicBezTo>
                  <a:cubicBezTo>
                    <a:pt x="21087" y="142834"/>
                    <a:pt x="24282" y="143472"/>
                    <a:pt x="28116" y="144111"/>
                  </a:cubicBezTo>
                  <a:cubicBezTo>
                    <a:pt x="44091" y="145387"/>
                    <a:pt x="48564" y="144749"/>
                    <a:pt x="48564" y="144749"/>
                  </a:cubicBezTo>
                  <a:cubicBezTo>
                    <a:pt x="50480" y="144749"/>
                    <a:pt x="51759" y="145387"/>
                    <a:pt x="53037" y="146664"/>
                  </a:cubicBezTo>
                  <a:cubicBezTo>
                    <a:pt x="54314" y="147941"/>
                    <a:pt x="54954" y="149856"/>
                    <a:pt x="54954" y="151133"/>
                  </a:cubicBezTo>
                  <a:lnTo>
                    <a:pt x="54954" y="192629"/>
                  </a:lnTo>
                  <a:lnTo>
                    <a:pt x="116936" y="192629"/>
                  </a:lnTo>
                  <a:lnTo>
                    <a:pt x="116936" y="129427"/>
                  </a:lnTo>
                  <a:cubicBezTo>
                    <a:pt x="116936" y="128789"/>
                    <a:pt x="116936" y="128789"/>
                    <a:pt x="116936" y="128151"/>
                  </a:cubicBezTo>
                  <a:cubicBezTo>
                    <a:pt x="116936" y="126235"/>
                    <a:pt x="120131" y="111552"/>
                    <a:pt x="127160" y="102615"/>
                  </a:cubicBezTo>
                  <a:cubicBezTo>
                    <a:pt x="130994" y="98146"/>
                    <a:pt x="148247" y="75164"/>
                    <a:pt x="140579" y="44520"/>
                  </a:cubicBezTo>
                  <a:cubicBezTo>
                    <a:pt x="136745" y="29199"/>
                    <a:pt x="125882" y="15793"/>
                    <a:pt x="110546" y="7493"/>
                  </a:cubicBezTo>
                  <a:close/>
                  <a:moveTo>
                    <a:pt x="118853" y="77079"/>
                  </a:moveTo>
                  <a:cubicBezTo>
                    <a:pt x="120131" y="80909"/>
                    <a:pt x="120770" y="86655"/>
                    <a:pt x="116936" y="91762"/>
                  </a:cubicBezTo>
                  <a:cubicBezTo>
                    <a:pt x="113102" y="96869"/>
                    <a:pt x="107351" y="97507"/>
                    <a:pt x="102878" y="97507"/>
                  </a:cubicBezTo>
                  <a:cubicBezTo>
                    <a:pt x="101600" y="101338"/>
                    <a:pt x="99044" y="106445"/>
                    <a:pt x="92654" y="108360"/>
                  </a:cubicBezTo>
                  <a:cubicBezTo>
                    <a:pt x="91376" y="108999"/>
                    <a:pt x="90098" y="108999"/>
                    <a:pt x="88820" y="108999"/>
                  </a:cubicBezTo>
                  <a:cubicBezTo>
                    <a:pt x="84347" y="108999"/>
                    <a:pt x="80513" y="107083"/>
                    <a:pt x="77957" y="105168"/>
                  </a:cubicBezTo>
                  <a:cubicBezTo>
                    <a:pt x="74762" y="107083"/>
                    <a:pt x="69650" y="110275"/>
                    <a:pt x="63260" y="107722"/>
                  </a:cubicBezTo>
                  <a:cubicBezTo>
                    <a:pt x="56870" y="105807"/>
                    <a:pt x="54314" y="100061"/>
                    <a:pt x="53037" y="96231"/>
                  </a:cubicBezTo>
                  <a:cubicBezTo>
                    <a:pt x="49203" y="96231"/>
                    <a:pt x="43452" y="94954"/>
                    <a:pt x="39618" y="89847"/>
                  </a:cubicBezTo>
                  <a:cubicBezTo>
                    <a:pt x="35784" y="84740"/>
                    <a:pt x="37062" y="78356"/>
                    <a:pt x="38340" y="74525"/>
                  </a:cubicBezTo>
                  <a:cubicBezTo>
                    <a:pt x="35145" y="71972"/>
                    <a:pt x="30672" y="68141"/>
                    <a:pt x="30672" y="61119"/>
                  </a:cubicBezTo>
                  <a:cubicBezTo>
                    <a:pt x="30672" y="54735"/>
                    <a:pt x="35145" y="50266"/>
                    <a:pt x="38340" y="48351"/>
                  </a:cubicBezTo>
                  <a:cubicBezTo>
                    <a:pt x="37062" y="44520"/>
                    <a:pt x="36423" y="38775"/>
                    <a:pt x="40257" y="33668"/>
                  </a:cubicBezTo>
                  <a:cubicBezTo>
                    <a:pt x="44091" y="28561"/>
                    <a:pt x="49842" y="27922"/>
                    <a:pt x="54314" y="27922"/>
                  </a:cubicBezTo>
                  <a:cubicBezTo>
                    <a:pt x="55593" y="24092"/>
                    <a:pt x="58148" y="18985"/>
                    <a:pt x="64538" y="17069"/>
                  </a:cubicBezTo>
                  <a:cubicBezTo>
                    <a:pt x="70928" y="15154"/>
                    <a:pt x="76040" y="18346"/>
                    <a:pt x="79235" y="20261"/>
                  </a:cubicBezTo>
                  <a:cubicBezTo>
                    <a:pt x="82430" y="18346"/>
                    <a:pt x="87542" y="15154"/>
                    <a:pt x="93932" y="17708"/>
                  </a:cubicBezTo>
                  <a:cubicBezTo>
                    <a:pt x="100322" y="19623"/>
                    <a:pt x="102878" y="25369"/>
                    <a:pt x="104156" y="29199"/>
                  </a:cubicBezTo>
                  <a:cubicBezTo>
                    <a:pt x="107990" y="29199"/>
                    <a:pt x="113741" y="30476"/>
                    <a:pt x="117575" y="35583"/>
                  </a:cubicBezTo>
                  <a:cubicBezTo>
                    <a:pt x="121409" y="40690"/>
                    <a:pt x="120131" y="47074"/>
                    <a:pt x="118853" y="50904"/>
                  </a:cubicBezTo>
                  <a:cubicBezTo>
                    <a:pt x="122048" y="53458"/>
                    <a:pt x="126521" y="57288"/>
                    <a:pt x="126521" y="64311"/>
                  </a:cubicBezTo>
                  <a:cubicBezTo>
                    <a:pt x="126521" y="70695"/>
                    <a:pt x="122048" y="74525"/>
                    <a:pt x="118853" y="77079"/>
                  </a:cubicBezTo>
                  <a:close/>
                </a:path>
              </a:pathLst>
            </a:custGeom>
            <a:solidFill>
              <a:schemeClr val="accent6"/>
            </a:solidFill>
            <a:ln w="63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68" name="Graphic 4">
              <a:extLst>
                <a:ext uri="{FF2B5EF4-FFF2-40B4-BE49-F238E27FC236}">
                  <a16:creationId xmlns:a16="http://schemas.microsoft.com/office/drawing/2014/main" id="{2B5941C3-A207-4CBD-AB14-344057D37F0B}"/>
                </a:ext>
              </a:extLst>
            </p:cNvPr>
            <p:cNvSpPr/>
            <p:nvPr/>
          </p:nvSpPr>
          <p:spPr>
            <a:xfrm>
              <a:off x="3151517" y="2484808"/>
              <a:ext cx="70289" cy="68308"/>
            </a:xfrm>
            <a:custGeom>
              <a:avLst/>
              <a:gdLst>
                <a:gd name="connsiteX0" fmla="*/ 63260 w 70289"/>
                <a:gd name="connsiteY0" fmla="*/ 28089 h 68308"/>
                <a:gd name="connsiteX1" fmla="*/ 61343 w 70289"/>
                <a:gd name="connsiteY1" fmla="*/ 26174 h 68308"/>
                <a:gd name="connsiteX2" fmla="*/ 61343 w 70289"/>
                <a:gd name="connsiteY2" fmla="*/ 23621 h 68308"/>
                <a:gd name="connsiteX3" fmla="*/ 62621 w 70289"/>
                <a:gd name="connsiteY3" fmla="*/ 19152 h 68308"/>
                <a:gd name="connsiteX4" fmla="*/ 63260 w 70289"/>
                <a:gd name="connsiteY4" fmla="*/ 14045 h 68308"/>
                <a:gd name="connsiteX5" fmla="*/ 58148 w 70289"/>
                <a:gd name="connsiteY5" fmla="*/ 12768 h 68308"/>
                <a:gd name="connsiteX6" fmla="*/ 54314 w 70289"/>
                <a:gd name="connsiteY6" fmla="*/ 12130 h 68308"/>
                <a:gd name="connsiteX7" fmla="*/ 51119 w 70289"/>
                <a:gd name="connsiteY7" fmla="*/ 11491 h 68308"/>
                <a:gd name="connsiteX8" fmla="*/ 49841 w 70289"/>
                <a:gd name="connsiteY8" fmla="*/ 8938 h 68308"/>
                <a:gd name="connsiteX9" fmla="*/ 48563 w 70289"/>
                <a:gd name="connsiteY9" fmla="*/ 5107 h 68308"/>
                <a:gd name="connsiteX10" fmla="*/ 46007 w 70289"/>
                <a:gd name="connsiteY10" fmla="*/ 638 h 68308"/>
                <a:gd name="connsiteX11" fmla="*/ 41535 w 70289"/>
                <a:gd name="connsiteY11" fmla="*/ 2554 h 68308"/>
                <a:gd name="connsiteX12" fmla="*/ 37701 w 70289"/>
                <a:gd name="connsiteY12" fmla="*/ 4469 h 68308"/>
                <a:gd name="connsiteX13" fmla="*/ 35145 w 70289"/>
                <a:gd name="connsiteY13" fmla="*/ 5746 h 68308"/>
                <a:gd name="connsiteX14" fmla="*/ 32589 w 70289"/>
                <a:gd name="connsiteY14" fmla="*/ 4469 h 68308"/>
                <a:gd name="connsiteX15" fmla="*/ 29394 w 70289"/>
                <a:gd name="connsiteY15" fmla="*/ 2554 h 68308"/>
                <a:gd name="connsiteX16" fmla="*/ 24921 w 70289"/>
                <a:gd name="connsiteY16" fmla="*/ 0 h 68308"/>
                <a:gd name="connsiteX17" fmla="*/ 22365 w 70289"/>
                <a:gd name="connsiteY17" fmla="*/ 4469 h 68308"/>
                <a:gd name="connsiteX18" fmla="*/ 21087 w 70289"/>
                <a:gd name="connsiteY18" fmla="*/ 8299 h 68308"/>
                <a:gd name="connsiteX19" fmla="*/ 19809 w 70289"/>
                <a:gd name="connsiteY19" fmla="*/ 10853 h 68308"/>
                <a:gd name="connsiteX20" fmla="*/ 17253 w 70289"/>
                <a:gd name="connsiteY20" fmla="*/ 11491 h 68308"/>
                <a:gd name="connsiteX21" fmla="*/ 12780 w 70289"/>
                <a:gd name="connsiteY21" fmla="*/ 11491 h 68308"/>
                <a:gd name="connsiteX22" fmla="*/ 7668 w 70289"/>
                <a:gd name="connsiteY22" fmla="*/ 12130 h 68308"/>
                <a:gd name="connsiteX23" fmla="*/ 8307 w 70289"/>
                <a:gd name="connsiteY23" fmla="*/ 17237 h 68308"/>
                <a:gd name="connsiteX24" fmla="*/ 8946 w 70289"/>
                <a:gd name="connsiteY24" fmla="*/ 21067 h 68308"/>
                <a:gd name="connsiteX25" fmla="*/ 8946 w 70289"/>
                <a:gd name="connsiteY25" fmla="*/ 24259 h 68308"/>
                <a:gd name="connsiteX26" fmla="*/ 7029 w 70289"/>
                <a:gd name="connsiteY26" fmla="*/ 26174 h 68308"/>
                <a:gd name="connsiteX27" fmla="*/ 3834 w 70289"/>
                <a:gd name="connsiteY27" fmla="*/ 28728 h 68308"/>
                <a:gd name="connsiteX28" fmla="*/ 0 w 70289"/>
                <a:gd name="connsiteY28" fmla="*/ 32558 h 68308"/>
                <a:gd name="connsiteX29" fmla="*/ 3195 w 70289"/>
                <a:gd name="connsiteY29" fmla="*/ 36389 h 68308"/>
                <a:gd name="connsiteX30" fmla="*/ 5112 w 70289"/>
                <a:gd name="connsiteY30" fmla="*/ 38304 h 68308"/>
                <a:gd name="connsiteX31" fmla="*/ 7668 w 70289"/>
                <a:gd name="connsiteY31" fmla="*/ 40219 h 68308"/>
                <a:gd name="connsiteX32" fmla="*/ 7668 w 70289"/>
                <a:gd name="connsiteY32" fmla="*/ 43411 h 68308"/>
                <a:gd name="connsiteX33" fmla="*/ 6390 w 70289"/>
                <a:gd name="connsiteY33" fmla="*/ 49157 h 68308"/>
                <a:gd name="connsiteX34" fmla="*/ 5751 w 70289"/>
                <a:gd name="connsiteY34" fmla="*/ 54264 h 68308"/>
                <a:gd name="connsiteX35" fmla="*/ 10863 w 70289"/>
                <a:gd name="connsiteY35" fmla="*/ 55541 h 68308"/>
                <a:gd name="connsiteX36" fmla="*/ 14697 w 70289"/>
                <a:gd name="connsiteY36" fmla="*/ 56179 h 68308"/>
                <a:gd name="connsiteX37" fmla="*/ 17892 w 70289"/>
                <a:gd name="connsiteY37" fmla="*/ 56817 h 68308"/>
                <a:gd name="connsiteX38" fmla="*/ 19170 w 70289"/>
                <a:gd name="connsiteY38" fmla="*/ 59371 h 68308"/>
                <a:gd name="connsiteX39" fmla="*/ 20448 w 70289"/>
                <a:gd name="connsiteY39" fmla="*/ 63201 h 68308"/>
                <a:gd name="connsiteX40" fmla="*/ 23004 w 70289"/>
                <a:gd name="connsiteY40" fmla="*/ 67670 h 68308"/>
                <a:gd name="connsiteX41" fmla="*/ 27477 w 70289"/>
                <a:gd name="connsiteY41" fmla="*/ 65755 h 68308"/>
                <a:gd name="connsiteX42" fmla="*/ 31311 w 70289"/>
                <a:gd name="connsiteY42" fmla="*/ 63840 h 68308"/>
                <a:gd name="connsiteX43" fmla="*/ 33867 w 70289"/>
                <a:gd name="connsiteY43" fmla="*/ 62563 h 68308"/>
                <a:gd name="connsiteX44" fmla="*/ 36423 w 70289"/>
                <a:gd name="connsiteY44" fmla="*/ 63840 h 68308"/>
                <a:gd name="connsiteX45" fmla="*/ 39617 w 70289"/>
                <a:gd name="connsiteY45" fmla="*/ 65755 h 68308"/>
                <a:gd name="connsiteX46" fmla="*/ 44091 w 70289"/>
                <a:gd name="connsiteY46" fmla="*/ 68308 h 68308"/>
                <a:gd name="connsiteX47" fmla="*/ 47285 w 70289"/>
                <a:gd name="connsiteY47" fmla="*/ 63840 h 68308"/>
                <a:gd name="connsiteX48" fmla="*/ 48563 w 70289"/>
                <a:gd name="connsiteY48" fmla="*/ 60009 h 68308"/>
                <a:gd name="connsiteX49" fmla="*/ 49841 w 70289"/>
                <a:gd name="connsiteY49" fmla="*/ 57456 h 68308"/>
                <a:gd name="connsiteX50" fmla="*/ 52397 w 70289"/>
                <a:gd name="connsiteY50" fmla="*/ 56817 h 68308"/>
                <a:gd name="connsiteX51" fmla="*/ 56870 w 70289"/>
                <a:gd name="connsiteY51" fmla="*/ 56817 h 68308"/>
                <a:gd name="connsiteX52" fmla="*/ 61982 w 70289"/>
                <a:gd name="connsiteY52" fmla="*/ 56179 h 68308"/>
                <a:gd name="connsiteX53" fmla="*/ 61343 w 70289"/>
                <a:gd name="connsiteY53" fmla="*/ 51072 h 68308"/>
                <a:gd name="connsiteX54" fmla="*/ 60704 w 70289"/>
                <a:gd name="connsiteY54" fmla="*/ 47241 h 68308"/>
                <a:gd name="connsiteX55" fmla="*/ 60704 w 70289"/>
                <a:gd name="connsiteY55" fmla="*/ 44049 h 68308"/>
                <a:gd name="connsiteX56" fmla="*/ 62621 w 70289"/>
                <a:gd name="connsiteY56" fmla="*/ 42134 h 68308"/>
                <a:gd name="connsiteX57" fmla="*/ 65816 w 70289"/>
                <a:gd name="connsiteY57" fmla="*/ 39581 h 68308"/>
                <a:gd name="connsiteX58" fmla="*/ 69650 w 70289"/>
                <a:gd name="connsiteY58" fmla="*/ 35750 h 68308"/>
                <a:gd name="connsiteX59" fmla="*/ 66455 w 70289"/>
                <a:gd name="connsiteY59" fmla="*/ 31920 h 68308"/>
                <a:gd name="connsiteX60" fmla="*/ 66455 w 70289"/>
                <a:gd name="connsiteY60" fmla="*/ 31920 h 68308"/>
                <a:gd name="connsiteX61" fmla="*/ 70289 w 70289"/>
                <a:gd name="connsiteY61" fmla="*/ 26813 h 68308"/>
                <a:gd name="connsiteX62" fmla="*/ 66455 w 70289"/>
                <a:gd name="connsiteY62" fmla="*/ 31920 h 68308"/>
                <a:gd name="connsiteX63" fmla="*/ 63260 w 70289"/>
                <a:gd name="connsiteY63" fmla="*/ 28089 h 68308"/>
                <a:gd name="connsiteX64" fmla="*/ 54953 w 70289"/>
                <a:gd name="connsiteY64" fmla="*/ 44688 h 68308"/>
                <a:gd name="connsiteX65" fmla="*/ 41535 w 70289"/>
                <a:gd name="connsiteY65" fmla="*/ 55541 h 68308"/>
                <a:gd name="connsiteX66" fmla="*/ 35145 w 70289"/>
                <a:gd name="connsiteY66" fmla="*/ 56817 h 68308"/>
                <a:gd name="connsiteX67" fmla="*/ 24921 w 70289"/>
                <a:gd name="connsiteY67" fmla="*/ 54264 h 68308"/>
                <a:gd name="connsiteX68" fmla="*/ 14058 w 70289"/>
                <a:gd name="connsiteY68" fmla="*/ 40857 h 68308"/>
                <a:gd name="connsiteX69" fmla="*/ 15336 w 70289"/>
                <a:gd name="connsiteY69" fmla="*/ 23621 h 68308"/>
                <a:gd name="connsiteX70" fmla="*/ 28116 w 70289"/>
                <a:gd name="connsiteY70" fmla="*/ 12768 h 68308"/>
                <a:gd name="connsiteX71" fmla="*/ 45368 w 70289"/>
                <a:gd name="connsiteY71" fmla="*/ 14045 h 68308"/>
                <a:gd name="connsiteX72" fmla="*/ 56231 w 70289"/>
                <a:gd name="connsiteY72" fmla="*/ 27451 h 68308"/>
                <a:gd name="connsiteX73" fmla="*/ 54953 w 70289"/>
                <a:gd name="connsiteY73" fmla="*/ 44688 h 68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70289" h="68308">
                  <a:moveTo>
                    <a:pt x="63260" y="28089"/>
                  </a:moveTo>
                  <a:lnTo>
                    <a:pt x="61343" y="26174"/>
                  </a:lnTo>
                  <a:lnTo>
                    <a:pt x="61343" y="23621"/>
                  </a:lnTo>
                  <a:cubicBezTo>
                    <a:pt x="61343" y="22344"/>
                    <a:pt x="61982" y="21067"/>
                    <a:pt x="62621" y="19152"/>
                  </a:cubicBezTo>
                  <a:cubicBezTo>
                    <a:pt x="63260" y="17237"/>
                    <a:pt x="63899" y="14683"/>
                    <a:pt x="63260" y="14045"/>
                  </a:cubicBezTo>
                  <a:cubicBezTo>
                    <a:pt x="62621" y="13406"/>
                    <a:pt x="60065" y="12768"/>
                    <a:pt x="58148" y="12768"/>
                  </a:cubicBezTo>
                  <a:cubicBezTo>
                    <a:pt x="56870" y="12768"/>
                    <a:pt x="54953" y="12768"/>
                    <a:pt x="54314" y="12130"/>
                  </a:cubicBezTo>
                  <a:lnTo>
                    <a:pt x="51119" y="11491"/>
                  </a:lnTo>
                  <a:lnTo>
                    <a:pt x="49841" y="8938"/>
                  </a:lnTo>
                  <a:cubicBezTo>
                    <a:pt x="49202" y="8299"/>
                    <a:pt x="48563" y="6384"/>
                    <a:pt x="48563" y="5107"/>
                  </a:cubicBezTo>
                  <a:cubicBezTo>
                    <a:pt x="47925" y="3192"/>
                    <a:pt x="47285" y="638"/>
                    <a:pt x="46007" y="638"/>
                  </a:cubicBezTo>
                  <a:cubicBezTo>
                    <a:pt x="44730" y="0"/>
                    <a:pt x="42812" y="1915"/>
                    <a:pt x="41535" y="2554"/>
                  </a:cubicBezTo>
                  <a:cubicBezTo>
                    <a:pt x="40257" y="3192"/>
                    <a:pt x="38978" y="4469"/>
                    <a:pt x="37701" y="4469"/>
                  </a:cubicBezTo>
                  <a:lnTo>
                    <a:pt x="35145" y="5746"/>
                  </a:lnTo>
                  <a:lnTo>
                    <a:pt x="32589" y="4469"/>
                  </a:lnTo>
                  <a:cubicBezTo>
                    <a:pt x="31950" y="3830"/>
                    <a:pt x="30033" y="3192"/>
                    <a:pt x="29394" y="2554"/>
                  </a:cubicBezTo>
                  <a:cubicBezTo>
                    <a:pt x="28116" y="1277"/>
                    <a:pt x="25560" y="0"/>
                    <a:pt x="24921" y="0"/>
                  </a:cubicBezTo>
                  <a:cubicBezTo>
                    <a:pt x="23643" y="638"/>
                    <a:pt x="23004" y="2554"/>
                    <a:pt x="22365" y="4469"/>
                  </a:cubicBezTo>
                  <a:cubicBezTo>
                    <a:pt x="21726" y="5746"/>
                    <a:pt x="21087" y="7022"/>
                    <a:pt x="21087" y="8299"/>
                  </a:cubicBezTo>
                  <a:lnTo>
                    <a:pt x="19809" y="10853"/>
                  </a:lnTo>
                  <a:lnTo>
                    <a:pt x="17253" y="11491"/>
                  </a:lnTo>
                  <a:cubicBezTo>
                    <a:pt x="15975" y="11491"/>
                    <a:pt x="14058" y="11491"/>
                    <a:pt x="12780" y="11491"/>
                  </a:cubicBezTo>
                  <a:cubicBezTo>
                    <a:pt x="10863" y="11491"/>
                    <a:pt x="8307" y="11491"/>
                    <a:pt x="7668" y="12130"/>
                  </a:cubicBezTo>
                  <a:cubicBezTo>
                    <a:pt x="7029" y="12768"/>
                    <a:pt x="7668" y="15322"/>
                    <a:pt x="8307" y="17237"/>
                  </a:cubicBezTo>
                  <a:cubicBezTo>
                    <a:pt x="8946" y="18514"/>
                    <a:pt x="8946" y="20429"/>
                    <a:pt x="8946" y="21067"/>
                  </a:cubicBezTo>
                  <a:lnTo>
                    <a:pt x="8946" y="24259"/>
                  </a:lnTo>
                  <a:lnTo>
                    <a:pt x="7029" y="26174"/>
                  </a:lnTo>
                  <a:cubicBezTo>
                    <a:pt x="6390" y="26813"/>
                    <a:pt x="5112" y="28089"/>
                    <a:pt x="3834" y="28728"/>
                  </a:cubicBezTo>
                  <a:cubicBezTo>
                    <a:pt x="2556" y="30005"/>
                    <a:pt x="0" y="31281"/>
                    <a:pt x="0" y="32558"/>
                  </a:cubicBezTo>
                  <a:cubicBezTo>
                    <a:pt x="0" y="33835"/>
                    <a:pt x="1917" y="35112"/>
                    <a:pt x="3195" y="36389"/>
                  </a:cubicBezTo>
                  <a:cubicBezTo>
                    <a:pt x="3834" y="37027"/>
                    <a:pt x="5112" y="37665"/>
                    <a:pt x="5112" y="38304"/>
                  </a:cubicBezTo>
                  <a:lnTo>
                    <a:pt x="7668" y="40219"/>
                  </a:lnTo>
                  <a:lnTo>
                    <a:pt x="7668" y="43411"/>
                  </a:lnTo>
                  <a:cubicBezTo>
                    <a:pt x="7668" y="45326"/>
                    <a:pt x="7029" y="46603"/>
                    <a:pt x="6390" y="49157"/>
                  </a:cubicBezTo>
                  <a:cubicBezTo>
                    <a:pt x="5751" y="51072"/>
                    <a:pt x="5112" y="52987"/>
                    <a:pt x="5751" y="54264"/>
                  </a:cubicBezTo>
                  <a:cubicBezTo>
                    <a:pt x="6390" y="54902"/>
                    <a:pt x="8946" y="55541"/>
                    <a:pt x="10863" y="55541"/>
                  </a:cubicBezTo>
                  <a:cubicBezTo>
                    <a:pt x="12141" y="55541"/>
                    <a:pt x="14058" y="55541"/>
                    <a:pt x="14697" y="56179"/>
                  </a:cubicBezTo>
                  <a:lnTo>
                    <a:pt x="17892" y="56817"/>
                  </a:lnTo>
                  <a:lnTo>
                    <a:pt x="19170" y="59371"/>
                  </a:lnTo>
                  <a:cubicBezTo>
                    <a:pt x="19809" y="60009"/>
                    <a:pt x="20448" y="61925"/>
                    <a:pt x="20448" y="63201"/>
                  </a:cubicBezTo>
                  <a:cubicBezTo>
                    <a:pt x="21087" y="65117"/>
                    <a:pt x="21726" y="67670"/>
                    <a:pt x="23004" y="67670"/>
                  </a:cubicBezTo>
                  <a:cubicBezTo>
                    <a:pt x="24282" y="68308"/>
                    <a:pt x="26199" y="66393"/>
                    <a:pt x="27477" y="65755"/>
                  </a:cubicBezTo>
                  <a:cubicBezTo>
                    <a:pt x="28755" y="65117"/>
                    <a:pt x="30033" y="63840"/>
                    <a:pt x="31311" y="63840"/>
                  </a:cubicBezTo>
                  <a:lnTo>
                    <a:pt x="33867" y="62563"/>
                  </a:lnTo>
                  <a:lnTo>
                    <a:pt x="36423" y="63840"/>
                  </a:lnTo>
                  <a:cubicBezTo>
                    <a:pt x="37062" y="64478"/>
                    <a:pt x="38978" y="65117"/>
                    <a:pt x="39617" y="65755"/>
                  </a:cubicBezTo>
                  <a:cubicBezTo>
                    <a:pt x="40896" y="67032"/>
                    <a:pt x="42812" y="68308"/>
                    <a:pt x="44091" y="68308"/>
                  </a:cubicBezTo>
                  <a:cubicBezTo>
                    <a:pt x="45368" y="67670"/>
                    <a:pt x="46646" y="65755"/>
                    <a:pt x="47285" y="63840"/>
                  </a:cubicBezTo>
                  <a:cubicBezTo>
                    <a:pt x="47925" y="62563"/>
                    <a:pt x="48563" y="61286"/>
                    <a:pt x="48563" y="60009"/>
                  </a:cubicBezTo>
                  <a:lnTo>
                    <a:pt x="49841" y="57456"/>
                  </a:lnTo>
                  <a:lnTo>
                    <a:pt x="52397" y="56817"/>
                  </a:lnTo>
                  <a:cubicBezTo>
                    <a:pt x="53675" y="56817"/>
                    <a:pt x="55592" y="56817"/>
                    <a:pt x="56870" y="56817"/>
                  </a:cubicBezTo>
                  <a:cubicBezTo>
                    <a:pt x="58787" y="56817"/>
                    <a:pt x="61343" y="56817"/>
                    <a:pt x="61982" y="56179"/>
                  </a:cubicBezTo>
                  <a:cubicBezTo>
                    <a:pt x="62621" y="55541"/>
                    <a:pt x="61982" y="52987"/>
                    <a:pt x="61343" y="51072"/>
                  </a:cubicBezTo>
                  <a:cubicBezTo>
                    <a:pt x="60704" y="49795"/>
                    <a:pt x="60704" y="47880"/>
                    <a:pt x="60704" y="47241"/>
                  </a:cubicBezTo>
                  <a:lnTo>
                    <a:pt x="60704" y="44049"/>
                  </a:lnTo>
                  <a:lnTo>
                    <a:pt x="62621" y="42134"/>
                  </a:lnTo>
                  <a:cubicBezTo>
                    <a:pt x="63260" y="41496"/>
                    <a:pt x="64538" y="40219"/>
                    <a:pt x="65816" y="39581"/>
                  </a:cubicBezTo>
                  <a:cubicBezTo>
                    <a:pt x="67733" y="38304"/>
                    <a:pt x="69650" y="37027"/>
                    <a:pt x="69650" y="35750"/>
                  </a:cubicBezTo>
                  <a:cubicBezTo>
                    <a:pt x="69650" y="34473"/>
                    <a:pt x="67733" y="33197"/>
                    <a:pt x="66455" y="31920"/>
                  </a:cubicBezTo>
                  <a:lnTo>
                    <a:pt x="66455" y="31920"/>
                  </a:lnTo>
                  <a:lnTo>
                    <a:pt x="70289" y="26813"/>
                  </a:lnTo>
                  <a:lnTo>
                    <a:pt x="66455" y="31920"/>
                  </a:lnTo>
                  <a:cubicBezTo>
                    <a:pt x="65177" y="30005"/>
                    <a:pt x="64538" y="28728"/>
                    <a:pt x="63260" y="28089"/>
                  </a:cubicBezTo>
                  <a:close/>
                  <a:moveTo>
                    <a:pt x="54953" y="44688"/>
                  </a:moveTo>
                  <a:cubicBezTo>
                    <a:pt x="52397" y="49795"/>
                    <a:pt x="47285" y="53625"/>
                    <a:pt x="41535" y="55541"/>
                  </a:cubicBezTo>
                  <a:cubicBezTo>
                    <a:pt x="39617" y="56179"/>
                    <a:pt x="37062" y="56817"/>
                    <a:pt x="35145" y="56817"/>
                  </a:cubicBezTo>
                  <a:cubicBezTo>
                    <a:pt x="31311" y="56817"/>
                    <a:pt x="28116" y="56179"/>
                    <a:pt x="24921" y="54264"/>
                  </a:cubicBezTo>
                  <a:cubicBezTo>
                    <a:pt x="19809" y="51710"/>
                    <a:pt x="15975" y="46603"/>
                    <a:pt x="14058" y="40857"/>
                  </a:cubicBezTo>
                  <a:cubicBezTo>
                    <a:pt x="12141" y="35112"/>
                    <a:pt x="12780" y="29366"/>
                    <a:pt x="15336" y="23621"/>
                  </a:cubicBezTo>
                  <a:cubicBezTo>
                    <a:pt x="17892" y="18514"/>
                    <a:pt x="23004" y="14683"/>
                    <a:pt x="28116" y="12768"/>
                  </a:cubicBezTo>
                  <a:cubicBezTo>
                    <a:pt x="33867" y="10853"/>
                    <a:pt x="39617" y="11491"/>
                    <a:pt x="45368" y="14045"/>
                  </a:cubicBezTo>
                  <a:cubicBezTo>
                    <a:pt x="50480" y="16598"/>
                    <a:pt x="54314" y="21706"/>
                    <a:pt x="56231" y="27451"/>
                  </a:cubicBezTo>
                  <a:cubicBezTo>
                    <a:pt x="58148" y="33197"/>
                    <a:pt x="57509" y="39581"/>
                    <a:pt x="54953" y="44688"/>
                  </a:cubicBezTo>
                  <a:close/>
                </a:path>
              </a:pathLst>
            </a:custGeom>
            <a:grpFill/>
            <a:ln w="63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69" name="Graphic 4">
            <a:extLst>
              <a:ext uri="{FF2B5EF4-FFF2-40B4-BE49-F238E27FC236}">
                <a16:creationId xmlns:a16="http://schemas.microsoft.com/office/drawing/2014/main" id="{133C0F1B-574C-4A3C-8A51-D7F37D9BAE99}"/>
              </a:ext>
            </a:extLst>
          </p:cNvPr>
          <p:cNvGrpSpPr>
            <a:grpSpLocks noChangeAspect="1"/>
          </p:cNvGrpSpPr>
          <p:nvPr/>
        </p:nvGrpSpPr>
        <p:grpSpPr>
          <a:xfrm>
            <a:off x="8765445" y="3248548"/>
            <a:ext cx="640080" cy="639478"/>
            <a:chOff x="1952125" y="3824168"/>
            <a:chExt cx="362313" cy="361971"/>
          </a:xfrm>
          <a:solidFill>
            <a:schemeClr val="accent6"/>
          </a:solidFill>
        </p:grpSpPr>
        <p:sp>
          <p:nvSpPr>
            <p:cNvPr id="70" name="Graphic 4">
              <a:extLst>
                <a:ext uri="{FF2B5EF4-FFF2-40B4-BE49-F238E27FC236}">
                  <a16:creationId xmlns:a16="http://schemas.microsoft.com/office/drawing/2014/main" id="{3BE0A429-5C37-4101-8B0D-1B0DAB00D97F}"/>
                </a:ext>
              </a:extLst>
            </p:cNvPr>
            <p:cNvSpPr/>
            <p:nvPr/>
          </p:nvSpPr>
          <p:spPr>
            <a:xfrm>
              <a:off x="2121459" y="4099317"/>
              <a:ext cx="7028" cy="9575"/>
            </a:xfrm>
            <a:custGeom>
              <a:avLst/>
              <a:gdLst>
                <a:gd name="connsiteX0" fmla="*/ 3834 w 7028"/>
                <a:gd name="connsiteY0" fmla="*/ 0 h 9575"/>
                <a:gd name="connsiteX1" fmla="*/ 0 w 7028"/>
                <a:gd name="connsiteY1" fmla="*/ 9576 h 9575"/>
                <a:gd name="connsiteX2" fmla="*/ 3834 w 7028"/>
                <a:gd name="connsiteY2" fmla="*/ 9576 h 9575"/>
                <a:gd name="connsiteX3" fmla="*/ 7029 w 7028"/>
                <a:gd name="connsiteY3" fmla="*/ 0 h 9575"/>
              </a:gdLst>
              <a:ahLst/>
              <a:cxnLst>
                <a:cxn ang="0">
                  <a:pos x="connsiteX0" y="connsiteY0"/>
                </a:cxn>
                <a:cxn ang="0">
                  <a:pos x="connsiteX1" y="connsiteY1"/>
                </a:cxn>
                <a:cxn ang="0">
                  <a:pos x="connsiteX2" y="connsiteY2"/>
                </a:cxn>
                <a:cxn ang="0">
                  <a:pos x="connsiteX3" y="connsiteY3"/>
                </a:cxn>
              </a:cxnLst>
              <a:rect l="l" t="t" r="r" b="b"/>
              <a:pathLst>
                <a:path w="7028" h="9575">
                  <a:moveTo>
                    <a:pt x="3834" y="0"/>
                  </a:moveTo>
                  <a:lnTo>
                    <a:pt x="0" y="9576"/>
                  </a:lnTo>
                  <a:lnTo>
                    <a:pt x="3834" y="9576"/>
                  </a:lnTo>
                  <a:lnTo>
                    <a:pt x="7029" y="0"/>
                  </a:lnTo>
                  <a:close/>
                </a:path>
              </a:pathLst>
            </a:custGeom>
            <a:grpFill/>
            <a:ln w="63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71" name="Graphic 4">
              <a:extLst>
                <a:ext uri="{FF2B5EF4-FFF2-40B4-BE49-F238E27FC236}">
                  <a16:creationId xmlns:a16="http://schemas.microsoft.com/office/drawing/2014/main" id="{0FD7EAB1-32BC-4FE0-BD4B-7117780D2EB9}"/>
                </a:ext>
              </a:extLst>
            </p:cNvPr>
            <p:cNvSpPr/>
            <p:nvPr/>
          </p:nvSpPr>
          <p:spPr>
            <a:xfrm>
              <a:off x="2139350" y="4099317"/>
              <a:ext cx="74123" cy="9575"/>
            </a:xfrm>
            <a:custGeom>
              <a:avLst/>
              <a:gdLst>
                <a:gd name="connsiteX0" fmla="*/ 69011 w 74123"/>
                <a:gd name="connsiteY0" fmla="*/ 0 h 9575"/>
                <a:gd name="connsiteX1" fmla="*/ 3195 w 74123"/>
                <a:gd name="connsiteY1" fmla="*/ 0 h 9575"/>
                <a:gd name="connsiteX2" fmla="*/ 0 w 74123"/>
                <a:gd name="connsiteY2" fmla="*/ 9576 h 9575"/>
                <a:gd name="connsiteX3" fmla="*/ 69650 w 74123"/>
                <a:gd name="connsiteY3" fmla="*/ 9576 h 9575"/>
                <a:gd name="connsiteX4" fmla="*/ 74123 w 74123"/>
                <a:gd name="connsiteY4" fmla="*/ 5107 h 9575"/>
                <a:gd name="connsiteX5" fmla="*/ 69011 w 74123"/>
                <a:gd name="connsiteY5" fmla="*/ 0 h 9575"/>
                <a:gd name="connsiteX6" fmla="*/ 69011 w 74123"/>
                <a:gd name="connsiteY6" fmla="*/ 0 h 9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123" h="9575">
                  <a:moveTo>
                    <a:pt x="69011" y="0"/>
                  </a:moveTo>
                  <a:lnTo>
                    <a:pt x="3195" y="0"/>
                  </a:lnTo>
                  <a:lnTo>
                    <a:pt x="0" y="9576"/>
                  </a:lnTo>
                  <a:lnTo>
                    <a:pt x="69650" y="9576"/>
                  </a:lnTo>
                  <a:cubicBezTo>
                    <a:pt x="72206" y="9576"/>
                    <a:pt x="74123" y="7661"/>
                    <a:pt x="74123" y="5107"/>
                  </a:cubicBezTo>
                  <a:cubicBezTo>
                    <a:pt x="73484" y="2554"/>
                    <a:pt x="71567" y="0"/>
                    <a:pt x="69011" y="0"/>
                  </a:cubicBezTo>
                  <a:lnTo>
                    <a:pt x="69011" y="0"/>
                  </a:lnTo>
                  <a:close/>
                </a:path>
              </a:pathLst>
            </a:custGeom>
            <a:grpFill/>
            <a:ln w="63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72" name="Graphic 4">
              <a:extLst>
                <a:ext uri="{FF2B5EF4-FFF2-40B4-BE49-F238E27FC236}">
                  <a16:creationId xmlns:a16="http://schemas.microsoft.com/office/drawing/2014/main" id="{EB1AA21D-7B28-41BD-8220-0A4C41AE86F9}"/>
                </a:ext>
              </a:extLst>
            </p:cNvPr>
            <p:cNvSpPr/>
            <p:nvPr/>
          </p:nvSpPr>
          <p:spPr>
            <a:xfrm>
              <a:off x="2054833" y="4099317"/>
              <a:ext cx="5281" cy="8937"/>
            </a:xfrm>
            <a:custGeom>
              <a:avLst/>
              <a:gdLst>
                <a:gd name="connsiteX0" fmla="*/ 2087 w 5281"/>
                <a:gd name="connsiteY0" fmla="*/ 8938 h 8937"/>
                <a:gd name="connsiteX1" fmla="*/ 5282 w 5281"/>
                <a:gd name="connsiteY1" fmla="*/ 0 h 8937"/>
                <a:gd name="connsiteX2" fmla="*/ 4643 w 5281"/>
                <a:gd name="connsiteY2" fmla="*/ 0 h 8937"/>
                <a:gd name="connsiteX3" fmla="*/ 170 w 5281"/>
                <a:gd name="connsiteY3" fmla="*/ 4469 h 8937"/>
                <a:gd name="connsiteX4" fmla="*/ 2087 w 5281"/>
                <a:gd name="connsiteY4" fmla="*/ 8938 h 89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1" h="8937">
                  <a:moveTo>
                    <a:pt x="2087" y="8938"/>
                  </a:moveTo>
                  <a:lnTo>
                    <a:pt x="5282" y="0"/>
                  </a:lnTo>
                  <a:lnTo>
                    <a:pt x="4643" y="0"/>
                  </a:lnTo>
                  <a:cubicBezTo>
                    <a:pt x="2087" y="0"/>
                    <a:pt x="170" y="1915"/>
                    <a:pt x="170" y="4469"/>
                  </a:cubicBezTo>
                  <a:cubicBezTo>
                    <a:pt x="-469" y="6384"/>
                    <a:pt x="809" y="8299"/>
                    <a:pt x="2087" y="8938"/>
                  </a:cubicBezTo>
                  <a:close/>
                </a:path>
              </a:pathLst>
            </a:custGeom>
            <a:grpFill/>
            <a:ln w="63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73" name="Graphic 4">
              <a:extLst>
                <a:ext uri="{FF2B5EF4-FFF2-40B4-BE49-F238E27FC236}">
                  <a16:creationId xmlns:a16="http://schemas.microsoft.com/office/drawing/2014/main" id="{D48A3890-501F-4305-9CD8-C057614E0B45}"/>
                </a:ext>
              </a:extLst>
            </p:cNvPr>
            <p:cNvSpPr/>
            <p:nvPr/>
          </p:nvSpPr>
          <p:spPr>
            <a:xfrm>
              <a:off x="2104845" y="4099317"/>
              <a:ext cx="7028" cy="9575"/>
            </a:xfrm>
            <a:custGeom>
              <a:avLst/>
              <a:gdLst>
                <a:gd name="connsiteX0" fmla="*/ 3195 w 7028"/>
                <a:gd name="connsiteY0" fmla="*/ 0 h 9575"/>
                <a:gd name="connsiteX1" fmla="*/ 0 w 7028"/>
                <a:gd name="connsiteY1" fmla="*/ 9576 h 9575"/>
                <a:gd name="connsiteX2" fmla="*/ 3195 w 7028"/>
                <a:gd name="connsiteY2" fmla="*/ 9576 h 9575"/>
                <a:gd name="connsiteX3" fmla="*/ 7029 w 7028"/>
                <a:gd name="connsiteY3" fmla="*/ 0 h 9575"/>
              </a:gdLst>
              <a:ahLst/>
              <a:cxnLst>
                <a:cxn ang="0">
                  <a:pos x="connsiteX0" y="connsiteY0"/>
                </a:cxn>
                <a:cxn ang="0">
                  <a:pos x="connsiteX1" y="connsiteY1"/>
                </a:cxn>
                <a:cxn ang="0">
                  <a:pos x="connsiteX2" y="connsiteY2"/>
                </a:cxn>
                <a:cxn ang="0">
                  <a:pos x="connsiteX3" y="connsiteY3"/>
                </a:cxn>
              </a:cxnLst>
              <a:rect l="l" t="t" r="r" b="b"/>
              <a:pathLst>
                <a:path w="7028" h="9575">
                  <a:moveTo>
                    <a:pt x="3195" y="0"/>
                  </a:moveTo>
                  <a:lnTo>
                    <a:pt x="0" y="9576"/>
                  </a:lnTo>
                  <a:lnTo>
                    <a:pt x="3195" y="9576"/>
                  </a:lnTo>
                  <a:lnTo>
                    <a:pt x="7029" y="0"/>
                  </a:lnTo>
                  <a:close/>
                </a:path>
              </a:pathLst>
            </a:custGeom>
            <a:grpFill/>
            <a:ln w="63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74" name="Graphic 4">
              <a:extLst>
                <a:ext uri="{FF2B5EF4-FFF2-40B4-BE49-F238E27FC236}">
                  <a16:creationId xmlns:a16="http://schemas.microsoft.com/office/drawing/2014/main" id="{5CC3EAC6-15D3-4C83-A922-F5E8BA4FAA14}"/>
                </a:ext>
              </a:extLst>
            </p:cNvPr>
            <p:cNvSpPr/>
            <p:nvPr/>
          </p:nvSpPr>
          <p:spPr>
            <a:xfrm>
              <a:off x="2087592" y="4099317"/>
              <a:ext cx="7028" cy="9575"/>
            </a:xfrm>
            <a:custGeom>
              <a:avLst/>
              <a:gdLst>
                <a:gd name="connsiteX0" fmla="*/ 3195 w 7028"/>
                <a:gd name="connsiteY0" fmla="*/ 0 h 9575"/>
                <a:gd name="connsiteX1" fmla="*/ 0 w 7028"/>
                <a:gd name="connsiteY1" fmla="*/ 9576 h 9575"/>
                <a:gd name="connsiteX2" fmla="*/ 3195 w 7028"/>
                <a:gd name="connsiteY2" fmla="*/ 9576 h 9575"/>
                <a:gd name="connsiteX3" fmla="*/ 7029 w 7028"/>
                <a:gd name="connsiteY3" fmla="*/ 0 h 9575"/>
              </a:gdLst>
              <a:ahLst/>
              <a:cxnLst>
                <a:cxn ang="0">
                  <a:pos x="connsiteX0" y="connsiteY0"/>
                </a:cxn>
                <a:cxn ang="0">
                  <a:pos x="connsiteX1" y="connsiteY1"/>
                </a:cxn>
                <a:cxn ang="0">
                  <a:pos x="connsiteX2" y="connsiteY2"/>
                </a:cxn>
                <a:cxn ang="0">
                  <a:pos x="connsiteX3" y="connsiteY3"/>
                </a:cxn>
              </a:cxnLst>
              <a:rect l="l" t="t" r="r" b="b"/>
              <a:pathLst>
                <a:path w="7028" h="9575">
                  <a:moveTo>
                    <a:pt x="3195" y="0"/>
                  </a:moveTo>
                  <a:lnTo>
                    <a:pt x="0" y="9576"/>
                  </a:lnTo>
                  <a:lnTo>
                    <a:pt x="3195" y="9576"/>
                  </a:lnTo>
                  <a:lnTo>
                    <a:pt x="7029" y="0"/>
                  </a:lnTo>
                  <a:close/>
                </a:path>
              </a:pathLst>
            </a:custGeom>
            <a:grpFill/>
            <a:ln w="63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75" name="Graphic 4">
              <a:extLst>
                <a:ext uri="{FF2B5EF4-FFF2-40B4-BE49-F238E27FC236}">
                  <a16:creationId xmlns:a16="http://schemas.microsoft.com/office/drawing/2014/main" id="{CE1D2E2D-C98A-47F1-8290-B291A4915D04}"/>
                </a:ext>
              </a:extLst>
            </p:cNvPr>
            <p:cNvSpPr/>
            <p:nvPr/>
          </p:nvSpPr>
          <p:spPr>
            <a:xfrm>
              <a:off x="2070339" y="4099317"/>
              <a:ext cx="7028" cy="9575"/>
            </a:xfrm>
            <a:custGeom>
              <a:avLst/>
              <a:gdLst>
                <a:gd name="connsiteX0" fmla="*/ 3834 w 7028"/>
                <a:gd name="connsiteY0" fmla="*/ 0 h 9575"/>
                <a:gd name="connsiteX1" fmla="*/ 0 w 7028"/>
                <a:gd name="connsiteY1" fmla="*/ 9576 h 9575"/>
                <a:gd name="connsiteX2" fmla="*/ 3834 w 7028"/>
                <a:gd name="connsiteY2" fmla="*/ 9576 h 9575"/>
                <a:gd name="connsiteX3" fmla="*/ 7029 w 7028"/>
                <a:gd name="connsiteY3" fmla="*/ 0 h 9575"/>
              </a:gdLst>
              <a:ahLst/>
              <a:cxnLst>
                <a:cxn ang="0">
                  <a:pos x="connsiteX0" y="connsiteY0"/>
                </a:cxn>
                <a:cxn ang="0">
                  <a:pos x="connsiteX1" y="connsiteY1"/>
                </a:cxn>
                <a:cxn ang="0">
                  <a:pos x="connsiteX2" y="connsiteY2"/>
                </a:cxn>
                <a:cxn ang="0">
                  <a:pos x="connsiteX3" y="connsiteY3"/>
                </a:cxn>
              </a:cxnLst>
              <a:rect l="l" t="t" r="r" b="b"/>
              <a:pathLst>
                <a:path w="7028" h="9575">
                  <a:moveTo>
                    <a:pt x="3834" y="0"/>
                  </a:moveTo>
                  <a:lnTo>
                    <a:pt x="0" y="9576"/>
                  </a:lnTo>
                  <a:lnTo>
                    <a:pt x="3834" y="9576"/>
                  </a:lnTo>
                  <a:lnTo>
                    <a:pt x="7029" y="0"/>
                  </a:lnTo>
                  <a:close/>
                </a:path>
              </a:pathLst>
            </a:custGeom>
            <a:grpFill/>
            <a:ln w="63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76" name="Graphic 4">
              <a:extLst>
                <a:ext uri="{FF2B5EF4-FFF2-40B4-BE49-F238E27FC236}">
                  <a16:creationId xmlns:a16="http://schemas.microsoft.com/office/drawing/2014/main" id="{13B1E488-3BAD-4A72-B122-FECA1E254D01}"/>
                </a:ext>
              </a:extLst>
            </p:cNvPr>
            <p:cNvSpPr/>
            <p:nvPr/>
          </p:nvSpPr>
          <p:spPr>
            <a:xfrm>
              <a:off x="2053086" y="3900137"/>
              <a:ext cx="159109" cy="159599"/>
            </a:xfrm>
            <a:custGeom>
              <a:avLst/>
              <a:gdLst>
                <a:gd name="connsiteX0" fmla="*/ 144413 w 159109"/>
                <a:gd name="connsiteY0" fmla="*/ 67032 h 159599"/>
                <a:gd name="connsiteX1" fmla="*/ 135467 w 159109"/>
                <a:gd name="connsiteY1" fmla="*/ 44688 h 159599"/>
                <a:gd name="connsiteX2" fmla="*/ 136106 w 159109"/>
                <a:gd name="connsiteY2" fmla="*/ 37027 h 159599"/>
                <a:gd name="connsiteX3" fmla="*/ 143135 w 159109"/>
                <a:gd name="connsiteY3" fmla="*/ 30005 h 159599"/>
                <a:gd name="connsiteX4" fmla="*/ 131633 w 159109"/>
                <a:gd name="connsiteY4" fmla="*/ 18514 h 159599"/>
                <a:gd name="connsiteX5" fmla="*/ 125243 w 159109"/>
                <a:gd name="connsiteY5" fmla="*/ 24898 h 159599"/>
                <a:gd name="connsiteX6" fmla="*/ 116936 w 159109"/>
                <a:gd name="connsiteY6" fmla="*/ 25536 h 159599"/>
                <a:gd name="connsiteX7" fmla="*/ 94571 w 159109"/>
                <a:gd name="connsiteY7" fmla="*/ 15960 h 159599"/>
                <a:gd name="connsiteX8" fmla="*/ 89459 w 159109"/>
                <a:gd name="connsiteY8" fmla="*/ 9576 h 159599"/>
                <a:gd name="connsiteX9" fmla="*/ 89459 w 159109"/>
                <a:gd name="connsiteY9" fmla="*/ 0 h 159599"/>
                <a:gd name="connsiteX10" fmla="*/ 72845 w 159109"/>
                <a:gd name="connsiteY10" fmla="*/ 0 h 159599"/>
                <a:gd name="connsiteX11" fmla="*/ 72845 w 159109"/>
                <a:gd name="connsiteY11" fmla="*/ 10215 h 159599"/>
                <a:gd name="connsiteX12" fmla="*/ 67733 w 159109"/>
                <a:gd name="connsiteY12" fmla="*/ 16599 h 159599"/>
                <a:gd name="connsiteX13" fmla="*/ 45369 w 159109"/>
                <a:gd name="connsiteY13" fmla="*/ 25536 h 159599"/>
                <a:gd name="connsiteX14" fmla="*/ 37701 w 159109"/>
                <a:gd name="connsiteY14" fmla="*/ 24898 h 159599"/>
                <a:gd name="connsiteX15" fmla="*/ 30672 w 159109"/>
                <a:gd name="connsiteY15" fmla="*/ 17875 h 159599"/>
                <a:gd name="connsiteX16" fmla="*/ 18531 w 159109"/>
                <a:gd name="connsiteY16" fmla="*/ 29367 h 159599"/>
                <a:gd name="connsiteX17" fmla="*/ 24921 w 159109"/>
                <a:gd name="connsiteY17" fmla="*/ 35751 h 159599"/>
                <a:gd name="connsiteX18" fmla="*/ 25560 w 159109"/>
                <a:gd name="connsiteY18" fmla="*/ 44050 h 159599"/>
                <a:gd name="connsiteX19" fmla="*/ 15975 w 159109"/>
                <a:gd name="connsiteY19" fmla="*/ 65755 h 159599"/>
                <a:gd name="connsiteX20" fmla="*/ 9585 w 159109"/>
                <a:gd name="connsiteY20" fmla="*/ 70862 h 159599"/>
                <a:gd name="connsiteX21" fmla="*/ 0 w 159109"/>
                <a:gd name="connsiteY21" fmla="*/ 70862 h 159599"/>
                <a:gd name="connsiteX22" fmla="*/ 0 w 159109"/>
                <a:gd name="connsiteY22" fmla="*/ 87461 h 159599"/>
                <a:gd name="connsiteX23" fmla="*/ 9585 w 159109"/>
                <a:gd name="connsiteY23" fmla="*/ 87461 h 159599"/>
                <a:gd name="connsiteX24" fmla="*/ 15975 w 159109"/>
                <a:gd name="connsiteY24" fmla="*/ 92568 h 159599"/>
                <a:gd name="connsiteX25" fmla="*/ 24921 w 159109"/>
                <a:gd name="connsiteY25" fmla="*/ 114912 h 159599"/>
                <a:gd name="connsiteX26" fmla="*/ 24282 w 159109"/>
                <a:gd name="connsiteY26" fmla="*/ 122573 h 159599"/>
                <a:gd name="connsiteX27" fmla="*/ 17253 w 159109"/>
                <a:gd name="connsiteY27" fmla="*/ 129595 h 159599"/>
                <a:gd name="connsiteX28" fmla="*/ 28755 w 159109"/>
                <a:gd name="connsiteY28" fmla="*/ 141086 h 159599"/>
                <a:gd name="connsiteX29" fmla="*/ 35145 w 159109"/>
                <a:gd name="connsiteY29" fmla="*/ 134702 h 159599"/>
                <a:gd name="connsiteX30" fmla="*/ 43452 w 159109"/>
                <a:gd name="connsiteY30" fmla="*/ 134064 h 159599"/>
                <a:gd name="connsiteX31" fmla="*/ 65177 w 159109"/>
                <a:gd name="connsiteY31" fmla="*/ 143640 h 159599"/>
                <a:gd name="connsiteX32" fmla="*/ 70289 w 159109"/>
                <a:gd name="connsiteY32" fmla="*/ 150024 h 159599"/>
                <a:gd name="connsiteX33" fmla="*/ 70289 w 159109"/>
                <a:gd name="connsiteY33" fmla="*/ 159600 h 159599"/>
                <a:gd name="connsiteX34" fmla="*/ 86903 w 159109"/>
                <a:gd name="connsiteY34" fmla="*/ 159600 h 159599"/>
                <a:gd name="connsiteX35" fmla="*/ 86903 w 159109"/>
                <a:gd name="connsiteY35" fmla="*/ 150024 h 159599"/>
                <a:gd name="connsiteX36" fmla="*/ 92015 w 159109"/>
                <a:gd name="connsiteY36" fmla="*/ 143640 h 159599"/>
                <a:gd name="connsiteX37" fmla="*/ 114380 w 159109"/>
                <a:gd name="connsiteY37" fmla="*/ 134702 h 159599"/>
                <a:gd name="connsiteX38" fmla="*/ 122048 w 159109"/>
                <a:gd name="connsiteY38" fmla="*/ 135341 h 159599"/>
                <a:gd name="connsiteX39" fmla="*/ 129077 w 159109"/>
                <a:gd name="connsiteY39" fmla="*/ 142363 h 159599"/>
                <a:gd name="connsiteX40" fmla="*/ 140579 w 159109"/>
                <a:gd name="connsiteY40" fmla="*/ 130872 h 159599"/>
                <a:gd name="connsiteX41" fmla="*/ 134189 w 159109"/>
                <a:gd name="connsiteY41" fmla="*/ 124488 h 159599"/>
                <a:gd name="connsiteX42" fmla="*/ 133550 w 159109"/>
                <a:gd name="connsiteY42" fmla="*/ 116189 h 159599"/>
                <a:gd name="connsiteX43" fmla="*/ 143135 w 159109"/>
                <a:gd name="connsiteY43" fmla="*/ 93845 h 159599"/>
                <a:gd name="connsiteX44" fmla="*/ 149525 w 159109"/>
                <a:gd name="connsiteY44" fmla="*/ 88738 h 159599"/>
                <a:gd name="connsiteX45" fmla="*/ 159110 w 159109"/>
                <a:gd name="connsiteY45" fmla="*/ 88738 h 159599"/>
                <a:gd name="connsiteX46" fmla="*/ 159110 w 159109"/>
                <a:gd name="connsiteY46" fmla="*/ 72139 h 159599"/>
                <a:gd name="connsiteX47" fmla="*/ 149525 w 159109"/>
                <a:gd name="connsiteY47" fmla="*/ 72139 h 159599"/>
                <a:gd name="connsiteX48" fmla="*/ 144413 w 159109"/>
                <a:gd name="connsiteY48" fmla="*/ 67032 h 159599"/>
                <a:gd name="connsiteX49" fmla="*/ 80513 w 159109"/>
                <a:gd name="connsiteY49" fmla="*/ 125765 h 159599"/>
                <a:gd name="connsiteX50" fmla="*/ 34506 w 159109"/>
                <a:gd name="connsiteY50" fmla="*/ 80438 h 159599"/>
                <a:gd name="connsiteX51" fmla="*/ 79874 w 159109"/>
                <a:gd name="connsiteY51" fmla="*/ 34474 h 159599"/>
                <a:gd name="connsiteX52" fmla="*/ 125882 w 159109"/>
                <a:gd name="connsiteY52" fmla="*/ 79800 h 159599"/>
                <a:gd name="connsiteX53" fmla="*/ 125882 w 159109"/>
                <a:gd name="connsiteY53" fmla="*/ 79800 h 159599"/>
                <a:gd name="connsiteX54" fmla="*/ 80513 w 159109"/>
                <a:gd name="connsiteY54" fmla="*/ 125765 h 159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159109" h="159599">
                  <a:moveTo>
                    <a:pt x="144413" y="67032"/>
                  </a:moveTo>
                  <a:cubicBezTo>
                    <a:pt x="142496" y="59371"/>
                    <a:pt x="139940" y="51710"/>
                    <a:pt x="135467" y="44688"/>
                  </a:cubicBezTo>
                  <a:cubicBezTo>
                    <a:pt x="133550" y="42135"/>
                    <a:pt x="134189" y="38943"/>
                    <a:pt x="136106" y="37027"/>
                  </a:cubicBezTo>
                  <a:lnTo>
                    <a:pt x="143135" y="30005"/>
                  </a:lnTo>
                  <a:lnTo>
                    <a:pt x="131633" y="18514"/>
                  </a:lnTo>
                  <a:lnTo>
                    <a:pt x="125243" y="24898"/>
                  </a:lnTo>
                  <a:cubicBezTo>
                    <a:pt x="123326" y="26813"/>
                    <a:pt x="119492" y="27451"/>
                    <a:pt x="116936" y="25536"/>
                  </a:cubicBezTo>
                  <a:cubicBezTo>
                    <a:pt x="109907" y="21067"/>
                    <a:pt x="102878" y="17875"/>
                    <a:pt x="94571" y="15960"/>
                  </a:cubicBezTo>
                  <a:cubicBezTo>
                    <a:pt x="91376" y="15322"/>
                    <a:pt x="89459" y="12768"/>
                    <a:pt x="89459" y="9576"/>
                  </a:cubicBezTo>
                  <a:lnTo>
                    <a:pt x="89459" y="0"/>
                  </a:lnTo>
                  <a:lnTo>
                    <a:pt x="72845" y="0"/>
                  </a:lnTo>
                  <a:lnTo>
                    <a:pt x="72845" y="10215"/>
                  </a:lnTo>
                  <a:cubicBezTo>
                    <a:pt x="72845" y="13407"/>
                    <a:pt x="70928" y="15960"/>
                    <a:pt x="67733" y="16599"/>
                  </a:cubicBezTo>
                  <a:cubicBezTo>
                    <a:pt x="60066" y="18514"/>
                    <a:pt x="52398" y="21067"/>
                    <a:pt x="45369" y="25536"/>
                  </a:cubicBezTo>
                  <a:cubicBezTo>
                    <a:pt x="42813" y="26813"/>
                    <a:pt x="39618" y="26813"/>
                    <a:pt x="37701" y="24898"/>
                  </a:cubicBezTo>
                  <a:lnTo>
                    <a:pt x="30672" y="17875"/>
                  </a:lnTo>
                  <a:lnTo>
                    <a:pt x="18531" y="29367"/>
                  </a:lnTo>
                  <a:lnTo>
                    <a:pt x="24921" y="35751"/>
                  </a:lnTo>
                  <a:cubicBezTo>
                    <a:pt x="26838" y="37666"/>
                    <a:pt x="27477" y="41496"/>
                    <a:pt x="25560" y="44050"/>
                  </a:cubicBezTo>
                  <a:cubicBezTo>
                    <a:pt x="21087" y="50434"/>
                    <a:pt x="17892" y="58094"/>
                    <a:pt x="15975" y="65755"/>
                  </a:cubicBezTo>
                  <a:cubicBezTo>
                    <a:pt x="15336" y="68947"/>
                    <a:pt x="12780" y="70862"/>
                    <a:pt x="9585" y="70862"/>
                  </a:cubicBezTo>
                  <a:lnTo>
                    <a:pt x="0" y="70862"/>
                  </a:lnTo>
                  <a:lnTo>
                    <a:pt x="0" y="87461"/>
                  </a:lnTo>
                  <a:lnTo>
                    <a:pt x="9585" y="87461"/>
                  </a:lnTo>
                  <a:cubicBezTo>
                    <a:pt x="12780" y="87461"/>
                    <a:pt x="15336" y="89376"/>
                    <a:pt x="15975" y="92568"/>
                  </a:cubicBezTo>
                  <a:cubicBezTo>
                    <a:pt x="17892" y="100229"/>
                    <a:pt x="20448" y="107889"/>
                    <a:pt x="24921" y="114912"/>
                  </a:cubicBezTo>
                  <a:cubicBezTo>
                    <a:pt x="26838" y="117465"/>
                    <a:pt x="26199" y="120657"/>
                    <a:pt x="24282" y="122573"/>
                  </a:cubicBezTo>
                  <a:lnTo>
                    <a:pt x="17253" y="129595"/>
                  </a:lnTo>
                  <a:lnTo>
                    <a:pt x="28755" y="141086"/>
                  </a:lnTo>
                  <a:lnTo>
                    <a:pt x="35145" y="134702"/>
                  </a:lnTo>
                  <a:cubicBezTo>
                    <a:pt x="37062" y="132787"/>
                    <a:pt x="40896" y="132149"/>
                    <a:pt x="43452" y="134064"/>
                  </a:cubicBezTo>
                  <a:cubicBezTo>
                    <a:pt x="49842" y="138533"/>
                    <a:pt x="57509" y="141724"/>
                    <a:pt x="65177" y="143640"/>
                  </a:cubicBezTo>
                  <a:cubicBezTo>
                    <a:pt x="68372" y="144278"/>
                    <a:pt x="70289" y="146832"/>
                    <a:pt x="70289" y="150024"/>
                  </a:cubicBezTo>
                  <a:lnTo>
                    <a:pt x="70289" y="159600"/>
                  </a:lnTo>
                  <a:lnTo>
                    <a:pt x="86903" y="159600"/>
                  </a:lnTo>
                  <a:lnTo>
                    <a:pt x="86903" y="150024"/>
                  </a:lnTo>
                  <a:cubicBezTo>
                    <a:pt x="86903" y="146832"/>
                    <a:pt x="88820" y="144278"/>
                    <a:pt x="92015" y="143640"/>
                  </a:cubicBezTo>
                  <a:cubicBezTo>
                    <a:pt x="99683" y="141724"/>
                    <a:pt x="107351" y="139171"/>
                    <a:pt x="114380" y="134702"/>
                  </a:cubicBezTo>
                  <a:cubicBezTo>
                    <a:pt x="116936" y="132787"/>
                    <a:pt x="120131" y="133425"/>
                    <a:pt x="122048" y="135341"/>
                  </a:cubicBezTo>
                  <a:lnTo>
                    <a:pt x="129077" y="142363"/>
                  </a:lnTo>
                  <a:lnTo>
                    <a:pt x="140579" y="130872"/>
                  </a:lnTo>
                  <a:lnTo>
                    <a:pt x="134189" y="124488"/>
                  </a:lnTo>
                  <a:cubicBezTo>
                    <a:pt x="132272" y="122573"/>
                    <a:pt x="131633" y="118742"/>
                    <a:pt x="133550" y="116189"/>
                  </a:cubicBezTo>
                  <a:cubicBezTo>
                    <a:pt x="138023" y="109805"/>
                    <a:pt x="141218" y="102144"/>
                    <a:pt x="143135" y="93845"/>
                  </a:cubicBezTo>
                  <a:cubicBezTo>
                    <a:pt x="143774" y="90653"/>
                    <a:pt x="146330" y="88738"/>
                    <a:pt x="149525" y="88738"/>
                  </a:cubicBezTo>
                  <a:lnTo>
                    <a:pt x="159110" y="88738"/>
                  </a:lnTo>
                  <a:lnTo>
                    <a:pt x="159110" y="72139"/>
                  </a:lnTo>
                  <a:lnTo>
                    <a:pt x="149525" y="72139"/>
                  </a:lnTo>
                  <a:cubicBezTo>
                    <a:pt x="147608" y="72778"/>
                    <a:pt x="145052" y="70224"/>
                    <a:pt x="144413" y="67032"/>
                  </a:cubicBezTo>
                  <a:close/>
                  <a:moveTo>
                    <a:pt x="80513" y="125765"/>
                  </a:moveTo>
                  <a:cubicBezTo>
                    <a:pt x="55593" y="125765"/>
                    <a:pt x="34506" y="105336"/>
                    <a:pt x="34506" y="80438"/>
                  </a:cubicBezTo>
                  <a:cubicBezTo>
                    <a:pt x="34506" y="55541"/>
                    <a:pt x="54954" y="34474"/>
                    <a:pt x="79874" y="34474"/>
                  </a:cubicBezTo>
                  <a:cubicBezTo>
                    <a:pt x="104795" y="34474"/>
                    <a:pt x="125882" y="54902"/>
                    <a:pt x="125882" y="79800"/>
                  </a:cubicBezTo>
                  <a:cubicBezTo>
                    <a:pt x="125882" y="79800"/>
                    <a:pt x="125882" y="79800"/>
                    <a:pt x="125882" y="79800"/>
                  </a:cubicBezTo>
                  <a:cubicBezTo>
                    <a:pt x="126521" y="105336"/>
                    <a:pt x="106073" y="125765"/>
                    <a:pt x="80513" y="125765"/>
                  </a:cubicBezTo>
                  <a:close/>
                </a:path>
              </a:pathLst>
            </a:custGeom>
            <a:grpFill/>
            <a:ln w="63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77" name="Graphic 4">
              <a:extLst>
                <a:ext uri="{FF2B5EF4-FFF2-40B4-BE49-F238E27FC236}">
                  <a16:creationId xmlns:a16="http://schemas.microsoft.com/office/drawing/2014/main" id="{F842A242-8C30-428D-8B4F-BB4C32C14CE4}"/>
                </a:ext>
              </a:extLst>
            </p:cNvPr>
            <p:cNvSpPr/>
            <p:nvPr/>
          </p:nvSpPr>
          <p:spPr>
            <a:xfrm>
              <a:off x="1952125" y="3824168"/>
              <a:ext cx="362313" cy="361971"/>
            </a:xfrm>
            <a:custGeom>
              <a:avLst/>
              <a:gdLst>
                <a:gd name="connsiteX0" fmla="*/ 181474 w 362313"/>
                <a:gd name="connsiteY0" fmla="*/ 0 h 361971"/>
                <a:gd name="connsiteX1" fmla="*/ 0 w 362313"/>
                <a:gd name="connsiteY1" fmla="*/ 180667 h 361971"/>
                <a:gd name="connsiteX2" fmla="*/ 180835 w 362313"/>
                <a:gd name="connsiteY2" fmla="*/ 361971 h 361971"/>
                <a:gd name="connsiteX3" fmla="*/ 362310 w 362313"/>
                <a:gd name="connsiteY3" fmla="*/ 181305 h 361971"/>
                <a:gd name="connsiteX4" fmla="*/ 362310 w 362313"/>
                <a:gd name="connsiteY4" fmla="*/ 181305 h 361971"/>
                <a:gd name="connsiteX5" fmla="*/ 181474 w 362313"/>
                <a:gd name="connsiteY5" fmla="*/ 0 h 361971"/>
                <a:gd name="connsiteX6" fmla="*/ 256237 w 362313"/>
                <a:gd name="connsiteY6" fmla="*/ 297493 h 361971"/>
                <a:gd name="connsiteX7" fmla="*/ 107351 w 362313"/>
                <a:gd name="connsiteY7" fmla="*/ 297493 h 361971"/>
                <a:gd name="connsiteX8" fmla="*/ 90098 w 362313"/>
                <a:gd name="connsiteY8" fmla="*/ 280257 h 361971"/>
                <a:gd name="connsiteX9" fmla="*/ 107351 w 362313"/>
                <a:gd name="connsiteY9" fmla="*/ 263020 h 361971"/>
                <a:gd name="connsiteX10" fmla="*/ 256237 w 362313"/>
                <a:gd name="connsiteY10" fmla="*/ 263020 h 361971"/>
                <a:gd name="connsiteX11" fmla="*/ 273489 w 362313"/>
                <a:gd name="connsiteY11" fmla="*/ 280257 h 361971"/>
                <a:gd name="connsiteX12" fmla="*/ 256237 w 362313"/>
                <a:gd name="connsiteY12" fmla="*/ 297493 h 361971"/>
                <a:gd name="connsiteX13" fmla="*/ 273489 w 362313"/>
                <a:gd name="connsiteY13" fmla="*/ 171091 h 361971"/>
                <a:gd name="connsiteX14" fmla="*/ 267099 w 362313"/>
                <a:gd name="connsiteY14" fmla="*/ 177475 h 361971"/>
                <a:gd name="connsiteX15" fmla="*/ 256237 w 362313"/>
                <a:gd name="connsiteY15" fmla="*/ 177475 h 361971"/>
                <a:gd name="connsiteX16" fmla="*/ 249208 w 362313"/>
                <a:gd name="connsiteY16" fmla="*/ 194073 h 361971"/>
                <a:gd name="connsiteX17" fmla="*/ 256876 w 362313"/>
                <a:gd name="connsiteY17" fmla="*/ 201734 h 361971"/>
                <a:gd name="connsiteX18" fmla="*/ 256876 w 362313"/>
                <a:gd name="connsiteY18" fmla="*/ 210671 h 361971"/>
                <a:gd name="connsiteX19" fmla="*/ 236428 w 362313"/>
                <a:gd name="connsiteY19" fmla="*/ 231100 h 361971"/>
                <a:gd name="connsiteX20" fmla="*/ 227482 w 362313"/>
                <a:gd name="connsiteY20" fmla="*/ 231100 h 361971"/>
                <a:gd name="connsiteX21" fmla="*/ 219814 w 362313"/>
                <a:gd name="connsiteY21" fmla="*/ 223439 h 361971"/>
                <a:gd name="connsiteX22" fmla="*/ 203200 w 362313"/>
                <a:gd name="connsiteY22" fmla="*/ 230462 h 361971"/>
                <a:gd name="connsiteX23" fmla="*/ 203200 w 362313"/>
                <a:gd name="connsiteY23" fmla="*/ 241314 h 361971"/>
                <a:gd name="connsiteX24" fmla="*/ 196810 w 362313"/>
                <a:gd name="connsiteY24" fmla="*/ 247698 h 361971"/>
                <a:gd name="connsiteX25" fmla="*/ 167416 w 362313"/>
                <a:gd name="connsiteY25" fmla="*/ 247698 h 361971"/>
                <a:gd name="connsiteX26" fmla="*/ 161027 w 362313"/>
                <a:gd name="connsiteY26" fmla="*/ 241314 h 361971"/>
                <a:gd name="connsiteX27" fmla="*/ 161027 w 362313"/>
                <a:gd name="connsiteY27" fmla="*/ 230462 h 361971"/>
                <a:gd name="connsiteX28" fmla="*/ 144413 w 362313"/>
                <a:gd name="connsiteY28" fmla="*/ 223439 h 361971"/>
                <a:gd name="connsiteX29" fmla="*/ 136745 w 362313"/>
                <a:gd name="connsiteY29" fmla="*/ 231100 h 361971"/>
                <a:gd name="connsiteX30" fmla="*/ 127799 w 362313"/>
                <a:gd name="connsiteY30" fmla="*/ 231100 h 361971"/>
                <a:gd name="connsiteX31" fmla="*/ 107351 w 362313"/>
                <a:gd name="connsiteY31" fmla="*/ 210671 h 361971"/>
                <a:gd name="connsiteX32" fmla="*/ 105434 w 362313"/>
                <a:gd name="connsiteY32" fmla="*/ 206203 h 361971"/>
                <a:gd name="connsiteX33" fmla="*/ 107351 w 362313"/>
                <a:gd name="connsiteY33" fmla="*/ 201734 h 361971"/>
                <a:gd name="connsiteX34" fmla="*/ 115019 w 362313"/>
                <a:gd name="connsiteY34" fmla="*/ 194073 h 361971"/>
                <a:gd name="connsiteX35" fmla="*/ 107990 w 362313"/>
                <a:gd name="connsiteY35" fmla="*/ 177475 h 361971"/>
                <a:gd name="connsiteX36" fmla="*/ 97127 w 362313"/>
                <a:gd name="connsiteY36" fmla="*/ 177475 h 361971"/>
                <a:gd name="connsiteX37" fmla="*/ 90737 w 362313"/>
                <a:gd name="connsiteY37" fmla="*/ 171091 h 361971"/>
                <a:gd name="connsiteX38" fmla="*/ 90737 w 362313"/>
                <a:gd name="connsiteY38" fmla="*/ 141724 h 361971"/>
                <a:gd name="connsiteX39" fmla="*/ 97127 w 362313"/>
                <a:gd name="connsiteY39" fmla="*/ 135340 h 361971"/>
                <a:gd name="connsiteX40" fmla="*/ 107990 w 362313"/>
                <a:gd name="connsiteY40" fmla="*/ 135340 h 361971"/>
                <a:gd name="connsiteX41" fmla="*/ 115019 w 362313"/>
                <a:gd name="connsiteY41" fmla="*/ 118742 h 361971"/>
                <a:gd name="connsiteX42" fmla="*/ 107351 w 362313"/>
                <a:gd name="connsiteY42" fmla="*/ 111081 h 361971"/>
                <a:gd name="connsiteX43" fmla="*/ 107351 w 362313"/>
                <a:gd name="connsiteY43" fmla="*/ 102144 h 361971"/>
                <a:gd name="connsiteX44" fmla="*/ 127799 w 362313"/>
                <a:gd name="connsiteY44" fmla="*/ 81715 h 361971"/>
                <a:gd name="connsiteX45" fmla="*/ 136745 w 362313"/>
                <a:gd name="connsiteY45" fmla="*/ 81715 h 361971"/>
                <a:gd name="connsiteX46" fmla="*/ 136745 w 362313"/>
                <a:gd name="connsiteY46" fmla="*/ 81715 h 361971"/>
                <a:gd name="connsiteX47" fmla="*/ 144413 w 362313"/>
                <a:gd name="connsiteY47" fmla="*/ 89376 h 361971"/>
                <a:gd name="connsiteX48" fmla="*/ 161027 w 362313"/>
                <a:gd name="connsiteY48" fmla="*/ 82353 h 361971"/>
                <a:gd name="connsiteX49" fmla="*/ 161027 w 362313"/>
                <a:gd name="connsiteY49" fmla="*/ 71500 h 361971"/>
                <a:gd name="connsiteX50" fmla="*/ 167416 w 362313"/>
                <a:gd name="connsiteY50" fmla="*/ 65116 h 361971"/>
                <a:gd name="connsiteX51" fmla="*/ 196810 w 362313"/>
                <a:gd name="connsiteY51" fmla="*/ 65116 h 361971"/>
                <a:gd name="connsiteX52" fmla="*/ 203200 w 362313"/>
                <a:gd name="connsiteY52" fmla="*/ 71500 h 361971"/>
                <a:gd name="connsiteX53" fmla="*/ 203200 w 362313"/>
                <a:gd name="connsiteY53" fmla="*/ 82353 h 361971"/>
                <a:gd name="connsiteX54" fmla="*/ 219814 w 362313"/>
                <a:gd name="connsiteY54" fmla="*/ 89376 h 361971"/>
                <a:gd name="connsiteX55" fmla="*/ 227482 w 362313"/>
                <a:gd name="connsiteY55" fmla="*/ 81715 h 361971"/>
                <a:gd name="connsiteX56" fmla="*/ 236428 w 362313"/>
                <a:gd name="connsiteY56" fmla="*/ 81715 h 361971"/>
                <a:gd name="connsiteX57" fmla="*/ 256876 w 362313"/>
                <a:gd name="connsiteY57" fmla="*/ 102144 h 361971"/>
                <a:gd name="connsiteX58" fmla="*/ 256876 w 362313"/>
                <a:gd name="connsiteY58" fmla="*/ 111081 h 361971"/>
                <a:gd name="connsiteX59" fmla="*/ 256876 w 362313"/>
                <a:gd name="connsiteY59" fmla="*/ 111081 h 361971"/>
                <a:gd name="connsiteX60" fmla="*/ 249208 w 362313"/>
                <a:gd name="connsiteY60" fmla="*/ 118742 h 361971"/>
                <a:gd name="connsiteX61" fmla="*/ 256237 w 362313"/>
                <a:gd name="connsiteY61" fmla="*/ 135979 h 361971"/>
                <a:gd name="connsiteX62" fmla="*/ 267099 w 362313"/>
                <a:gd name="connsiteY62" fmla="*/ 135979 h 361971"/>
                <a:gd name="connsiteX63" fmla="*/ 273489 w 362313"/>
                <a:gd name="connsiteY63" fmla="*/ 142363 h 361971"/>
                <a:gd name="connsiteX64" fmla="*/ 273489 w 362313"/>
                <a:gd name="connsiteY64" fmla="*/ 171091 h 36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362313" h="361971">
                  <a:moveTo>
                    <a:pt x="181474" y="0"/>
                  </a:moveTo>
                  <a:cubicBezTo>
                    <a:pt x="81152" y="0"/>
                    <a:pt x="0" y="81076"/>
                    <a:pt x="0" y="180667"/>
                  </a:cubicBezTo>
                  <a:cubicBezTo>
                    <a:pt x="0" y="280895"/>
                    <a:pt x="81152" y="361971"/>
                    <a:pt x="180835" y="361971"/>
                  </a:cubicBezTo>
                  <a:cubicBezTo>
                    <a:pt x="281157" y="361971"/>
                    <a:pt x="362310" y="280895"/>
                    <a:pt x="362310" y="181305"/>
                  </a:cubicBezTo>
                  <a:cubicBezTo>
                    <a:pt x="362310" y="181305"/>
                    <a:pt x="362310" y="181305"/>
                    <a:pt x="362310" y="181305"/>
                  </a:cubicBezTo>
                  <a:cubicBezTo>
                    <a:pt x="362948" y="81076"/>
                    <a:pt x="281796" y="0"/>
                    <a:pt x="181474" y="0"/>
                  </a:cubicBezTo>
                  <a:close/>
                  <a:moveTo>
                    <a:pt x="256237" y="297493"/>
                  </a:moveTo>
                  <a:lnTo>
                    <a:pt x="107351" y="297493"/>
                  </a:lnTo>
                  <a:cubicBezTo>
                    <a:pt x="97766" y="297493"/>
                    <a:pt x="90098" y="289833"/>
                    <a:pt x="90098" y="280257"/>
                  </a:cubicBezTo>
                  <a:cubicBezTo>
                    <a:pt x="90098" y="270681"/>
                    <a:pt x="97766" y="263020"/>
                    <a:pt x="107351" y="263020"/>
                  </a:cubicBezTo>
                  <a:lnTo>
                    <a:pt x="256237" y="263020"/>
                  </a:lnTo>
                  <a:cubicBezTo>
                    <a:pt x="265821" y="263020"/>
                    <a:pt x="273489" y="270681"/>
                    <a:pt x="273489" y="280257"/>
                  </a:cubicBezTo>
                  <a:cubicBezTo>
                    <a:pt x="273489" y="289833"/>
                    <a:pt x="265821" y="297493"/>
                    <a:pt x="256237" y="297493"/>
                  </a:cubicBezTo>
                  <a:close/>
                  <a:moveTo>
                    <a:pt x="273489" y="171091"/>
                  </a:moveTo>
                  <a:cubicBezTo>
                    <a:pt x="273489" y="174921"/>
                    <a:pt x="270933" y="177475"/>
                    <a:pt x="267099" y="177475"/>
                  </a:cubicBezTo>
                  <a:lnTo>
                    <a:pt x="256237" y="177475"/>
                  </a:lnTo>
                  <a:cubicBezTo>
                    <a:pt x="254319" y="183220"/>
                    <a:pt x="252403" y="188966"/>
                    <a:pt x="249208" y="194073"/>
                  </a:cubicBezTo>
                  <a:lnTo>
                    <a:pt x="256876" y="201734"/>
                  </a:lnTo>
                  <a:cubicBezTo>
                    <a:pt x="259431" y="204287"/>
                    <a:pt x="259431" y="208118"/>
                    <a:pt x="256876" y="210671"/>
                  </a:cubicBezTo>
                  <a:lnTo>
                    <a:pt x="236428" y="231100"/>
                  </a:lnTo>
                  <a:cubicBezTo>
                    <a:pt x="233872" y="233654"/>
                    <a:pt x="230038" y="233654"/>
                    <a:pt x="227482" y="231100"/>
                  </a:cubicBezTo>
                  <a:lnTo>
                    <a:pt x="219814" y="223439"/>
                  </a:lnTo>
                  <a:cubicBezTo>
                    <a:pt x="214702" y="226631"/>
                    <a:pt x="208951" y="228546"/>
                    <a:pt x="203200" y="230462"/>
                  </a:cubicBezTo>
                  <a:lnTo>
                    <a:pt x="203200" y="241314"/>
                  </a:lnTo>
                  <a:cubicBezTo>
                    <a:pt x="203200" y="245145"/>
                    <a:pt x="200644" y="247698"/>
                    <a:pt x="196810" y="247698"/>
                  </a:cubicBezTo>
                  <a:lnTo>
                    <a:pt x="167416" y="247698"/>
                  </a:lnTo>
                  <a:cubicBezTo>
                    <a:pt x="163582" y="247698"/>
                    <a:pt x="161027" y="245145"/>
                    <a:pt x="161027" y="241314"/>
                  </a:cubicBezTo>
                  <a:lnTo>
                    <a:pt x="161027" y="230462"/>
                  </a:lnTo>
                  <a:cubicBezTo>
                    <a:pt x="155275" y="228546"/>
                    <a:pt x="149524" y="226631"/>
                    <a:pt x="144413" y="223439"/>
                  </a:cubicBezTo>
                  <a:lnTo>
                    <a:pt x="136745" y="231100"/>
                  </a:lnTo>
                  <a:cubicBezTo>
                    <a:pt x="134189" y="233654"/>
                    <a:pt x="130355" y="233654"/>
                    <a:pt x="127799" y="231100"/>
                  </a:cubicBezTo>
                  <a:lnTo>
                    <a:pt x="107351" y="210671"/>
                  </a:lnTo>
                  <a:cubicBezTo>
                    <a:pt x="106073" y="209395"/>
                    <a:pt x="105434" y="208118"/>
                    <a:pt x="105434" y="206203"/>
                  </a:cubicBezTo>
                  <a:cubicBezTo>
                    <a:pt x="105434" y="204287"/>
                    <a:pt x="106073" y="203011"/>
                    <a:pt x="107351" y="201734"/>
                  </a:cubicBezTo>
                  <a:lnTo>
                    <a:pt x="115019" y="194073"/>
                  </a:lnTo>
                  <a:cubicBezTo>
                    <a:pt x="111824" y="188966"/>
                    <a:pt x="109907" y="183220"/>
                    <a:pt x="107990" y="177475"/>
                  </a:cubicBezTo>
                  <a:lnTo>
                    <a:pt x="97127" y="177475"/>
                  </a:lnTo>
                  <a:cubicBezTo>
                    <a:pt x="93293" y="177475"/>
                    <a:pt x="90737" y="174921"/>
                    <a:pt x="90737" y="171091"/>
                  </a:cubicBezTo>
                  <a:lnTo>
                    <a:pt x="90737" y="141724"/>
                  </a:lnTo>
                  <a:cubicBezTo>
                    <a:pt x="90737" y="137894"/>
                    <a:pt x="93293" y="135340"/>
                    <a:pt x="97127" y="135340"/>
                  </a:cubicBezTo>
                  <a:lnTo>
                    <a:pt x="107990" y="135340"/>
                  </a:lnTo>
                  <a:cubicBezTo>
                    <a:pt x="109907" y="129595"/>
                    <a:pt x="111824" y="123849"/>
                    <a:pt x="115019" y="118742"/>
                  </a:cubicBezTo>
                  <a:lnTo>
                    <a:pt x="107351" y="111081"/>
                  </a:lnTo>
                  <a:cubicBezTo>
                    <a:pt x="104795" y="108528"/>
                    <a:pt x="104795" y="104697"/>
                    <a:pt x="107351" y="102144"/>
                  </a:cubicBezTo>
                  <a:lnTo>
                    <a:pt x="127799" y="81715"/>
                  </a:lnTo>
                  <a:cubicBezTo>
                    <a:pt x="130355" y="79161"/>
                    <a:pt x="134189" y="79161"/>
                    <a:pt x="136745" y="81715"/>
                  </a:cubicBezTo>
                  <a:cubicBezTo>
                    <a:pt x="136745" y="81715"/>
                    <a:pt x="136745" y="81715"/>
                    <a:pt x="136745" y="81715"/>
                  </a:cubicBezTo>
                  <a:lnTo>
                    <a:pt x="144413" y="89376"/>
                  </a:lnTo>
                  <a:cubicBezTo>
                    <a:pt x="149524" y="86184"/>
                    <a:pt x="155275" y="84268"/>
                    <a:pt x="161027" y="82353"/>
                  </a:cubicBezTo>
                  <a:lnTo>
                    <a:pt x="161027" y="71500"/>
                  </a:lnTo>
                  <a:cubicBezTo>
                    <a:pt x="161027" y="67670"/>
                    <a:pt x="163582" y="65116"/>
                    <a:pt x="167416" y="65116"/>
                  </a:cubicBezTo>
                  <a:lnTo>
                    <a:pt x="196810" y="65116"/>
                  </a:lnTo>
                  <a:cubicBezTo>
                    <a:pt x="200644" y="65116"/>
                    <a:pt x="203200" y="67670"/>
                    <a:pt x="203200" y="71500"/>
                  </a:cubicBezTo>
                  <a:lnTo>
                    <a:pt x="203200" y="82353"/>
                  </a:lnTo>
                  <a:cubicBezTo>
                    <a:pt x="208951" y="84268"/>
                    <a:pt x="214702" y="86184"/>
                    <a:pt x="219814" y="89376"/>
                  </a:cubicBezTo>
                  <a:lnTo>
                    <a:pt x="227482" y="81715"/>
                  </a:lnTo>
                  <a:cubicBezTo>
                    <a:pt x="230038" y="79161"/>
                    <a:pt x="233872" y="79161"/>
                    <a:pt x="236428" y="81715"/>
                  </a:cubicBezTo>
                  <a:lnTo>
                    <a:pt x="256876" y="102144"/>
                  </a:lnTo>
                  <a:cubicBezTo>
                    <a:pt x="259431" y="104697"/>
                    <a:pt x="259431" y="108528"/>
                    <a:pt x="256876" y="111081"/>
                  </a:cubicBezTo>
                  <a:cubicBezTo>
                    <a:pt x="256876" y="111081"/>
                    <a:pt x="256876" y="111081"/>
                    <a:pt x="256876" y="111081"/>
                  </a:cubicBezTo>
                  <a:lnTo>
                    <a:pt x="249208" y="118742"/>
                  </a:lnTo>
                  <a:cubicBezTo>
                    <a:pt x="252403" y="123849"/>
                    <a:pt x="254319" y="129595"/>
                    <a:pt x="256237" y="135979"/>
                  </a:cubicBezTo>
                  <a:lnTo>
                    <a:pt x="267099" y="135979"/>
                  </a:lnTo>
                  <a:cubicBezTo>
                    <a:pt x="270933" y="135979"/>
                    <a:pt x="273489" y="138532"/>
                    <a:pt x="273489" y="142363"/>
                  </a:cubicBezTo>
                  <a:lnTo>
                    <a:pt x="273489" y="171091"/>
                  </a:lnTo>
                  <a:close/>
                </a:path>
              </a:pathLst>
            </a:custGeom>
            <a:grpFill/>
            <a:ln w="63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78" name="Graphic 4">
              <a:extLst>
                <a:ext uri="{FF2B5EF4-FFF2-40B4-BE49-F238E27FC236}">
                  <a16:creationId xmlns:a16="http://schemas.microsoft.com/office/drawing/2014/main" id="{2D66DE3A-8DF1-4EF7-8D28-FA6A67EBAE70}"/>
                </a:ext>
              </a:extLst>
            </p:cNvPr>
            <p:cNvSpPr/>
            <p:nvPr/>
          </p:nvSpPr>
          <p:spPr>
            <a:xfrm>
              <a:off x="2100372" y="3947378"/>
              <a:ext cx="65836" cy="65754"/>
            </a:xfrm>
            <a:custGeom>
              <a:avLst/>
              <a:gdLst>
                <a:gd name="connsiteX0" fmla="*/ 33228 w 65836"/>
                <a:gd name="connsiteY0" fmla="*/ 0 h 65754"/>
                <a:gd name="connsiteX1" fmla="*/ 0 w 65836"/>
                <a:gd name="connsiteY1" fmla="*/ 32558 h 65754"/>
                <a:gd name="connsiteX2" fmla="*/ 32589 w 65836"/>
                <a:gd name="connsiteY2" fmla="*/ 65755 h 65754"/>
                <a:gd name="connsiteX3" fmla="*/ 65816 w 65836"/>
                <a:gd name="connsiteY3" fmla="*/ 33197 h 65754"/>
                <a:gd name="connsiteX4" fmla="*/ 65816 w 65836"/>
                <a:gd name="connsiteY4" fmla="*/ 33197 h 65754"/>
                <a:gd name="connsiteX5" fmla="*/ 33228 w 65836"/>
                <a:gd name="connsiteY5" fmla="*/ 0 h 65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836" h="65754">
                  <a:moveTo>
                    <a:pt x="33228" y="0"/>
                  </a:moveTo>
                  <a:cubicBezTo>
                    <a:pt x="15336" y="0"/>
                    <a:pt x="0" y="14683"/>
                    <a:pt x="0" y="32558"/>
                  </a:cubicBezTo>
                  <a:cubicBezTo>
                    <a:pt x="0" y="50433"/>
                    <a:pt x="14697" y="65755"/>
                    <a:pt x="32589" y="65755"/>
                  </a:cubicBezTo>
                  <a:cubicBezTo>
                    <a:pt x="50480" y="65755"/>
                    <a:pt x="65816" y="51072"/>
                    <a:pt x="65816" y="33197"/>
                  </a:cubicBezTo>
                  <a:cubicBezTo>
                    <a:pt x="65816" y="33197"/>
                    <a:pt x="65816" y="33197"/>
                    <a:pt x="65816" y="33197"/>
                  </a:cubicBezTo>
                  <a:cubicBezTo>
                    <a:pt x="66455" y="14683"/>
                    <a:pt x="51758" y="0"/>
                    <a:pt x="33228" y="0"/>
                  </a:cubicBezTo>
                  <a:close/>
                </a:path>
              </a:pathLst>
            </a:custGeom>
            <a:grpFill/>
            <a:ln w="63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79" name="Graphic 4">
            <a:extLst>
              <a:ext uri="{FF2B5EF4-FFF2-40B4-BE49-F238E27FC236}">
                <a16:creationId xmlns:a16="http://schemas.microsoft.com/office/drawing/2014/main" id="{DEB3B155-A1F8-4BAF-8D5E-C85BD1132A0C}"/>
              </a:ext>
            </a:extLst>
          </p:cNvPr>
          <p:cNvGrpSpPr>
            <a:grpSpLocks noChangeAspect="1"/>
          </p:cNvGrpSpPr>
          <p:nvPr/>
        </p:nvGrpSpPr>
        <p:grpSpPr>
          <a:xfrm>
            <a:off x="6529449" y="3247680"/>
            <a:ext cx="640080" cy="640612"/>
            <a:chOff x="905454" y="1885990"/>
            <a:chExt cx="362309" cy="362610"/>
          </a:xfrm>
          <a:solidFill>
            <a:schemeClr val="accent6"/>
          </a:solidFill>
        </p:grpSpPr>
        <p:sp>
          <p:nvSpPr>
            <p:cNvPr id="80" name="Graphic 4">
              <a:extLst>
                <a:ext uri="{FF2B5EF4-FFF2-40B4-BE49-F238E27FC236}">
                  <a16:creationId xmlns:a16="http://schemas.microsoft.com/office/drawing/2014/main" id="{5F2CB58F-B54A-40F3-B631-5BEAD1C74D63}"/>
                </a:ext>
              </a:extLst>
            </p:cNvPr>
            <p:cNvSpPr/>
            <p:nvPr/>
          </p:nvSpPr>
          <p:spPr>
            <a:xfrm>
              <a:off x="1075426" y="2055166"/>
              <a:ext cx="21725" cy="21705"/>
            </a:xfrm>
            <a:custGeom>
              <a:avLst/>
              <a:gdLst>
                <a:gd name="connsiteX0" fmla="*/ 10863 w 21725"/>
                <a:gd name="connsiteY0" fmla="*/ 0 h 21705"/>
                <a:gd name="connsiteX1" fmla="*/ 0 w 21725"/>
                <a:gd name="connsiteY1" fmla="*/ 10853 h 21705"/>
                <a:gd name="connsiteX2" fmla="*/ 10863 w 21725"/>
                <a:gd name="connsiteY2" fmla="*/ 21706 h 21705"/>
                <a:gd name="connsiteX3" fmla="*/ 21726 w 21725"/>
                <a:gd name="connsiteY3" fmla="*/ 10853 h 21705"/>
                <a:gd name="connsiteX4" fmla="*/ 21726 w 21725"/>
                <a:gd name="connsiteY4" fmla="*/ 10853 h 21705"/>
                <a:gd name="connsiteX5" fmla="*/ 10863 w 21725"/>
                <a:gd name="connsiteY5" fmla="*/ 0 h 21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725" h="21705">
                  <a:moveTo>
                    <a:pt x="10863" y="0"/>
                  </a:moveTo>
                  <a:cubicBezTo>
                    <a:pt x="5112" y="0"/>
                    <a:pt x="0" y="5107"/>
                    <a:pt x="0" y="10853"/>
                  </a:cubicBezTo>
                  <a:cubicBezTo>
                    <a:pt x="0" y="16598"/>
                    <a:pt x="5112" y="21706"/>
                    <a:pt x="10863" y="21706"/>
                  </a:cubicBezTo>
                  <a:cubicBezTo>
                    <a:pt x="16614" y="21706"/>
                    <a:pt x="21726" y="16598"/>
                    <a:pt x="21726" y="10853"/>
                  </a:cubicBezTo>
                  <a:cubicBezTo>
                    <a:pt x="21726" y="10853"/>
                    <a:pt x="21726" y="10853"/>
                    <a:pt x="21726" y="10853"/>
                  </a:cubicBezTo>
                  <a:cubicBezTo>
                    <a:pt x="21726" y="4469"/>
                    <a:pt x="16614" y="0"/>
                    <a:pt x="10863" y="0"/>
                  </a:cubicBezTo>
                  <a:close/>
                </a:path>
              </a:pathLst>
            </a:custGeom>
            <a:grpFill/>
            <a:ln w="63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81" name="Graphic 4">
              <a:extLst>
                <a:ext uri="{FF2B5EF4-FFF2-40B4-BE49-F238E27FC236}">
                  <a16:creationId xmlns:a16="http://schemas.microsoft.com/office/drawing/2014/main" id="{3A6FAA2B-0711-4B3E-9642-A9AEF5757258}"/>
                </a:ext>
              </a:extLst>
            </p:cNvPr>
            <p:cNvSpPr/>
            <p:nvPr/>
          </p:nvSpPr>
          <p:spPr>
            <a:xfrm>
              <a:off x="973187" y="1953022"/>
              <a:ext cx="226203" cy="225993"/>
            </a:xfrm>
            <a:custGeom>
              <a:avLst/>
              <a:gdLst>
                <a:gd name="connsiteX0" fmla="*/ 113102 w 226203"/>
                <a:gd name="connsiteY0" fmla="*/ 0 h 225993"/>
                <a:gd name="connsiteX1" fmla="*/ 0 w 226203"/>
                <a:gd name="connsiteY1" fmla="*/ 112997 h 225993"/>
                <a:gd name="connsiteX2" fmla="*/ 113102 w 226203"/>
                <a:gd name="connsiteY2" fmla="*/ 225993 h 225993"/>
                <a:gd name="connsiteX3" fmla="*/ 226204 w 226203"/>
                <a:gd name="connsiteY3" fmla="*/ 112997 h 225993"/>
                <a:gd name="connsiteX4" fmla="*/ 113102 w 226203"/>
                <a:gd name="connsiteY4" fmla="*/ 0 h 225993"/>
                <a:gd name="connsiteX5" fmla="*/ 65177 w 226203"/>
                <a:gd name="connsiteY5" fmla="*/ 112997 h 225993"/>
                <a:gd name="connsiteX6" fmla="*/ 58787 w 226203"/>
                <a:gd name="connsiteY6" fmla="*/ 119381 h 225993"/>
                <a:gd name="connsiteX7" fmla="*/ 20448 w 226203"/>
                <a:gd name="connsiteY7" fmla="*/ 119381 h 225993"/>
                <a:gd name="connsiteX8" fmla="*/ 14058 w 226203"/>
                <a:gd name="connsiteY8" fmla="*/ 112997 h 225993"/>
                <a:gd name="connsiteX9" fmla="*/ 20448 w 226203"/>
                <a:gd name="connsiteY9" fmla="*/ 106613 h 225993"/>
                <a:gd name="connsiteX10" fmla="*/ 52397 w 226203"/>
                <a:gd name="connsiteY10" fmla="*/ 106613 h 225993"/>
                <a:gd name="connsiteX11" fmla="*/ 54314 w 226203"/>
                <a:gd name="connsiteY11" fmla="*/ 95760 h 225993"/>
                <a:gd name="connsiteX12" fmla="*/ 38340 w 226203"/>
                <a:gd name="connsiteY12" fmla="*/ 89376 h 225993"/>
                <a:gd name="connsiteX13" fmla="*/ 35145 w 226203"/>
                <a:gd name="connsiteY13" fmla="*/ 81077 h 225993"/>
                <a:gd name="connsiteX14" fmla="*/ 43452 w 226203"/>
                <a:gd name="connsiteY14" fmla="*/ 77885 h 225993"/>
                <a:gd name="connsiteX15" fmla="*/ 43452 w 226203"/>
                <a:gd name="connsiteY15" fmla="*/ 77885 h 225993"/>
                <a:gd name="connsiteX16" fmla="*/ 59426 w 226203"/>
                <a:gd name="connsiteY16" fmla="*/ 84269 h 225993"/>
                <a:gd name="connsiteX17" fmla="*/ 65816 w 226203"/>
                <a:gd name="connsiteY17" fmla="*/ 75331 h 225993"/>
                <a:gd name="connsiteX18" fmla="*/ 42813 w 226203"/>
                <a:gd name="connsiteY18" fmla="*/ 52349 h 225993"/>
                <a:gd name="connsiteX19" fmla="*/ 42813 w 226203"/>
                <a:gd name="connsiteY19" fmla="*/ 43411 h 225993"/>
                <a:gd name="connsiteX20" fmla="*/ 51758 w 226203"/>
                <a:gd name="connsiteY20" fmla="*/ 43411 h 225993"/>
                <a:gd name="connsiteX21" fmla="*/ 51758 w 226203"/>
                <a:gd name="connsiteY21" fmla="*/ 43411 h 225993"/>
                <a:gd name="connsiteX22" fmla="*/ 74762 w 226203"/>
                <a:gd name="connsiteY22" fmla="*/ 66394 h 225993"/>
                <a:gd name="connsiteX23" fmla="*/ 83708 w 226203"/>
                <a:gd name="connsiteY23" fmla="*/ 60010 h 225993"/>
                <a:gd name="connsiteX24" fmla="*/ 77318 w 226203"/>
                <a:gd name="connsiteY24" fmla="*/ 44050 h 225993"/>
                <a:gd name="connsiteX25" fmla="*/ 80513 w 226203"/>
                <a:gd name="connsiteY25" fmla="*/ 35750 h 225993"/>
                <a:gd name="connsiteX26" fmla="*/ 88820 w 226203"/>
                <a:gd name="connsiteY26" fmla="*/ 38942 h 225993"/>
                <a:gd name="connsiteX27" fmla="*/ 95210 w 226203"/>
                <a:gd name="connsiteY27" fmla="*/ 54902 h 225993"/>
                <a:gd name="connsiteX28" fmla="*/ 106073 w 226203"/>
                <a:gd name="connsiteY28" fmla="*/ 52987 h 225993"/>
                <a:gd name="connsiteX29" fmla="*/ 106073 w 226203"/>
                <a:gd name="connsiteY29" fmla="*/ 21067 h 225993"/>
                <a:gd name="connsiteX30" fmla="*/ 112463 w 226203"/>
                <a:gd name="connsiteY30" fmla="*/ 14683 h 225993"/>
                <a:gd name="connsiteX31" fmla="*/ 118853 w 226203"/>
                <a:gd name="connsiteY31" fmla="*/ 21067 h 225993"/>
                <a:gd name="connsiteX32" fmla="*/ 118853 w 226203"/>
                <a:gd name="connsiteY32" fmla="*/ 52987 h 225993"/>
                <a:gd name="connsiteX33" fmla="*/ 129716 w 226203"/>
                <a:gd name="connsiteY33" fmla="*/ 55541 h 225993"/>
                <a:gd name="connsiteX34" fmla="*/ 136745 w 226203"/>
                <a:gd name="connsiteY34" fmla="*/ 39581 h 225993"/>
                <a:gd name="connsiteX35" fmla="*/ 144413 w 226203"/>
                <a:gd name="connsiteY35" fmla="*/ 35112 h 225993"/>
                <a:gd name="connsiteX36" fmla="*/ 148886 w 226203"/>
                <a:gd name="connsiteY36" fmla="*/ 42773 h 225993"/>
                <a:gd name="connsiteX37" fmla="*/ 148247 w 226203"/>
                <a:gd name="connsiteY37" fmla="*/ 44050 h 225993"/>
                <a:gd name="connsiteX38" fmla="*/ 141857 w 226203"/>
                <a:gd name="connsiteY38" fmla="*/ 60010 h 225993"/>
                <a:gd name="connsiteX39" fmla="*/ 150802 w 226203"/>
                <a:gd name="connsiteY39" fmla="*/ 66394 h 225993"/>
                <a:gd name="connsiteX40" fmla="*/ 173806 w 226203"/>
                <a:gd name="connsiteY40" fmla="*/ 43411 h 225993"/>
                <a:gd name="connsiteX41" fmla="*/ 182752 w 226203"/>
                <a:gd name="connsiteY41" fmla="*/ 43411 h 225993"/>
                <a:gd name="connsiteX42" fmla="*/ 182752 w 226203"/>
                <a:gd name="connsiteY42" fmla="*/ 43411 h 225993"/>
                <a:gd name="connsiteX43" fmla="*/ 182752 w 226203"/>
                <a:gd name="connsiteY43" fmla="*/ 52349 h 225993"/>
                <a:gd name="connsiteX44" fmla="*/ 155914 w 226203"/>
                <a:gd name="connsiteY44" fmla="*/ 79162 h 225993"/>
                <a:gd name="connsiteX45" fmla="*/ 154636 w 226203"/>
                <a:gd name="connsiteY45" fmla="*/ 79800 h 225993"/>
                <a:gd name="connsiteX46" fmla="*/ 153997 w 226203"/>
                <a:gd name="connsiteY46" fmla="*/ 80438 h 225993"/>
                <a:gd name="connsiteX47" fmla="*/ 152719 w 226203"/>
                <a:gd name="connsiteY47" fmla="*/ 80438 h 225993"/>
                <a:gd name="connsiteX48" fmla="*/ 151441 w 226203"/>
                <a:gd name="connsiteY48" fmla="*/ 80438 h 225993"/>
                <a:gd name="connsiteX49" fmla="*/ 151441 w 226203"/>
                <a:gd name="connsiteY49" fmla="*/ 80438 h 225993"/>
                <a:gd name="connsiteX50" fmla="*/ 150164 w 226203"/>
                <a:gd name="connsiteY50" fmla="*/ 80438 h 225993"/>
                <a:gd name="connsiteX51" fmla="*/ 148886 w 226203"/>
                <a:gd name="connsiteY51" fmla="*/ 80438 h 225993"/>
                <a:gd name="connsiteX52" fmla="*/ 148247 w 226203"/>
                <a:gd name="connsiteY52" fmla="*/ 79800 h 225993"/>
                <a:gd name="connsiteX53" fmla="*/ 146969 w 226203"/>
                <a:gd name="connsiteY53" fmla="*/ 79162 h 225993"/>
                <a:gd name="connsiteX54" fmla="*/ 113102 w 226203"/>
                <a:gd name="connsiteY54" fmla="*/ 65117 h 225993"/>
                <a:gd name="connsiteX55" fmla="*/ 65177 w 226203"/>
                <a:gd name="connsiteY55" fmla="*/ 112997 h 225993"/>
                <a:gd name="connsiteX56" fmla="*/ 65177 w 226203"/>
                <a:gd name="connsiteY56" fmla="*/ 112997 h 225993"/>
                <a:gd name="connsiteX57" fmla="*/ 141857 w 226203"/>
                <a:gd name="connsiteY57" fmla="*/ 185135 h 225993"/>
                <a:gd name="connsiteX58" fmla="*/ 83708 w 226203"/>
                <a:gd name="connsiteY58" fmla="*/ 185135 h 225993"/>
                <a:gd name="connsiteX59" fmla="*/ 77318 w 226203"/>
                <a:gd name="connsiteY59" fmla="*/ 178752 h 225993"/>
                <a:gd name="connsiteX60" fmla="*/ 83708 w 226203"/>
                <a:gd name="connsiteY60" fmla="*/ 172368 h 225993"/>
                <a:gd name="connsiteX61" fmla="*/ 141857 w 226203"/>
                <a:gd name="connsiteY61" fmla="*/ 172368 h 225993"/>
                <a:gd name="connsiteX62" fmla="*/ 148247 w 226203"/>
                <a:gd name="connsiteY62" fmla="*/ 178752 h 225993"/>
                <a:gd name="connsiteX63" fmla="*/ 141857 w 226203"/>
                <a:gd name="connsiteY63" fmla="*/ 185135 h 225993"/>
                <a:gd name="connsiteX64" fmla="*/ 200005 w 226203"/>
                <a:gd name="connsiteY64" fmla="*/ 79800 h 225993"/>
                <a:gd name="connsiteX65" fmla="*/ 196171 w 226203"/>
                <a:gd name="connsiteY65" fmla="*/ 88099 h 225993"/>
                <a:gd name="connsiteX66" fmla="*/ 171889 w 226203"/>
                <a:gd name="connsiteY66" fmla="*/ 97675 h 225993"/>
                <a:gd name="connsiteX67" fmla="*/ 173167 w 226203"/>
                <a:gd name="connsiteY67" fmla="*/ 106613 h 225993"/>
                <a:gd name="connsiteX68" fmla="*/ 205117 w 226203"/>
                <a:gd name="connsiteY68" fmla="*/ 106613 h 225993"/>
                <a:gd name="connsiteX69" fmla="*/ 211507 w 226203"/>
                <a:gd name="connsiteY69" fmla="*/ 112997 h 225993"/>
                <a:gd name="connsiteX70" fmla="*/ 205117 w 226203"/>
                <a:gd name="connsiteY70" fmla="*/ 119381 h 225993"/>
                <a:gd name="connsiteX71" fmla="*/ 166777 w 226203"/>
                <a:gd name="connsiteY71" fmla="*/ 119381 h 225993"/>
                <a:gd name="connsiteX72" fmla="*/ 160387 w 226203"/>
                <a:gd name="connsiteY72" fmla="*/ 112997 h 225993"/>
                <a:gd name="connsiteX73" fmla="*/ 160387 w 226203"/>
                <a:gd name="connsiteY73" fmla="*/ 112997 h 225993"/>
                <a:gd name="connsiteX74" fmla="*/ 159109 w 226203"/>
                <a:gd name="connsiteY74" fmla="*/ 102144 h 225993"/>
                <a:gd name="connsiteX75" fmla="*/ 136106 w 226203"/>
                <a:gd name="connsiteY75" fmla="*/ 111081 h 225993"/>
                <a:gd name="connsiteX76" fmla="*/ 136106 w 226203"/>
                <a:gd name="connsiteY76" fmla="*/ 112997 h 225993"/>
                <a:gd name="connsiteX77" fmla="*/ 112463 w 226203"/>
                <a:gd name="connsiteY77" fmla="*/ 137256 h 225993"/>
                <a:gd name="connsiteX78" fmla="*/ 88181 w 226203"/>
                <a:gd name="connsiteY78" fmla="*/ 113635 h 225993"/>
                <a:gd name="connsiteX79" fmla="*/ 111824 w 226203"/>
                <a:gd name="connsiteY79" fmla="*/ 89376 h 225993"/>
                <a:gd name="connsiteX80" fmla="*/ 131633 w 226203"/>
                <a:gd name="connsiteY80" fmla="*/ 98952 h 225993"/>
                <a:gd name="connsiteX81" fmla="*/ 191059 w 226203"/>
                <a:gd name="connsiteY81" fmla="*/ 75970 h 225993"/>
                <a:gd name="connsiteX82" fmla="*/ 200005 w 226203"/>
                <a:gd name="connsiteY82" fmla="*/ 78523 h 225993"/>
                <a:gd name="connsiteX83" fmla="*/ 200005 w 226203"/>
                <a:gd name="connsiteY83" fmla="*/ 79800 h 225993"/>
                <a:gd name="connsiteX84" fmla="*/ 200005 w 226203"/>
                <a:gd name="connsiteY84" fmla="*/ 79800 h 225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226203" h="225993">
                  <a:moveTo>
                    <a:pt x="113102" y="0"/>
                  </a:moveTo>
                  <a:cubicBezTo>
                    <a:pt x="50480" y="0"/>
                    <a:pt x="0" y="50434"/>
                    <a:pt x="0" y="112997"/>
                  </a:cubicBezTo>
                  <a:cubicBezTo>
                    <a:pt x="0" y="175560"/>
                    <a:pt x="50480" y="225993"/>
                    <a:pt x="113102" y="225993"/>
                  </a:cubicBezTo>
                  <a:cubicBezTo>
                    <a:pt x="175723" y="225993"/>
                    <a:pt x="226204" y="175560"/>
                    <a:pt x="226204" y="112997"/>
                  </a:cubicBezTo>
                  <a:cubicBezTo>
                    <a:pt x="226204" y="50434"/>
                    <a:pt x="175723" y="0"/>
                    <a:pt x="113102" y="0"/>
                  </a:cubicBezTo>
                  <a:close/>
                  <a:moveTo>
                    <a:pt x="65177" y="112997"/>
                  </a:moveTo>
                  <a:cubicBezTo>
                    <a:pt x="65177" y="116827"/>
                    <a:pt x="62621" y="119381"/>
                    <a:pt x="58787" y="119381"/>
                  </a:cubicBezTo>
                  <a:lnTo>
                    <a:pt x="20448" y="119381"/>
                  </a:lnTo>
                  <a:cubicBezTo>
                    <a:pt x="16614" y="119381"/>
                    <a:pt x="14058" y="116827"/>
                    <a:pt x="14058" y="112997"/>
                  </a:cubicBezTo>
                  <a:cubicBezTo>
                    <a:pt x="14058" y="109166"/>
                    <a:pt x="16614" y="106613"/>
                    <a:pt x="20448" y="106613"/>
                  </a:cubicBezTo>
                  <a:lnTo>
                    <a:pt x="52397" y="106613"/>
                  </a:lnTo>
                  <a:cubicBezTo>
                    <a:pt x="53036" y="102782"/>
                    <a:pt x="53675" y="99590"/>
                    <a:pt x="54314" y="95760"/>
                  </a:cubicBezTo>
                  <a:lnTo>
                    <a:pt x="38340" y="89376"/>
                  </a:lnTo>
                  <a:cubicBezTo>
                    <a:pt x="35145" y="88099"/>
                    <a:pt x="33228" y="84269"/>
                    <a:pt x="35145" y="81077"/>
                  </a:cubicBezTo>
                  <a:cubicBezTo>
                    <a:pt x="36423" y="77885"/>
                    <a:pt x="40257" y="75970"/>
                    <a:pt x="43452" y="77885"/>
                  </a:cubicBezTo>
                  <a:lnTo>
                    <a:pt x="43452" y="77885"/>
                  </a:lnTo>
                  <a:lnTo>
                    <a:pt x="59426" y="84269"/>
                  </a:lnTo>
                  <a:cubicBezTo>
                    <a:pt x="61343" y="81077"/>
                    <a:pt x="63260" y="77885"/>
                    <a:pt x="65816" y="75331"/>
                  </a:cubicBezTo>
                  <a:lnTo>
                    <a:pt x="42813" y="52349"/>
                  </a:lnTo>
                  <a:cubicBezTo>
                    <a:pt x="40257" y="49795"/>
                    <a:pt x="40257" y="45965"/>
                    <a:pt x="42813" y="43411"/>
                  </a:cubicBezTo>
                  <a:cubicBezTo>
                    <a:pt x="45368" y="40858"/>
                    <a:pt x="49202" y="40858"/>
                    <a:pt x="51758" y="43411"/>
                  </a:cubicBezTo>
                  <a:cubicBezTo>
                    <a:pt x="51758" y="43411"/>
                    <a:pt x="51758" y="43411"/>
                    <a:pt x="51758" y="43411"/>
                  </a:cubicBezTo>
                  <a:lnTo>
                    <a:pt x="74762" y="66394"/>
                  </a:lnTo>
                  <a:cubicBezTo>
                    <a:pt x="77957" y="63840"/>
                    <a:pt x="80513" y="61925"/>
                    <a:pt x="83708" y="60010"/>
                  </a:cubicBezTo>
                  <a:lnTo>
                    <a:pt x="77318" y="44050"/>
                  </a:lnTo>
                  <a:cubicBezTo>
                    <a:pt x="76040" y="40858"/>
                    <a:pt x="77318" y="37027"/>
                    <a:pt x="80513" y="35750"/>
                  </a:cubicBezTo>
                  <a:cubicBezTo>
                    <a:pt x="83708" y="34474"/>
                    <a:pt x="87542" y="35750"/>
                    <a:pt x="88820" y="38942"/>
                  </a:cubicBezTo>
                  <a:lnTo>
                    <a:pt x="95210" y="54902"/>
                  </a:lnTo>
                  <a:cubicBezTo>
                    <a:pt x="99044" y="53626"/>
                    <a:pt x="102239" y="52987"/>
                    <a:pt x="106073" y="52987"/>
                  </a:cubicBezTo>
                  <a:lnTo>
                    <a:pt x="106073" y="21067"/>
                  </a:lnTo>
                  <a:cubicBezTo>
                    <a:pt x="106073" y="17237"/>
                    <a:pt x="108629" y="14683"/>
                    <a:pt x="112463" y="14683"/>
                  </a:cubicBezTo>
                  <a:cubicBezTo>
                    <a:pt x="116297" y="14683"/>
                    <a:pt x="118853" y="17237"/>
                    <a:pt x="118853" y="21067"/>
                  </a:cubicBezTo>
                  <a:lnTo>
                    <a:pt x="118853" y="52987"/>
                  </a:lnTo>
                  <a:cubicBezTo>
                    <a:pt x="122687" y="53626"/>
                    <a:pt x="125882" y="54264"/>
                    <a:pt x="129716" y="55541"/>
                  </a:cubicBezTo>
                  <a:lnTo>
                    <a:pt x="136745" y="39581"/>
                  </a:lnTo>
                  <a:cubicBezTo>
                    <a:pt x="138023" y="36389"/>
                    <a:pt x="141218" y="34474"/>
                    <a:pt x="144413" y="35112"/>
                  </a:cubicBezTo>
                  <a:cubicBezTo>
                    <a:pt x="147607" y="36389"/>
                    <a:pt x="149524" y="39581"/>
                    <a:pt x="148886" y="42773"/>
                  </a:cubicBezTo>
                  <a:cubicBezTo>
                    <a:pt x="148886" y="43411"/>
                    <a:pt x="148886" y="43411"/>
                    <a:pt x="148247" y="44050"/>
                  </a:cubicBezTo>
                  <a:lnTo>
                    <a:pt x="141857" y="60010"/>
                  </a:lnTo>
                  <a:cubicBezTo>
                    <a:pt x="145052" y="61925"/>
                    <a:pt x="148247" y="63840"/>
                    <a:pt x="150802" y="66394"/>
                  </a:cubicBezTo>
                  <a:lnTo>
                    <a:pt x="173806" y="43411"/>
                  </a:lnTo>
                  <a:cubicBezTo>
                    <a:pt x="176362" y="40858"/>
                    <a:pt x="180196" y="40858"/>
                    <a:pt x="182752" y="43411"/>
                  </a:cubicBezTo>
                  <a:cubicBezTo>
                    <a:pt x="182752" y="43411"/>
                    <a:pt x="182752" y="43411"/>
                    <a:pt x="182752" y="43411"/>
                  </a:cubicBezTo>
                  <a:cubicBezTo>
                    <a:pt x="185308" y="45965"/>
                    <a:pt x="185308" y="49795"/>
                    <a:pt x="182752" y="52349"/>
                  </a:cubicBezTo>
                  <a:lnTo>
                    <a:pt x="155914" y="79162"/>
                  </a:lnTo>
                  <a:cubicBezTo>
                    <a:pt x="155275" y="79800"/>
                    <a:pt x="155275" y="79800"/>
                    <a:pt x="154636" y="79800"/>
                  </a:cubicBezTo>
                  <a:cubicBezTo>
                    <a:pt x="154636" y="79800"/>
                    <a:pt x="153997" y="80438"/>
                    <a:pt x="153997" y="80438"/>
                  </a:cubicBezTo>
                  <a:lnTo>
                    <a:pt x="152719" y="80438"/>
                  </a:lnTo>
                  <a:cubicBezTo>
                    <a:pt x="152081" y="80438"/>
                    <a:pt x="152081" y="80438"/>
                    <a:pt x="151441" y="80438"/>
                  </a:cubicBezTo>
                  <a:lnTo>
                    <a:pt x="151441" y="80438"/>
                  </a:lnTo>
                  <a:lnTo>
                    <a:pt x="150164" y="80438"/>
                  </a:lnTo>
                  <a:lnTo>
                    <a:pt x="148886" y="80438"/>
                  </a:lnTo>
                  <a:lnTo>
                    <a:pt x="148247" y="79800"/>
                  </a:lnTo>
                  <a:cubicBezTo>
                    <a:pt x="147607" y="79800"/>
                    <a:pt x="147607" y="79162"/>
                    <a:pt x="146969" y="79162"/>
                  </a:cubicBezTo>
                  <a:cubicBezTo>
                    <a:pt x="138023" y="70224"/>
                    <a:pt x="125882" y="65117"/>
                    <a:pt x="113102" y="65117"/>
                  </a:cubicBezTo>
                  <a:cubicBezTo>
                    <a:pt x="86903" y="65117"/>
                    <a:pt x="65816" y="86184"/>
                    <a:pt x="65177" y="112997"/>
                  </a:cubicBezTo>
                  <a:lnTo>
                    <a:pt x="65177" y="112997"/>
                  </a:lnTo>
                  <a:close/>
                  <a:moveTo>
                    <a:pt x="141857" y="185135"/>
                  </a:moveTo>
                  <a:lnTo>
                    <a:pt x="83708" y="185135"/>
                  </a:lnTo>
                  <a:cubicBezTo>
                    <a:pt x="79874" y="185135"/>
                    <a:pt x="77318" y="182582"/>
                    <a:pt x="77318" y="178752"/>
                  </a:cubicBezTo>
                  <a:cubicBezTo>
                    <a:pt x="77318" y="174921"/>
                    <a:pt x="79874" y="172368"/>
                    <a:pt x="83708" y="172368"/>
                  </a:cubicBezTo>
                  <a:lnTo>
                    <a:pt x="141857" y="172368"/>
                  </a:lnTo>
                  <a:cubicBezTo>
                    <a:pt x="145691" y="172368"/>
                    <a:pt x="148247" y="174921"/>
                    <a:pt x="148247" y="178752"/>
                  </a:cubicBezTo>
                  <a:cubicBezTo>
                    <a:pt x="148247" y="182582"/>
                    <a:pt x="145691" y="185135"/>
                    <a:pt x="141857" y="185135"/>
                  </a:cubicBezTo>
                  <a:close/>
                  <a:moveTo>
                    <a:pt x="200005" y="79800"/>
                  </a:moveTo>
                  <a:cubicBezTo>
                    <a:pt x="201283" y="82992"/>
                    <a:pt x="199366" y="86822"/>
                    <a:pt x="196171" y="88099"/>
                  </a:cubicBezTo>
                  <a:lnTo>
                    <a:pt x="171889" y="97675"/>
                  </a:lnTo>
                  <a:cubicBezTo>
                    <a:pt x="172528" y="100867"/>
                    <a:pt x="173167" y="103421"/>
                    <a:pt x="173167" y="106613"/>
                  </a:cubicBezTo>
                  <a:lnTo>
                    <a:pt x="205117" y="106613"/>
                  </a:lnTo>
                  <a:cubicBezTo>
                    <a:pt x="208951" y="106613"/>
                    <a:pt x="211507" y="109166"/>
                    <a:pt x="211507" y="112997"/>
                  </a:cubicBezTo>
                  <a:cubicBezTo>
                    <a:pt x="211507" y="116827"/>
                    <a:pt x="208951" y="119381"/>
                    <a:pt x="205117" y="119381"/>
                  </a:cubicBezTo>
                  <a:lnTo>
                    <a:pt x="166777" y="119381"/>
                  </a:lnTo>
                  <a:cubicBezTo>
                    <a:pt x="162943" y="119381"/>
                    <a:pt x="160387" y="116827"/>
                    <a:pt x="160387" y="112997"/>
                  </a:cubicBezTo>
                  <a:lnTo>
                    <a:pt x="160387" y="112997"/>
                  </a:lnTo>
                  <a:cubicBezTo>
                    <a:pt x="160387" y="109166"/>
                    <a:pt x="159748" y="105974"/>
                    <a:pt x="159109" y="102144"/>
                  </a:cubicBezTo>
                  <a:lnTo>
                    <a:pt x="136106" y="111081"/>
                  </a:lnTo>
                  <a:cubicBezTo>
                    <a:pt x="136106" y="111720"/>
                    <a:pt x="136106" y="112358"/>
                    <a:pt x="136106" y="112997"/>
                  </a:cubicBezTo>
                  <a:cubicBezTo>
                    <a:pt x="136106" y="126403"/>
                    <a:pt x="125882" y="136617"/>
                    <a:pt x="112463" y="137256"/>
                  </a:cubicBezTo>
                  <a:cubicBezTo>
                    <a:pt x="99044" y="137256"/>
                    <a:pt x="88820" y="127041"/>
                    <a:pt x="88181" y="113635"/>
                  </a:cubicBezTo>
                  <a:cubicBezTo>
                    <a:pt x="87542" y="100229"/>
                    <a:pt x="98405" y="90014"/>
                    <a:pt x="111824" y="89376"/>
                  </a:cubicBezTo>
                  <a:cubicBezTo>
                    <a:pt x="119492" y="89376"/>
                    <a:pt x="126521" y="93206"/>
                    <a:pt x="131633" y="98952"/>
                  </a:cubicBezTo>
                  <a:lnTo>
                    <a:pt x="191059" y="75970"/>
                  </a:lnTo>
                  <a:cubicBezTo>
                    <a:pt x="194254" y="74054"/>
                    <a:pt x="198088" y="75331"/>
                    <a:pt x="200005" y="78523"/>
                  </a:cubicBezTo>
                  <a:cubicBezTo>
                    <a:pt x="200005" y="79162"/>
                    <a:pt x="200005" y="79162"/>
                    <a:pt x="200005" y="79800"/>
                  </a:cubicBezTo>
                  <a:lnTo>
                    <a:pt x="200005" y="79800"/>
                  </a:lnTo>
                  <a:close/>
                </a:path>
              </a:pathLst>
            </a:custGeom>
            <a:grpFill/>
            <a:ln w="63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82" name="Graphic 4">
              <a:extLst>
                <a:ext uri="{FF2B5EF4-FFF2-40B4-BE49-F238E27FC236}">
                  <a16:creationId xmlns:a16="http://schemas.microsoft.com/office/drawing/2014/main" id="{263DAFF0-2E6F-4416-84BC-A8A16F07B319}"/>
                </a:ext>
              </a:extLst>
            </p:cNvPr>
            <p:cNvSpPr/>
            <p:nvPr/>
          </p:nvSpPr>
          <p:spPr>
            <a:xfrm>
              <a:off x="905454" y="1885990"/>
              <a:ext cx="362309" cy="362610"/>
            </a:xfrm>
            <a:custGeom>
              <a:avLst/>
              <a:gdLst>
                <a:gd name="connsiteX0" fmla="*/ 180835 w 362309"/>
                <a:gd name="connsiteY0" fmla="*/ 0 h 362610"/>
                <a:gd name="connsiteX1" fmla="*/ 0 w 362309"/>
                <a:gd name="connsiteY1" fmla="*/ 181305 h 362610"/>
                <a:gd name="connsiteX2" fmla="*/ 180835 w 362309"/>
                <a:gd name="connsiteY2" fmla="*/ 362610 h 362610"/>
                <a:gd name="connsiteX3" fmla="*/ 362309 w 362309"/>
                <a:gd name="connsiteY3" fmla="*/ 181305 h 362610"/>
                <a:gd name="connsiteX4" fmla="*/ 180835 w 362309"/>
                <a:gd name="connsiteY4" fmla="*/ 0 h 362610"/>
                <a:gd name="connsiteX5" fmla="*/ 180835 w 362309"/>
                <a:gd name="connsiteY5" fmla="*/ 0 h 362610"/>
                <a:gd name="connsiteX6" fmla="*/ 180835 w 362309"/>
                <a:gd name="connsiteY6" fmla="*/ 305793 h 362610"/>
                <a:gd name="connsiteX7" fmla="*/ 54954 w 362309"/>
                <a:gd name="connsiteY7" fmla="*/ 180028 h 362610"/>
                <a:gd name="connsiteX8" fmla="*/ 180835 w 362309"/>
                <a:gd name="connsiteY8" fmla="*/ 54264 h 362610"/>
                <a:gd name="connsiteX9" fmla="*/ 306717 w 362309"/>
                <a:gd name="connsiteY9" fmla="*/ 180028 h 362610"/>
                <a:gd name="connsiteX10" fmla="*/ 180835 w 362309"/>
                <a:gd name="connsiteY10" fmla="*/ 305793 h 362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2309" h="362610">
                  <a:moveTo>
                    <a:pt x="180835" y="0"/>
                  </a:moveTo>
                  <a:cubicBezTo>
                    <a:pt x="80513" y="0"/>
                    <a:pt x="0" y="81077"/>
                    <a:pt x="0" y="181305"/>
                  </a:cubicBezTo>
                  <a:cubicBezTo>
                    <a:pt x="0" y="281534"/>
                    <a:pt x="81152" y="362610"/>
                    <a:pt x="180835" y="362610"/>
                  </a:cubicBezTo>
                  <a:cubicBezTo>
                    <a:pt x="280518" y="362610"/>
                    <a:pt x="362309" y="281534"/>
                    <a:pt x="362309" y="181305"/>
                  </a:cubicBezTo>
                  <a:cubicBezTo>
                    <a:pt x="362309" y="80438"/>
                    <a:pt x="281157" y="0"/>
                    <a:pt x="180835" y="0"/>
                  </a:cubicBezTo>
                  <a:cubicBezTo>
                    <a:pt x="180835" y="0"/>
                    <a:pt x="180835" y="0"/>
                    <a:pt x="180835" y="0"/>
                  </a:cubicBezTo>
                  <a:close/>
                  <a:moveTo>
                    <a:pt x="180835" y="305793"/>
                  </a:moveTo>
                  <a:cubicBezTo>
                    <a:pt x="111185" y="305793"/>
                    <a:pt x="54954" y="249614"/>
                    <a:pt x="54954" y="180028"/>
                  </a:cubicBezTo>
                  <a:cubicBezTo>
                    <a:pt x="54954" y="110443"/>
                    <a:pt x="111185" y="54264"/>
                    <a:pt x="180835" y="54264"/>
                  </a:cubicBezTo>
                  <a:cubicBezTo>
                    <a:pt x="250486" y="54264"/>
                    <a:pt x="306717" y="110443"/>
                    <a:pt x="306717" y="180028"/>
                  </a:cubicBezTo>
                  <a:cubicBezTo>
                    <a:pt x="306717" y="248975"/>
                    <a:pt x="250486" y="305154"/>
                    <a:pt x="180835" y="305793"/>
                  </a:cubicBezTo>
                  <a:close/>
                </a:path>
              </a:pathLst>
            </a:custGeom>
            <a:grpFill/>
            <a:ln w="63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88" name="Graphic 4">
            <a:extLst>
              <a:ext uri="{FF2B5EF4-FFF2-40B4-BE49-F238E27FC236}">
                <a16:creationId xmlns:a16="http://schemas.microsoft.com/office/drawing/2014/main" id="{F2D41481-31F8-4F27-B596-C65E482CC379}"/>
              </a:ext>
            </a:extLst>
          </p:cNvPr>
          <p:cNvGrpSpPr/>
          <p:nvPr/>
        </p:nvGrpSpPr>
        <p:grpSpPr>
          <a:xfrm>
            <a:off x="4284320" y="3247946"/>
            <a:ext cx="640080" cy="640080"/>
            <a:chOff x="905454" y="2855717"/>
            <a:chExt cx="361670" cy="361333"/>
          </a:xfrm>
          <a:solidFill>
            <a:srgbClr val="344D87"/>
          </a:solidFill>
        </p:grpSpPr>
        <p:sp>
          <p:nvSpPr>
            <p:cNvPr id="89" name="Graphic 4">
              <a:extLst>
                <a:ext uri="{FF2B5EF4-FFF2-40B4-BE49-F238E27FC236}">
                  <a16:creationId xmlns:a16="http://schemas.microsoft.com/office/drawing/2014/main" id="{BDDC094B-24F4-4AB0-BE31-65D63279B1C3}"/>
                </a:ext>
              </a:extLst>
            </p:cNvPr>
            <p:cNvSpPr/>
            <p:nvPr/>
          </p:nvSpPr>
          <p:spPr>
            <a:xfrm>
              <a:off x="1122711" y="2958499"/>
              <a:ext cx="17252" cy="17236"/>
            </a:xfrm>
            <a:custGeom>
              <a:avLst/>
              <a:gdLst>
                <a:gd name="connsiteX0" fmla="*/ 0 w 17252"/>
                <a:gd name="connsiteY0" fmla="*/ 0 h 17236"/>
                <a:gd name="connsiteX1" fmla="*/ 0 w 17252"/>
                <a:gd name="connsiteY1" fmla="*/ 17237 h 17236"/>
                <a:gd name="connsiteX2" fmla="*/ 17253 w 17252"/>
                <a:gd name="connsiteY2" fmla="*/ 17237 h 17236"/>
              </a:gdLst>
              <a:ahLst/>
              <a:cxnLst>
                <a:cxn ang="0">
                  <a:pos x="connsiteX0" y="connsiteY0"/>
                </a:cxn>
                <a:cxn ang="0">
                  <a:pos x="connsiteX1" y="connsiteY1"/>
                </a:cxn>
                <a:cxn ang="0">
                  <a:pos x="connsiteX2" y="connsiteY2"/>
                </a:cxn>
              </a:cxnLst>
              <a:rect l="l" t="t" r="r" b="b"/>
              <a:pathLst>
                <a:path w="17252" h="17236">
                  <a:moveTo>
                    <a:pt x="0" y="0"/>
                  </a:moveTo>
                  <a:lnTo>
                    <a:pt x="0" y="17237"/>
                  </a:lnTo>
                  <a:lnTo>
                    <a:pt x="17253" y="17237"/>
                  </a:lnTo>
                  <a:close/>
                </a:path>
              </a:pathLst>
            </a:custGeom>
            <a:grpFill/>
            <a:ln w="63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90" name="Graphic 4">
              <a:extLst>
                <a:ext uri="{FF2B5EF4-FFF2-40B4-BE49-F238E27FC236}">
                  <a16:creationId xmlns:a16="http://schemas.microsoft.com/office/drawing/2014/main" id="{5474B9BD-41DC-4D68-A948-74C17D945321}"/>
                </a:ext>
              </a:extLst>
            </p:cNvPr>
            <p:cNvSpPr/>
            <p:nvPr/>
          </p:nvSpPr>
          <p:spPr>
            <a:xfrm>
              <a:off x="905454" y="2855717"/>
              <a:ext cx="361670" cy="361333"/>
            </a:xfrm>
            <a:custGeom>
              <a:avLst/>
              <a:gdLst>
                <a:gd name="connsiteX0" fmla="*/ 180835 w 361670"/>
                <a:gd name="connsiteY0" fmla="*/ 0 h 361333"/>
                <a:gd name="connsiteX1" fmla="*/ 0 w 361670"/>
                <a:gd name="connsiteY1" fmla="*/ 180667 h 361333"/>
                <a:gd name="connsiteX2" fmla="*/ 180835 w 361670"/>
                <a:gd name="connsiteY2" fmla="*/ 361333 h 361333"/>
                <a:gd name="connsiteX3" fmla="*/ 361670 w 361670"/>
                <a:gd name="connsiteY3" fmla="*/ 180667 h 361333"/>
                <a:gd name="connsiteX4" fmla="*/ 180835 w 361670"/>
                <a:gd name="connsiteY4" fmla="*/ 0 h 361333"/>
                <a:gd name="connsiteX5" fmla="*/ 256237 w 361670"/>
                <a:gd name="connsiteY5" fmla="*/ 273873 h 361333"/>
                <a:gd name="connsiteX6" fmla="*/ 249847 w 361670"/>
                <a:gd name="connsiteY6" fmla="*/ 280257 h 361333"/>
                <a:gd name="connsiteX7" fmla="*/ 115658 w 361670"/>
                <a:gd name="connsiteY7" fmla="*/ 280257 h 361333"/>
                <a:gd name="connsiteX8" fmla="*/ 109268 w 361670"/>
                <a:gd name="connsiteY8" fmla="*/ 273873 h 361333"/>
                <a:gd name="connsiteX9" fmla="*/ 109268 w 361670"/>
                <a:gd name="connsiteY9" fmla="*/ 86822 h 361333"/>
                <a:gd name="connsiteX10" fmla="*/ 115658 w 361670"/>
                <a:gd name="connsiteY10" fmla="*/ 80438 h 361333"/>
                <a:gd name="connsiteX11" fmla="*/ 210229 w 361670"/>
                <a:gd name="connsiteY11" fmla="*/ 80438 h 361333"/>
                <a:gd name="connsiteX12" fmla="*/ 210229 w 361670"/>
                <a:gd name="connsiteY12" fmla="*/ 80438 h 361333"/>
                <a:gd name="connsiteX13" fmla="*/ 210229 w 361670"/>
                <a:gd name="connsiteY13" fmla="*/ 80438 h 361333"/>
                <a:gd name="connsiteX14" fmla="*/ 210868 w 361670"/>
                <a:gd name="connsiteY14" fmla="*/ 80438 h 361333"/>
                <a:gd name="connsiteX15" fmla="*/ 212785 w 361670"/>
                <a:gd name="connsiteY15" fmla="*/ 81076 h 361333"/>
                <a:gd name="connsiteX16" fmla="*/ 214702 w 361670"/>
                <a:gd name="connsiteY16" fmla="*/ 82353 h 361333"/>
                <a:gd name="connsiteX17" fmla="*/ 253680 w 361670"/>
                <a:gd name="connsiteY17" fmla="*/ 121296 h 361333"/>
                <a:gd name="connsiteX18" fmla="*/ 254959 w 361670"/>
                <a:gd name="connsiteY18" fmla="*/ 123211 h 361333"/>
                <a:gd name="connsiteX19" fmla="*/ 255597 w 361670"/>
                <a:gd name="connsiteY19" fmla="*/ 125764 h 361333"/>
                <a:gd name="connsiteX20" fmla="*/ 255597 w 361670"/>
                <a:gd name="connsiteY20" fmla="*/ 145555 h 361333"/>
                <a:gd name="connsiteX21" fmla="*/ 249208 w 361670"/>
                <a:gd name="connsiteY21" fmla="*/ 151939 h 361333"/>
                <a:gd name="connsiteX22" fmla="*/ 242818 w 361670"/>
                <a:gd name="connsiteY22" fmla="*/ 145555 h 361333"/>
                <a:gd name="connsiteX23" fmla="*/ 242818 w 361670"/>
                <a:gd name="connsiteY23" fmla="*/ 132148 h 361333"/>
                <a:gd name="connsiteX24" fmla="*/ 210229 w 361670"/>
                <a:gd name="connsiteY24" fmla="*/ 132148 h 361333"/>
                <a:gd name="connsiteX25" fmla="*/ 203839 w 361670"/>
                <a:gd name="connsiteY25" fmla="*/ 125764 h 361333"/>
                <a:gd name="connsiteX26" fmla="*/ 203839 w 361670"/>
                <a:gd name="connsiteY26" fmla="*/ 92568 h 361333"/>
                <a:gd name="connsiteX27" fmla="*/ 122048 w 361670"/>
                <a:gd name="connsiteY27" fmla="*/ 92568 h 361333"/>
                <a:gd name="connsiteX28" fmla="*/ 122048 w 361670"/>
                <a:gd name="connsiteY28" fmla="*/ 266850 h 361333"/>
                <a:gd name="connsiteX29" fmla="*/ 243457 w 361670"/>
                <a:gd name="connsiteY29" fmla="*/ 266850 h 361333"/>
                <a:gd name="connsiteX30" fmla="*/ 243457 w 361670"/>
                <a:gd name="connsiteY30" fmla="*/ 255359 h 361333"/>
                <a:gd name="connsiteX31" fmla="*/ 249847 w 361670"/>
                <a:gd name="connsiteY31" fmla="*/ 248975 h 361333"/>
                <a:gd name="connsiteX32" fmla="*/ 256237 w 361670"/>
                <a:gd name="connsiteY32" fmla="*/ 255359 h 361333"/>
                <a:gd name="connsiteX33" fmla="*/ 256237 w 361670"/>
                <a:gd name="connsiteY33" fmla="*/ 273873 h 361333"/>
                <a:gd name="connsiteX34" fmla="*/ 230677 w 361670"/>
                <a:gd name="connsiteY34" fmla="*/ 248975 h 361333"/>
                <a:gd name="connsiteX35" fmla="*/ 230677 w 361670"/>
                <a:gd name="connsiteY35" fmla="*/ 248975 h 361333"/>
                <a:gd name="connsiteX36" fmla="*/ 227482 w 361670"/>
                <a:gd name="connsiteY36" fmla="*/ 249614 h 361333"/>
                <a:gd name="connsiteX37" fmla="*/ 141857 w 361670"/>
                <a:gd name="connsiteY37" fmla="*/ 249614 h 361333"/>
                <a:gd name="connsiteX38" fmla="*/ 135467 w 361670"/>
                <a:gd name="connsiteY38" fmla="*/ 243230 h 361333"/>
                <a:gd name="connsiteX39" fmla="*/ 141857 w 361670"/>
                <a:gd name="connsiteY39" fmla="*/ 236846 h 361333"/>
                <a:gd name="connsiteX40" fmla="*/ 198727 w 361670"/>
                <a:gd name="connsiteY40" fmla="*/ 236846 h 361333"/>
                <a:gd name="connsiteX41" fmla="*/ 187864 w 361670"/>
                <a:gd name="connsiteY41" fmla="*/ 222801 h 361333"/>
                <a:gd name="connsiteX42" fmla="*/ 141218 w 361670"/>
                <a:gd name="connsiteY42" fmla="*/ 222801 h 361333"/>
                <a:gd name="connsiteX43" fmla="*/ 134828 w 361670"/>
                <a:gd name="connsiteY43" fmla="*/ 216417 h 361333"/>
                <a:gd name="connsiteX44" fmla="*/ 141218 w 361670"/>
                <a:gd name="connsiteY44" fmla="*/ 210033 h 361333"/>
                <a:gd name="connsiteX45" fmla="*/ 141218 w 361670"/>
                <a:gd name="connsiteY45" fmla="*/ 210033 h 361333"/>
                <a:gd name="connsiteX46" fmla="*/ 183391 w 361670"/>
                <a:gd name="connsiteY46" fmla="*/ 210033 h 361333"/>
                <a:gd name="connsiteX47" fmla="*/ 182752 w 361670"/>
                <a:gd name="connsiteY47" fmla="*/ 201734 h 361333"/>
                <a:gd name="connsiteX48" fmla="*/ 183391 w 361670"/>
                <a:gd name="connsiteY48" fmla="*/ 195350 h 361333"/>
                <a:gd name="connsiteX49" fmla="*/ 141218 w 361670"/>
                <a:gd name="connsiteY49" fmla="*/ 195350 h 361333"/>
                <a:gd name="connsiteX50" fmla="*/ 134828 w 361670"/>
                <a:gd name="connsiteY50" fmla="*/ 188966 h 361333"/>
                <a:gd name="connsiteX51" fmla="*/ 141218 w 361670"/>
                <a:gd name="connsiteY51" fmla="*/ 182582 h 361333"/>
                <a:gd name="connsiteX52" fmla="*/ 186586 w 361670"/>
                <a:gd name="connsiteY52" fmla="*/ 182582 h 361333"/>
                <a:gd name="connsiteX53" fmla="*/ 195532 w 361670"/>
                <a:gd name="connsiteY53" fmla="*/ 168537 h 361333"/>
                <a:gd name="connsiteX54" fmla="*/ 141218 w 361670"/>
                <a:gd name="connsiteY54" fmla="*/ 168537 h 361333"/>
                <a:gd name="connsiteX55" fmla="*/ 134828 w 361670"/>
                <a:gd name="connsiteY55" fmla="*/ 162153 h 361333"/>
                <a:gd name="connsiteX56" fmla="*/ 141218 w 361670"/>
                <a:gd name="connsiteY56" fmla="*/ 155769 h 361333"/>
                <a:gd name="connsiteX57" fmla="*/ 215980 w 361670"/>
                <a:gd name="connsiteY57" fmla="*/ 155769 h 361333"/>
                <a:gd name="connsiteX58" fmla="*/ 216619 w 361670"/>
                <a:gd name="connsiteY58" fmla="*/ 155769 h 361333"/>
                <a:gd name="connsiteX59" fmla="*/ 230038 w 361670"/>
                <a:gd name="connsiteY59" fmla="*/ 153854 h 361333"/>
                <a:gd name="connsiteX60" fmla="*/ 277323 w 361670"/>
                <a:gd name="connsiteY60" fmla="*/ 201095 h 361333"/>
                <a:gd name="connsiteX61" fmla="*/ 230677 w 361670"/>
                <a:gd name="connsiteY61" fmla="*/ 248975 h 361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361670" h="361333">
                  <a:moveTo>
                    <a:pt x="180835" y="0"/>
                  </a:moveTo>
                  <a:cubicBezTo>
                    <a:pt x="80513" y="0"/>
                    <a:pt x="0" y="81076"/>
                    <a:pt x="0" y="180667"/>
                  </a:cubicBezTo>
                  <a:cubicBezTo>
                    <a:pt x="0" y="280257"/>
                    <a:pt x="81152" y="361333"/>
                    <a:pt x="180835" y="361333"/>
                  </a:cubicBezTo>
                  <a:cubicBezTo>
                    <a:pt x="281157" y="361333"/>
                    <a:pt x="361670" y="280257"/>
                    <a:pt x="361670" y="180667"/>
                  </a:cubicBezTo>
                  <a:cubicBezTo>
                    <a:pt x="361670" y="81076"/>
                    <a:pt x="281157" y="0"/>
                    <a:pt x="180835" y="0"/>
                  </a:cubicBezTo>
                  <a:close/>
                  <a:moveTo>
                    <a:pt x="256237" y="273873"/>
                  </a:moveTo>
                  <a:cubicBezTo>
                    <a:pt x="256237" y="277703"/>
                    <a:pt x="253680" y="280257"/>
                    <a:pt x="249847" y="280257"/>
                  </a:cubicBezTo>
                  <a:lnTo>
                    <a:pt x="115658" y="280257"/>
                  </a:lnTo>
                  <a:cubicBezTo>
                    <a:pt x="111824" y="280257"/>
                    <a:pt x="109268" y="277703"/>
                    <a:pt x="109268" y="273873"/>
                  </a:cubicBezTo>
                  <a:lnTo>
                    <a:pt x="109268" y="86822"/>
                  </a:lnTo>
                  <a:cubicBezTo>
                    <a:pt x="109268" y="82992"/>
                    <a:pt x="111824" y="80438"/>
                    <a:pt x="115658" y="80438"/>
                  </a:cubicBezTo>
                  <a:lnTo>
                    <a:pt x="210229" y="80438"/>
                  </a:lnTo>
                  <a:cubicBezTo>
                    <a:pt x="210229" y="80438"/>
                    <a:pt x="210229" y="80438"/>
                    <a:pt x="210229" y="80438"/>
                  </a:cubicBezTo>
                  <a:cubicBezTo>
                    <a:pt x="210229" y="80438"/>
                    <a:pt x="210229" y="80438"/>
                    <a:pt x="210229" y="80438"/>
                  </a:cubicBezTo>
                  <a:cubicBezTo>
                    <a:pt x="210229" y="80438"/>
                    <a:pt x="210229" y="80438"/>
                    <a:pt x="210868" y="80438"/>
                  </a:cubicBezTo>
                  <a:cubicBezTo>
                    <a:pt x="211507" y="80438"/>
                    <a:pt x="212146" y="80438"/>
                    <a:pt x="212785" y="81076"/>
                  </a:cubicBezTo>
                  <a:cubicBezTo>
                    <a:pt x="213424" y="81715"/>
                    <a:pt x="214063" y="81715"/>
                    <a:pt x="214702" y="82353"/>
                  </a:cubicBezTo>
                  <a:lnTo>
                    <a:pt x="253680" y="121296"/>
                  </a:lnTo>
                  <a:cubicBezTo>
                    <a:pt x="254320" y="121934"/>
                    <a:pt x="254959" y="122572"/>
                    <a:pt x="254959" y="123211"/>
                  </a:cubicBezTo>
                  <a:cubicBezTo>
                    <a:pt x="255597" y="123849"/>
                    <a:pt x="255597" y="125126"/>
                    <a:pt x="255597" y="125764"/>
                  </a:cubicBezTo>
                  <a:lnTo>
                    <a:pt x="255597" y="145555"/>
                  </a:lnTo>
                  <a:cubicBezTo>
                    <a:pt x="255597" y="149385"/>
                    <a:pt x="253042" y="151939"/>
                    <a:pt x="249208" y="151939"/>
                  </a:cubicBezTo>
                  <a:cubicBezTo>
                    <a:pt x="245374" y="151939"/>
                    <a:pt x="242818" y="149385"/>
                    <a:pt x="242818" y="145555"/>
                  </a:cubicBezTo>
                  <a:lnTo>
                    <a:pt x="242818" y="132148"/>
                  </a:lnTo>
                  <a:lnTo>
                    <a:pt x="210229" y="132148"/>
                  </a:lnTo>
                  <a:cubicBezTo>
                    <a:pt x="206395" y="132148"/>
                    <a:pt x="203839" y="129595"/>
                    <a:pt x="203839" y="125764"/>
                  </a:cubicBezTo>
                  <a:lnTo>
                    <a:pt x="203839" y="92568"/>
                  </a:lnTo>
                  <a:lnTo>
                    <a:pt x="122048" y="92568"/>
                  </a:lnTo>
                  <a:lnTo>
                    <a:pt x="122048" y="266850"/>
                  </a:lnTo>
                  <a:lnTo>
                    <a:pt x="243457" y="266850"/>
                  </a:lnTo>
                  <a:lnTo>
                    <a:pt x="243457" y="255359"/>
                  </a:lnTo>
                  <a:cubicBezTo>
                    <a:pt x="243457" y="251529"/>
                    <a:pt x="246013" y="248975"/>
                    <a:pt x="249847" y="248975"/>
                  </a:cubicBezTo>
                  <a:cubicBezTo>
                    <a:pt x="253680" y="248975"/>
                    <a:pt x="256237" y="251529"/>
                    <a:pt x="256237" y="255359"/>
                  </a:cubicBezTo>
                  <a:lnTo>
                    <a:pt x="256237" y="273873"/>
                  </a:lnTo>
                  <a:close/>
                  <a:moveTo>
                    <a:pt x="230677" y="248975"/>
                  </a:moveTo>
                  <a:cubicBezTo>
                    <a:pt x="230677" y="248975"/>
                    <a:pt x="230038" y="248975"/>
                    <a:pt x="230677" y="248975"/>
                  </a:cubicBezTo>
                  <a:cubicBezTo>
                    <a:pt x="229399" y="248975"/>
                    <a:pt x="228760" y="249614"/>
                    <a:pt x="227482" y="249614"/>
                  </a:cubicBezTo>
                  <a:lnTo>
                    <a:pt x="141857" y="249614"/>
                  </a:lnTo>
                  <a:cubicBezTo>
                    <a:pt x="138023" y="249614"/>
                    <a:pt x="135467" y="247060"/>
                    <a:pt x="135467" y="243230"/>
                  </a:cubicBezTo>
                  <a:cubicBezTo>
                    <a:pt x="135467" y="239399"/>
                    <a:pt x="138023" y="236846"/>
                    <a:pt x="141857" y="236846"/>
                  </a:cubicBezTo>
                  <a:lnTo>
                    <a:pt x="198727" y="236846"/>
                  </a:lnTo>
                  <a:cubicBezTo>
                    <a:pt x="194254" y="233015"/>
                    <a:pt x="190420" y="227908"/>
                    <a:pt x="187864" y="222801"/>
                  </a:cubicBezTo>
                  <a:lnTo>
                    <a:pt x="141218" y="222801"/>
                  </a:lnTo>
                  <a:cubicBezTo>
                    <a:pt x="137384" y="222801"/>
                    <a:pt x="134828" y="220247"/>
                    <a:pt x="134828" y="216417"/>
                  </a:cubicBezTo>
                  <a:cubicBezTo>
                    <a:pt x="134828" y="212587"/>
                    <a:pt x="137384" y="210033"/>
                    <a:pt x="141218" y="210033"/>
                  </a:cubicBezTo>
                  <a:cubicBezTo>
                    <a:pt x="141218" y="210033"/>
                    <a:pt x="141218" y="210033"/>
                    <a:pt x="141218" y="210033"/>
                  </a:cubicBezTo>
                  <a:lnTo>
                    <a:pt x="183391" y="210033"/>
                  </a:lnTo>
                  <a:cubicBezTo>
                    <a:pt x="182752" y="207479"/>
                    <a:pt x="182752" y="204926"/>
                    <a:pt x="182752" y="201734"/>
                  </a:cubicBezTo>
                  <a:cubicBezTo>
                    <a:pt x="182752" y="199819"/>
                    <a:pt x="182752" y="197903"/>
                    <a:pt x="183391" y="195350"/>
                  </a:cubicBezTo>
                  <a:lnTo>
                    <a:pt x="141218" y="195350"/>
                  </a:lnTo>
                  <a:cubicBezTo>
                    <a:pt x="137384" y="195350"/>
                    <a:pt x="134828" y="192796"/>
                    <a:pt x="134828" y="188966"/>
                  </a:cubicBezTo>
                  <a:cubicBezTo>
                    <a:pt x="134828" y="185135"/>
                    <a:pt x="137384" y="182582"/>
                    <a:pt x="141218" y="182582"/>
                  </a:cubicBezTo>
                  <a:lnTo>
                    <a:pt x="186586" y="182582"/>
                  </a:lnTo>
                  <a:cubicBezTo>
                    <a:pt x="189142" y="177475"/>
                    <a:pt x="191698" y="173006"/>
                    <a:pt x="195532" y="168537"/>
                  </a:cubicBezTo>
                  <a:lnTo>
                    <a:pt x="141218" y="168537"/>
                  </a:lnTo>
                  <a:cubicBezTo>
                    <a:pt x="137384" y="168537"/>
                    <a:pt x="134828" y="165984"/>
                    <a:pt x="134828" y="162153"/>
                  </a:cubicBezTo>
                  <a:cubicBezTo>
                    <a:pt x="134828" y="158323"/>
                    <a:pt x="137384" y="155769"/>
                    <a:pt x="141218" y="155769"/>
                  </a:cubicBezTo>
                  <a:lnTo>
                    <a:pt x="215980" y="155769"/>
                  </a:lnTo>
                  <a:cubicBezTo>
                    <a:pt x="215980" y="155769"/>
                    <a:pt x="216619" y="155769"/>
                    <a:pt x="216619" y="155769"/>
                  </a:cubicBezTo>
                  <a:cubicBezTo>
                    <a:pt x="221092" y="154492"/>
                    <a:pt x="225565" y="153854"/>
                    <a:pt x="230038" y="153854"/>
                  </a:cubicBezTo>
                  <a:cubicBezTo>
                    <a:pt x="256237" y="153854"/>
                    <a:pt x="277323" y="174921"/>
                    <a:pt x="277323" y="201095"/>
                  </a:cubicBezTo>
                  <a:cubicBezTo>
                    <a:pt x="277323" y="227270"/>
                    <a:pt x="256875" y="248975"/>
                    <a:pt x="230677" y="248975"/>
                  </a:cubicBezTo>
                  <a:close/>
                </a:path>
              </a:pathLst>
            </a:custGeom>
            <a:solidFill>
              <a:schemeClr val="accent6"/>
            </a:solidFill>
            <a:ln w="63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91" name="Graphic 4">
              <a:extLst>
                <a:ext uri="{FF2B5EF4-FFF2-40B4-BE49-F238E27FC236}">
                  <a16:creationId xmlns:a16="http://schemas.microsoft.com/office/drawing/2014/main" id="{7D196EA1-0FA1-4A4D-9DD8-D084F4B79346}"/>
                </a:ext>
              </a:extLst>
            </p:cNvPr>
            <p:cNvSpPr/>
            <p:nvPr/>
          </p:nvSpPr>
          <p:spPr>
            <a:xfrm>
              <a:off x="1101625" y="3022339"/>
              <a:ext cx="69011" cy="68947"/>
            </a:xfrm>
            <a:custGeom>
              <a:avLst/>
              <a:gdLst>
                <a:gd name="connsiteX0" fmla="*/ 34506 w 69011"/>
                <a:gd name="connsiteY0" fmla="*/ 0 h 68947"/>
                <a:gd name="connsiteX1" fmla="*/ 0 w 69011"/>
                <a:gd name="connsiteY1" fmla="*/ 34474 h 68947"/>
                <a:gd name="connsiteX2" fmla="*/ 34506 w 69011"/>
                <a:gd name="connsiteY2" fmla="*/ 68947 h 68947"/>
                <a:gd name="connsiteX3" fmla="*/ 69011 w 69011"/>
                <a:gd name="connsiteY3" fmla="*/ 34474 h 68947"/>
                <a:gd name="connsiteX4" fmla="*/ 34506 w 69011"/>
                <a:gd name="connsiteY4" fmla="*/ 0 h 68947"/>
                <a:gd name="connsiteX5" fmla="*/ 34506 w 69011"/>
                <a:gd name="connsiteY5" fmla="*/ 30005 h 68947"/>
                <a:gd name="connsiteX6" fmla="*/ 48564 w 69011"/>
                <a:gd name="connsiteY6" fmla="*/ 44050 h 68947"/>
                <a:gd name="connsiteX7" fmla="*/ 39618 w 69011"/>
                <a:gd name="connsiteY7" fmla="*/ 56818 h 68947"/>
                <a:gd name="connsiteX8" fmla="*/ 39618 w 69011"/>
                <a:gd name="connsiteY8" fmla="*/ 58733 h 68947"/>
                <a:gd name="connsiteX9" fmla="*/ 34506 w 69011"/>
                <a:gd name="connsiteY9" fmla="*/ 63840 h 68947"/>
                <a:gd name="connsiteX10" fmla="*/ 29394 w 69011"/>
                <a:gd name="connsiteY10" fmla="*/ 58733 h 68947"/>
                <a:gd name="connsiteX11" fmla="*/ 29394 w 69011"/>
                <a:gd name="connsiteY11" fmla="*/ 56818 h 68947"/>
                <a:gd name="connsiteX12" fmla="*/ 20448 w 69011"/>
                <a:gd name="connsiteY12" fmla="*/ 44050 h 68947"/>
                <a:gd name="connsiteX13" fmla="*/ 25560 w 69011"/>
                <a:gd name="connsiteY13" fmla="*/ 38942 h 68947"/>
                <a:gd name="connsiteX14" fmla="*/ 30672 w 69011"/>
                <a:gd name="connsiteY14" fmla="*/ 44050 h 68947"/>
                <a:gd name="connsiteX15" fmla="*/ 35145 w 69011"/>
                <a:gd name="connsiteY15" fmla="*/ 48518 h 68947"/>
                <a:gd name="connsiteX16" fmla="*/ 39618 w 69011"/>
                <a:gd name="connsiteY16" fmla="*/ 44050 h 68947"/>
                <a:gd name="connsiteX17" fmla="*/ 35145 w 69011"/>
                <a:gd name="connsiteY17" fmla="*/ 39581 h 68947"/>
                <a:gd name="connsiteX18" fmla="*/ 21087 w 69011"/>
                <a:gd name="connsiteY18" fmla="*/ 25536 h 68947"/>
                <a:gd name="connsiteX19" fmla="*/ 30033 w 69011"/>
                <a:gd name="connsiteY19" fmla="*/ 12768 h 68947"/>
                <a:gd name="connsiteX20" fmla="*/ 30033 w 69011"/>
                <a:gd name="connsiteY20" fmla="*/ 10853 h 68947"/>
                <a:gd name="connsiteX21" fmla="*/ 35145 w 69011"/>
                <a:gd name="connsiteY21" fmla="*/ 5746 h 68947"/>
                <a:gd name="connsiteX22" fmla="*/ 40257 w 69011"/>
                <a:gd name="connsiteY22" fmla="*/ 10853 h 68947"/>
                <a:gd name="connsiteX23" fmla="*/ 40257 w 69011"/>
                <a:gd name="connsiteY23" fmla="*/ 12768 h 68947"/>
                <a:gd name="connsiteX24" fmla="*/ 49203 w 69011"/>
                <a:gd name="connsiteY24" fmla="*/ 25536 h 68947"/>
                <a:gd name="connsiteX25" fmla="*/ 44091 w 69011"/>
                <a:gd name="connsiteY25" fmla="*/ 30643 h 68947"/>
                <a:gd name="connsiteX26" fmla="*/ 38979 w 69011"/>
                <a:gd name="connsiteY26" fmla="*/ 25536 h 68947"/>
                <a:gd name="connsiteX27" fmla="*/ 34506 w 69011"/>
                <a:gd name="connsiteY27" fmla="*/ 21067 h 68947"/>
                <a:gd name="connsiteX28" fmla="*/ 30033 w 69011"/>
                <a:gd name="connsiteY28" fmla="*/ 25536 h 68947"/>
                <a:gd name="connsiteX29" fmla="*/ 34506 w 69011"/>
                <a:gd name="connsiteY29" fmla="*/ 30005 h 68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9011" h="68947">
                  <a:moveTo>
                    <a:pt x="34506" y="0"/>
                  </a:moveTo>
                  <a:cubicBezTo>
                    <a:pt x="15336" y="0"/>
                    <a:pt x="0" y="15322"/>
                    <a:pt x="0" y="34474"/>
                  </a:cubicBezTo>
                  <a:cubicBezTo>
                    <a:pt x="0" y="53626"/>
                    <a:pt x="15336" y="68947"/>
                    <a:pt x="34506" y="68947"/>
                  </a:cubicBezTo>
                  <a:cubicBezTo>
                    <a:pt x="53676" y="68947"/>
                    <a:pt x="69011" y="53626"/>
                    <a:pt x="69011" y="34474"/>
                  </a:cubicBezTo>
                  <a:cubicBezTo>
                    <a:pt x="69011" y="15322"/>
                    <a:pt x="53676" y="0"/>
                    <a:pt x="34506" y="0"/>
                  </a:cubicBezTo>
                  <a:close/>
                  <a:moveTo>
                    <a:pt x="34506" y="30005"/>
                  </a:moveTo>
                  <a:cubicBezTo>
                    <a:pt x="42174" y="30005"/>
                    <a:pt x="48564" y="36389"/>
                    <a:pt x="48564" y="44050"/>
                  </a:cubicBezTo>
                  <a:cubicBezTo>
                    <a:pt x="48564" y="49795"/>
                    <a:pt x="44730" y="54902"/>
                    <a:pt x="39618" y="56818"/>
                  </a:cubicBezTo>
                  <a:lnTo>
                    <a:pt x="39618" y="58733"/>
                  </a:lnTo>
                  <a:cubicBezTo>
                    <a:pt x="39618" y="61286"/>
                    <a:pt x="37701" y="63840"/>
                    <a:pt x="34506" y="63840"/>
                  </a:cubicBezTo>
                  <a:cubicBezTo>
                    <a:pt x="31311" y="63840"/>
                    <a:pt x="29394" y="61925"/>
                    <a:pt x="29394" y="58733"/>
                  </a:cubicBezTo>
                  <a:lnTo>
                    <a:pt x="29394" y="56818"/>
                  </a:lnTo>
                  <a:cubicBezTo>
                    <a:pt x="24282" y="54902"/>
                    <a:pt x="20448" y="49795"/>
                    <a:pt x="20448" y="44050"/>
                  </a:cubicBezTo>
                  <a:cubicBezTo>
                    <a:pt x="20448" y="41496"/>
                    <a:pt x="22365" y="38942"/>
                    <a:pt x="25560" y="38942"/>
                  </a:cubicBezTo>
                  <a:cubicBezTo>
                    <a:pt x="28755" y="38942"/>
                    <a:pt x="30672" y="40858"/>
                    <a:pt x="30672" y="44050"/>
                  </a:cubicBezTo>
                  <a:cubicBezTo>
                    <a:pt x="30672" y="46603"/>
                    <a:pt x="32589" y="48518"/>
                    <a:pt x="35145" y="48518"/>
                  </a:cubicBezTo>
                  <a:cubicBezTo>
                    <a:pt x="37701" y="48518"/>
                    <a:pt x="39618" y="46603"/>
                    <a:pt x="39618" y="44050"/>
                  </a:cubicBezTo>
                  <a:cubicBezTo>
                    <a:pt x="39618" y="41496"/>
                    <a:pt x="37701" y="39581"/>
                    <a:pt x="35145" y="39581"/>
                  </a:cubicBezTo>
                  <a:cubicBezTo>
                    <a:pt x="27477" y="39581"/>
                    <a:pt x="21087" y="33197"/>
                    <a:pt x="21087" y="25536"/>
                  </a:cubicBezTo>
                  <a:cubicBezTo>
                    <a:pt x="21087" y="19790"/>
                    <a:pt x="24921" y="14683"/>
                    <a:pt x="30033" y="12768"/>
                  </a:cubicBezTo>
                  <a:lnTo>
                    <a:pt x="30033" y="10853"/>
                  </a:lnTo>
                  <a:cubicBezTo>
                    <a:pt x="30033" y="8299"/>
                    <a:pt x="31950" y="5746"/>
                    <a:pt x="35145" y="5746"/>
                  </a:cubicBezTo>
                  <a:cubicBezTo>
                    <a:pt x="38340" y="5746"/>
                    <a:pt x="40257" y="7661"/>
                    <a:pt x="40257" y="10853"/>
                  </a:cubicBezTo>
                  <a:lnTo>
                    <a:pt x="40257" y="12768"/>
                  </a:lnTo>
                  <a:cubicBezTo>
                    <a:pt x="45369" y="14683"/>
                    <a:pt x="49203" y="19790"/>
                    <a:pt x="49203" y="25536"/>
                  </a:cubicBezTo>
                  <a:cubicBezTo>
                    <a:pt x="49203" y="28090"/>
                    <a:pt x="47286" y="30643"/>
                    <a:pt x="44091" y="30643"/>
                  </a:cubicBezTo>
                  <a:cubicBezTo>
                    <a:pt x="40896" y="30643"/>
                    <a:pt x="38979" y="28728"/>
                    <a:pt x="38979" y="25536"/>
                  </a:cubicBezTo>
                  <a:cubicBezTo>
                    <a:pt x="38979" y="22982"/>
                    <a:pt x="37062" y="21067"/>
                    <a:pt x="34506" y="21067"/>
                  </a:cubicBezTo>
                  <a:cubicBezTo>
                    <a:pt x="31950" y="21067"/>
                    <a:pt x="30033" y="22982"/>
                    <a:pt x="30033" y="25536"/>
                  </a:cubicBezTo>
                  <a:cubicBezTo>
                    <a:pt x="30033" y="28090"/>
                    <a:pt x="31950" y="30005"/>
                    <a:pt x="34506" y="30005"/>
                  </a:cubicBezTo>
                  <a:close/>
                </a:path>
              </a:pathLst>
            </a:custGeom>
            <a:solidFill>
              <a:schemeClr val="accent6"/>
            </a:solidFill>
            <a:ln w="63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sp>
        <p:nvSpPr>
          <p:cNvPr id="92" name="Graphic 4">
            <a:extLst>
              <a:ext uri="{FF2B5EF4-FFF2-40B4-BE49-F238E27FC236}">
                <a16:creationId xmlns:a16="http://schemas.microsoft.com/office/drawing/2014/main" id="{DFE5ECA3-8705-4EDF-9B7C-F85B26E8216C}"/>
              </a:ext>
            </a:extLst>
          </p:cNvPr>
          <p:cNvSpPr/>
          <p:nvPr/>
        </p:nvSpPr>
        <p:spPr>
          <a:xfrm>
            <a:off x="2036661" y="5761006"/>
            <a:ext cx="640080" cy="640080"/>
          </a:xfrm>
          <a:custGeom>
            <a:avLst/>
            <a:gdLst>
              <a:gd name="connsiteX0" fmla="*/ 180835 w 361670"/>
              <a:gd name="connsiteY0" fmla="*/ 0 h 361333"/>
              <a:gd name="connsiteX1" fmla="*/ 0 w 361670"/>
              <a:gd name="connsiteY1" fmla="*/ 180667 h 361333"/>
              <a:gd name="connsiteX2" fmla="*/ 180835 w 361670"/>
              <a:gd name="connsiteY2" fmla="*/ 361333 h 361333"/>
              <a:gd name="connsiteX3" fmla="*/ 361670 w 361670"/>
              <a:gd name="connsiteY3" fmla="*/ 180667 h 361333"/>
              <a:gd name="connsiteX4" fmla="*/ 180835 w 361670"/>
              <a:gd name="connsiteY4" fmla="*/ 0 h 361333"/>
              <a:gd name="connsiteX5" fmla="*/ 111185 w 361670"/>
              <a:gd name="connsiteY5" fmla="*/ 264935 h 361333"/>
              <a:gd name="connsiteX6" fmla="*/ 104795 w 361670"/>
              <a:gd name="connsiteY6" fmla="*/ 271319 h 361333"/>
              <a:gd name="connsiteX7" fmla="*/ 89459 w 361670"/>
              <a:gd name="connsiteY7" fmla="*/ 271319 h 361333"/>
              <a:gd name="connsiteX8" fmla="*/ 83069 w 361670"/>
              <a:gd name="connsiteY8" fmla="*/ 264935 h 361333"/>
              <a:gd name="connsiteX9" fmla="*/ 83069 w 361670"/>
              <a:gd name="connsiteY9" fmla="*/ 263658 h 361333"/>
              <a:gd name="connsiteX10" fmla="*/ 89459 w 361670"/>
              <a:gd name="connsiteY10" fmla="*/ 257274 h 361333"/>
              <a:gd name="connsiteX11" fmla="*/ 104795 w 361670"/>
              <a:gd name="connsiteY11" fmla="*/ 257274 h 361333"/>
              <a:gd name="connsiteX12" fmla="*/ 111185 w 361670"/>
              <a:gd name="connsiteY12" fmla="*/ 263658 h 361333"/>
              <a:gd name="connsiteX13" fmla="*/ 111185 w 361670"/>
              <a:gd name="connsiteY13" fmla="*/ 264935 h 361333"/>
              <a:gd name="connsiteX14" fmla="*/ 111185 w 361670"/>
              <a:gd name="connsiteY14" fmla="*/ 237484 h 361333"/>
              <a:gd name="connsiteX15" fmla="*/ 104795 w 361670"/>
              <a:gd name="connsiteY15" fmla="*/ 243868 h 361333"/>
              <a:gd name="connsiteX16" fmla="*/ 89459 w 361670"/>
              <a:gd name="connsiteY16" fmla="*/ 243868 h 361333"/>
              <a:gd name="connsiteX17" fmla="*/ 83069 w 361670"/>
              <a:gd name="connsiteY17" fmla="*/ 237484 h 361333"/>
              <a:gd name="connsiteX18" fmla="*/ 83069 w 361670"/>
              <a:gd name="connsiteY18" fmla="*/ 236207 h 361333"/>
              <a:gd name="connsiteX19" fmla="*/ 89459 w 361670"/>
              <a:gd name="connsiteY19" fmla="*/ 229823 h 361333"/>
              <a:gd name="connsiteX20" fmla="*/ 104795 w 361670"/>
              <a:gd name="connsiteY20" fmla="*/ 229823 h 361333"/>
              <a:gd name="connsiteX21" fmla="*/ 111185 w 361670"/>
              <a:gd name="connsiteY21" fmla="*/ 236207 h 361333"/>
              <a:gd name="connsiteX22" fmla="*/ 111185 w 361670"/>
              <a:gd name="connsiteY22" fmla="*/ 237484 h 361333"/>
              <a:gd name="connsiteX23" fmla="*/ 111185 w 361670"/>
              <a:gd name="connsiteY23" fmla="*/ 209395 h 361333"/>
              <a:gd name="connsiteX24" fmla="*/ 104795 w 361670"/>
              <a:gd name="connsiteY24" fmla="*/ 215779 h 361333"/>
              <a:gd name="connsiteX25" fmla="*/ 89459 w 361670"/>
              <a:gd name="connsiteY25" fmla="*/ 215779 h 361333"/>
              <a:gd name="connsiteX26" fmla="*/ 83069 w 361670"/>
              <a:gd name="connsiteY26" fmla="*/ 209395 h 361333"/>
              <a:gd name="connsiteX27" fmla="*/ 83069 w 361670"/>
              <a:gd name="connsiteY27" fmla="*/ 208118 h 361333"/>
              <a:gd name="connsiteX28" fmla="*/ 89459 w 361670"/>
              <a:gd name="connsiteY28" fmla="*/ 201734 h 361333"/>
              <a:gd name="connsiteX29" fmla="*/ 104795 w 361670"/>
              <a:gd name="connsiteY29" fmla="*/ 201734 h 361333"/>
              <a:gd name="connsiteX30" fmla="*/ 111185 w 361670"/>
              <a:gd name="connsiteY30" fmla="*/ 208118 h 361333"/>
              <a:gd name="connsiteX31" fmla="*/ 111185 w 361670"/>
              <a:gd name="connsiteY31" fmla="*/ 209395 h 361333"/>
              <a:gd name="connsiteX32" fmla="*/ 111185 w 361670"/>
              <a:gd name="connsiteY32" fmla="*/ 181305 h 361333"/>
              <a:gd name="connsiteX33" fmla="*/ 104795 w 361670"/>
              <a:gd name="connsiteY33" fmla="*/ 187689 h 361333"/>
              <a:gd name="connsiteX34" fmla="*/ 89459 w 361670"/>
              <a:gd name="connsiteY34" fmla="*/ 187689 h 361333"/>
              <a:gd name="connsiteX35" fmla="*/ 83069 w 361670"/>
              <a:gd name="connsiteY35" fmla="*/ 181305 h 361333"/>
              <a:gd name="connsiteX36" fmla="*/ 83069 w 361670"/>
              <a:gd name="connsiteY36" fmla="*/ 180028 h 361333"/>
              <a:gd name="connsiteX37" fmla="*/ 89459 w 361670"/>
              <a:gd name="connsiteY37" fmla="*/ 173644 h 361333"/>
              <a:gd name="connsiteX38" fmla="*/ 104795 w 361670"/>
              <a:gd name="connsiteY38" fmla="*/ 173644 h 361333"/>
              <a:gd name="connsiteX39" fmla="*/ 111185 w 361670"/>
              <a:gd name="connsiteY39" fmla="*/ 180028 h 361333"/>
              <a:gd name="connsiteX40" fmla="*/ 111185 w 361670"/>
              <a:gd name="connsiteY40" fmla="*/ 181305 h 361333"/>
              <a:gd name="connsiteX41" fmla="*/ 166777 w 361670"/>
              <a:gd name="connsiteY41" fmla="*/ 264935 h 361333"/>
              <a:gd name="connsiteX42" fmla="*/ 160387 w 361670"/>
              <a:gd name="connsiteY42" fmla="*/ 271319 h 361333"/>
              <a:gd name="connsiteX43" fmla="*/ 145052 w 361670"/>
              <a:gd name="connsiteY43" fmla="*/ 271319 h 361333"/>
              <a:gd name="connsiteX44" fmla="*/ 138662 w 361670"/>
              <a:gd name="connsiteY44" fmla="*/ 264935 h 361333"/>
              <a:gd name="connsiteX45" fmla="*/ 138662 w 361670"/>
              <a:gd name="connsiteY45" fmla="*/ 263658 h 361333"/>
              <a:gd name="connsiteX46" fmla="*/ 145052 w 361670"/>
              <a:gd name="connsiteY46" fmla="*/ 257274 h 361333"/>
              <a:gd name="connsiteX47" fmla="*/ 160387 w 361670"/>
              <a:gd name="connsiteY47" fmla="*/ 257274 h 361333"/>
              <a:gd name="connsiteX48" fmla="*/ 166777 w 361670"/>
              <a:gd name="connsiteY48" fmla="*/ 263658 h 361333"/>
              <a:gd name="connsiteX49" fmla="*/ 166777 w 361670"/>
              <a:gd name="connsiteY49" fmla="*/ 264935 h 361333"/>
              <a:gd name="connsiteX50" fmla="*/ 166777 w 361670"/>
              <a:gd name="connsiteY50" fmla="*/ 237484 h 361333"/>
              <a:gd name="connsiteX51" fmla="*/ 160387 w 361670"/>
              <a:gd name="connsiteY51" fmla="*/ 243868 h 361333"/>
              <a:gd name="connsiteX52" fmla="*/ 145052 w 361670"/>
              <a:gd name="connsiteY52" fmla="*/ 243868 h 361333"/>
              <a:gd name="connsiteX53" fmla="*/ 138662 w 361670"/>
              <a:gd name="connsiteY53" fmla="*/ 237484 h 361333"/>
              <a:gd name="connsiteX54" fmla="*/ 138662 w 361670"/>
              <a:gd name="connsiteY54" fmla="*/ 236207 h 361333"/>
              <a:gd name="connsiteX55" fmla="*/ 145052 w 361670"/>
              <a:gd name="connsiteY55" fmla="*/ 229823 h 361333"/>
              <a:gd name="connsiteX56" fmla="*/ 160387 w 361670"/>
              <a:gd name="connsiteY56" fmla="*/ 229823 h 361333"/>
              <a:gd name="connsiteX57" fmla="*/ 166777 w 361670"/>
              <a:gd name="connsiteY57" fmla="*/ 236207 h 361333"/>
              <a:gd name="connsiteX58" fmla="*/ 166777 w 361670"/>
              <a:gd name="connsiteY58" fmla="*/ 237484 h 361333"/>
              <a:gd name="connsiteX59" fmla="*/ 166777 w 361670"/>
              <a:gd name="connsiteY59" fmla="*/ 209395 h 361333"/>
              <a:gd name="connsiteX60" fmla="*/ 160387 w 361670"/>
              <a:gd name="connsiteY60" fmla="*/ 215779 h 361333"/>
              <a:gd name="connsiteX61" fmla="*/ 145052 w 361670"/>
              <a:gd name="connsiteY61" fmla="*/ 215779 h 361333"/>
              <a:gd name="connsiteX62" fmla="*/ 138662 w 361670"/>
              <a:gd name="connsiteY62" fmla="*/ 209395 h 361333"/>
              <a:gd name="connsiteX63" fmla="*/ 138662 w 361670"/>
              <a:gd name="connsiteY63" fmla="*/ 208118 h 361333"/>
              <a:gd name="connsiteX64" fmla="*/ 145052 w 361670"/>
              <a:gd name="connsiteY64" fmla="*/ 201734 h 361333"/>
              <a:gd name="connsiteX65" fmla="*/ 160387 w 361670"/>
              <a:gd name="connsiteY65" fmla="*/ 201734 h 361333"/>
              <a:gd name="connsiteX66" fmla="*/ 166777 w 361670"/>
              <a:gd name="connsiteY66" fmla="*/ 208118 h 361333"/>
              <a:gd name="connsiteX67" fmla="*/ 166777 w 361670"/>
              <a:gd name="connsiteY67" fmla="*/ 209395 h 361333"/>
              <a:gd name="connsiteX68" fmla="*/ 222370 w 361670"/>
              <a:gd name="connsiteY68" fmla="*/ 264935 h 361333"/>
              <a:gd name="connsiteX69" fmla="*/ 215980 w 361670"/>
              <a:gd name="connsiteY69" fmla="*/ 271319 h 361333"/>
              <a:gd name="connsiteX70" fmla="*/ 200644 w 361670"/>
              <a:gd name="connsiteY70" fmla="*/ 271319 h 361333"/>
              <a:gd name="connsiteX71" fmla="*/ 194254 w 361670"/>
              <a:gd name="connsiteY71" fmla="*/ 264935 h 361333"/>
              <a:gd name="connsiteX72" fmla="*/ 194254 w 361670"/>
              <a:gd name="connsiteY72" fmla="*/ 263658 h 361333"/>
              <a:gd name="connsiteX73" fmla="*/ 200644 w 361670"/>
              <a:gd name="connsiteY73" fmla="*/ 257274 h 361333"/>
              <a:gd name="connsiteX74" fmla="*/ 215980 w 361670"/>
              <a:gd name="connsiteY74" fmla="*/ 257274 h 361333"/>
              <a:gd name="connsiteX75" fmla="*/ 222370 w 361670"/>
              <a:gd name="connsiteY75" fmla="*/ 263658 h 361333"/>
              <a:gd name="connsiteX76" fmla="*/ 222370 w 361670"/>
              <a:gd name="connsiteY76" fmla="*/ 264935 h 361333"/>
              <a:gd name="connsiteX77" fmla="*/ 222370 w 361670"/>
              <a:gd name="connsiteY77" fmla="*/ 237484 h 361333"/>
              <a:gd name="connsiteX78" fmla="*/ 215980 w 361670"/>
              <a:gd name="connsiteY78" fmla="*/ 243868 h 361333"/>
              <a:gd name="connsiteX79" fmla="*/ 200644 w 361670"/>
              <a:gd name="connsiteY79" fmla="*/ 243868 h 361333"/>
              <a:gd name="connsiteX80" fmla="*/ 194254 w 361670"/>
              <a:gd name="connsiteY80" fmla="*/ 237484 h 361333"/>
              <a:gd name="connsiteX81" fmla="*/ 194254 w 361670"/>
              <a:gd name="connsiteY81" fmla="*/ 236207 h 361333"/>
              <a:gd name="connsiteX82" fmla="*/ 200644 w 361670"/>
              <a:gd name="connsiteY82" fmla="*/ 229823 h 361333"/>
              <a:gd name="connsiteX83" fmla="*/ 215980 w 361670"/>
              <a:gd name="connsiteY83" fmla="*/ 229823 h 361333"/>
              <a:gd name="connsiteX84" fmla="*/ 222370 w 361670"/>
              <a:gd name="connsiteY84" fmla="*/ 236207 h 361333"/>
              <a:gd name="connsiteX85" fmla="*/ 222370 w 361670"/>
              <a:gd name="connsiteY85" fmla="*/ 237484 h 361333"/>
              <a:gd name="connsiteX86" fmla="*/ 222370 w 361670"/>
              <a:gd name="connsiteY86" fmla="*/ 209395 h 361333"/>
              <a:gd name="connsiteX87" fmla="*/ 215980 w 361670"/>
              <a:gd name="connsiteY87" fmla="*/ 215779 h 361333"/>
              <a:gd name="connsiteX88" fmla="*/ 200644 w 361670"/>
              <a:gd name="connsiteY88" fmla="*/ 215779 h 361333"/>
              <a:gd name="connsiteX89" fmla="*/ 194254 w 361670"/>
              <a:gd name="connsiteY89" fmla="*/ 209395 h 361333"/>
              <a:gd name="connsiteX90" fmla="*/ 194254 w 361670"/>
              <a:gd name="connsiteY90" fmla="*/ 208118 h 361333"/>
              <a:gd name="connsiteX91" fmla="*/ 200644 w 361670"/>
              <a:gd name="connsiteY91" fmla="*/ 201734 h 361333"/>
              <a:gd name="connsiteX92" fmla="*/ 215980 w 361670"/>
              <a:gd name="connsiteY92" fmla="*/ 201734 h 361333"/>
              <a:gd name="connsiteX93" fmla="*/ 222370 w 361670"/>
              <a:gd name="connsiteY93" fmla="*/ 208118 h 361333"/>
              <a:gd name="connsiteX94" fmla="*/ 222370 w 361670"/>
              <a:gd name="connsiteY94" fmla="*/ 209395 h 361333"/>
              <a:gd name="connsiteX95" fmla="*/ 222370 w 361670"/>
              <a:gd name="connsiteY95" fmla="*/ 181305 h 361333"/>
              <a:gd name="connsiteX96" fmla="*/ 215980 w 361670"/>
              <a:gd name="connsiteY96" fmla="*/ 187689 h 361333"/>
              <a:gd name="connsiteX97" fmla="*/ 200644 w 361670"/>
              <a:gd name="connsiteY97" fmla="*/ 187689 h 361333"/>
              <a:gd name="connsiteX98" fmla="*/ 194254 w 361670"/>
              <a:gd name="connsiteY98" fmla="*/ 181305 h 361333"/>
              <a:gd name="connsiteX99" fmla="*/ 194254 w 361670"/>
              <a:gd name="connsiteY99" fmla="*/ 180028 h 361333"/>
              <a:gd name="connsiteX100" fmla="*/ 200644 w 361670"/>
              <a:gd name="connsiteY100" fmla="*/ 173644 h 361333"/>
              <a:gd name="connsiteX101" fmla="*/ 215980 w 361670"/>
              <a:gd name="connsiteY101" fmla="*/ 173644 h 361333"/>
              <a:gd name="connsiteX102" fmla="*/ 222370 w 361670"/>
              <a:gd name="connsiteY102" fmla="*/ 180028 h 361333"/>
              <a:gd name="connsiteX103" fmla="*/ 222370 w 361670"/>
              <a:gd name="connsiteY103" fmla="*/ 181305 h 361333"/>
              <a:gd name="connsiteX104" fmla="*/ 222370 w 361670"/>
              <a:gd name="connsiteY104" fmla="*/ 153854 h 361333"/>
              <a:gd name="connsiteX105" fmla="*/ 215980 w 361670"/>
              <a:gd name="connsiteY105" fmla="*/ 160238 h 361333"/>
              <a:gd name="connsiteX106" fmla="*/ 200644 w 361670"/>
              <a:gd name="connsiteY106" fmla="*/ 160238 h 361333"/>
              <a:gd name="connsiteX107" fmla="*/ 194254 w 361670"/>
              <a:gd name="connsiteY107" fmla="*/ 153854 h 361333"/>
              <a:gd name="connsiteX108" fmla="*/ 194254 w 361670"/>
              <a:gd name="connsiteY108" fmla="*/ 152577 h 361333"/>
              <a:gd name="connsiteX109" fmla="*/ 200644 w 361670"/>
              <a:gd name="connsiteY109" fmla="*/ 146193 h 361333"/>
              <a:gd name="connsiteX110" fmla="*/ 215980 w 361670"/>
              <a:gd name="connsiteY110" fmla="*/ 146193 h 361333"/>
              <a:gd name="connsiteX111" fmla="*/ 222370 w 361670"/>
              <a:gd name="connsiteY111" fmla="*/ 152577 h 361333"/>
              <a:gd name="connsiteX112" fmla="*/ 222370 w 361670"/>
              <a:gd name="connsiteY112" fmla="*/ 153854 h 361333"/>
              <a:gd name="connsiteX113" fmla="*/ 222370 w 361670"/>
              <a:gd name="connsiteY113" fmla="*/ 125764 h 361333"/>
              <a:gd name="connsiteX114" fmla="*/ 215980 w 361670"/>
              <a:gd name="connsiteY114" fmla="*/ 132148 h 361333"/>
              <a:gd name="connsiteX115" fmla="*/ 200644 w 361670"/>
              <a:gd name="connsiteY115" fmla="*/ 132148 h 361333"/>
              <a:gd name="connsiteX116" fmla="*/ 194254 w 361670"/>
              <a:gd name="connsiteY116" fmla="*/ 125764 h 361333"/>
              <a:gd name="connsiteX117" fmla="*/ 194254 w 361670"/>
              <a:gd name="connsiteY117" fmla="*/ 124488 h 361333"/>
              <a:gd name="connsiteX118" fmla="*/ 200644 w 361670"/>
              <a:gd name="connsiteY118" fmla="*/ 118104 h 361333"/>
              <a:gd name="connsiteX119" fmla="*/ 215980 w 361670"/>
              <a:gd name="connsiteY119" fmla="*/ 118104 h 361333"/>
              <a:gd name="connsiteX120" fmla="*/ 222370 w 361670"/>
              <a:gd name="connsiteY120" fmla="*/ 124488 h 361333"/>
              <a:gd name="connsiteX121" fmla="*/ 222370 w 361670"/>
              <a:gd name="connsiteY121" fmla="*/ 125764 h 361333"/>
              <a:gd name="connsiteX122" fmla="*/ 222370 w 361670"/>
              <a:gd name="connsiteY122" fmla="*/ 97675 h 361333"/>
              <a:gd name="connsiteX123" fmla="*/ 215980 w 361670"/>
              <a:gd name="connsiteY123" fmla="*/ 104059 h 361333"/>
              <a:gd name="connsiteX124" fmla="*/ 200644 w 361670"/>
              <a:gd name="connsiteY124" fmla="*/ 104059 h 361333"/>
              <a:gd name="connsiteX125" fmla="*/ 194254 w 361670"/>
              <a:gd name="connsiteY125" fmla="*/ 97675 h 361333"/>
              <a:gd name="connsiteX126" fmla="*/ 194254 w 361670"/>
              <a:gd name="connsiteY126" fmla="*/ 96398 h 361333"/>
              <a:gd name="connsiteX127" fmla="*/ 200644 w 361670"/>
              <a:gd name="connsiteY127" fmla="*/ 90014 h 361333"/>
              <a:gd name="connsiteX128" fmla="*/ 215980 w 361670"/>
              <a:gd name="connsiteY128" fmla="*/ 90014 h 361333"/>
              <a:gd name="connsiteX129" fmla="*/ 222370 w 361670"/>
              <a:gd name="connsiteY129" fmla="*/ 96398 h 361333"/>
              <a:gd name="connsiteX130" fmla="*/ 222370 w 361670"/>
              <a:gd name="connsiteY130" fmla="*/ 97675 h 361333"/>
              <a:gd name="connsiteX131" fmla="*/ 278601 w 361670"/>
              <a:gd name="connsiteY131" fmla="*/ 264935 h 361333"/>
              <a:gd name="connsiteX132" fmla="*/ 272211 w 361670"/>
              <a:gd name="connsiteY132" fmla="*/ 271319 h 361333"/>
              <a:gd name="connsiteX133" fmla="*/ 256876 w 361670"/>
              <a:gd name="connsiteY133" fmla="*/ 271319 h 361333"/>
              <a:gd name="connsiteX134" fmla="*/ 250486 w 361670"/>
              <a:gd name="connsiteY134" fmla="*/ 264935 h 361333"/>
              <a:gd name="connsiteX135" fmla="*/ 250486 w 361670"/>
              <a:gd name="connsiteY135" fmla="*/ 263658 h 361333"/>
              <a:gd name="connsiteX136" fmla="*/ 256876 w 361670"/>
              <a:gd name="connsiteY136" fmla="*/ 257274 h 361333"/>
              <a:gd name="connsiteX137" fmla="*/ 272211 w 361670"/>
              <a:gd name="connsiteY137" fmla="*/ 257274 h 361333"/>
              <a:gd name="connsiteX138" fmla="*/ 278601 w 361670"/>
              <a:gd name="connsiteY138" fmla="*/ 263658 h 361333"/>
              <a:gd name="connsiteX139" fmla="*/ 278601 w 361670"/>
              <a:gd name="connsiteY139" fmla="*/ 264935 h 361333"/>
              <a:gd name="connsiteX140" fmla="*/ 278601 w 361670"/>
              <a:gd name="connsiteY140" fmla="*/ 237484 h 361333"/>
              <a:gd name="connsiteX141" fmla="*/ 272211 w 361670"/>
              <a:gd name="connsiteY141" fmla="*/ 243868 h 361333"/>
              <a:gd name="connsiteX142" fmla="*/ 256876 w 361670"/>
              <a:gd name="connsiteY142" fmla="*/ 243868 h 361333"/>
              <a:gd name="connsiteX143" fmla="*/ 250486 w 361670"/>
              <a:gd name="connsiteY143" fmla="*/ 237484 h 361333"/>
              <a:gd name="connsiteX144" fmla="*/ 250486 w 361670"/>
              <a:gd name="connsiteY144" fmla="*/ 236207 h 361333"/>
              <a:gd name="connsiteX145" fmla="*/ 256876 w 361670"/>
              <a:gd name="connsiteY145" fmla="*/ 229823 h 361333"/>
              <a:gd name="connsiteX146" fmla="*/ 272211 w 361670"/>
              <a:gd name="connsiteY146" fmla="*/ 229823 h 361333"/>
              <a:gd name="connsiteX147" fmla="*/ 278601 w 361670"/>
              <a:gd name="connsiteY147" fmla="*/ 236207 h 361333"/>
              <a:gd name="connsiteX148" fmla="*/ 278601 w 361670"/>
              <a:gd name="connsiteY148" fmla="*/ 237484 h 361333"/>
              <a:gd name="connsiteX149" fmla="*/ 278601 w 361670"/>
              <a:gd name="connsiteY149" fmla="*/ 209395 h 361333"/>
              <a:gd name="connsiteX150" fmla="*/ 272211 w 361670"/>
              <a:gd name="connsiteY150" fmla="*/ 215779 h 361333"/>
              <a:gd name="connsiteX151" fmla="*/ 256876 w 361670"/>
              <a:gd name="connsiteY151" fmla="*/ 215779 h 361333"/>
              <a:gd name="connsiteX152" fmla="*/ 250486 w 361670"/>
              <a:gd name="connsiteY152" fmla="*/ 209395 h 361333"/>
              <a:gd name="connsiteX153" fmla="*/ 250486 w 361670"/>
              <a:gd name="connsiteY153" fmla="*/ 208118 h 361333"/>
              <a:gd name="connsiteX154" fmla="*/ 256876 w 361670"/>
              <a:gd name="connsiteY154" fmla="*/ 201734 h 361333"/>
              <a:gd name="connsiteX155" fmla="*/ 272211 w 361670"/>
              <a:gd name="connsiteY155" fmla="*/ 201734 h 361333"/>
              <a:gd name="connsiteX156" fmla="*/ 278601 w 361670"/>
              <a:gd name="connsiteY156" fmla="*/ 208118 h 361333"/>
              <a:gd name="connsiteX157" fmla="*/ 278601 w 361670"/>
              <a:gd name="connsiteY157" fmla="*/ 209395 h 361333"/>
              <a:gd name="connsiteX158" fmla="*/ 278601 w 361670"/>
              <a:gd name="connsiteY158" fmla="*/ 181305 h 361333"/>
              <a:gd name="connsiteX159" fmla="*/ 272211 w 361670"/>
              <a:gd name="connsiteY159" fmla="*/ 187689 h 361333"/>
              <a:gd name="connsiteX160" fmla="*/ 256876 w 361670"/>
              <a:gd name="connsiteY160" fmla="*/ 187689 h 361333"/>
              <a:gd name="connsiteX161" fmla="*/ 250486 w 361670"/>
              <a:gd name="connsiteY161" fmla="*/ 181305 h 361333"/>
              <a:gd name="connsiteX162" fmla="*/ 250486 w 361670"/>
              <a:gd name="connsiteY162" fmla="*/ 180028 h 361333"/>
              <a:gd name="connsiteX163" fmla="*/ 256876 w 361670"/>
              <a:gd name="connsiteY163" fmla="*/ 173644 h 361333"/>
              <a:gd name="connsiteX164" fmla="*/ 272211 w 361670"/>
              <a:gd name="connsiteY164" fmla="*/ 173644 h 361333"/>
              <a:gd name="connsiteX165" fmla="*/ 278601 w 361670"/>
              <a:gd name="connsiteY165" fmla="*/ 180028 h 361333"/>
              <a:gd name="connsiteX166" fmla="*/ 278601 w 361670"/>
              <a:gd name="connsiteY166" fmla="*/ 181305 h 361333"/>
              <a:gd name="connsiteX167" fmla="*/ 278601 w 361670"/>
              <a:gd name="connsiteY167" fmla="*/ 153854 h 361333"/>
              <a:gd name="connsiteX168" fmla="*/ 272211 w 361670"/>
              <a:gd name="connsiteY168" fmla="*/ 160238 h 361333"/>
              <a:gd name="connsiteX169" fmla="*/ 256876 w 361670"/>
              <a:gd name="connsiteY169" fmla="*/ 160238 h 361333"/>
              <a:gd name="connsiteX170" fmla="*/ 250486 w 361670"/>
              <a:gd name="connsiteY170" fmla="*/ 153854 h 361333"/>
              <a:gd name="connsiteX171" fmla="*/ 250486 w 361670"/>
              <a:gd name="connsiteY171" fmla="*/ 152577 h 361333"/>
              <a:gd name="connsiteX172" fmla="*/ 256876 w 361670"/>
              <a:gd name="connsiteY172" fmla="*/ 146193 h 361333"/>
              <a:gd name="connsiteX173" fmla="*/ 272211 w 361670"/>
              <a:gd name="connsiteY173" fmla="*/ 146193 h 361333"/>
              <a:gd name="connsiteX174" fmla="*/ 278601 w 361670"/>
              <a:gd name="connsiteY174" fmla="*/ 152577 h 361333"/>
              <a:gd name="connsiteX175" fmla="*/ 278601 w 361670"/>
              <a:gd name="connsiteY175" fmla="*/ 153854 h 361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Lst>
            <a:rect l="l" t="t" r="r" b="b"/>
            <a:pathLst>
              <a:path w="361670" h="361333">
                <a:moveTo>
                  <a:pt x="180835" y="0"/>
                </a:moveTo>
                <a:cubicBezTo>
                  <a:pt x="80513" y="0"/>
                  <a:pt x="0" y="81076"/>
                  <a:pt x="0" y="180667"/>
                </a:cubicBezTo>
                <a:cubicBezTo>
                  <a:pt x="0" y="280895"/>
                  <a:pt x="81152" y="361333"/>
                  <a:pt x="180835" y="361333"/>
                </a:cubicBezTo>
                <a:cubicBezTo>
                  <a:pt x="280518" y="361333"/>
                  <a:pt x="361670" y="280257"/>
                  <a:pt x="361670" y="180667"/>
                </a:cubicBezTo>
                <a:cubicBezTo>
                  <a:pt x="361670" y="81076"/>
                  <a:pt x="280518" y="0"/>
                  <a:pt x="180835" y="0"/>
                </a:cubicBezTo>
                <a:close/>
                <a:moveTo>
                  <a:pt x="111185" y="264935"/>
                </a:moveTo>
                <a:cubicBezTo>
                  <a:pt x="111185" y="268127"/>
                  <a:pt x="108629" y="271319"/>
                  <a:pt x="104795" y="271319"/>
                </a:cubicBezTo>
                <a:lnTo>
                  <a:pt x="89459" y="271319"/>
                </a:lnTo>
                <a:cubicBezTo>
                  <a:pt x="85625" y="271319"/>
                  <a:pt x="83069" y="268127"/>
                  <a:pt x="83069" y="264935"/>
                </a:cubicBezTo>
                <a:lnTo>
                  <a:pt x="83069" y="263658"/>
                </a:lnTo>
                <a:cubicBezTo>
                  <a:pt x="83069" y="260466"/>
                  <a:pt x="85625" y="257274"/>
                  <a:pt x="89459" y="257274"/>
                </a:cubicBezTo>
                <a:lnTo>
                  <a:pt x="104795" y="257274"/>
                </a:lnTo>
                <a:cubicBezTo>
                  <a:pt x="108629" y="257274"/>
                  <a:pt x="111185" y="260466"/>
                  <a:pt x="111185" y="263658"/>
                </a:cubicBezTo>
                <a:lnTo>
                  <a:pt x="111185" y="264935"/>
                </a:lnTo>
                <a:close/>
                <a:moveTo>
                  <a:pt x="111185" y="237484"/>
                </a:moveTo>
                <a:cubicBezTo>
                  <a:pt x="111185" y="241314"/>
                  <a:pt x="108629" y="243868"/>
                  <a:pt x="104795" y="243868"/>
                </a:cubicBezTo>
                <a:lnTo>
                  <a:pt x="89459" y="243868"/>
                </a:lnTo>
                <a:cubicBezTo>
                  <a:pt x="85625" y="243868"/>
                  <a:pt x="83069" y="241314"/>
                  <a:pt x="83069" y="237484"/>
                </a:cubicBezTo>
                <a:lnTo>
                  <a:pt x="83069" y="236207"/>
                </a:lnTo>
                <a:cubicBezTo>
                  <a:pt x="83069" y="233015"/>
                  <a:pt x="85625" y="229823"/>
                  <a:pt x="89459" y="229823"/>
                </a:cubicBezTo>
                <a:lnTo>
                  <a:pt x="104795" y="229823"/>
                </a:lnTo>
                <a:cubicBezTo>
                  <a:pt x="108629" y="229823"/>
                  <a:pt x="111185" y="233015"/>
                  <a:pt x="111185" y="236207"/>
                </a:cubicBezTo>
                <a:lnTo>
                  <a:pt x="111185" y="237484"/>
                </a:lnTo>
                <a:close/>
                <a:moveTo>
                  <a:pt x="111185" y="209395"/>
                </a:moveTo>
                <a:cubicBezTo>
                  <a:pt x="111185" y="212587"/>
                  <a:pt x="108629" y="215779"/>
                  <a:pt x="104795" y="215779"/>
                </a:cubicBezTo>
                <a:lnTo>
                  <a:pt x="89459" y="215779"/>
                </a:lnTo>
                <a:cubicBezTo>
                  <a:pt x="85625" y="215779"/>
                  <a:pt x="83069" y="212587"/>
                  <a:pt x="83069" y="209395"/>
                </a:cubicBezTo>
                <a:lnTo>
                  <a:pt x="83069" y="208118"/>
                </a:lnTo>
                <a:cubicBezTo>
                  <a:pt x="83069" y="204287"/>
                  <a:pt x="85625" y="201734"/>
                  <a:pt x="89459" y="201734"/>
                </a:cubicBezTo>
                <a:lnTo>
                  <a:pt x="104795" y="201734"/>
                </a:lnTo>
                <a:cubicBezTo>
                  <a:pt x="108629" y="201734"/>
                  <a:pt x="111185" y="204287"/>
                  <a:pt x="111185" y="208118"/>
                </a:cubicBezTo>
                <a:lnTo>
                  <a:pt x="111185" y="209395"/>
                </a:lnTo>
                <a:close/>
                <a:moveTo>
                  <a:pt x="111185" y="181305"/>
                </a:moveTo>
                <a:cubicBezTo>
                  <a:pt x="111185" y="184497"/>
                  <a:pt x="108629" y="187689"/>
                  <a:pt x="104795" y="187689"/>
                </a:cubicBezTo>
                <a:lnTo>
                  <a:pt x="89459" y="187689"/>
                </a:lnTo>
                <a:cubicBezTo>
                  <a:pt x="85625" y="187689"/>
                  <a:pt x="83069" y="184497"/>
                  <a:pt x="83069" y="181305"/>
                </a:cubicBezTo>
                <a:lnTo>
                  <a:pt x="83069" y="180028"/>
                </a:lnTo>
                <a:cubicBezTo>
                  <a:pt x="83069" y="176836"/>
                  <a:pt x="85625" y="173644"/>
                  <a:pt x="89459" y="173644"/>
                </a:cubicBezTo>
                <a:lnTo>
                  <a:pt x="104795" y="173644"/>
                </a:lnTo>
                <a:cubicBezTo>
                  <a:pt x="108629" y="173644"/>
                  <a:pt x="111185" y="176836"/>
                  <a:pt x="111185" y="180028"/>
                </a:cubicBezTo>
                <a:lnTo>
                  <a:pt x="111185" y="181305"/>
                </a:lnTo>
                <a:close/>
                <a:moveTo>
                  <a:pt x="166777" y="264935"/>
                </a:moveTo>
                <a:cubicBezTo>
                  <a:pt x="166777" y="268127"/>
                  <a:pt x="164221" y="271319"/>
                  <a:pt x="160387" y="271319"/>
                </a:cubicBezTo>
                <a:lnTo>
                  <a:pt x="145052" y="271319"/>
                </a:lnTo>
                <a:cubicBezTo>
                  <a:pt x="141217" y="271319"/>
                  <a:pt x="138662" y="268127"/>
                  <a:pt x="138662" y="264935"/>
                </a:cubicBezTo>
                <a:lnTo>
                  <a:pt x="138662" y="263658"/>
                </a:lnTo>
                <a:cubicBezTo>
                  <a:pt x="138662" y="260466"/>
                  <a:pt x="141217" y="257274"/>
                  <a:pt x="145052" y="257274"/>
                </a:cubicBezTo>
                <a:lnTo>
                  <a:pt x="160387" y="257274"/>
                </a:lnTo>
                <a:cubicBezTo>
                  <a:pt x="164221" y="257274"/>
                  <a:pt x="166777" y="260466"/>
                  <a:pt x="166777" y="263658"/>
                </a:cubicBezTo>
                <a:lnTo>
                  <a:pt x="166777" y="264935"/>
                </a:lnTo>
                <a:close/>
                <a:moveTo>
                  <a:pt x="166777" y="237484"/>
                </a:moveTo>
                <a:cubicBezTo>
                  <a:pt x="166777" y="241314"/>
                  <a:pt x="164221" y="243868"/>
                  <a:pt x="160387" y="243868"/>
                </a:cubicBezTo>
                <a:lnTo>
                  <a:pt x="145052" y="243868"/>
                </a:lnTo>
                <a:cubicBezTo>
                  <a:pt x="141217" y="243868"/>
                  <a:pt x="138662" y="241314"/>
                  <a:pt x="138662" y="237484"/>
                </a:cubicBezTo>
                <a:lnTo>
                  <a:pt x="138662" y="236207"/>
                </a:lnTo>
                <a:cubicBezTo>
                  <a:pt x="138662" y="233015"/>
                  <a:pt x="141217" y="229823"/>
                  <a:pt x="145052" y="229823"/>
                </a:cubicBezTo>
                <a:lnTo>
                  <a:pt x="160387" y="229823"/>
                </a:lnTo>
                <a:cubicBezTo>
                  <a:pt x="164221" y="229823"/>
                  <a:pt x="166777" y="233015"/>
                  <a:pt x="166777" y="236207"/>
                </a:cubicBezTo>
                <a:lnTo>
                  <a:pt x="166777" y="237484"/>
                </a:lnTo>
                <a:close/>
                <a:moveTo>
                  <a:pt x="166777" y="209395"/>
                </a:moveTo>
                <a:cubicBezTo>
                  <a:pt x="166777" y="212587"/>
                  <a:pt x="164221" y="215779"/>
                  <a:pt x="160387" y="215779"/>
                </a:cubicBezTo>
                <a:lnTo>
                  <a:pt x="145052" y="215779"/>
                </a:lnTo>
                <a:cubicBezTo>
                  <a:pt x="141217" y="215779"/>
                  <a:pt x="138662" y="212587"/>
                  <a:pt x="138662" y="209395"/>
                </a:cubicBezTo>
                <a:lnTo>
                  <a:pt x="138662" y="208118"/>
                </a:lnTo>
                <a:cubicBezTo>
                  <a:pt x="138662" y="204287"/>
                  <a:pt x="141217" y="201734"/>
                  <a:pt x="145052" y="201734"/>
                </a:cubicBezTo>
                <a:lnTo>
                  <a:pt x="160387" y="201734"/>
                </a:lnTo>
                <a:cubicBezTo>
                  <a:pt x="164221" y="201734"/>
                  <a:pt x="166777" y="204287"/>
                  <a:pt x="166777" y="208118"/>
                </a:cubicBezTo>
                <a:lnTo>
                  <a:pt x="166777" y="209395"/>
                </a:lnTo>
                <a:close/>
                <a:moveTo>
                  <a:pt x="222370" y="264935"/>
                </a:moveTo>
                <a:cubicBezTo>
                  <a:pt x="222370" y="268127"/>
                  <a:pt x="219814" y="271319"/>
                  <a:pt x="215980" y="271319"/>
                </a:cubicBezTo>
                <a:lnTo>
                  <a:pt x="200644" y="271319"/>
                </a:lnTo>
                <a:cubicBezTo>
                  <a:pt x="197449" y="271319"/>
                  <a:pt x="194254" y="268127"/>
                  <a:pt x="194254" y="264935"/>
                </a:cubicBezTo>
                <a:lnTo>
                  <a:pt x="194254" y="263658"/>
                </a:lnTo>
                <a:cubicBezTo>
                  <a:pt x="194254" y="260466"/>
                  <a:pt x="197449" y="257274"/>
                  <a:pt x="200644" y="257274"/>
                </a:cubicBezTo>
                <a:lnTo>
                  <a:pt x="215980" y="257274"/>
                </a:lnTo>
                <a:cubicBezTo>
                  <a:pt x="219814" y="257274"/>
                  <a:pt x="222370" y="260466"/>
                  <a:pt x="222370" y="263658"/>
                </a:cubicBezTo>
                <a:lnTo>
                  <a:pt x="222370" y="264935"/>
                </a:lnTo>
                <a:close/>
                <a:moveTo>
                  <a:pt x="222370" y="237484"/>
                </a:moveTo>
                <a:cubicBezTo>
                  <a:pt x="222370" y="241314"/>
                  <a:pt x="219814" y="243868"/>
                  <a:pt x="215980" y="243868"/>
                </a:cubicBezTo>
                <a:lnTo>
                  <a:pt x="200644" y="243868"/>
                </a:lnTo>
                <a:cubicBezTo>
                  <a:pt x="197449" y="243868"/>
                  <a:pt x="194254" y="241314"/>
                  <a:pt x="194254" y="237484"/>
                </a:cubicBezTo>
                <a:lnTo>
                  <a:pt x="194254" y="236207"/>
                </a:lnTo>
                <a:cubicBezTo>
                  <a:pt x="194254" y="233015"/>
                  <a:pt x="197449" y="229823"/>
                  <a:pt x="200644" y="229823"/>
                </a:cubicBezTo>
                <a:lnTo>
                  <a:pt x="215980" y="229823"/>
                </a:lnTo>
                <a:cubicBezTo>
                  <a:pt x="219814" y="229823"/>
                  <a:pt x="222370" y="233015"/>
                  <a:pt x="222370" y="236207"/>
                </a:cubicBezTo>
                <a:lnTo>
                  <a:pt x="222370" y="237484"/>
                </a:lnTo>
                <a:close/>
                <a:moveTo>
                  <a:pt x="222370" y="209395"/>
                </a:moveTo>
                <a:cubicBezTo>
                  <a:pt x="222370" y="212587"/>
                  <a:pt x="219814" y="215779"/>
                  <a:pt x="215980" y="215779"/>
                </a:cubicBezTo>
                <a:lnTo>
                  <a:pt x="200644" y="215779"/>
                </a:lnTo>
                <a:cubicBezTo>
                  <a:pt x="197449" y="215779"/>
                  <a:pt x="194254" y="212587"/>
                  <a:pt x="194254" y="209395"/>
                </a:cubicBezTo>
                <a:lnTo>
                  <a:pt x="194254" y="208118"/>
                </a:lnTo>
                <a:cubicBezTo>
                  <a:pt x="194254" y="204287"/>
                  <a:pt x="197449" y="201734"/>
                  <a:pt x="200644" y="201734"/>
                </a:cubicBezTo>
                <a:lnTo>
                  <a:pt x="215980" y="201734"/>
                </a:lnTo>
                <a:cubicBezTo>
                  <a:pt x="219814" y="201734"/>
                  <a:pt x="222370" y="204287"/>
                  <a:pt x="222370" y="208118"/>
                </a:cubicBezTo>
                <a:lnTo>
                  <a:pt x="222370" y="209395"/>
                </a:lnTo>
                <a:close/>
                <a:moveTo>
                  <a:pt x="222370" y="181305"/>
                </a:moveTo>
                <a:cubicBezTo>
                  <a:pt x="222370" y="184497"/>
                  <a:pt x="219814" y="187689"/>
                  <a:pt x="215980" y="187689"/>
                </a:cubicBezTo>
                <a:lnTo>
                  <a:pt x="200644" y="187689"/>
                </a:lnTo>
                <a:cubicBezTo>
                  <a:pt x="197449" y="187689"/>
                  <a:pt x="194254" y="184497"/>
                  <a:pt x="194254" y="181305"/>
                </a:cubicBezTo>
                <a:lnTo>
                  <a:pt x="194254" y="180028"/>
                </a:lnTo>
                <a:cubicBezTo>
                  <a:pt x="194254" y="176836"/>
                  <a:pt x="197449" y="173644"/>
                  <a:pt x="200644" y="173644"/>
                </a:cubicBezTo>
                <a:lnTo>
                  <a:pt x="215980" y="173644"/>
                </a:lnTo>
                <a:cubicBezTo>
                  <a:pt x="219814" y="173644"/>
                  <a:pt x="222370" y="176836"/>
                  <a:pt x="222370" y="180028"/>
                </a:cubicBezTo>
                <a:lnTo>
                  <a:pt x="222370" y="181305"/>
                </a:lnTo>
                <a:close/>
                <a:moveTo>
                  <a:pt x="222370" y="153854"/>
                </a:moveTo>
                <a:cubicBezTo>
                  <a:pt x="222370" y="157046"/>
                  <a:pt x="219814" y="160238"/>
                  <a:pt x="215980" y="160238"/>
                </a:cubicBezTo>
                <a:lnTo>
                  <a:pt x="200644" y="160238"/>
                </a:lnTo>
                <a:cubicBezTo>
                  <a:pt x="197449" y="160238"/>
                  <a:pt x="194254" y="157046"/>
                  <a:pt x="194254" y="153854"/>
                </a:cubicBezTo>
                <a:lnTo>
                  <a:pt x="194254" y="152577"/>
                </a:lnTo>
                <a:cubicBezTo>
                  <a:pt x="194254" y="149385"/>
                  <a:pt x="197449" y="146193"/>
                  <a:pt x="200644" y="146193"/>
                </a:cubicBezTo>
                <a:lnTo>
                  <a:pt x="215980" y="146193"/>
                </a:lnTo>
                <a:cubicBezTo>
                  <a:pt x="219814" y="146193"/>
                  <a:pt x="222370" y="149385"/>
                  <a:pt x="222370" y="152577"/>
                </a:cubicBezTo>
                <a:lnTo>
                  <a:pt x="222370" y="153854"/>
                </a:lnTo>
                <a:close/>
                <a:moveTo>
                  <a:pt x="222370" y="125764"/>
                </a:moveTo>
                <a:cubicBezTo>
                  <a:pt x="222370" y="128956"/>
                  <a:pt x="219814" y="132148"/>
                  <a:pt x="215980" y="132148"/>
                </a:cubicBezTo>
                <a:lnTo>
                  <a:pt x="200644" y="132148"/>
                </a:lnTo>
                <a:cubicBezTo>
                  <a:pt x="197449" y="132148"/>
                  <a:pt x="194254" y="128956"/>
                  <a:pt x="194254" y="125764"/>
                </a:cubicBezTo>
                <a:lnTo>
                  <a:pt x="194254" y="124488"/>
                </a:lnTo>
                <a:cubicBezTo>
                  <a:pt x="194254" y="120657"/>
                  <a:pt x="197449" y="118104"/>
                  <a:pt x="200644" y="118104"/>
                </a:cubicBezTo>
                <a:lnTo>
                  <a:pt x="215980" y="118104"/>
                </a:lnTo>
                <a:cubicBezTo>
                  <a:pt x="219814" y="118104"/>
                  <a:pt x="222370" y="120657"/>
                  <a:pt x="222370" y="124488"/>
                </a:cubicBezTo>
                <a:lnTo>
                  <a:pt x="222370" y="125764"/>
                </a:lnTo>
                <a:close/>
                <a:moveTo>
                  <a:pt x="222370" y="97675"/>
                </a:moveTo>
                <a:cubicBezTo>
                  <a:pt x="222370" y="101505"/>
                  <a:pt x="219814" y="104059"/>
                  <a:pt x="215980" y="104059"/>
                </a:cubicBezTo>
                <a:lnTo>
                  <a:pt x="200644" y="104059"/>
                </a:lnTo>
                <a:cubicBezTo>
                  <a:pt x="197449" y="104059"/>
                  <a:pt x="194254" y="101505"/>
                  <a:pt x="194254" y="97675"/>
                </a:cubicBezTo>
                <a:lnTo>
                  <a:pt x="194254" y="96398"/>
                </a:lnTo>
                <a:cubicBezTo>
                  <a:pt x="194254" y="93206"/>
                  <a:pt x="197449" y="90014"/>
                  <a:pt x="200644" y="90014"/>
                </a:cubicBezTo>
                <a:lnTo>
                  <a:pt x="215980" y="90014"/>
                </a:lnTo>
                <a:cubicBezTo>
                  <a:pt x="219814" y="90014"/>
                  <a:pt x="222370" y="93206"/>
                  <a:pt x="222370" y="96398"/>
                </a:cubicBezTo>
                <a:lnTo>
                  <a:pt x="222370" y="97675"/>
                </a:lnTo>
                <a:close/>
                <a:moveTo>
                  <a:pt x="278601" y="264935"/>
                </a:moveTo>
                <a:cubicBezTo>
                  <a:pt x="278601" y="268127"/>
                  <a:pt x="276045" y="271319"/>
                  <a:pt x="272211" y="271319"/>
                </a:cubicBezTo>
                <a:lnTo>
                  <a:pt x="256876" y="271319"/>
                </a:lnTo>
                <a:cubicBezTo>
                  <a:pt x="253041" y="271319"/>
                  <a:pt x="250486" y="268127"/>
                  <a:pt x="250486" y="264935"/>
                </a:cubicBezTo>
                <a:lnTo>
                  <a:pt x="250486" y="263658"/>
                </a:lnTo>
                <a:cubicBezTo>
                  <a:pt x="250486" y="260466"/>
                  <a:pt x="253041" y="257274"/>
                  <a:pt x="256876" y="257274"/>
                </a:cubicBezTo>
                <a:lnTo>
                  <a:pt x="272211" y="257274"/>
                </a:lnTo>
                <a:cubicBezTo>
                  <a:pt x="276045" y="257274"/>
                  <a:pt x="278601" y="260466"/>
                  <a:pt x="278601" y="263658"/>
                </a:cubicBezTo>
                <a:lnTo>
                  <a:pt x="278601" y="264935"/>
                </a:lnTo>
                <a:close/>
                <a:moveTo>
                  <a:pt x="278601" y="237484"/>
                </a:moveTo>
                <a:cubicBezTo>
                  <a:pt x="278601" y="241314"/>
                  <a:pt x="276045" y="243868"/>
                  <a:pt x="272211" y="243868"/>
                </a:cubicBezTo>
                <a:lnTo>
                  <a:pt x="256876" y="243868"/>
                </a:lnTo>
                <a:cubicBezTo>
                  <a:pt x="253041" y="243868"/>
                  <a:pt x="250486" y="241314"/>
                  <a:pt x="250486" y="237484"/>
                </a:cubicBezTo>
                <a:lnTo>
                  <a:pt x="250486" y="236207"/>
                </a:lnTo>
                <a:cubicBezTo>
                  <a:pt x="250486" y="233015"/>
                  <a:pt x="253041" y="229823"/>
                  <a:pt x="256876" y="229823"/>
                </a:cubicBezTo>
                <a:lnTo>
                  <a:pt x="272211" y="229823"/>
                </a:lnTo>
                <a:cubicBezTo>
                  <a:pt x="276045" y="229823"/>
                  <a:pt x="278601" y="233015"/>
                  <a:pt x="278601" y="236207"/>
                </a:cubicBezTo>
                <a:lnTo>
                  <a:pt x="278601" y="237484"/>
                </a:lnTo>
                <a:close/>
                <a:moveTo>
                  <a:pt x="278601" y="209395"/>
                </a:moveTo>
                <a:cubicBezTo>
                  <a:pt x="278601" y="212587"/>
                  <a:pt x="276045" y="215779"/>
                  <a:pt x="272211" y="215779"/>
                </a:cubicBezTo>
                <a:lnTo>
                  <a:pt x="256876" y="215779"/>
                </a:lnTo>
                <a:cubicBezTo>
                  <a:pt x="253041" y="215779"/>
                  <a:pt x="250486" y="212587"/>
                  <a:pt x="250486" y="209395"/>
                </a:cubicBezTo>
                <a:lnTo>
                  <a:pt x="250486" y="208118"/>
                </a:lnTo>
                <a:cubicBezTo>
                  <a:pt x="250486" y="204287"/>
                  <a:pt x="253041" y="201734"/>
                  <a:pt x="256876" y="201734"/>
                </a:cubicBezTo>
                <a:lnTo>
                  <a:pt x="272211" y="201734"/>
                </a:lnTo>
                <a:cubicBezTo>
                  <a:pt x="276045" y="201734"/>
                  <a:pt x="278601" y="204287"/>
                  <a:pt x="278601" y="208118"/>
                </a:cubicBezTo>
                <a:lnTo>
                  <a:pt x="278601" y="209395"/>
                </a:lnTo>
                <a:close/>
                <a:moveTo>
                  <a:pt x="278601" y="181305"/>
                </a:moveTo>
                <a:cubicBezTo>
                  <a:pt x="278601" y="184497"/>
                  <a:pt x="276045" y="187689"/>
                  <a:pt x="272211" y="187689"/>
                </a:cubicBezTo>
                <a:lnTo>
                  <a:pt x="256876" y="187689"/>
                </a:lnTo>
                <a:cubicBezTo>
                  <a:pt x="253041" y="187689"/>
                  <a:pt x="250486" y="184497"/>
                  <a:pt x="250486" y="181305"/>
                </a:cubicBezTo>
                <a:lnTo>
                  <a:pt x="250486" y="180028"/>
                </a:lnTo>
                <a:cubicBezTo>
                  <a:pt x="250486" y="176836"/>
                  <a:pt x="253041" y="173644"/>
                  <a:pt x="256876" y="173644"/>
                </a:cubicBezTo>
                <a:lnTo>
                  <a:pt x="272211" y="173644"/>
                </a:lnTo>
                <a:cubicBezTo>
                  <a:pt x="276045" y="173644"/>
                  <a:pt x="278601" y="176836"/>
                  <a:pt x="278601" y="180028"/>
                </a:cubicBezTo>
                <a:lnTo>
                  <a:pt x="278601" y="181305"/>
                </a:lnTo>
                <a:close/>
                <a:moveTo>
                  <a:pt x="278601" y="153854"/>
                </a:moveTo>
                <a:cubicBezTo>
                  <a:pt x="278601" y="157046"/>
                  <a:pt x="276045" y="160238"/>
                  <a:pt x="272211" y="160238"/>
                </a:cubicBezTo>
                <a:lnTo>
                  <a:pt x="256876" y="160238"/>
                </a:lnTo>
                <a:cubicBezTo>
                  <a:pt x="253041" y="160238"/>
                  <a:pt x="250486" y="157046"/>
                  <a:pt x="250486" y="153854"/>
                </a:cubicBezTo>
                <a:lnTo>
                  <a:pt x="250486" y="152577"/>
                </a:lnTo>
                <a:cubicBezTo>
                  <a:pt x="250486" y="149385"/>
                  <a:pt x="253041" y="146193"/>
                  <a:pt x="256876" y="146193"/>
                </a:cubicBezTo>
                <a:lnTo>
                  <a:pt x="272211" y="146193"/>
                </a:lnTo>
                <a:cubicBezTo>
                  <a:pt x="276045" y="146193"/>
                  <a:pt x="278601" y="149385"/>
                  <a:pt x="278601" y="152577"/>
                </a:cubicBezTo>
                <a:lnTo>
                  <a:pt x="278601" y="153854"/>
                </a:lnTo>
                <a:close/>
              </a:path>
            </a:pathLst>
          </a:custGeom>
          <a:solidFill>
            <a:schemeClr val="accent6"/>
          </a:solidFill>
          <a:ln w="63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nvGrpSpPr>
          <p:cNvPr id="93" name="Graphic 4">
            <a:extLst>
              <a:ext uri="{FF2B5EF4-FFF2-40B4-BE49-F238E27FC236}">
                <a16:creationId xmlns:a16="http://schemas.microsoft.com/office/drawing/2014/main" id="{ADCB1D56-EF63-4489-82A4-AC38C4BE5AF0}"/>
              </a:ext>
            </a:extLst>
          </p:cNvPr>
          <p:cNvGrpSpPr/>
          <p:nvPr/>
        </p:nvGrpSpPr>
        <p:grpSpPr>
          <a:xfrm>
            <a:off x="4282555" y="5769714"/>
            <a:ext cx="640080" cy="640080"/>
            <a:chOff x="1952764" y="2371173"/>
            <a:chExt cx="361674" cy="361333"/>
          </a:xfrm>
          <a:solidFill>
            <a:schemeClr val="accent6"/>
          </a:solidFill>
        </p:grpSpPr>
        <p:sp>
          <p:nvSpPr>
            <p:cNvPr id="94" name="Graphic 4">
              <a:extLst>
                <a:ext uri="{FF2B5EF4-FFF2-40B4-BE49-F238E27FC236}">
                  <a16:creationId xmlns:a16="http://schemas.microsoft.com/office/drawing/2014/main" id="{2B2FBCA2-9F7F-4DF7-9A63-0D31D7CC49B9}"/>
                </a:ext>
              </a:extLst>
            </p:cNvPr>
            <p:cNvSpPr/>
            <p:nvPr/>
          </p:nvSpPr>
          <p:spPr>
            <a:xfrm>
              <a:off x="1952764" y="2371173"/>
              <a:ext cx="361674" cy="361333"/>
            </a:xfrm>
            <a:custGeom>
              <a:avLst/>
              <a:gdLst>
                <a:gd name="connsiteX0" fmla="*/ 180835 w 361674"/>
                <a:gd name="connsiteY0" fmla="*/ 0 h 361333"/>
                <a:gd name="connsiteX1" fmla="*/ 0 w 361674"/>
                <a:gd name="connsiteY1" fmla="*/ 180667 h 361333"/>
                <a:gd name="connsiteX2" fmla="*/ 180835 w 361674"/>
                <a:gd name="connsiteY2" fmla="*/ 361333 h 361333"/>
                <a:gd name="connsiteX3" fmla="*/ 361670 w 361674"/>
                <a:gd name="connsiteY3" fmla="*/ 180667 h 361333"/>
                <a:gd name="connsiteX4" fmla="*/ 180835 w 361674"/>
                <a:gd name="connsiteY4" fmla="*/ 0 h 361333"/>
                <a:gd name="connsiteX5" fmla="*/ 181474 w 361674"/>
                <a:gd name="connsiteY5" fmla="*/ 47880 h 361333"/>
                <a:gd name="connsiteX6" fmla="*/ 237706 w 361674"/>
                <a:gd name="connsiteY6" fmla="*/ 104059 h 361333"/>
                <a:gd name="connsiteX7" fmla="*/ 181474 w 361674"/>
                <a:gd name="connsiteY7" fmla="*/ 160238 h 361333"/>
                <a:gd name="connsiteX8" fmla="*/ 125243 w 361674"/>
                <a:gd name="connsiteY8" fmla="*/ 104059 h 361333"/>
                <a:gd name="connsiteX9" fmla="*/ 181474 w 361674"/>
                <a:gd name="connsiteY9" fmla="*/ 47880 h 361333"/>
                <a:gd name="connsiteX10" fmla="*/ 221731 w 361674"/>
                <a:gd name="connsiteY10" fmla="*/ 268766 h 361333"/>
                <a:gd name="connsiteX11" fmla="*/ 185947 w 361674"/>
                <a:gd name="connsiteY11" fmla="*/ 303878 h 361333"/>
                <a:gd name="connsiteX12" fmla="*/ 181474 w 361674"/>
                <a:gd name="connsiteY12" fmla="*/ 305793 h 361333"/>
                <a:gd name="connsiteX13" fmla="*/ 177001 w 361674"/>
                <a:gd name="connsiteY13" fmla="*/ 303878 h 361333"/>
                <a:gd name="connsiteX14" fmla="*/ 141218 w 361674"/>
                <a:gd name="connsiteY14" fmla="*/ 268766 h 361333"/>
                <a:gd name="connsiteX15" fmla="*/ 139301 w 361674"/>
                <a:gd name="connsiteY15" fmla="*/ 223439 h 361333"/>
                <a:gd name="connsiteX16" fmla="*/ 161026 w 361674"/>
                <a:gd name="connsiteY16" fmla="*/ 212587 h 361333"/>
                <a:gd name="connsiteX17" fmla="*/ 180835 w 361674"/>
                <a:gd name="connsiteY17" fmla="*/ 219609 h 361333"/>
                <a:gd name="connsiteX18" fmla="*/ 200644 w 361674"/>
                <a:gd name="connsiteY18" fmla="*/ 212587 h 361333"/>
                <a:gd name="connsiteX19" fmla="*/ 222370 w 361674"/>
                <a:gd name="connsiteY19" fmla="*/ 223439 h 361333"/>
                <a:gd name="connsiteX20" fmla="*/ 221731 w 361674"/>
                <a:gd name="connsiteY20" fmla="*/ 268766 h 361333"/>
                <a:gd name="connsiteX21" fmla="*/ 281157 w 361674"/>
                <a:gd name="connsiteY21" fmla="*/ 264935 h 361333"/>
                <a:gd name="connsiteX22" fmla="*/ 274767 w 361674"/>
                <a:gd name="connsiteY22" fmla="*/ 271319 h 361333"/>
                <a:gd name="connsiteX23" fmla="*/ 268377 w 361674"/>
                <a:gd name="connsiteY23" fmla="*/ 264935 h 361333"/>
                <a:gd name="connsiteX24" fmla="*/ 268377 w 361674"/>
                <a:gd name="connsiteY24" fmla="*/ 248975 h 361333"/>
                <a:gd name="connsiteX25" fmla="*/ 207034 w 361674"/>
                <a:gd name="connsiteY25" fmla="*/ 182582 h 361333"/>
                <a:gd name="connsiteX26" fmla="*/ 155275 w 361674"/>
                <a:gd name="connsiteY26" fmla="*/ 182582 h 361333"/>
                <a:gd name="connsiteX27" fmla="*/ 93932 w 361674"/>
                <a:gd name="connsiteY27" fmla="*/ 248975 h 361333"/>
                <a:gd name="connsiteX28" fmla="*/ 93932 w 361674"/>
                <a:gd name="connsiteY28" fmla="*/ 264935 h 361333"/>
                <a:gd name="connsiteX29" fmla="*/ 87542 w 361674"/>
                <a:gd name="connsiteY29" fmla="*/ 271319 h 361333"/>
                <a:gd name="connsiteX30" fmla="*/ 81152 w 361674"/>
                <a:gd name="connsiteY30" fmla="*/ 264935 h 361333"/>
                <a:gd name="connsiteX31" fmla="*/ 81152 w 361674"/>
                <a:gd name="connsiteY31" fmla="*/ 248975 h 361333"/>
                <a:gd name="connsiteX32" fmla="*/ 155275 w 361674"/>
                <a:gd name="connsiteY32" fmla="*/ 169814 h 361333"/>
                <a:gd name="connsiteX33" fmla="*/ 207034 w 361674"/>
                <a:gd name="connsiteY33" fmla="*/ 169814 h 361333"/>
                <a:gd name="connsiteX34" fmla="*/ 281157 w 361674"/>
                <a:gd name="connsiteY34" fmla="*/ 248975 h 361333"/>
                <a:gd name="connsiteX35" fmla="*/ 281157 w 361674"/>
                <a:gd name="connsiteY35" fmla="*/ 264935 h 361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61674" h="361333">
                  <a:moveTo>
                    <a:pt x="180835" y="0"/>
                  </a:moveTo>
                  <a:cubicBezTo>
                    <a:pt x="80513" y="0"/>
                    <a:pt x="0" y="81077"/>
                    <a:pt x="0" y="180667"/>
                  </a:cubicBezTo>
                  <a:cubicBezTo>
                    <a:pt x="0" y="280895"/>
                    <a:pt x="81152" y="361333"/>
                    <a:pt x="180835" y="361333"/>
                  </a:cubicBezTo>
                  <a:cubicBezTo>
                    <a:pt x="280518" y="361333"/>
                    <a:pt x="361670" y="280257"/>
                    <a:pt x="361670" y="180667"/>
                  </a:cubicBezTo>
                  <a:cubicBezTo>
                    <a:pt x="362309" y="81077"/>
                    <a:pt x="281157" y="0"/>
                    <a:pt x="180835" y="0"/>
                  </a:cubicBezTo>
                  <a:close/>
                  <a:moveTo>
                    <a:pt x="181474" y="47880"/>
                  </a:moveTo>
                  <a:cubicBezTo>
                    <a:pt x="212146" y="47880"/>
                    <a:pt x="237706" y="72778"/>
                    <a:pt x="237706" y="104059"/>
                  </a:cubicBezTo>
                  <a:cubicBezTo>
                    <a:pt x="237706" y="135341"/>
                    <a:pt x="212785" y="160238"/>
                    <a:pt x="181474" y="160238"/>
                  </a:cubicBezTo>
                  <a:cubicBezTo>
                    <a:pt x="150164" y="160238"/>
                    <a:pt x="125243" y="135341"/>
                    <a:pt x="125243" y="104059"/>
                  </a:cubicBezTo>
                  <a:cubicBezTo>
                    <a:pt x="125243" y="72778"/>
                    <a:pt x="150164" y="47880"/>
                    <a:pt x="181474" y="47880"/>
                  </a:cubicBezTo>
                  <a:close/>
                  <a:moveTo>
                    <a:pt x="221731" y="268766"/>
                  </a:moveTo>
                  <a:lnTo>
                    <a:pt x="185947" y="303878"/>
                  </a:lnTo>
                  <a:cubicBezTo>
                    <a:pt x="184669" y="305154"/>
                    <a:pt x="183391" y="305793"/>
                    <a:pt x="181474" y="305793"/>
                  </a:cubicBezTo>
                  <a:cubicBezTo>
                    <a:pt x="179557" y="305793"/>
                    <a:pt x="178279" y="305154"/>
                    <a:pt x="177001" y="303878"/>
                  </a:cubicBezTo>
                  <a:lnTo>
                    <a:pt x="141218" y="268766"/>
                  </a:lnTo>
                  <a:cubicBezTo>
                    <a:pt x="129716" y="255998"/>
                    <a:pt x="129077" y="236207"/>
                    <a:pt x="139301" y="223439"/>
                  </a:cubicBezTo>
                  <a:cubicBezTo>
                    <a:pt x="145051" y="216417"/>
                    <a:pt x="152719" y="212587"/>
                    <a:pt x="161026" y="212587"/>
                  </a:cubicBezTo>
                  <a:cubicBezTo>
                    <a:pt x="168055" y="212587"/>
                    <a:pt x="175084" y="215140"/>
                    <a:pt x="180835" y="219609"/>
                  </a:cubicBezTo>
                  <a:cubicBezTo>
                    <a:pt x="186586" y="215140"/>
                    <a:pt x="193615" y="212587"/>
                    <a:pt x="200644" y="212587"/>
                  </a:cubicBezTo>
                  <a:cubicBezTo>
                    <a:pt x="208951" y="212587"/>
                    <a:pt x="217258" y="216417"/>
                    <a:pt x="222370" y="223439"/>
                  </a:cubicBezTo>
                  <a:cubicBezTo>
                    <a:pt x="233872" y="236846"/>
                    <a:pt x="233233" y="256636"/>
                    <a:pt x="221731" y="268766"/>
                  </a:cubicBezTo>
                  <a:close/>
                  <a:moveTo>
                    <a:pt x="281157" y="264935"/>
                  </a:moveTo>
                  <a:cubicBezTo>
                    <a:pt x="281157" y="268766"/>
                    <a:pt x="278601" y="271319"/>
                    <a:pt x="274767" y="271319"/>
                  </a:cubicBezTo>
                  <a:cubicBezTo>
                    <a:pt x="270933" y="271319"/>
                    <a:pt x="268377" y="268766"/>
                    <a:pt x="268377" y="264935"/>
                  </a:cubicBezTo>
                  <a:lnTo>
                    <a:pt x="268377" y="248975"/>
                  </a:lnTo>
                  <a:cubicBezTo>
                    <a:pt x="268377" y="212587"/>
                    <a:pt x="240901" y="182582"/>
                    <a:pt x="207034" y="182582"/>
                  </a:cubicBezTo>
                  <a:lnTo>
                    <a:pt x="155275" y="182582"/>
                  </a:lnTo>
                  <a:cubicBezTo>
                    <a:pt x="121409" y="182582"/>
                    <a:pt x="93932" y="212587"/>
                    <a:pt x="93932" y="248975"/>
                  </a:cubicBezTo>
                  <a:lnTo>
                    <a:pt x="93932" y="264935"/>
                  </a:lnTo>
                  <a:cubicBezTo>
                    <a:pt x="93932" y="268766"/>
                    <a:pt x="91376" y="271319"/>
                    <a:pt x="87542" y="271319"/>
                  </a:cubicBezTo>
                  <a:cubicBezTo>
                    <a:pt x="83708" y="271319"/>
                    <a:pt x="81152" y="268766"/>
                    <a:pt x="81152" y="264935"/>
                  </a:cubicBezTo>
                  <a:lnTo>
                    <a:pt x="81152" y="248975"/>
                  </a:lnTo>
                  <a:cubicBezTo>
                    <a:pt x="81152" y="205564"/>
                    <a:pt x="114380" y="169814"/>
                    <a:pt x="155275" y="169814"/>
                  </a:cubicBezTo>
                  <a:lnTo>
                    <a:pt x="207034" y="169814"/>
                  </a:lnTo>
                  <a:cubicBezTo>
                    <a:pt x="247929" y="169814"/>
                    <a:pt x="281157" y="205564"/>
                    <a:pt x="281157" y="248975"/>
                  </a:cubicBezTo>
                  <a:lnTo>
                    <a:pt x="281157" y="264935"/>
                  </a:lnTo>
                  <a:close/>
                </a:path>
              </a:pathLst>
            </a:custGeom>
            <a:grpFill/>
            <a:ln w="63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95" name="Graphic 4">
              <a:extLst>
                <a:ext uri="{FF2B5EF4-FFF2-40B4-BE49-F238E27FC236}">
                  <a16:creationId xmlns:a16="http://schemas.microsoft.com/office/drawing/2014/main" id="{55AA1115-DEEF-41A4-B36C-2F5714851617}"/>
                </a:ext>
              </a:extLst>
            </p:cNvPr>
            <p:cNvSpPr/>
            <p:nvPr/>
          </p:nvSpPr>
          <p:spPr>
            <a:xfrm>
              <a:off x="2097231" y="2597166"/>
              <a:ext cx="73281" cy="65116"/>
            </a:xfrm>
            <a:custGeom>
              <a:avLst/>
              <a:gdLst>
                <a:gd name="connsiteX0" fmla="*/ 56177 w 73281"/>
                <a:gd name="connsiteY0" fmla="*/ 0 h 65116"/>
                <a:gd name="connsiteX1" fmla="*/ 43397 w 73281"/>
                <a:gd name="connsiteY1" fmla="*/ 5746 h 65116"/>
                <a:gd name="connsiteX2" fmla="*/ 41480 w 73281"/>
                <a:gd name="connsiteY2" fmla="*/ 7661 h 65116"/>
                <a:gd name="connsiteX3" fmla="*/ 31896 w 73281"/>
                <a:gd name="connsiteY3" fmla="*/ 7661 h 65116"/>
                <a:gd name="connsiteX4" fmla="*/ 29978 w 73281"/>
                <a:gd name="connsiteY4" fmla="*/ 5746 h 65116"/>
                <a:gd name="connsiteX5" fmla="*/ 17838 w 73281"/>
                <a:gd name="connsiteY5" fmla="*/ 0 h 65116"/>
                <a:gd name="connsiteX6" fmla="*/ 17199 w 73281"/>
                <a:gd name="connsiteY6" fmla="*/ 0 h 65116"/>
                <a:gd name="connsiteX7" fmla="*/ 4419 w 73281"/>
                <a:gd name="connsiteY7" fmla="*/ 6384 h 65116"/>
                <a:gd name="connsiteX8" fmla="*/ 5697 w 73281"/>
                <a:gd name="connsiteY8" fmla="*/ 34473 h 65116"/>
                <a:gd name="connsiteX9" fmla="*/ 36368 w 73281"/>
                <a:gd name="connsiteY9" fmla="*/ 65117 h 65116"/>
                <a:gd name="connsiteX10" fmla="*/ 67679 w 73281"/>
                <a:gd name="connsiteY10" fmla="*/ 34473 h 65116"/>
                <a:gd name="connsiteX11" fmla="*/ 68318 w 73281"/>
                <a:gd name="connsiteY11" fmla="*/ 7022 h 65116"/>
                <a:gd name="connsiteX12" fmla="*/ 56177 w 73281"/>
                <a:gd name="connsiteY12" fmla="*/ 0 h 65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3281" h="65116">
                  <a:moveTo>
                    <a:pt x="56177" y="0"/>
                  </a:moveTo>
                  <a:cubicBezTo>
                    <a:pt x="51704" y="0"/>
                    <a:pt x="46592" y="1915"/>
                    <a:pt x="43397" y="5746"/>
                  </a:cubicBezTo>
                  <a:lnTo>
                    <a:pt x="41480" y="7661"/>
                  </a:lnTo>
                  <a:cubicBezTo>
                    <a:pt x="38924" y="10214"/>
                    <a:pt x="34451" y="10214"/>
                    <a:pt x="31896" y="7661"/>
                  </a:cubicBezTo>
                  <a:lnTo>
                    <a:pt x="29978" y="5746"/>
                  </a:lnTo>
                  <a:cubicBezTo>
                    <a:pt x="26783" y="1915"/>
                    <a:pt x="22311" y="0"/>
                    <a:pt x="17838" y="0"/>
                  </a:cubicBezTo>
                  <a:cubicBezTo>
                    <a:pt x="17838" y="0"/>
                    <a:pt x="17838" y="0"/>
                    <a:pt x="17199" y="0"/>
                  </a:cubicBezTo>
                  <a:cubicBezTo>
                    <a:pt x="12087" y="0"/>
                    <a:pt x="8253" y="2554"/>
                    <a:pt x="4419" y="6384"/>
                  </a:cubicBezTo>
                  <a:cubicBezTo>
                    <a:pt x="-1971" y="14045"/>
                    <a:pt x="-1332" y="26813"/>
                    <a:pt x="5697" y="34473"/>
                  </a:cubicBezTo>
                  <a:lnTo>
                    <a:pt x="36368" y="65117"/>
                  </a:lnTo>
                  <a:lnTo>
                    <a:pt x="67679" y="34473"/>
                  </a:lnTo>
                  <a:cubicBezTo>
                    <a:pt x="74708" y="26813"/>
                    <a:pt x="75347" y="14683"/>
                    <a:pt x="68318" y="7022"/>
                  </a:cubicBezTo>
                  <a:cubicBezTo>
                    <a:pt x="65762" y="2554"/>
                    <a:pt x="61289" y="0"/>
                    <a:pt x="56177" y="0"/>
                  </a:cubicBezTo>
                  <a:close/>
                </a:path>
              </a:pathLst>
            </a:custGeom>
            <a:grpFill/>
            <a:ln w="63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96" name="Graphic 4">
            <a:extLst>
              <a:ext uri="{FF2B5EF4-FFF2-40B4-BE49-F238E27FC236}">
                <a16:creationId xmlns:a16="http://schemas.microsoft.com/office/drawing/2014/main" id="{0EEFED16-2614-44A3-9111-ED568FFB6C62}"/>
              </a:ext>
            </a:extLst>
          </p:cNvPr>
          <p:cNvGrpSpPr/>
          <p:nvPr/>
        </p:nvGrpSpPr>
        <p:grpSpPr>
          <a:xfrm>
            <a:off x="11019706" y="5769714"/>
            <a:ext cx="640080" cy="640080"/>
            <a:chOff x="4045469" y="1402723"/>
            <a:chExt cx="362309" cy="361971"/>
          </a:xfrm>
          <a:solidFill>
            <a:srgbClr val="344D87"/>
          </a:solidFill>
        </p:grpSpPr>
        <p:sp>
          <p:nvSpPr>
            <p:cNvPr id="97" name="Graphic 4">
              <a:extLst>
                <a:ext uri="{FF2B5EF4-FFF2-40B4-BE49-F238E27FC236}">
                  <a16:creationId xmlns:a16="http://schemas.microsoft.com/office/drawing/2014/main" id="{16FB12D4-DDFE-40A4-9F8B-433A2AC1BD38}"/>
                </a:ext>
              </a:extLst>
            </p:cNvPr>
            <p:cNvSpPr/>
            <p:nvPr/>
          </p:nvSpPr>
          <p:spPr>
            <a:xfrm>
              <a:off x="4220553" y="1532956"/>
              <a:ext cx="12779" cy="60009"/>
            </a:xfrm>
            <a:custGeom>
              <a:avLst/>
              <a:gdLst>
                <a:gd name="connsiteX0" fmla="*/ 2556 w 12779"/>
                <a:gd name="connsiteY0" fmla="*/ 60009 h 60009"/>
                <a:gd name="connsiteX1" fmla="*/ 10224 w 12779"/>
                <a:gd name="connsiteY1" fmla="*/ 60009 h 60009"/>
                <a:gd name="connsiteX2" fmla="*/ 12780 w 12779"/>
                <a:gd name="connsiteY2" fmla="*/ 0 h 60009"/>
                <a:gd name="connsiteX3" fmla="*/ 0 w 12779"/>
                <a:gd name="connsiteY3" fmla="*/ 0 h 60009"/>
              </a:gdLst>
              <a:ahLst/>
              <a:cxnLst>
                <a:cxn ang="0">
                  <a:pos x="connsiteX0" y="connsiteY0"/>
                </a:cxn>
                <a:cxn ang="0">
                  <a:pos x="connsiteX1" y="connsiteY1"/>
                </a:cxn>
                <a:cxn ang="0">
                  <a:pos x="connsiteX2" y="connsiteY2"/>
                </a:cxn>
                <a:cxn ang="0">
                  <a:pos x="connsiteX3" y="connsiteY3"/>
                </a:cxn>
              </a:cxnLst>
              <a:rect l="l" t="t" r="r" b="b"/>
              <a:pathLst>
                <a:path w="12779" h="60009">
                  <a:moveTo>
                    <a:pt x="2556" y="60009"/>
                  </a:moveTo>
                  <a:lnTo>
                    <a:pt x="10224" y="60009"/>
                  </a:lnTo>
                  <a:lnTo>
                    <a:pt x="12780" y="0"/>
                  </a:lnTo>
                  <a:lnTo>
                    <a:pt x="0" y="0"/>
                  </a:lnTo>
                  <a:close/>
                </a:path>
              </a:pathLst>
            </a:custGeom>
            <a:grpFill/>
            <a:ln w="63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98" name="Graphic 4">
              <a:extLst>
                <a:ext uri="{FF2B5EF4-FFF2-40B4-BE49-F238E27FC236}">
                  <a16:creationId xmlns:a16="http://schemas.microsoft.com/office/drawing/2014/main" id="{B25C1444-721E-4A9A-A7AD-CBC60A009445}"/>
                </a:ext>
              </a:extLst>
            </p:cNvPr>
            <p:cNvSpPr/>
            <p:nvPr/>
          </p:nvSpPr>
          <p:spPr>
            <a:xfrm>
              <a:off x="4150902" y="1507420"/>
              <a:ext cx="152080" cy="151938"/>
            </a:xfrm>
            <a:custGeom>
              <a:avLst/>
              <a:gdLst>
                <a:gd name="connsiteX0" fmla="*/ 76040 w 152080"/>
                <a:gd name="connsiteY0" fmla="*/ 0 h 151938"/>
                <a:gd name="connsiteX1" fmla="*/ 0 w 152080"/>
                <a:gd name="connsiteY1" fmla="*/ 75969 h 151938"/>
                <a:gd name="connsiteX2" fmla="*/ 76040 w 152080"/>
                <a:gd name="connsiteY2" fmla="*/ 151939 h 151938"/>
                <a:gd name="connsiteX3" fmla="*/ 152081 w 152080"/>
                <a:gd name="connsiteY3" fmla="*/ 75969 h 151938"/>
                <a:gd name="connsiteX4" fmla="*/ 152081 w 152080"/>
                <a:gd name="connsiteY4" fmla="*/ 75969 h 151938"/>
                <a:gd name="connsiteX5" fmla="*/ 76040 w 152080"/>
                <a:gd name="connsiteY5" fmla="*/ 0 h 151938"/>
                <a:gd name="connsiteX6" fmla="*/ 76040 w 152080"/>
                <a:gd name="connsiteY6" fmla="*/ 138533 h 151938"/>
                <a:gd name="connsiteX7" fmla="*/ 60066 w 152080"/>
                <a:gd name="connsiteY7" fmla="*/ 122572 h 151938"/>
                <a:gd name="connsiteX8" fmla="*/ 76040 w 152080"/>
                <a:gd name="connsiteY8" fmla="*/ 105974 h 151938"/>
                <a:gd name="connsiteX9" fmla="*/ 92015 w 152080"/>
                <a:gd name="connsiteY9" fmla="*/ 121934 h 151938"/>
                <a:gd name="connsiteX10" fmla="*/ 92015 w 152080"/>
                <a:gd name="connsiteY10" fmla="*/ 121934 h 151938"/>
                <a:gd name="connsiteX11" fmla="*/ 76040 w 152080"/>
                <a:gd name="connsiteY11" fmla="*/ 138533 h 151938"/>
                <a:gd name="connsiteX12" fmla="*/ 92015 w 152080"/>
                <a:gd name="connsiteY12" fmla="*/ 89376 h 151938"/>
                <a:gd name="connsiteX13" fmla="*/ 82430 w 152080"/>
                <a:gd name="connsiteY13" fmla="*/ 98313 h 151938"/>
                <a:gd name="connsiteX14" fmla="*/ 69012 w 152080"/>
                <a:gd name="connsiteY14" fmla="*/ 98313 h 151938"/>
                <a:gd name="connsiteX15" fmla="*/ 59427 w 152080"/>
                <a:gd name="connsiteY15" fmla="*/ 89376 h 151938"/>
                <a:gd name="connsiteX16" fmla="*/ 56232 w 152080"/>
                <a:gd name="connsiteY16" fmla="*/ 23621 h 151938"/>
                <a:gd name="connsiteX17" fmla="*/ 65177 w 152080"/>
                <a:gd name="connsiteY17" fmla="*/ 13406 h 151938"/>
                <a:gd name="connsiteX18" fmla="*/ 65177 w 152080"/>
                <a:gd name="connsiteY18" fmla="*/ 13406 h 151938"/>
                <a:gd name="connsiteX19" fmla="*/ 86264 w 152080"/>
                <a:gd name="connsiteY19" fmla="*/ 13406 h 151938"/>
                <a:gd name="connsiteX20" fmla="*/ 95210 w 152080"/>
                <a:gd name="connsiteY20" fmla="*/ 23621 h 151938"/>
                <a:gd name="connsiteX21" fmla="*/ 92015 w 152080"/>
                <a:gd name="connsiteY21" fmla="*/ 89376 h 151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2080" h="151938">
                  <a:moveTo>
                    <a:pt x="76040" y="0"/>
                  </a:moveTo>
                  <a:cubicBezTo>
                    <a:pt x="33867" y="0"/>
                    <a:pt x="0" y="33835"/>
                    <a:pt x="0" y="75969"/>
                  </a:cubicBezTo>
                  <a:cubicBezTo>
                    <a:pt x="0" y="118104"/>
                    <a:pt x="33867" y="151939"/>
                    <a:pt x="76040" y="151939"/>
                  </a:cubicBezTo>
                  <a:cubicBezTo>
                    <a:pt x="118214" y="151939"/>
                    <a:pt x="152081" y="118104"/>
                    <a:pt x="152081" y="75969"/>
                  </a:cubicBezTo>
                  <a:cubicBezTo>
                    <a:pt x="152081" y="75969"/>
                    <a:pt x="152081" y="75969"/>
                    <a:pt x="152081" y="75969"/>
                  </a:cubicBezTo>
                  <a:cubicBezTo>
                    <a:pt x="152081" y="33835"/>
                    <a:pt x="118214" y="0"/>
                    <a:pt x="76040" y="0"/>
                  </a:cubicBezTo>
                  <a:close/>
                  <a:moveTo>
                    <a:pt x="76040" y="138533"/>
                  </a:moveTo>
                  <a:cubicBezTo>
                    <a:pt x="67094" y="138533"/>
                    <a:pt x="60066" y="131510"/>
                    <a:pt x="60066" y="122572"/>
                  </a:cubicBezTo>
                  <a:cubicBezTo>
                    <a:pt x="60066" y="113635"/>
                    <a:pt x="67094" y="105974"/>
                    <a:pt x="76040" y="105974"/>
                  </a:cubicBezTo>
                  <a:cubicBezTo>
                    <a:pt x="84986" y="105974"/>
                    <a:pt x="92015" y="112996"/>
                    <a:pt x="92015" y="121934"/>
                  </a:cubicBezTo>
                  <a:cubicBezTo>
                    <a:pt x="92015" y="121934"/>
                    <a:pt x="92015" y="121934"/>
                    <a:pt x="92015" y="121934"/>
                  </a:cubicBezTo>
                  <a:cubicBezTo>
                    <a:pt x="92015" y="131510"/>
                    <a:pt x="84986" y="138533"/>
                    <a:pt x="76040" y="138533"/>
                  </a:cubicBezTo>
                  <a:close/>
                  <a:moveTo>
                    <a:pt x="92015" y="89376"/>
                  </a:moveTo>
                  <a:cubicBezTo>
                    <a:pt x="92015" y="94483"/>
                    <a:pt x="87542" y="98313"/>
                    <a:pt x="82430" y="98313"/>
                  </a:cubicBezTo>
                  <a:lnTo>
                    <a:pt x="69012" y="98313"/>
                  </a:lnTo>
                  <a:cubicBezTo>
                    <a:pt x="63899" y="98313"/>
                    <a:pt x="59427" y="94483"/>
                    <a:pt x="59427" y="89376"/>
                  </a:cubicBezTo>
                  <a:lnTo>
                    <a:pt x="56232" y="23621"/>
                  </a:lnTo>
                  <a:cubicBezTo>
                    <a:pt x="55593" y="18514"/>
                    <a:pt x="60066" y="14045"/>
                    <a:pt x="65177" y="13406"/>
                  </a:cubicBezTo>
                  <a:cubicBezTo>
                    <a:pt x="65177" y="13406"/>
                    <a:pt x="65177" y="13406"/>
                    <a:pt x="65177" y="13406"/>
                  </a:cubicBezTo>
                  <a:lnTo>
                    <a:pt x="86264" y="13406"/>
                  </a:lnTo>
                  <a:cubicBezTo>
                    <a:pt x="91376" y="14045"/>
                    <a:pt x="95210" y="18514"/>
                    <a:pt x="95210" y="23621"/>
                  </a:cubicBezTo>
                  <a:lnTo>
                    <a:pt x="92015" y="89376"/>
                  </a:lnTo>
                  <a:close/>
                </a:path>
              </a:pathLst>
            </a:custGeom>
            <a:solidFill>
              <a:schemeClr val="accent6"/>
            </a:solidFill>
            <a:ln w="63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99" name="Graphic 4">
              <a:extLst>
                <a:ext uri="{FF2B5EF4-FFF2-40B4-BE49-F238E27FC236}">
                  <a16:creationId xmlns:a16="http://schemas.microsoft.com/office/drawing/2014/main" id="{1490A60D-417C-4ECA-8D16-3D8DABC33E86}"/>
                </a:ext>
              </a:extLst>
            </p:cNvPr>
            <p:cNvSpPr/>
            <p:nvPr/>
          </p:nvSpPr>
          <p:spPr>
            <a:xfrm>
              <a:off x="4223748" y="1626162"/>
              <a:ext cx="7028" cy="7660"/>
            </a:xfrm>
            <a:custGeom>
              <a:avLst/>
              <a:gdLst>
                <a:gd name="connsiteX0" fmla="*/ 3195 w 7028"/>
                <a:gd name="connsiteY0" fmla="*/ 0 h 7660"/>
                <a:gd name="connsiteX1" fmla="*/ 0 w 7028"/>
                <a:gd name="connsiteY1" fmla="*/ 3830 h 7660"/>
                <a:gd name="connsiteX2" fmla="*/ 3195 w 7028"/>
                <a:gd name="connsiteY2" fmla="*/ 7661 h 7660"/>
                <a:gd name="connsiteX3" fmla="*/ 7029 w 7028"/>
                <a:gd name="connsiteY3" fmla="*/ 4469 h 7660"/>
                <a:gd name="connsiteX4" fmla="*/ 7029 w 7028"/>
                <a:gd name="connsiteY4" fmla="*/ 4469 h 7660"/>
                <a:gd name="connsiteX5" fmla="*/ 3195 w 7028"/>
                <a:gd name="connsiteY5" fmla="*/ 0 h 7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28" h="7660">
                  <a:moveTo>
                    <a:pt x="3195" y="0"/>
                  </a:moveTo>
                  <a:cubicBezTo>
                    <a:pt x="1278" y="0"/>
                    <a:pt x="0" y="1277"/>
                    <a:pt x="0" y="3830"/>
                  </a:cubicBezTo>
                  <a:cubicBezTo>
                    <a:pt x="0" y="5746"/>
                    <a:pt x="1278" y="7661"/>
                    <a:pt x="3195" y="7661"/>
                  </a:cubicBezTo>
                  <a:cubicBezTo>
                    <a:pt x="5112" y="7661"/>
                    <a:pt x="7029" y="6384"/>
                    <a:pt x="7029" y="4469"/>
                  </a:cubicBezTo>
                  <a:cubicBezTo>
                    <a:pt x="7029" y="4469"/>
                    <a:pt x="7029" y="4469"/>
                    <a:pt x="7029" y="4469"/>
                  </a:cubicBezTo>
                  <a:cubicBezTo>
                    <a:pt x="6390" y="1915"/>
                    <a:pt x="5112" y="0"/>
                    <a:pt x="3195" y="0"/>
                  </a:cubicBezTo>
                  <a:close/>
                </a:path>
              </a:pathLst>
            </a:custGeom>
            <a:grpFill/>
            <a:ln w="63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00" name="Graphic 4">
              <a:extLst>
                <a:ext uri="{FF2B5EF4-FFF2-40B4-BE49-F238E27FC236}">
                  <a16:creationId xmlns:a16="http://schemas.microsoft.com/office/drawing/2014/main" id="{0F00BF21-DB07-47EE-8D47-345149B88EAA}"/>
                </a:ext>
              </a:extLst>
            </p:cNvPr>
            <p:cNvSpPr/>
            <p:nvPr/>
          </p:nvSpPr>
          <p:spPr>
            <a:xfrm>
              <a:off x="4045469" y="1402723"/>
              <a:ext cx="362309" cy="361971"/>
            </a:xfrm>
            <a:custGeom>
              <a:avLst/>
              <a:gdLst>
                <a:gd name="connsiteX0" fmla="*/ 181474 w 362309"/>
                <a:gd name="connsiteY0" fmla="*/ 0 h 361971"/>
                <a:gd name="connsiteX1" fmla="*/ 0 w 362309"/>
                <a:gd name="connsiteY1" fmla="*/ 180667 h 361971"/>
                <a:gd name="connsiteX2" fmla="*/ 180836 w 362309"/>
                <a:gd name="connsiteY2" fmla="*/ 361972 h 361971"/>
                <a:gd name="connsiteX3" fmla="*/ 362310 w 362309"/>
                <a:gd name="connsiteY3" fmla="*/ 181305 h 361971"/>
                <a:gd name="connsiteX4" fmla="*/ 362310 w 362309"/>
                <a:gd name="connsiteY4" fmla="*/ 181305 h 361971"/>
                <a:gd name="connsiteX5" fmla="*/ 181474 w 362309"/>
                <a:gd name="connsiteY5" fmla="*/ 0 h 361971"/>
                <a:gd name="connsiteX6" fmla="*/ 106073 w 362309"/>
                <a:gd name="connsiteY6" fmla="*/ 264935 h 361971"/>
                <a:gd name="connsiteX7" fmla="*/ 97127 w 362309"/>
                <a:gd name="connsiteY7" fmla="*/ 264935 h 361971"/>
                <a:gd name="connsiteX8" fmla="*/ 97127 w 362309"/>
                <a:gd name="connsiteY8" fmla="*/ 264935 h 361971"/>
                <a:gd name="connsiteX9" fmla="*/ 97127 w 362309"/>
                <a:gd name="connsiteY9" fmla="*/ 96398 h 361971"/>
                <a:gd name="connsiteX10" fmla="*/ 106073 w 362309"/>
                <a:gd name="connsiteY10" fmla="*/ 96398 h 361971"/>
                <a:gd name="connsiteX11" fmla="*/ 106073 w 362309"/>
                <a:gd name="connsiteY11" fmla="*/ 105336 h 361971"/>
                <a:gd name="connsiteX12" fmla="*/ 106073 w 362309"/>
                <a:gd name="connsiteY12" fmla="*/ 255998 h 361971"/>
                <a:gd name="connsiteX13" fmla="*/ 106073 w 362309"/>
                <a:gd name="connsiteY13" fmla="*/ 255998 h 361971"/>
                <a:gd name="connsiteX14" fmla="*/ 106073 w 362309"/>
                <a:gd name="connsiteY14" fmla="*/ 264935 h 361971"/>
                <a:gd name="connsiteX15" fmla="*/ 106073 w 362309"/>
                <a:gd name="connsiteY15" fmla="*/ 264935 h 361971"/>
                <a:gd name="connsiteX16" fmla="*/ 181474 w 362309"/>
                <a:gd name="connsiteY16" fmla="*/ 269404 h 361971"/>
                <a:gd name="connsiteX17" fmla="*/ 92654 w 362309"/>
                <a:gd name="connsiteY17" fmla="*/ 180667 h 361971"/>
                <a:gd name="connsiteX18" fmla="*/ 181474 w 362309"/>
                <a:gd name="connsiteY18" fmla="*/ 91929 h 361971"/>
                <a:gd name="connsiteX19" fmla="*/ 270295 w 362309"/>
                <a:gd name="connsiteY19" fmla="*/ 180667 h 361971"/>
                <a:gd name="connsiteX20" fmla="*/ 270295 w 362309"/>
                <a:gd name="connsiteY20" fmla="*/ 180667 h 361971"/>
                <a:gd name="connsiteX21" fmla="*/ 181474 w 362309"/>
                <a:gd name="connsiteY21" fmla="*/ 269404 h 361971"/>
                <a:gd name="connsiteX22" fmla="*/ 265822 w 362309"/>
                <a:gd name="connsiteY22" fmla="*/ 264935 h 361971"/>
                <a:gd name="connsiteX23" fmla="*/ 261349 w 362309"/>
                <a:gd name="connsiteY23" fmla="*/ 266850 h 361971"/>
                <a:gd name="connsiteX24" fmla="*/ 254959 w 362309"/>
                <a:gd name="connsiteY24" fmla="*/ 260466 h 361971"/>
                <a:gd name="connsiteX25" fmla="*/ 256876 w 362309"/>
                <a:gd name="connsiteY25" fmla="*/ 255998 h 361971"/>
                <a:gd name="connsiteX26" fmla="*/ 256876 w 362309"/>
                <a:gd name="connsiteY26" fmla="*/ 105336 h 361971"/>
                <a:gd name="connsiteX27" fmla="*/ 256876 w 362309"/>
                <a:gd name="connsiteY27" fmla="*/ 96398 h 361971"/>
                <a:gd name="connsiteX28" fmla="*/ 265822 w 362309"/>
                <a:gd name="connsiteY28" fmla="*/ 96398 h 361971"/>
                <a:gd name="connsiteX29" fmla="*/ 265822 w 362309"/>
                <a:gd name="connsiteY29" fmla="*/ 264935 h 361971"/>
                <a:gd name="connsiteX30" fmla="*/ 265822 w 362309"/>
                <a:gd name="connsiteY30" fmla="*/ 264935 h 36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62309" h="361971">
                  <a:moveTo>
                    <a:pt x="181474" y="0"/>
                  </a:moveTo>
                  <a:cubicBezTo>
                    <a:pt x="81152" y="0"/>
                    <a:pt x="0" y="81077"/>
                    <a:pt x="0" y="180667"/>
                  </a:cubicBezTo>
                  <a:cubicBezTo>
                    <a:pt x="0" y="280257"/>
                    <a:pt x="81152" y="361972"/>
                    <a:pt x="180836" y="361972"/>
                  </a:cubicBezTo>
                  <a:cubicBezTo>
                    <a:pt x="281157" y="361972"/>
                    <a:pt x="362310" y="280895"/>
                    <a:pt x="362310" y="181305"/>
                  </a:cubicBezTo>
                  <a:cubicBezTo>
                    <a:pt x="362310" y="181305"/>
                    <a:pt x="362310" y="181305"/>
                    <a:pt x="362310" y="181305"/>
                  </a:cubicBezTo>
                  <a:cubicBezTo>
                    <a:pt x="362310" y="80438"/>
                    <a:pt x="281796" y="0"/>
                    <a:pt x="181474" y="0"/>
                  </a:cubicBezTo>
                  <a:close/>
                  <a:moveTo>
                    <a:pt x="106073" y="264935"/>
                  </a:moveTo>
                  <a:cubicBezTo>
                    <a:pt x="103517" y="267489"/>
                    <a:pt x="99683" y="267489"/>
                    <a:pt x="97127" y="264935"/>
                  </a:cubicBezTo>
                  <a:cubicBezTo>
                    <a:pt x="97127" y="264935"/>
                    <a:pt x="97127" y="264935"/>
                    <a:pt x="97127" y="264935"/>
                  </a:cubicBezTo>
                  <a:cubicBezTo>
                    <a:pt x="50481" y="218332"/>
                    <a:pt x="50481" y="143001"/>
                    <a:pt x="97127" y="96398"/>
                  </a:cubicBezTo>
                  <a:cubicBezTo>
                    <a:pt x="99683" y="93845"/>
                    <a:pt x="103517" y="93845"/>
                    <a:pt x="106073" y="96398"/>
                  </a:cubicBezTo>
                  <a:cubicBezTo>
                    <a:pt x="108629" y="98952"/>
                    <a:pt x="108629" y="102782"/>
                    <a:pt x="106073" y="105336"/>
                  </a:cubicBezTo>
                  <a:cubicBezTo>
                    <a:pt x="64539" y="146832"/>
                    <a:pt x="64539" y="214502"/>
                    <a:pt x="106073" y="255998"/>
                  </a:cubicBezTo>
                  <a:cubicBezTo>
                    <a:pt x="106073" y="255998"/>
                    <a:pt x="106073" y="255998"/>
                    <a:pt x="106073" y="255998"/>
                  </a:cubicBezTo>
                  <a:cubicBezTo>
                    <a:pt x="108629" y="258551"/>
                    <a:pt x="108629" y="262382"/>
                    <a:pt x="106073" y="264935"/>
                  </a:cubicBezTo>
                  <a:lnTo>
                    <a:pt x="106073" y="264935"/>
                  </a:lnTo>
                  <a:close/>
                  <a:moveTo>
                    <a:pt x="181474" y="269404"/>
                  </a:moveTo>
                  <a:cubicBezTo>
                    <a:pt x="132272" y="269404"/>
                    <a:pt x="92654" y="229823"/>
                    <a:pt x="92654" y="180667"/>
                  </a:cubicBezTo>
                  <a:cubicBezTo>
                    <a:pt x="92654" y="131510"/>
                    <a:pt x="132272" y="91929"/>
                    <a:pt x="181474" y="91929"/>
                  </a:cubicBezTo>
                  <a:cubicBezTo>
                    <a:pt x="230677" y="91929"/>
                    <a:pt x="270295" y="131510"/>
                    <a:pt x="270295" y="180667"/>
                  </a:cubicBezTo>
                  <a:cubicBezTo>
                    <a:pt x="270295" y="180667"/>
                    <a:pt x="270295" y="180667"/>
                    <a:pt x="270295" y="180667"/>
                  </a:cubicBezTo>
                  <a:cubicBezTo>
                    <a:pt x="270295" y="229185"/>
                    <a:pt x="230677" y="269404"/>
                    <a:pt x="181474" y="269404"/>
                  </a:cubicBezTo>
                  <a:close/>
                  <a:moveTo>
                    <a:pt x="265822" y="264935"/>
                  </a:moveTo>
                  <a:cubicBezTo>
                    <a:pt x="264544" y="266212"/>
                    <a:pt x="263266" y="266850"/>
                    <a:pt x="261349" y="266850"/>
                  </a:cubicBezTo>
                  <a:cubicBezTo>
                    <a:pt x="257515" y="266850"/>
                    <a:pt x="254959" y="263658"/>
                    <a:pt x="254959" y="260466"/>
                  </a:cubicBezTo>
                  <a:cubicBezTo>
                    <a:pt x="254959" y="258551"/>
                    <a:pt x="255597" y="257274"/>
                    <a:pt x="256876" y="255998"/>
                  </a:cubicBezTo>
                  <a:cubicBezTo>
                    <a:pt x="298410" y="214502"/>
                    <a:pt x="298410" y="146832"/>
                    <a:pt x="256876" y="105336"/>
                  </a:cubicBezTo>
                  <a:cubicBezTo>
                    <a:pt x="254320" y="102782"/>
                    <a:pt x="254320" y="98952"/>
                    <a:pt x="256876" y="96398"/>
                  </a:cubicBezTo>
                  <a:cubicBezTo>
                    <a:pt x="259432" y="93845"/>
                    <a:pt x="263266" y="93845"/>
                    <a:pt x="265822" y="96398"/>
                  </a:cubicBezTo>
                  <a:cubicBezTo>
                    <a:pt x="312468" y="143001"/>
                    <a:pt x="312468" y="218332"/>
                    <a:pt x="265822" y="264935"/>
                  </a:cubicBezTo>
                  <a:lnTo>
                    <a:pt x="265822" y="264935"/>
                  </a:lnTo>
                  <a:close/>
                </a:path>
              </a:pathLst>
            </a:custGeom>
            <a:solidFill>
              <a:schemeClr val="accent6"/>
            </a:solidFill>
            <a:ln w="63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101" name="Graphic 4">
            <a:extLst>
              <a:ext uri="{FF2B5EF4-FFF2-40B4-BE49-F238E27FC236}">
                <a16:creationId xmlns:a16="http://schemas.microsoft.com/office/drawing/2014/main" id="{170F3B49-F6AA-4AB2-A147-F44C0DF716BE}"/>
              </a:ext>
            </a:extLst>
          </p:cNvPr>
          <p:cNvGrpSpPr/>
          <p:nvPr/>
        </p:nvGrpSpPr>
        <p:grpSpPr>
          <a:xfrm>
            <a:off x="8773808" y="5769714"/>
            <a:ext cx="640079" cy="640080"/>
            <a:chOff x="905454" y="918179"/>
            <a:chExt cx="362309" cy="361971"/>
          </a:xfrm>
          <a:solidFill>
            <a:srgbClr val="344D87"/>
          </a:solidFill>
        </p:grpSpPr>
        <p:sp>
          <p:nvSpPr>
            <p:cNvPr id="102" name="Graphic 4">
              <a:extLst>
                <a:ext uri="{FF2B5EF4-FFF2-40B4-BE49-F238E27FC236}">
                  <a16:creationId xmlns:a16="http://schemas.microsoft.com/office/drawing/2014/main" id="{1DBC65C5-F19A-4BA4-8A78-FFA6B8E0EB59}"/>
                </a:ext>
              </a:extLst>
            </p:cNvPr>
            <p:cNvSpPr/>
            <p:nvPr/>
          </p:nvSpPr>
          <p:spPr>
            <a:xfrm>
              <a:off x="1003105" y="1019046"/>
              <a:ext cx="113855" cy="110442"/>
            </a:xfrm>
            <a:custGeom>
              <a:avLst/>
              <a:gdLst>
                <a:gd name="connsiteX0" fmla="*/ 83184 w 113855"/>
                <a:gd name="connsiteY0" fmla="*/ 0 h 110442"/>
                <a:gd name="connsiteX1" fmla="*/ 754 w 113855"/>
                <a:gd name="connsiteY1" fmla="*/ 15322 h 110442"/>
                <a:gd name="connsiteX2" fmla="*/ 20563 w 113855"/>
                <a:gd name="connsiteY2" fmla="*/ 110443 h 110442"/>
                <a:gd name="connsiteX3" fmla="*/ 113856 w 113855"/>
                <a:gd name="connsiteY3" fmla="*/ 17237 h 110442"/>
                <a:gd name="connsiteX4" fmla="*/ 83184 w 113855"/>
                <a:gd name="connsiteY4" fmla="*/ 0 h 1104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855" h="110442">
                  <a:moveTo>
                    <a:pt x="83184" y="0"/>
                  </a:moveTo>
                  <a:cubicBezTo>
                    <a:pt x="60819" y="20429"/>
                    <a:pt x="28869" y="26174"/>
                    <a:pt x="754" y="15322"/>
                  </a:cubicBezTo>
                  <a:cubicBezTo>
                    <a:pt x="-2441" y="48518"/>
                    <a:pt x="4588" y="81715"/>
                    <a:pt x="20563" y="110443"/>
                  </a:cubicBezTo>
                  <a:lnTo>
                    <a:pt x="113856" y="17237"/>
                  </a:lnTo>
                  <a:cubicBezTo>
                    <a:pt x="102354" y="14045"/>
                    <a:pt x="92130" y="8299"/>
                    <a:pt x="83184" y="0"/>
                  </a:cubicBezTo>
                  <a:close/>
                </a:path>
              </a:pathLst>
            </a:custGeom>
            <a:solidFill>
              <a:schemeClr val="accent6"/>
            </a:solidFill>
            <a:ln w="63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03" name="Graphic 4">
              <a:extLst>
                <a:ext uri="{FF2B5EF4-FFF2-40B4-BE49-F238E27FC236}">
                  <a16:creationId xmlns:a16="http://schemas.microsoft.com/office/drawing/2014/main" id="{CB0788E7-96C1-4046-8B2F-920ED9686B1A}"/>
                </a:ext>
              </a:extLst>
            </p:cNvPr>
            <p:cNvSpPr/>
            <p:nvPr/>
          </p:nvSpPr>
          <p:spPr>
            <a:xfrm>
              <a:off x="1047310" y="1038836"/>
              <a:ext cx="121669" cy="153853"/>
            </a:xfrm>
            <a:custGeom>
              <a:avLst/>
              <a:gdLst>
                <a:gd name="connsiteX0" fmla="*/ 0 w 121669"/>
                <a:gd name="connsiteY0" fmla="*/ 121934 h 153853"/>
                <a:gd name="connsiteX1" fmla="*/ 38979 w 121669"/>
                <a:gd name="connsiteY1" fmla="*/ 153854 h 153853"/>
                <a:gd name="connsiteX2" fmla="*/ 121409 w 121669"/>
                <a:gd name="connsiteY2" fmla="*/ 0 h 153853"/>
                <a:gd name="connsiteX3" fmla="*/ 0 w 121669"/>
                <a:gd name="connsiteY3" fmla="*/ 121934 h 153853"/>
              </a:gdLst>
              <a:ahLst/>
              <a:cxnLst>
                <a:cxn ang="0">
                  <a:pos x="connsiteX0" y="connsiteY0"/>
                </a:cxn>
                <a:cxn ang="0">
                  <a:pos x="connsiteX1" y="connsiteY1"/>
                </a:cxn>
                <a:cxn ang="0">
                  <a:pos x="connsiteX2" y="connsiteY2"/>
                </a:cxn>
                <a:cxn ang="0">
                  <a:pos x="connsiteX3" y="connsiteY3"/>
                </a:cxn>
              </a:cxnLst>
              <a:rect l="l" t="t" r="r" b="b"/>
              <a:pathLst>
                <a:path w="121669" h="153853">
                  <a:moveTo>
                    <a:pt x="0" y="121934"/>
                  </a:moveTo>
                  <a:cubicBezTo>
                    <a:pt x="11502" y="134702"/>
                    <a:pt x="24921" y="144916"/>
                    <a:pt x="38979" y="153854"/>
                  </a:cubicBezTo>
                  <a:cubicBezTo>
                    <a:pt x="54954" y="144916"/>
                    <a:pt x="126521" y="97037"/>
                    <a:pt x="121409" y="0"/>
                  </a:cubicBezTo>
                  <a:lnTo>
                    <a:pt x="0" y="121934"/>
                  </a:lnTo>
                  <a:close/>
                </a:path>
              </a:pathLst>
            </a:custGeom>
            <a:solidFill>
              <a:schemeClr val="accent6"/>
            </a:solidFill>
            <a:ln w="63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04" name="Graphic 4">
              <a:extLst>
                <a:ext uri="{FF2B5EF4-FFF2-40B4-BE49-F238E27FC236}">
                  <a16:creationId xmlns:a16="http://schemas.microsoft.com/office/drawing/2014/main" id="{88AC6CBC-A9F2-49D9-A638-A03241A1190C}"/>
                </a:ext>
              </a:extLst>
            </p:cNvPr>
            <p:cNvSpPr/>
            <p:nvPr/>
          </p:nvSpPr>
          <p:spPr>
            <a:xfrm>
              <a:off x="1031335" y="1038836"/>
              <a:ext cx="120130" cy="112358"/>
            </a:xfrm>
            <a:custGeom>
              <a:avLst/>
              <a:gdLst>
                <a:gd name="connsiteX0" fmla="*/ 100961 w 120130"/>
                <a:gd name="connsiteY0" fmla="*/ 638 h 112358"/>
                <a:gd name="connsiteX1" fmla="*/ 0 w 120130"/>
                <a:gd name="connsiteY1" fmla="*/ 101505 h 112358"/>
                <a:gd name="connsiteX2" fmla="*/ 7668 w 120130"/>
                <a:gd name="connsiteY2" fmla="*/ 112358 h 112358"/>
                <a:gd name="connsiteX3" fmla="*/ 120131 w 120130"/>
                <a:gd name="connsiteY3" fmla="*/ 0 h 112358"/>
                <a:gd name="connsiteX4" fmla="*/ 100961 w 120130"/>
                <a:gd name="connsiteY4" fmla="*/ 638 h 1123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130" h="112358">
                  <a:moveTo>
                    <a:pt x="100961" y="638"/>
                  </a:moveTo>
                  <a:lnTo>
                    <a:pt x="0" y="101505"/>
                  </a:lnTo>
                  <a:cubicBezTo>
                    <a:pt x="2556" y="105336"/>
                    <a:pt x="5112" y="109166"/>
                    <a:pt x="7668" y="112358"/>
                  </a:cubicBezTo>
                  <a:lnTo>
                    <a:pt x="120131" y="0"/>
                  </a:lnTo>
                  <a:cubicBezTo>
                    <a:pt x="113741" y="638"/>
                    <a:pt x="107351" y="638"/>
                    <a:pt x="100961" y="638"/>
                  </a:cubicBezTo>
                  <a:close/>
                </a:path>
              </a:pathLst>
            </a:custGeom>
            <a:solidFill>
              <a:schemeClr val="accent6"/>
            </a:solidFill>
            <a:ln w="63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05" name="Graphic 4">
              <a:extLst>
                <a:ext uri="{FF2B5EF4-FFF2-40B4-BE49-F238E27FC236}">
                  <a16:creationId xmlns:a16="http://schemas.microsoft.com/office/drawing/2014/main" id="{56DFCF4A-3DCC-4F40-9C50-A4FFE51A932B}"/>
                </a:ext>
              </a:extLst>
            </p:cNvPr>
            <p:cNvSpPr/>
            <p:nvPr/>
          </p:nvSpPr>
          <p:spPr>
            <a:xfrm>
              <a:off x="905454" y="918179"/>
              <a:ext cx="362309" cy="361971"/>
            </a:xfrm>
            <a:custGeom>
              <a:avLst/>
              <a:gdLst>
                <a:gd name="connsiteX0" fmla="*/ 180835 w 362309"/>
                <a:gd name="connsiteY0" fmla="*/ 0 h 361971"/>
                <a:gd name="connsiteX1" fmla="*/ 0 w 362309"/>
                <a:gd name="connsiteY1" fmla="*/ 181305 h 361971"/>
                <a:gd name="connsiteX2" fmla="*/ 180835 w 362309"/>
                <a:gd name="connsiteY2" fmla="*/ 361972 h 361971"/>
                <a:gd name="connsiteX3" fmla="*/ 362309 w 362309"/>
                <a:gd name="connsiteY3" fmla="*/ 181305 h 361971"/>
                <a:gd name="connsiteX4" fmla="*/ 180835 w 362309"/>
                <a:gd name="connsiteY4" fmla="*/ 0 h 361971"/>
                <a:gd name="connsiteX5" fmla="*/ 180835 w 362309"/>
                <a:gd name="connsiteY5" fmla="*/ 0 h 361971"/>
                <a:gd name="connsiteX6" fmla="*/ 184030 w 362309"/>
                <a:gd name="connsiteY6" fmla="*/ 287918 h 361971"/>
                <a:gd name="connsiteX7" fmla="*/ 183391 w 362309"/>
                <a:gd name="connsiteY7" fmla="*/ 288556 h 361971"/>
                <a:gd name="connsiteX8" fmla="*/ 182752 w 362309"/>
                <a:gd name="connsiteY8" fmla="*/ 288556 h 361971"/>
                <a:gd name="connsiteX9" fmla="*/ 181474 w 362309"/>
                <a:gd name="connsiteY9" fmla="*/ 288556 h 361971"/>
                <a:gd name="connsiteX10" fmla="*/ 181474 w 362309"/>
                <a:gd name="connsiteY10" fmla="*/ 288556 h 361971"/>
                <a:gd name="connsiteX11" fmla="*/ 180196 w 362309"/>
                <a:gd name="connsiteY11" fmla="*/ 288556 h 361971"/>
                <a:gd name="connsiteX12" fmla="*/ 179557 w 362309"/>
                <a:gd name="connsiteY12" fmla="*/ 288556 h 361971"/>
                <a:gd name="connsiteX13" fmla="*/ 178918 w 362309"/>
                <a:gd name="connsiteY13" fmla="*/ 287918 h 361971"/>
                <a:gd name="connsiteX14" fmla="*/ 87542 w 362309"/>
                <a:gd name="connsiteY14" fmla="*/ 105974 h 361971"/>
                <a:gd name="connsiteX15" fmla="*/ 94571 w 362309"/>
                <a:gd name="connsiteY15" fmla="*/ 100229 h 361971"/>
                <a:gd name="connsiteX16" fmla="*/ 97127 w 362309"/>
                <a:gd name="connsiteY16" fmla="*/ 100867 h 361971"/>
                <a:gd name="connsiteX17" fmla="*/ 177640 w 362309"/>
                <a:gd name="connsiteY17" fmla="*/ 87461 h 361971"/>
                <a:gd name="connsiteX18" fmla="*/ 186586 w 362309"/>
                <a:gd name="connsiteY18" fmla="*/ 87461 h 361971"/>
                <a:gd name="connsiteX19" fmla="*/ 186586 w 362309"/>
                <a:gd name="connsiteY19" fmla="*/ 87461 h 361971"/>
                <a:gd name="connsiteX20" fmla="*/ 267099 w 362309"/>
                <a:gd name="connsiteY20" fmla="*/ 100867 h 361971"/>
                <a:gd name="connsiteX21" fmla="*/ 272850 w 362309"/>
                <a:gd name="connsiteY21" fmla="*/ 100867 h 361971"/>
                <a:gd name="connsiteX22" fmla="*/ 276684 w 362309"/>
                <a:gd name="connsiteY22" fmla="*/ 105974 h 361971"/>
                <a:gd name="connsiteX23" fmla="*/ 184030 w 362309"/>
                <a:gd name="connsiteY23" fmla="*/ 287918 h 361971"/>
                <a:gd name="connsiteX24" fmla="*/ 184030 w 362309"/>
                <a:gd name="connsiteY24" fmla="*/ 287918 h 36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62309" h="361971">
                  <a:moveTo>
                    <a:pt x="180835" y="0"/>
                  </a:moveTo>
                  <a:cubicBezTo>
                    <a:pt x="80513" y="0"/>
                    <a:pt x="0" y="81077"/>
                    <a:pt x="0" y="181305"/>
                  </a:cubicBezTo>
                  <a:cubicBezTo>
                    <a:pt x="0" y="281534"/>
                    <a:pt x="81152" y="361972"/>
                    <a:pt x="180835" y="361972"/>
                  </a:cubicBezTo>
                  <a:cubicBezTo>
                    <a:pt x="280518" y="361972"/>
                    <a:pt x="362309" y="280895"/>
                    <a:pt x="362309" y="181305"/>
                  </a:cubicBezTo>
                  <a:cubicBezTo>
                    <a:pt x="362309" y="81715"/>
                    <a:pt x="281157" y="0"/>
                    <a:pt x="180835" y="0"/>
                  </a:cubicBezTo>
                  <a:cubicBezTo>
                    <a:pt x="180835" y="0"/>
                    <a:pt x="180835" y="0"/>
                    <a:pt x="180835" y="0"/>
                  </a:cubicBezTo>
                  <a:close/>
                  <a:moveTo>
                    <a:pt x="184030" y="287918"/>
                  </a:moveTo>
                  <a:lnTo>
                    <a:pt x="183391" y="288556"/>
                  </a:lnTo>
                  <a:lnTo>
                    <a:pt x="182752" y="288556"/>
                  </a:lnTo>
                  <a:cubicBezTo>
                    <a:pt x="182113" y="288556"/>
                    <a:pt x="181474" y="288556"/>
                    <a:pt x="181474" y="288556"/>
                  </a:cubicBezTo>
                  <a:lnTo>
                    <a:pt x="181474" y="288556"/>
                  </a:lnTo>
                  <a:cubicBezTo>
                    <a:pt x="180835" y="288556"/>
                    <a:pt x="180196" y="288556"/>
                    <a:pt x="180196" y="288556"/>
                  </a:cubicBezTo>
                  <a:lnTo>
                    <a:pt x="179557" y="288556"/>
                  </a:lnTo>
                  <a:lnTo>
                    <a:pt x="178918" y="287918"/>
                  </a:lnTo>
                  <a:cubicBezTo>
                    <a:pt x="177640" y="287279"/>
                    <a:pt x="72845" y="231739"/>
                    <a:pt x="87542" y="105974"/>
                  </a:cubicBezTo>
                  <a:cubicBezTo>
                    <a:pt x="88181" y="102782"/>
                    <a:pt x="91376" y="100229"/>
                    <a:pt x="94571" y="100229"/>
                  </a:cubicBezTo>
                  <a:cubicBezTo>
                    <a:pt x="95210" y="100229"/>
                    <a:pt x="96488" y="100867"/>
                    <a:pt x="97127" y="100867"/>
                  </a:cubicBezTo>
                  <a:cubicBezTo>
                    <a:pt x="123965" y="114912"/>
                    <a:pt x="156553" y="109166"/>
                    <a:pt x="177640" y="87461"/>
                  </a:cubicBezTo>
                  <a:cubicBezTo>
                    <a:pt x="180196" y="84907"/>
                    <a:pt x="184030" y="84907"/>
                    <a:pt x="186586" y="87461"/>
                  </a:cubicBezTo>
                  <a:cubicBezTo>
                    <a:pt x="186586" y="87461"/>
                    <a:pt x="186586" y="87461"/>
                    <a:pt x="186586" y="87461"/>
                  </a:cubicBezTo>
                  <a:cubicBezTo>
                    <a:pt x="207034" y="109804"/>
                    <a:pt x="240262" y="114912"/>
                    <a:pt x="267099" y="100867"/>
                  </a:cubicBezTo>
                  <a:cubicBezTo>
                    <a:pt x="269016" y="99590"/>
                    <a:pt x="270933" y="99590"/>
                    <a:pt x="272850" y="100867"/>
                  </a:cubicBezTo>
                  <a:cubicBezTo>
                    <a:pt x="274767" y="102144"/>
                    <a:pt x="276045" y="103420"/>
                    <a:pt x="276684" y="105974"/>
                  </a:cubicBezTo>
                  <a:cubicBezTo>
                    <a:pt x="290103" y="231739"/>
                    <a:pt x="185308" y="287279"/>
                    <a:pt x="184030" y="287918"/>
                  </a:cubicBezTo>
                  <a:lnTo>
                    <a:pt x="184030" y="287918"/>
                  </a:lnTo>
                  <a:close/>
                </a:path>
              </a:pathLst>
            </a:custGeom>
            <a:solidFill>
              <a:schemeClr val="accent6"/>
            </a:solidFill>
            <a:ln w="63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sp>
        <p:nvSpPr>
          <p:cNvPr id="108" name="Text Placeholder 1">
            <a:extLst>
              <a:ext uri="{FF2B5EF4-FFF2-40B4-BE49-F238E27FC236}">
                <a16:creationId xmlns:a16="http://schemas.microsoft.com/office/drawing/2014/main" id="{C52153C5-571F-4A59-9B15-3617EF34D2D1}"/>
              </a:ext>
            </a:extLst>
          </p:cNvPr>
          <p:cNvSpPr txBox="1">
            <a:spLocks/>
          </p:cNvSpPr>
          <p:nvPr/>
        </p:nvSpPr>
        <p:spPr>
          <a:xfrm>
            <a:off x="457904" y="778688"/>
            <a:ext cx="11167224" cy="454080"/>
          </a:xfrm>
          <a:prstGeom prst="rect">
            <a:avLst/>
          </a:prstGeom>
        </p:spPr>
        <p:txBody>
          <a:bodyPr vert="horz" lIns="0" tIns="0" rIns="0" bIns="0" rtlCol="0">
            <a:noAutofit/>
          </a:bodyPr>
          <a:lstStyle>
            <a:lvl1pPr marL="0" indent="0" algn="l" defTabSz="914400" rtl="0" eaLnBrk="1" latinLnBrk="0" hangingPunct="1">
              <a:spcBef>
                <a:spcPts val="0"/>
              </a:spcBef>
              <a:spcAft>
                <a:spcPts val="1000"/>
              </a:spcAft>
              <a:buSzPct val="100000"/>
              <a:buFontTx/>
              <a:buNone/>
              <a:defRPr sz="1800" b="0" kern="1200">
                <a:solidFill>
                  <a:srgbClr val="575757"/>
                </a:solidFill>
                <a:latin typeface="+mn-lt"/>
                <a:ea typeface="+mn-ea"/>
                <a:cs typeface="Calibri Light" panose="020F0302020204030204" pitchFamily="34" charset="0"/>
              </a:defRPr>
            </a:lvl1pPr>
            <a:lvl2pPr marL="139700" indent="-139700" algn="l" defTabSz="914400" rtl="0" eaLnBrk="1" latinLnBrk="0" hangingPunct="1">
              <a:spcBef>
                <a:spcPts val="0"/>
              </a:spcBef>
              <a:spcAft>
                <a:spcPts val="1000"/>
              </a:spcAft>
              <a:buClrTx/>
              <a:buSzPct val="100000"/>
              <a:buFont typeface="Arial" panose="020B0604020202020204" pitchFamily="34" charset="0"/>
              <a:buChar char="•"/>
              <a:defRPr lang="en-US" sz="1200" b="1" kern="1200" dirty="0" smtClean="0">
                <a:solidFill>
                  <a:schemeClr val="tx1"/>
                </a:solidFill>
                <a:latin typeface="+mj-lt"/>
                <a:ea typeface="+mn-ea"/>
                <a:cs typeface="Calibri Light" panose="020F0302020204030204" pitchFamily="34" charset="0"/>
              </a:defRPr>
            </a:lvl2pPr>
            <a:lvl3pPr marL="304800" indent="-139700" algn="l" defTabSz="914400" rtl="0" eaLnBrk="1" latinLnBrk="0" hangingPunct="1">
              <a:spcBef>
                <a:spcPts val="0"/>
              </a:spcBef>
              <a:spcAft>
                <a:spcPts val="1000"/>
              </a:spcAft>
              <a:buClrTx/>
              <a:buSzPct val="100000"/>
              <a:buFont typeface="Arial" panose="020B0604020202020204" pitchFamily="34" charset="0"/>
              <a:buChar char="−"/>
              <a:defRPr lang="en-US" sz="1200" kern="1200" dirty="0" smtClean="0">
                <a:solidFill>
                  <a:schemeClr val="tx1"/>
                </a:solidFill>
                <a:latin typeface="+mn-lt"/>
                <a:ea typeface="+mn-ea"/>
                <a:cs typeface="Calibri Light" panose="020F0302020204030204" pitchFamily="34" charset="0"/>
              </a:defRPr>
            </a:lvl3pPr>
            <a:lvl4pPr marL="469900" indent="-139700" algn="l" defTabSz="914400" rtl="0" eaLnBrk="1" latinLnBrk="0" hangingPunct="1">
              <a:spcBef>
                <a:spcPts val="0"/>
              </a:spcBef>
              <a:spcAft>
                <a:spcPts val="1000"/>
              </a:spcAft>
              <a:buClrTx/>
              <a:buSzPct val="100000"/>
              <a:buFont typeface="Arial" panose="020B0604020202020204" pitchFamily="34" charset="0"/>
              <a:buChar char="◦"/>
              <a:defRPr lang="en-US" sz="1200" kern="1200" baseline="0" dirty="0" smtClean="0">
                <a:solidFill>
                  <a:schemeClr val="tx1"/>
                </a:solidFill>
                <a:latin typeface="+mn-lt"/>
                <a:ea typeface="+mn-ea"/>
                <a:cs typeface="Calibri Light" panose="020F0302020204030204" pitchFamily="34" charset="0"/>
              </a:defRPr>
            </a:lvl4pPr>
            <a:lvl5pPr marL="635000" indent="-139700" algn="l" defTabSz="798513" rtl="0" eaLnBrk="1" latinLnBrk="0" hangingPunct="1">
              <a:spcBef>
                <a:spcPts val="0"/>
              </a:spcBef>
              <a:spcAft>
                <a:spcPts val="1000"/>
              </a:spcAft>
              <a:buClrTx/>
              <a:buSzPct val="100000"/>
              <a:buFont typeface="Arial" panose="020B0604020202020204" pitchFamily="34" charset="0"/>
              <a:buChar char="−"/>
              <a:tabLst/>
              <a:defRPr lang="en-US" sz="1200" kern="1200" baseline="0" dirty="0" smtClean="0">
                <a:solidFill>
                  <a:schemeClr val="tx1"/>
                </a:solidFill>
                <a:latin typeface="+mn-lt"/>
                <a:ea typeface="+mn-ea"/>
                <a:cs typeface="Calibri Light" panose="020F0302020204030204" pitchFamily="34" charset="0"/>
              </a:defRPr>
            </a:lvl5pPr>
            <a:lvl6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6pPr>
            <a:lvl7pPr marL="532800" indent="-176400" algn="l" defTabSz="914400" rtl="0" eaLnBrk="1" latinLnBrk="0" hangingPunct="1">
              <a:spcBef>
                <a:spcPts val="0"/>
              </a:spcBef>
              <a:spcAft>
                <a:spcPts val="1000"/>
              </a:spcAft>
              <a:buFont typeface="Verdana" panose="020B0604030504040204" pitchFamily="34" charset="0"/>
              <a:buChar char="−"/>
              <a:defRPr sz="1200" kern="1200">
                <a:solidFill>
                  <a:schemeClr val="tx1"/>
                </a:solidFill>
                <a:latin typeface="+mn-lt"/>
                <a:ea typeface="+mn-ea"/>
                <a:cs typeface="+mn-cs"/>
              </a:defRPr>
            </a:lvl7pPr>
            <a:lvl8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8pPr>
            <a:lvl9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Pct val="100000"/>
              <a:buFontTx/>
              <a:buNone/>
              <a:tabLst/>
              <a:defRPr/>
            </a:pPr>
            <a:r>
              <a:rPr lang="en-US" sz="14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rPr>
              <a:t>There are a variety of performance and operational limitations that enterprises should keep in mind as they use Foundational Models:</a:t>
            </a:r>
          </a:p>
        </p:txBody>
      </p:sp>
      <p:sp>
        <p:nvSpPr>
          <p:cNvPr id="111" name="Oval 110">
            <a:extLst>
              <a:ext uri="{FF2B5EF4-FFF2-40B4-BE49-F238E27FC236}">
                <a16:creationId xmlns:a16="http://schemas.microsoft.com/office/drawing/2014/main" id="{11F816ED-06B4-4EAC-A883-46C244A1690A}"/>
              </a:ext>
            </a:extLst>
          </p:cNvPr>
          <p:cNvSpPr/>
          <p:nvPr/>
        </p:nvSpPr>
        <p:spPr>
          <a:xfrm>
            <a:off x="11072467" y="3307762"/>
            <a:ext cx="548640" cy="548640"/>
          </a:xfrm>
          <a:prstGeom prst="ellipse">
            <a:avLst/>
          </a:prstGeom>
          <a:solidFill>
            <a:srgbClr val="EFF4FF"/>
          </a:solidFill>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a:lstStyle/>
          <a:p>
            <a:endParaRPr lang="en-GB"/>
          </a:p>
        </p:txBody>
      </p:sp>
      <p:grpSp>
        <p:nvGrpSpPr>
          <p:cNvPr id="83" name="Graphic 4">
            <a:extLst>
              <a:ext uri="{FF2B5EF4-FFF2-40B4-BE49-F238E27FC236}">
                <a16:creationId xmlns:a16="http://schemas.microsoft.com/office/drawing/2014/main" id="{A5DA2F0A-7553-4E6B-928F-EC6789E7B6D1}"/>
              </a:ext>
            </a:extLst>
          </p:cNvPr>
          <p:cNvGrpSpPr>
            <a:grpSpLocks noChangeAspect="1"/>
          </p:cNvGrpSpPr>
          <p:nvPr/>
        </p:nvGrpSpPr>
        <p:grpSpPr>
          <a:xfrm>
            <a:off x="11019709" y="3255499"/>
            <a:ext cx="640081" cy="639478"/>
            <a:chOff x="905454" y="1897111"/>
            <a:chExt cx="361674" cy="361333"/>
          </a:xfrm>
          <a:solidFill>
            <a:schemeClr val="accent6"/>
          </a:solidFill>
        </p:grpSpPr>
        <p:sp>
          <p:nvSpPr>
            <p:cNvPr id="84" name="Graphic 4">
              <a:extLst>
                <a:ext uri="{FF2B5EF4-FFF2-40B4-BE49-F238E27FC236}">
                  <a16:creationId xmlns:a16="http://schemas.microsoft.com/office/drawing/2014/main" id="{F9B66947-3C3D-4DA1-9AA5-B0853F157FB1}"/>
                </a:ext>
              </a:extLst>
            </p:cNvPr>
            <p:cNvSpPr/>
            <p:nvPr/>
          </p:nvSpPr>
          <p:spPr>
            <a:xfrm>
              <a:off x="1048441" y="1974728"/>
              <a:ext cx="75057" cy="86183"/>
            </a:xfrm>
            <a:custGeom>
              <a:avLst/>
              <a:gdLst>
                <a:gd name="connsiteX0" fmla="*/ 6538 w 75057"/>
                <a:gd name="connsiteY0" fmla="*/ 86184 h 86183"/>
                <a:gd name="connsiteX1" fmla="*/ 37848 w 75057"/>
                <a:gd name="connsiteY1" fmla="*/ 84907 h 86183"/>
                <a:gd name="connsiteX2" fmla="*/ 69159 w 75057"/>
                <a:gd name="connsiteY2" fmla="*/ 86184 h 86183"/>
                <a:gd name="connsiteX3" fmla="*/ 64686 w 75057"/>
                <a:gd name="connsiteY3" fmla="*/ 79800 h 86183"/>
                <a:gd name="connsiteX4" fmla="*/ 64047 w 75057"/>
                <a:gd name="connsiteY4" fmla="*/ 71500 h 86183"/>
                <a:gd name="connsiteX5" fmla="*/ 62769 w 75057"/>
                <a:gd name="connsiteY5" fmla="*/ 0 h 86183"/>
                <a:gd name="connsiteX6" fmla="*/ 51906 w 75057"/>
                <a:gd name="connsiteY6" fmla="*/ 67032 h 86183"/>
                <a:gd name="connsiteX7" fmla="*/ 49989 w 75057"/>
                <a:gd name="connsiteY7" fmla="*/ 71500 h 86183"/>
                <a:gd name="connsiteX8" fmla="*/ 45516 w 75057"/>
                <a:gd name="connsiteY8" fmla="*/ 73416 h 86183"/>
                <a:gd name="connsiteX9" fmla="*/ 29541 w 75057"/>
                <a:gd name="connsiteY9" fmla="*/ 73416 h 86183"/>
                <a:gd name="connsiteX10" fmla="*/ 25068 w 75057"/>
                <a:gd name="connsiteY10" fmla="*/ 71500 h 86183"/>
                <a:gd name="connsiteX11" fmla="*/ 23151 w 75057"/>
                <a:gd name="connsiteY11" fmla="*/ 67032 h 86183"/>
                <a:gd name="connsiteX12" fmla="*/ 12289 w 75057"/>
                <a:gd name="connsiteY12" fmla="*/ 0 h 86183"/>
                <a:gd name="connsiteX13" fmla="*/ 11011 w 75057"/>
                <a:gd name="connsiteY13" fmla="*/ 71500 h 86183"/>
                <a:gd name="connsiteX14" fmla="*/ 10372 w 75057"/>
                <a:gd name="connsiteY14" fmla="*/ 79800 h 86183"/>
                <a:gd name="connsiteX15" fmla="*/ 6538 w 75057"/>
                <a:gd name="connsiteY15" fmla="*/ 86184 h 86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5057" h="86183">
                  <a:moveTo>
                    <a:pt x="6538" y="86184"/>
                  </a:moveTo>
                  <a:cubicBezTo>
                    <a:pt x="15483" y="85545"/>
                    <a:pt x="25707" y="85545"/>
                    <a:pt x="37848" y="84907"/>
                  </a:cubicBezTo>
                  <a:cubicBezTo>
                    <a:pt x="49989" y="84907"/>
                    <a:pt x="60213" y="85545"/>
                    <a:pt x="69159" y="86184"/>
                  </a:cubicBezTo>
                  <a:cubicBezTo>
                    <a:pt x="68520" y="84268"/>
                    <a:pt x="66603" y="82353"/>
                    <a:pt x="64686" y="79800"/>
                  </a:cubicBezTo>
                  <a:cubicBezTo>
                    <a:pt x="62769" y="77246"/>
                    <a:pt x="62769" y="74054"/>
                    <a:pt x="64047" y="71500"/>
                  </a:cubicBezTo>
                  <a:cubicBezTo>
                    <a:pt x="65325" y="70224"/>
                    <a:pt x="88968" y="35750"/>
                    <a:pt x="62769" y="0"/>
                  </a:cubicBezTo>
                  <a:cubicBezTo>
                    <a:pt x="58296" y="10853"/>
                    <a:pt x="51267" y="33197"/>
                    <a:pt x="51906" y="67032"/>
                  </a:cubicBezTo>
                  <a:cubicBezTo>
                    <a:pt x="51906" y="68947"/>
                    <a:pt x="51267" y="70224"/>
                    <a:pt x="49989" y="71500"/>
                  </a:cubicBezTo>
                  <a:cubicBezTo>
                    <a:pt x="48711" y="72777"/>
                    <a:pt x="47433" y="73416"/>
                    <a:pt x="45516" y="73416"/>
                  </a:cubicBezTo>
                  <a:lnTo>
                    <a:pt x="29541" y="73416"/>
                  </a:lnTo>
                  <a:cubicBezTo>
                    <a:pt x="27624" y="73416"/>
                    <a:pt x="26346" y="72777"/>
                    <a:pt x="25068" y="71500"/>
                  </a:cubicBezTo>
                  <a:cubicBezTo>
                    <a:pt x="23790" y="70224"/>
                    <a:pt x="23151" y="68308"/>
                    <a:pt x="23151" y="67032"/>
                  </a:cubicBezTo>
                  <a:cubicBezTo>
                    <a:pt x="23790" y="33197"/>
                    <a:pt x="16761" y="10853"/>
                    <a:pt x="12289" y="0"/>
                  </a:cubicBezTo>
                  <a:cubicBezTo>
                    <a:pt x="-13910" y="35750"/>
                    <a:pt x="9733" y="70224"/>
                    <a:pt x="11011" y="71500"/>
                  </a:cubicBezTo>
                  <a:cubicBezTo>
                    <a:pt x="12928" y="74054"/>
                    <a:pt x="12289" y="77246"/>
                    <a:pt x="10372" y="79800"/>
                  </a:cubicBezTo>
                  <a:cubicBezTo>
                    <a:pt x="9094" y="82353"/>
                    <a:pt x="7816" y="84268"/>
                    <a:pt x="6538" y="86184"/>
                  </a:cubicBezTo>
                  <a:close/>
                </a:path>
              </a:pathLst>
            </a:custGeom>
            <a:grpFill/>
            <a:ln w="63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85" name="Graphic 4">
              <a:extLst>
                <a:ext uri="{FF2B5EF4-FFF2-40B4-BE49-F238E27FC236}">
                  <a16:creationId xmlns:a16="http://schemas.microsoft.com/office/drawing/2014/main" id="{9F4A17C2-562F-4703-AA22-DE2862462205}"/>
                </a:ext>
              </a:extLst>
            </p:cNvPr>
            <p:cNvSpPr/>
            <p:nvPr/>
          </p:nvSpPr>
          <p:spPr>
            <a:xfrm>
              <a:off x="1039642" y="2111984"/>
              <a:ext cx="95210" cy="65754"/>
            </a:xfrm>
            <a:custGeom>
              <a:avLst/>
              <a:gdLst>
                <a:gd name="connsiteX0" fmla="*/ 86903 w 95210"/>
                <a:gd name="connsiteY0" fmla="*/ 0 h 65754"/>
                <a:gd name="connsiteX1" fmla="*/ 7668 w 95210"/>
                <a:gd name="connsiteY1" fmla="*/ 0 h 65754"/>
                <a:gd name="connsiteX2" fmla="*/ 7668 w 95210"/>
                <a:gd name="connsiteY2" fmla="*/ 1277 h 65754"/>
                <a:gd name="connsiteX3" fmla="*/ 0 w 95210"/>
                <a:gd name="connsiteY3" fmla="*/ 65755 h 65754"/>
                <a:gd name="connsiteX4" fmla="*/ 95210 w 95210"/>
                <a:gd name="connsiteY4" fmla="*/ 65755 h 65754"/>
                <a:gd name="connsiteX5" fmla="*/ 87542 w 95210"/>
                <a:gd name="connsiteY5" fmla="*/ 1277 h 65754"/>
                <a:gd name="connsiteX6" fmla="*/ 86903 w 95210"/>
                <a:gd name="connsiteY6" fmla="*/ 0 h 65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5210" h="65754">
                  <a:moveTo>
                    <a:pt x="86903" y="0"/>
                  </a:moveTo>
                  <a:lnTo>
                    <a:pt x="7668" y="0"/>
                  </a:lnTo>
                  <a:cubicBezTo>
                    <a:pt x="7668" y="638"/>
                    <a:pt x="7668" y="1277"/>
                    <a:pt x="7668" y="1277"/>
                  </a:cubicBezTo>
                  <a:cubicBezTo>
                    <a:pt x="7668" y="23621"/>
                    <a:pt x="2556" y="52349"/>
                    <a:pt x="0" y="65755"/>
                  </a:cubicBezTo>
                  <a:lnTo>
                    <a:pt x="95210" y="65755"/>
                  </a:lnTo>
                  <a:cubicBezTo>
                    <a:pt x="92654" y="52349"/>
                    <a:pt x="87542" y="22982"/>
                    <a:pt x="87542" y="1277"/>
                  </a:cubicBezTo>
                  <a:cubicBezTo>
                    <a:pt x="86264" y="638"/>
                    <a:pt x="86264" y="638"/>
                    <a:pt x="86903" y="0"/>
                  </a:cubicBezTo>
                  <a:close/>
                </a:path>
              </a:pathLst>
            </a:custGeom>
            <a:grpFill/>
            <a:ln w="63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86" name="Graphic 4">
              <a:extLst>
                <a:ext uri="{FF2B5EF4-FFF2-40B4-BE49-F238E27FC236}">
                  <a16:creationId xmlns:a16="http://schemas.microsoft.com/office/drawing/2014/main" id="{6C008F65-D7E4-4672-B214-26DD2D8444BC}"/>
                </a:ext>
              </a:extLst>
            </p:cNvPr>
            <p:cNvSpPr/>
            <p:nvPr/>
          </p:nvSpPr>
          <p:spPr>
            <a:xfrm>
              <a:off x="905454" y="1897111"/>
              <a:ext cx="361674" cy="361333"/>
            </a:xfrm>
            <a:custGeom>
              <a:avLst/>
              <a:gdLst>
                <a:gd name="connsiteX0" fmla="*/ 180835 w 361674"/>
                <a:gd name="connsiteY0" fmla="*/ 0 h 361333"/>
                <a:gd name="connsiteX1" fmla="*/ 0 w 361674"/>
                <a:gd name="connsiteY1" fmla="*/ 180667 h 361333"/>
                <a:gd name="connsiteX2" fmla="*/ 180835 w 361674"/>
                <a:gd name="connsiteY2" fmla="*/ 361333 h 361333"/>
                <a:gd name="connsiteX3" fmla="*/ 361670 w 361674"/>
                <a:gd name="connsiteY3" fmla="*/ 180667 h 361333"/>
                <a:gd name="connsiteX4" fmla="*/ 180835 w 361674"/>
                <a:gd name="connsiteY4" fmla="*/ 0 h 361333"/>
                <a:gd name="connsiteX5" fmla="*/ 265821 w 361674"/>
                <a:gd name="connsiteY5" fmla="*/ 183220 h 361333"/>
                <a:gd name="connsiteX6" fmla="*/ 260070 w 361674"/>
                <a:gd name="connsiteY6" fmla="*/ 187689 h 361333"/>
                <a:gd name="connsiteX7" fmla="*/ 258154 w 361674"/>
                <a:gd name="connsiteY7" fmla="*/ 187051 h 361333"/>
                <a:gd name="connsiteX8" fmla="*/ 242179 w 361674"/>
                <a:gd name="connsiteY8" fmla="*/ 183859 h 361333"/>
                <a:gd name="connsiteX9" fmla="*/ 241540 w 361674"/>
                <a:gd name="connsiteY9" fmla="*/ 185135 h 361333"/>
                <a:gd name="connsiteX10" fmla="*/ 233872 w 361674"/>
                <a:gd name="connsiteY10" fmla="*/ 220247 h 361333"/>
                <a:gd name="connsiteX11" fmla="*/ 242818 w 361674"/>
                <a:gd name="connsiteY11" fmla="*/ 289833 h 361333"/>
                <a:gd name="connsiteX12" fmla="*/ 241540 w 361674"/>
                <a:gd name="connsiteY12" fmla="*/ 294940 h 361333"/>
                <a:gd name="connsiteX13" fmla="*/ 236428 w 361674"/>
                <a:gd name="connsiteY13" fmla="*/ 297494 h 361333"/>
                <a:gd name="connsiteX14" fmla="*/ 125882 w 361674"/>
                <a:gd name="connsiteY14" fmla="*/ 297494 h 361333"/>
                <a:gd name="connsiteX15" fmla="*/ 120770 w 361674"/>
                <a:gd name="connsiteY15" fmla="*/ 294940 h 361333"/>
                <a:gd name="connsiteX16" fmla="*/ 119492 w 361674"/>
                <a:gd name="connsiteY16" fmla="*/ 289833 h 361333"/>
                <a:gd name="connsiteX17" fmla="*/ 128438 w 361674"/>
                <a:gd name="connsiteY17" fmla="*/ 220247 h 361333"/>
                <a:gd name="connsiteX18" fmla="*/ 120770 w 361674"/>
                <a:gd name="connsiteY18" fmla="*/ 185135 h 361333"/>
                <a:gd name="connsiteX19" fmla="*/ 120131 w 361674"/>
                <a:gd name="connsiteY19" fmla="*/ 183859 h 361333"/>
                <a:gd name="connsiteX20" fmla="*/ 104156 w 361674"/>
                <a:gd name="connsiteY20" fmla="*/ 187051 h 361333"/>
                <a:gd name="connsiteX21" fmla="*/ 95849 w 361674"/>
                <a:gd name="connsiteY21" fmla="*/ 183220 h 361333"/>
                <a:gd name="connsiteX22" fmla="*/ 99683 w 361674"/>
                <a:gd name="connsiteY22" fmla="*/ 174921 h 361333"/>
                <a:gd name="connsiteX23" fmla="*/ 135467 w 361674"/>
                <a:gd name="connsiteY23" fmla="*/ 168537 h 361333"/>
                <a:gd name="connsiteX24" fmla="*/ 141218 w 361674"/>
                <a:gd name="connsiteY24" fmla="*/ 156408 h 361333"/>
                <a:gd name="connsiteX25" fmla="*/ 152081 w 361674"/>
                <a:gd name="connsiteY25" fmla="*/ 65755 h 361333"/>
                <a:gd name="connsiteX26" fmla="*/ 157192 w 361674"/>
                <a:gd name="connsiteY26" fmla="*/ 63840 h 361333"/>
                <a:gd name="connsiteX27" fmla="*/ 162304 w 361674"/>
                <a:gd name="connsiteY27" fmla="*/ 66393 h 361333"/>
                <a:gd name="connsiteX28" fmla="*/ 178918 w 361674"/>
                <a:gd name="connsiteY28" fmla="*/ 142363 h 361333"/>
                <a:gd name="connsiteX29" fmla="*/ 182113 w 361674"/>
                <a:gd name="connsiteY29" fmla="*/ 142363 h 361333"/>
                <a:gd name="connsiteX30" fmla="*/ 198727 w 361674"/>
                <a:gd name="connsiteY30" fmla="*/ 66393 h 361333"/>
                <a:gd name="connsiteX31" fmla="*/ 203839 w 361674"/>
                <a:gd name="connsiteY31" fmla="*/ 63840 h 361333"/>
                <a:gd name="connsiteX32" fmla="*/ 208951 w 361674"/>
                <a:gd name="connsiteY32" fmla="*/ 65755 h 361333"/>
                <a:gd name="connsiteX33" fmla="*/ 219814 w 361674"/>
                <a:gd name="connsiteY33" fmla="*/ 156408 h 361333"/>
                <a:gd name="connsiteX34" fmla="*/ 225565 w 361674"/>
                <a:gd name="connsiteY34" fmla="*/ 168537 h 361333"/>
                <a:gd name="connsiteX35" fmla="*/ 261348 w 361674"/>
                <a:gd name="connsiteY35" fmla="*/ 174921 h 361333"/>
                <a:gd name="connsiteX36" fmla="*/ 265821 w 361674"/>
                <a:gd name="connsiteY36" fmla="*/ 183220 h 361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61674" h="361333">
                  <a:moveTo>
                    <a:pt x="180835" y="0"/>
                  </a:moveTo>
                  <a:cubicBezTo>
                    <a:pt x="80513" y="0"/>
                    <a:pt x="0" y="81077"/>
                    <a:pt x="0" y="180667"/>
                  </a:cubicBezTo>
                  <a:cubicBezTo>
                    <a:pt x="0" y="280895"/>
                    <a:pt x="81152" y="361333"/>
                    <a:pt x="180835" y="361333"/>
                  </a:cubicBezTo>
                  <a:cubicBezTo>
                    <a:pt x="280518" y="361333"/>
                    <a:pt x="361670" y="280257"/>
                    <a:pt x="361670" y="180667"/>
                  </a:cubicBezTo>
                  <a:cubicBezTo>
                    <a:pt x="362309" y="81077"/>
                    <a:pt x="281157" y="0"/>
                    <a:pt x="180835" y="0"/>
                  </a:cubicBezTo>
                  <a:close/>
                  <a:moveTo>
                    <a:pt x="265821" y="183220"/>
                  </a:moveTo>
                  <a:cubicBezTo>
                    <a:pt x="265182" y="185774"/>
                    <a:pt x="262626" y="187689"/>
                    <a:pt x="260070" y="187689"/>
                  </a:cubicBezTo>
                  <a:cubicBezTo>
                    <a:pt x="259431" y="187689"/>
                    <a:pt x="258792" y="187689"/>
                    <a:pt x="258154" y="187051"/>
                  </a:cubicBezTo>
                  <a:cubicBezTo>
                    <a:pt x="258154" y="187051"/>
                    <a:pt x="253042" y="185135"/>
                    <a:pt x="242179" y="183859"/>
                  </a:cubicBezTo>
                  <a:cubicBezTo>
                    <a:pt x="242179" y="184497"/>
                    <a:pt x="241540" y="185135"/>
                    <a:pt x="241540" y="185135"/>
                  </a:cubicBezTo>
                  <a:cubicBezTo>
                    <a:pt x="241540" y="185135"/>
                    <a:pt x="233872" y="194711"/>
                    <a:pt x="233872" y="220247"/>
                  </a:cubicBezTo>
                  <a:cubicBezTo>
                    <a:pt x="233872" y="248337"/>
                    <a:pt x="242818" y="289195"/>
                    <a:pt x="242818" y="289833"/>
                  </a:cubicBezTo>
                  <a:cubicBezTo>
                    <a:pt x="243457" y="291748"/>
                    <a:pt x="242818" y="293663"/>
                    <a:pt x="241540" y="294940"/>
                  </a:cubicBezTo>
                  <a:cubicBezTo>
                    <a:pt x="240262" y="296217"/>
                    <a:pt x="238345" y="297494"/>
                    <a:pt x="236428" y="297494"/>
                  </a:cubicBezTo>
                  <a:lnTo>
                    <a:pt x="125882" y="297494"/>
                  </a:lnTo>
                  <a:cubicBezTo>
                    <a:pt x="123965" y="297494"/>
                    <a:pt x="122048" y="296855"/>
                    <a:pt x="120770" y="294940"/>
                  </a:cubicBezTo>
                  <a:cubicBezTo>
                    <a:pt x="119492" y="293663"/>
                    <a:pt x="118853" y="291748"/>
                    <a:pt x="119492" y="289833"/>
                  </a:cubicBezTo>
                  <a:cubicBezTo>
                    <a:pt x="119492" y="289195"/>
                    <a:pt x="128438" y="248337"/>
                    <a:pt x="128438" y="220247"/>
                  </a:cubicBezTo>
                  <a:cubicBezTo>
                    <a:pt x="128438" y="194711"/>
                    <a:pt x="120770" y="185135"/>
                    <a:pt x="120770" y="185135"/>
                  </a:cubicBezTo>
                  <a:cubicBezTo>
                    <a:pt x="120131" y="184497"/>
                    <a:pt x="120131" y="183859"/>
                    <a:pt x="120131" y="183859"/>
                  </a:cubicBezTo>
                  <a:cubicBezTo>
                    <a:pt x="109268" y="185774"/>
                    <a:pt x="104156" y="187051"/>
                    <a:pt x="104156" y="187051"/>
                  </a:cubicBezTo>
                  <a:cubicBezTo>
                    <a:pt x="100961" y="188327"/>
                    <a:pt x="97127" y="186412"/>
                    <a:pt x="95849" y="183220"/>
                  </a:cubicBezTo>
                  <a:cubicBezTo>
                    <a:pt x="94571" y="180028"/>
                    <a:pt x="96488" y="176198"/>
                    <a:pt x="99683" y="174921"/>
                  </a:cubicBezTo>
                  <a:cubicBezTo>
                    <a:pt x="100322" y="174921"/>
                    <a:pt x="111185" y="171091"/>
                    <a:pt x="135467" y="168537"/>
                  </a:cubicBezTo>
                  <a:cubicBezTo>
                    <a:pt x="136106" y="165345"/>
                    <a:pt x="138023" y="161515"/>
                    <a:pt x="141218" y="156408"/>
                  </a:cubicBezTo>
                  <a:cubicBezTo>
                    <a:pt x="134189" y="143640"/>
                    <a:pt x="116936" y="104059"/>
                    <a:pt x="152081" y="65755"/>
                  </a:cubicBezTo>
                  <a:cubicBezTo>
                    <a:pt x="153358" y="64478"/>
                    <a:pt x="155275" y="63840"/>
                    <a:pt x="157192" y="63840"/>
                  </a:cubicBezTo>
                  <a:cubicBezTo>
                    <a:pt x="159110" y="63840"/>
                    <a:pt x="161026" y="65117"/>
                    <a:pt x="162304" y="66393"/>
                  </a:cubicBezTo>
                  <a:cubicBezTo>
                    <a:pt x="162943" y="67670"/>
                    <a:pt x="178918" y="91929"/>
                    <a:pt x="178918" y="142363"/>
                  </a:cubicBezTo>
                  <a:lnTo>
                    <a:pt x="182113" y="142363"/>
                  </a:lnTo>
                  <a:cubicBezTo>
                    <a:pt x="182113" y="91929"/>
                    <a:pt x="198088" y="67032"/>
                    <a:pt x="198727" y="66393"/>
                  </a:cubicBezTo>
                  <a:cubicBezTo>
                    <a:pt x="200005" y="64478"/>
                    <a:pt x="201283" y="63840"/>
                    <a:pt x="203839" y="63840"/>
                  </a:cubicBezTo>
                  <a:cubicBezTo>
                    <a:pt x="205756" y="63840"/>
                    <a:pt x="207673" y="64478"/>
                    <a:pt x="208951" y="65755"/>
                  </a:cubicBezTo>
                  <a:cubicBezTo>
                    <a:pt x="244096" y="104059"/>
                    <a:pt x="227482" y="143640"/>
                    <a:pt x="219814" y="156408"/>
                  </a:cubicBezTo>
                  <a:cubicBezTo>
                    <a:pt x="223648" y="161515"/>
                    <a:pt x="224926" y="165345"/>
                    <a:pt x="225565" y="168537"/>
                  </a:cubicBezTo>
                  <a:cubicBezTo>
                    <a:pt x="249847" y="171091"/>
                    <a:pt x="260709" y="174283"/>
                    <a:pt x="261348" y="174921"/>
                  </a:cubicBezTo>
                  <a:cubicBezTo>
                    <a:pt x="265182" y="176198"/>
                    <a:pt x="267099" y="179390"/>
                    <a:pt x="265821" y="183220"/>
                  </a:cubicBezTo>
                  <a:close/>
                </a:path>
              </a:pathLst>
            </a:custGeom>
            <a:grpFill/>
            <a:ln w="63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87" name="Graphic 4">
              <a:extLst>
                <a:ext uri="{FF2B5EF4-FFF2-40B4-BE49-F238E27FC236}">
                  <a16:creationId xmlns:a16="http://schemas.microsoft.com/office/drawing/2014/main" id="{395E96BE-9EF8-4B18-A0B9-447DBAF8C3B7}"/>
                </a:ext>
              </a:extLst>
            </p:cNvPr>
            <p:cNvSpPr/>
            <p:nvPr/>
          </p:nvSpPr>
          <p:spPr>
            <a:xfrm>
              <a:off x="1039003" y="2072403"/>
              <a:ext cx="95210" cy="26812"/>
            </a:xfrm>
            <a:custGeom>
              <a:avLst/>
              <a:gdLst>
                <a:gd name="connsiteX0" fmla="*/ 0 w 95210"/>
                <a:gd name="connsiteY0" fmla="*/ 2554 h 26812"/>
                <a:gd name="connsiteX1" fmla="*/ 7029 w 95210"/>
                <a:gd name="connsiteY1" fmla="*/ 26813 h 26812"/>
                <a:gd name="connsiteX2" fmla="*/ 88181 w 95210"/>
                <a:gd name="connsiteY2" fmla="*/ 26813 h 26812"/>
                <a:gd name="connsiteX3" fmla="*/ 95210 w 95210"/>
                <a:gd name="connsiteY3" fmla="*/ 2554 h 26812"/>
                <a:gd name="connsiteX4" fmla="*/ 47925 w 95210"/>
                <a:gd name="connsiteY4" fmla="*/ 0 h 26812"/>
                <a:gd name="connsiteX5" fmla="*/ 0 w 95210"/>
                <a:gd name="connsiteY5" fmla="*/ 2554 h 26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210" h="26812">
                  <a:moveTo>
                    <a:pt x="0" y="2554"/>
                  </a:moveTo>
                  <a:cubicBezTo>
                    <a:pt x="2556" y="7022"/>
                    <a:pt x="5112" y="14683"/>
                    <a:pt x="7029" y="26813"/>
                  </a:cubicBezTo>
                  <a:lnTo>
                    <a:pt x="88181" y="26813"/>
                  </a:lnTo>
                  <a:cubicBezTo>
                    <a:pt x="89459" y="14683"/>
                    <a:pt x="92654" y="7022"/>
                    <a:pt x="95210" y="2554"/>
                  </a:cubicBezTo>
                  <a:cubicBezTo>
                    <a:pt x="83708" y="1277"/>
                    <a:pt x="67733" y="0"/>
                    <a:pt x="47925" y="0"/>
                  </a:cubicBezTo>
                  <a:cubicBezTo>
                    <a:pt x="27477" y="0"/>
                    <a:pt x="12141" y="1277"/>
                    <a:pt x="0" y="2554"/>
                  </a:cubicBezTo>
                  <a:close/>
                </a:path>
              </a:pathLst>
            </a:custGeom>
            <a:grpFill/>
            <a:ln w="63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sp>
        <p:nvSpPr>
          <p:cNvPr id="5" name="Title 4">
            <a:extLst>
              <a:ext uri="{FF2B5EF4-FFF2-40B4-BE49-F238E27FC236}">
                <a16:creationId xmlns:a16="http://schemas.microsoft.com/office/drawing/2014/main" id="{A1D8B298-C799-6367-A50A-C227B33B50A8}"/>
              </a:ext>
            </a:extLst>
          </p:cNvPr>
          <p:cNvSpPr txBox="1">
            <a:spLocks/>
          </p:cNvSpPr>
          <p:nvPr/>
        </p:nvSpPr>
        <p:spPr bwMode="gray">
          <a:xfrm>
            <a:off x="440404" y="410867"/>
            <a:ext cx="11252200" cy="451866"/>
          </a:xfrm>
          <a:prstGeom prst="rect">
            <a:avLst/>
          </a:prstGeom>
        </p:spPr>
        <p:txBody>
          <a:bodyPr vert="horz" lIns="0" tIns="0" rIns="0" bIns="0" rtlCol="0" anchor="t" anchorCtr="0">
            <a:noAutofit/>
          </a:bodyPr>
          <a:lstStyle>
            <a:lvl1pPr algn="l" defTabSz="685800" rtl="0" eaLnBrk="1" latinLnBrk="0" hangingPunct="1">
              <a:spcBef>
                <a:spcPct val="0"/>
              </a:spcBef>
              <a:buNone/>
              <a:defRPr sz="2000" kern="1200">
                <a:solidFill>
                  <a:schemeClr val="tx1"/>
                </a:solidFill>
                <a:latin typeface="+mn-lt"/>
                <a:ea typeface="+mj-ea"/>
                <a:cs typeface="Calibri Light" panose="020F0302020204030204" pitchFamily="34" charset="0"/>
              </a:defRPr>
            </a:lvl1pPr>
          </a:lstStyle>
          <a:p>
            <a:r>
              <a:rPr lang="en-US">
                <a:latin typeface="Open Sans Semibold"/>
                <a:ea typeface="Open Sans Semibold"/>
                <a:cs typeface="Open Sans Semibold"/>
              </a:rPr>
              <a:t>Risks and Limitations Associated with Generative AI </a:t>
            </a:r>
          </a:p>
        </p:txBody>
      </p:sp>
    </p:spTree>
    <p:extLst>
      <p:ext uri="{BB962C8B-B14F-4D97-AF65-F5344CB8AC3E}">
        <p14:creationId xmlns:p14="http://schemas.microsoft.com/office/powerpoint/2010/main" val="339188820"/>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B8E8EEA7-C680-4BCB-8697-03006CC7C584}"/>
              </a:ext>
            </a:extLst>
          </p:cNvPr>
          <p:cNvSpPr/>
          <p:nvPr/>
        </p:nvSpPr>
        <p:spPr bwMode="gray">
          <a:xfrm>
            <a:off x="6808380" y="3706361"/>
            <a:ext cx="2286000" cy="1264650"/>
          </a:xfrm>
          <a:prstGeom prst="rect">
            <a:avLst/>
          </a:prstGeom>
          <a:noFill/>
          <a:ln w="3175" algn="ctr">
            <a:solidFill>
              <a:srgbClr val="BBBCBC"/>
            </a:solidFill>
            <a:miter lim="800000"/>
            <a:headEnd/>
            <a:tailEnd/>
          </a:ln>
        </p:spPr>
        <p:txBody>
          <a:bodyPr wrap="square" lIns="91440" tIns="88900" rIns="9144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n-US" sz="1050" b="1" i="0" u="none" strike="noStrike" kern="1200" cap="none" spc="0" normalizeH="0" baseline="0" noProof="0">
                <a:ln>
                  <a:noFill/>
                </a:ln>
                <a:solidFill>
                  <a:srgbClr val="00717F"/>
                </a:solidFill>
                <a:effectLst/>
                <a:uLnTx/>
                <a:uFillTx/>
                <a:latin typeface="Open Sans" panose="020B0606030504020204" pitchFamily="34" charset="0"/>
                <a:ea typeface="Open Sans" panose="020B0606030504020204" pitchFamily="34" charset="0"/>
                <a:cs typeface="Open Sans" panose="020B0606030504020204" pitchFamily="34" charset="0"/>
              </a:rPr>
              <a:t>Fair &amp; Impartial</a:t>
            </a:r>
          </a:p>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n-US" sz="105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The technology is designed and operated inclusively in an aim for equitable application, access, and outcomes.</a:t>
            </a:r>
          </a:p>
        </p:txBody>
      </p:sp>
      <p:sp>
        <p:nvSpPr>
          <p:cNvPr id="22" name="Rectangle 21">
            <a:extLst>
              <a:ext uri="{FF2B5EF4-FFF2-40B4-BE49-F238E27FC236}">
                <a16:creationId xmlns:a16="http://schemas.microsoft.com/office/drawing/2014/main" id="{3E3A4C28-C066-4E80-B45F-EEABB477D0BE}"/>
              </a:ext>
            </a:extLst>
          </p:cNvPr>
          <p:cNvSpPr/>
          <p:nvPr/>
        </p:nvSpPr>
        <p:spPr bwMode="gray">
          <a:xfrm>
            <a:off x="6808380" y="1047443"/>
            <a:ext cx="2286000" cy="1264650"/>
          </a:xfrm>
          <a:prstGeom prst="rect">
            <a:avLst/>
          </a:prstGeom>
          <a:noFill/>
          <a:ln w="3175" algn="ctr">
            <a:solidFill>
              <a:srgbClr val="BBBCBC"/>
            </a:solidFill>
            <a:miter lim="800000"/>
            <a:headEnd/>
            <a:tailEnd/>
          </a:ln>
        </p:spPr>
        <p:txBody>
          <a:bodyPr wrap="square" lIns="91440" tIns="88900" rIns="91440" bIns="88900" rtlCol="0" anchor="ctr"/>
          <a:lstStyle/>
          <a:p>
            <a:pPr marL="0" marR="0" lvl="0" indent="0" algn="ctr" defTabSz="914400" rtl="0" eaLnBrk="1" fontAlgn="auto" latinLnBrk="0" hangingPunct="1">
              <a:lnSpc>
                <a:spcPct val="100000"/>
              </a:lnSpc>
              <a:spcBef>
                <a:spcPts val="0"/>
              </a:spcBef>
              <a:spcAft>
                <a:spcPts val="0"/>
              </a:spcAft>
              <a:buClrTx/>
              <a:buSzTx/>
              <a:buFont typeface="Wingdings 2" pitchFamily="18" charset="2"/>
              <a:buNone/>
              <a:tabLst/>
              <a:defRPr/>
            </a:pPr>
            <a:r>
              <a:rPr kumimoji="0" lang="en-US" sz="1050" b="1" i="0" u="none" strike="noStrike" kern="1200" cap="none" spc="0" normalizeH="0" baseline="0" noProof="0">
                <a:ln>
                  <a:noFill/>
                </a:ln>
                <a:solidFill>
                  <a:srgbClr val="315B73"/>
                </a:solidFill>
                <a:effectLst/>
                <a:uLnTx/>
                <a:uFillTx/>
                <a:latin typeface="Open Sans" panose="020B0606030504020204" pitchFamily="34" charset="0"/>
                <a:ea typeface="Open Sans" panose="020B0606030504020204" pitchFamily="34" charset="0"/>
                <a:cs typeface="Open Sans" panose="020B0606030504020204" pitchFamily="34" charset="0"/>
              </a:rPr>
              <a:t>Private </a:t>
            </a:r>
          </a:p>
          <a:p>
            <a:pPr marL="0" marR="0" lvl="0" indent="0" algn="ctr" defTabSz="914400" rtl="0" eaLnBrk="1" fontAlgn="auto" latinLnBrk="0" hangingPunct="1">
              <a:lnSpc>
                <a:spcPct val="100000"/>
              </a:lnSpc>
              <a:spcBef>
                <a:spcPts val="0"/>
              </a:spcBef>
              <a:spcAft>
                <a:spcPts val="0"/>
              </a:spcAft>
              <a:buClrTx/>
              <a:buSzTx/>
              <a:buFont typeface="Wingdings 2" pitchFamily="18" charset="2"/>
              <a:buNone/>
              <a:tabLst/>
              <a:defRPr/>
            </a:pPr>
            <a:r>
              <a:rPr kumimoji="0" lang="en-US" sz="1050" b="0" i="0" u="none" strike="noStrike" kern="1200" cap="none" spc="0" normalizeH="0" baseline="0" noProof="0">
                <a:ln>
                  <a:noFill/>
                </a:ln>
                <a:solidFill>
                  <a:prstClr val="black"/>
                </a:solidFill>
                <a:effectLst/>
                <a:uLnTx/>
                <a:uFillTx/>
                <a:latin typeface="Open Sans"/>
                <a:ea typeface="Open Sans"/>
                <a:cs typeface="Open Sans"/>
              </a:rPr>
              <a:t>User privacy is respected, and data is not used or stored beyond its intended and stated use and duration; users are able to opt-in / out of sharing their data.</a:t>
            </a:r>
          </a:p>
        </p:txBody>
      </p:sp>
      <p:sp>
        <p:nvSpPr>
          <p:cNvPr id="24" name="Rectangle 23">
            <a:extLst>
              <a:ext uri="{FF2B5EF4-FFF2-40B4-BE49-F238E27FC236}">
                <a16:creationId xmlns:a16="http://schemas.microsoft.com/office/drawing/2014/main" id="{78B27662-54DE-4A82-861B-F4076F2DBA60}"/>
              </a:ext>
            </a:extLst>
          </p:cNvPr>
          <p:cNvSpPr/>
          <p:nvPr/>
        </p:nvSpPr>
        <p:spPr bwMode="gray">
          <a:xfrm>
            <a:off x="9176027" y="2385529"/>
            <a:ext cx="2286000" cy="1264650"/>
          </a:xfrm>
          <a:prstGeom prst="rect">
            <a:avLst/>
          </a:prstGeom>
          <a:noFill/>
          <a:ln w="3175" algn="ctr">
            <a:solidFill>
              <a:srgbClr val="BBBCBC"/>
            </a:solidFill>
            <a:miter lim="800000"/>
            <a:headEnd/>
            <a:tailEnd/>
          </a:ln>
        </p:spPr>
        <p:txBody>
          <a:bodyPr wrap="square" lIns="91440" tIns="88900" rIns="91440" bIns="88900" rtlCol="0" anchor="ctr"/>
          <a:lstStyle/>
          <a:p>
            <a:pPr marL="0" marR="0" lvl="0" indent="0" algn="ctr" defTabSz="914400" rtl="0" eaLnBrk="1" fontAlgn="auto" latinLnBrk="0" hangingPunct="1">
              <a:lnSpc>
                <a:spcPct val="100000"/>
              </a:lnSpc>
              <a:spcBef>
                <a:spcPts val="0"/>
              </a:spcBef>
              <a:spcAft>
                <a:spcPts val="0"/>
              </a:spcAft>
              <a:buClrTx/>
              <a:buSzTx/>
              <a:buFont typeface="Wingdings 2" pitchFamily="18" charset="2"/>
              <a:buNone/>
              <a:tabLst/>
              <a:defRPr/>
            </a:pPr>
            <a:r>
              <a:rPr kumimoji="0" lang="en-US" sz="1050" b="1" i="0" u="none" strike="noStrike" kern="1200" cap="none" spc="0" normalizeH="0" baseline="0" noProof="0">
                <a:ln>
                  <a:noFill/>
                </a:ln>
                <a:solidFill>
                  <a:srgbClr val="04502A"/>
                </a:solidFill>
                <a:effectLst/>
                <a:uLnTx/>
                <a:uFillTx/>
                <a:latin typeface="Open Sans" panose="020B0606030504020204" pitchFamily="34" charset="0"/>
                <a:ea typeface="Open Sans" panose="020B0606030504020204" pitchFamily="34" charset="0"/>
                <a:cs typeface="Open Sans" panose="020B0606030504020204" pitchFamily="34" charset="0"/>
              </a:rPr>
              <a:t>Robust &amp; Reliable</a:t>
            </a:r>
          </a:p>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n-US" sz="105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The technology produces consistent and accurate outputs, withstands errors, and recovers quickly from unforeseen disruptions and misuse.</a:t>
            </a:r>
          </a:p>
        </p:txBody>
      </p:sp>
      <p:sp>
        <p:nvSpPr>
          <p:cNvPr id="25" name="Rectangle 24">
            <a:extLst>
              <a:ext uri="{FF2B5EF4-FFF2-40B4-BE49-F238E27FC236}">
                <a16:creationId xmlns:a16="http://schemas.microsoft.com/office/drawing/2014/main" id="{97F0572E-487A-42C6-9A5F-BF879FDBDCB6}"/>
              </a:ext>
            </a:extLst>
          </p:cNvPr>
          <p:cNvSpPr/>
          <p:nvPr/>
        </p:nvSpPr>
        <p:spPr bwMode="gray">
          <a:xfrm>
            <a:off x="6808380" y="2376902"/>
            <a:ext cx="2286000" cy="1264650"/>
          </a:xfrm>
          <a:prstGeom prst="rect">
            <a:avLst/>
          </a:prstGeom>
          <a:noFill/>
          <a:ln w="3175" algn="ctr">
            <a:solidFill>
              <a:srgbClr val="BBBCBC"/>
            </a:solidFill>
            <a:miter lim="800000"/>
            <a:headEnd/>
            <a:tailEnd/>
          </a:ln>
        </p:spPr>
        <p:txBody>
          <a:bodyPr wrap="square" lIns="91440" tIns="88900" rIns="91440" bIns="889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003C54"/>
                </a:solidFill>
                <a:effectLst/>
                <a:uLnTx/>
                <a:uFillTx/>
                <a:latin typeface="Open Sans" panose="020B0606030504020204" pitchFamily="34" charset="0"/>
                <a:ea typeface="Open Sans" panose="020B0606030504020204" pitchFamily="34" charset="0"/>
                <a:cs typeface="Open Sans" panose="020B0606030504020204" pitchFamily="34" charset="0"/>
              </a:rPr>
              <a:t>Transparent &amp; Explainable</a:t>
            </a:r>
          </a:p>
          <a:p>
            <a:pPr marL="0" marR="0" lvl="0" indent="0" algn="ctr" defTabSz="914400" rtl="0" eaLnBrk="1" fontAlgn="auto" latinLnBrk="0" hangingPunct="1">
              <a:lnSpc>
                <a:spcPct val="106000"/>
              </a:lnSpc>
              <a:spcBef>
                <a:spcPts val="0"/>
              </a:spcBef>
              <a:spcAft>
                <a:spcPts val="0"/>
              </a:spcAft>
              <a:buClrTx/>
              <a:buSzTx/>
              <a:buFontTx/>
              <a:buNone/>
              <a:tabLst/>
              <a:defRPr/>
            </a:pPr>
            <a:r>
              <a:rPr kumimoji="0" lang="en-US" sz="105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Users understand how technology is being leveraged, particularly in making decisions; these decisions are easy to understand, auditable, and open to inspection.</a:t>
            </a:r>
          </a:p>
        </p:txBody>
      </p:sp>
      <p:sp>
        <p:nvSpPr>
          <p:cNvPr id="26" name="Rectangle 25">
            <a:extLst>
              <a:ext uri="{FF2B5EF4-FFF2-40B4-BE49-F238E27FC236}">
                <a16:creationId xmlns:a16="http://schemas.microsoft.com/office/drawing/2014/main" id="{3D509847-97F5-4550-994B-B8026F01252A}"/>
              </a:ext>
            </a:extLst>
          </p:cNvPr>
          <p:cNvSpPr/>
          <p:nvPr/>
        </p:nvSpPr>
        <p:spPr bwMode="gray">
          <a:xfrm>
            <a:off x="9176027" y="1047443"/>
            <a:ext cx="2286000" cy="1264650"/>
          </a:xfrm>
          <a:prstGeom prst="rect">
            <a:avLst/>
          </a:prstGeom>
          <a:noFill/>
          <a:ln w="3175" algn="ctr">
            <a:solidFill>
              <a:srgbClr val="BBBCBC"/>
            </a:solidFill>
            <a:miter lim="800000"/>
            <a:headEnd/>
            <a:tailEnd/>
          </a:ln>
        </p:spPr>
        <p:txBody>
          <a:bodyPr wrap="square" lIns="91440" tIns="88900" rIns="91440" bIns="88900" rtlCol="0" anchor="ctr"/>
          <a:lstStyle/>
          <a:p>
            <a:pPr marL="0" marR="0" lvl="0" indent="0" algn="ctr" defTabSz="914400" rtl="0" eaLnBrk="1" fontAlgn="auto" latinLnBrk="0" hangingPunct="1">
              <a:lnSpc>
                <a:spcPct val="100000"/>
              </a:lnSpc>
              <a:spcBef>
                <a:spcPts val="0"/>
              </a:spcBef>
              <a:spcAft>
                <a:spcPts val="0"/>
              </a:spcAft>
              <a:buClrTx/>
              <a:buSzTx/>
              <a:buFont typeface="Wingdings 2" pitchFamily="18" charset="2"/>
              <a:buNone/>
              <a:tabLst/>
              <a:defRPr/>
            </a:pPr>
            <a:r>
              <a:rPr kumimoji="0" lang="en-US" sz="1050" b="1" i="0" u="none" strike="noStrike" kern="1200" cap="none" spc="0" normalizeH="0" baseline="0" noProof="0">
                <a:ln>
                  <a:noFill/>
                </a:ln>
                <a:solidFill>
                  <a:srgbClr val="658D1B"/>
                </a:solidFill>
                <a:effectLst/>
                <a:uLnTx/>
                <a:uFillTx/>
                <a:latin typeface="Open Sans" panose="020B0606030504020204" pitchFamily="34" charset="0"/>
                <a:ea typeface="Open Sans" panose="020B0606030504020204" pitchFamily="34" charset="0"/>
                <a:cs typeface="Open Sans" panose="020B0606030504020204" pitchFamily="34" charset="0"/>
              </a:rPr>
              <a:t>Accountable</a:t>
            </a:r>
            <a:endParaRPr kumimoji="0" lang="en-US" sz="1050" b="1" i="0" u="none" strike="noStrike" kern="1200" cap="none" spc="0" normalizeH="0" baseline="0" noProof="0">
              <a:ln>
                <a:noFill/>
              </a:ln>
              <a:solidFill>
                <a:srgbClr val="75787B"/>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n-US" sz="105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Policies are in place to determine who is responsible for the decisions made or derived with the use of technology.</a:t>
            </a:r>
          </a:p>
        </p:txBody>
      </p:sp>
      <p:sp>
        <p:nvSpPr>
          <p:cNvPr id="27" name="Rectangle 26">
            <a:extLst>
              <a:ext uri="{FF2B5EF4-FFF2-40B4-BE49-F238E27FC236}">
                <a16:creationId xmlns:a16="http://schemas.microsoft.com/office/drawing/2014/main" id="{4BB48F8A-0925-44BA-AE34-3C2BBF630D50}"/>
              </a:ext>
            </a:extLst>
          </p:cNvPr>
          <p:cNvSpPr/>
          <p:nvPr/>
        </p:nvSpPr>
        <p:spPr bwMode="gray">
          <a:xfrm>
            <a:off x="6808380" y="5046806"/>
            <a:ext cx="2286000" cy="1264650"/>
          </a:xfrm>
          <a:prstGeom prst="rect">
            <a:avLst/>
          </a:prstGeom>
          <a:noFill/>
          <a:ln w="3175" algn="ctr">
            <a:solidFill>
              <a:srgbClr val="BBBCBC"/>
            </a:solidFill>
            <a:miter lim="800000"/>
            <a:headEnd/>
            <a:tailEnd/>
          </a:ln>
        </p:spPr>
        <p:txBody>
          <a:bodyPr wrap="square" lIns="91440" tIns="88900" rIns="91440" bIns="88900" rtlCol="0" anchor="ctr"/>
          <a:lstStyle/>
          <a:p>
            <a:pPr marL="0" marR="0" lvl="0" indent="0" algn="ctr" defTabSz="914400" rtl="0" eaLnBrk="1" fontAlgn="auto" latinLnBrk="0" hangingPunct="1">
              <a:lnSpc>
                <a:spcPct val="100000"/>
              </a:lnSpc>
              <a:spcBef>
                <a:spcPts val="0"/>
              </a:spcBef>
              <a:spcAft>
                <a:spcPts val="0"/>
              </a:spcAft>
              <a:buClrTx/>
              <a:buSzTx/>
              <a:buFont typeface="Wingdings 2" pitchFamily="18" charset="2"/>
              <a:buNone/>
              <a:tabLst/>
              <a:defRPr/>
            </a:pPr>
            <a:r>
              <a:rPr kumimoji="0" lang="en-US" sz="1050" b="1" i="0" u="none" strike="noStrike" kern="1200" cap="none" spc="0" normalizeH="0" baseline="0" noProof="0">
                <a:ln>
                  <a:noFill/>
                </a:ln>
                <a:solidFill>
                  <a:srgbClr val="3A6552"/>
                </a:solidFill>
                <a:effectLst/>
                <a:uLnTx/>
                <a:uFillTx/>
                <a:latin typeface="Open Sans" panose="020B0606030504020204" pitchFamily="34" charset="0"/>
                <a:ea typeface="Open Sans" panose="020B0606030504020204" pitchFamily="34" charset="0"/>
                <a:cs typeface="Open Sans" panose="020B0606030504020204" pitchFamily="34" charset="0"/>
              </a:rPr>
              <a:t>Responsible</a:t>
            </a:r>
            <a:endParaRPr kumimoji="0" lang="en-US" sz="1050" b="1"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0" marR="0" lvl="0" indent="0" algn="ctr" defTabSz="914400" rtl="0" eaLnBrk="1" fontAlgn="auto" latinLnBrk="0" hangingPunct="1">
              <a:lnSpc>
                <a:spcPct val="100000"/>
              </a:lnSpc>
              <a:spcBef>
                <a:spcPts val="0"/>
              </a:spcBef>
              <a:spcAft>
                <a:spcPts val="0"/>
              </a:spcAft>
              <a:buClrTx/>
              <a:buSzTx/>
              <a:buFont typeface="Wingdings 2" pitchFamily="18" charset="2"/>
              <a:buNone/>
              <a:tabLst/>
              <a:defRPr/>
            </a:pPr>
            <a:r>
              <a:rPr kumimoji="0" lang="en-US" sz="105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The technology is created and operated in a socially responsible manner.</a:t>
            </a:r>
          </a:p>
        </p:txBody>
      </p:sp>
      <p:sp>
        <p:nvSpPr>
          <p:cNvPr id="37" name="Rectangle 36">
            <a:extLst>
              <a:ext uri="{FF2B5EF4-FFF2-40B4-BE49-F238E27FC236}">
                <a16:creationId xmlns:a16="http://schemas.microsoft.com/office/drawing/2014/main" id="{D4919AF9-AA3C-4FF5-98B0-448379B9278A}"/>
              </a:ext>
            </a:extLst>
          </p:cNvPr>
          <p:cNvSpPr/>
          <p:nvPr/>
        </p:nvSpPr>
        <p:spPr bwMode="gray">
          <a:xfrm>
            <a:off x="9176027" y="3705894"/>
            <a:ext cx="2286000" cy="1264650"/>
          </a:xfrm>
          <a:prstGeom prst="rect">
            <a:avLst/>
          </a:prstGeom>
          <a:noFill/>
          <a:ln w="3175" algn="ctr">
            <a:solidFill>
              <a:srgbClr val="BBBCBC"/>
            </a:solidFill>
            <a:miter lim="800000"/>
            <a:headEnd/>
            <a:tailEnd/>
          </a:ln>
        </p:spPr>
        <p:txBody>
          <a:bodyPr wrap="square" lIns="91440" tIns="88900" rIns="91440" bIns="889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565759"/>
                </a:solidFill>
                <a:effectLst/>
                <a:uLnTx/>
                <a:uFillTx/>
                <a:latin typeface="Open Sans" panose="020B0606030504020204" pitchFamily="34" charset="0"/>
                <a:ea typeface="Open Sans" panose="020B0606030504020204" pitchFamily="34" charset="0"/>
                <a:cs typeface="Open Sans" panose="020B0606030504020204" pitchFamily="34" charset="0"/>
              </a:rPr>
              <a:t>Safe &amp; Secure</a:t>
            </a:r>
          </a:p>
          <a:p>
            <a:pPr marL="0" marR="0" lvl="0" indent="0" algn="ctr" defTabSz="914400" rtl="0" eaLnBrk="1" fontAlgn="auto" latinLnBrk="0" hangingPunct="1">
              <a:lnSpc>
                <a:spcPct val="100000"/>
              </a:lnSpc>
              <a:spcBef>
                <a:spcPts val="0"/>
              </a:spcBef>
              <a:spcAft>
                <a:spcPts val="3500"/>
              </a:spcAft>
              <a:buClrTx/>
              <a:buSzTx/>
              <a:buFontTx/>
              <a:buNone/>
              <a:tabLst/>
              <a:defRPr/>
            </a:pPr>
            <a:r>
              <a:rPr kumimoji="0" lang="en-US" sz="105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The technology is protected from risks that may cause individual and / or collective physical, emotional, environmental, and/or digital harm.</a:t>
            </a:r>
          </a:p>
        </p:txBody>
      </p:sp>
      <p:pic>
        <p:nvPicPr>
          <p:cNvPr id="20" name="Picture 19">
            <a:extLst>
              <a:ext uri="{FF2B5EF4-FFF2-40B4-BE49-F238E27FC236}">
                <a16:creationId xmlns:a16="http://schemas.microsoft.com/office/drawing/2014/main" id="{2B506A24-3A54-432A-9D90-5F4E8D32B07C}"/>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459120" y="1087294"/>
            <a:ext cx="5112339" cy="4878526"/>
          </a:xfrm>
          <a:prstGeom prst="rect">
            <a:avLst/>
          </a:prstGeom>
        </p:spPr>
      </p:pic>
      <p:sp>
        <p:nvSpPr>
          <p:cNvPr id="23" name="Rectangle 22">
            <a:extLst>
              <a:ext uri="{FF2B5EF4-FFF2-40B4-BE49-F238E27FC236}">
                <a16:creationId xmlns:a16="http://schemas.microsoft.com/office/drawing/2014/main" id="{7B6A2D1C-2FAA-43FC-9018-25256C7C2CB8}"/>
              </a:ext>
            </a:extLst>
          </p:cNvPr>
          <p:cNvSpPr/>
          <p:nvPr/>
        </p:nvSpPr>
        <p:spPr bwMode="gray">
          <a:xfrm>
            <a:off x="518483" y="6036762"/>
            <a:ext cx="4993612" cy="274694"/>
          </a:xfrm>
          <a:prstGeom prst="rect">
            <a:avLst/>
          </a:prstGeom>
          <a:noFill/>
          <a:ln w="3175" algn="ctr">
            <a:noFill/>
            <a:miter lim="800000"/>
            <a:headEnd/>
            <a:tailEnd/>
          </a:ln>
        </p:spPr>
        <p:txBody>
          <a:bodyPr wrap="square" lIns="91440" tIns="88900" rIns="91440" bIns="88900" rtlCol="0" anchor="ctr"/>
          <a:lstStyle/>
          <a:p>
            <a:pPr marL="0" marR="0" lvl="0" indent="0" algn="ctr" defTabSz="914400" rtl="0" eaLnBrk="1" fontAlgn="auto" latinLnBrk="0" hangingPunct="1">
              <a:lnSpc>
                <a:spcPct val="100000"/>
              </a:lnSpc>
              <a:spcBef>
                <a:spcPts val="0"/>
              </a:spcBef>
              <a:spcAft>
                <a:spcPts val="0"/>
              </a:spcAft>
              <a:buClrTx/>
              <a:buSzTx/>
              <a:buFont typeface="Wingdings 2" pitchFamily="18" charset="2"/>
              <a:buNone/>
              <a:tabLst/>
              <a:defRPr/>
            </a:pPr>
            <a:r>
              <a:rPr kumimoji="0" lang="en-US" sz="1050" b="1"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The framework can be leveraged for all technologies including AI, data, Non-Fungible Token (NFT), Metaverse, 5G, Quantum computing etc.</a:t>
            </a:r>
          </a:p>
        </p:txBody>
      </p:sp>
      <p:sp>
        <p:nvSpPr>
          <p:cNvPr id="12" name="Rectangle 11">
            <a:extLst>
              <a:ext uri="{FF2B5EF4-FFF2-40B4-BE49-F238E27FC236}">
                <a16:creationId xmlns:a16="http://schemas.microsoft.com/office/drawing/2014/main" id="{5DE738FA-069B-495F-B8B9-979E22D742E7}"/>
              </a:ext>
            </a:extLst>
          </p:cNvPr>
          <p:cNvSpPr/>
          <p:nvPr/>
        </p:nvSpPr>
        <p:spPr bwMode="gray">
          <a:xfrm>
            <a:off x="9996000" y="6"/>
            <a:ext cx="2196000" cy="207441"/>
          </a:xfrm>
          <a:prstGeom prst="rect">
            <a:avLst/>
          </a:prstGeom>
          <a:solidFill>
            <a:srgbClr val="FF0000"/>
          </a:solidFill>
          <a:ln w="19050" algn="ctr">
            <a:noFill/>
            <a:miter lim="800000"/>
            <a:headEnd/>
            <a:tailEnd/>
          </a:ln>
        </p:spPr>
        <p:txBody>
          <a:bodyPr wrap="square" lIns="0" tIns="0" rIns="0" bIns="0" rtlCol="0" anchor="ctr"/>
          <a:lstStyle/>
          <a:p>
            <a:pPr algn="ctr"/>
            <a:r>
              <a:rPr lang="en-US" sz="800" b="1" spc="30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rPr>
              <a:t>FOR </a:t>
            </a:r>
            <a:r>
              <a:rPr lang="en-DE" sz="800" b="1" spc="30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rPr>
              <a:t>INTERNAL</a:t>
            </a:r>
            <a:r>
              <a:rPr lang="en-US" sz="800" b="1" spc="30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rPr>
              <a:t> USE ONLY</a:t>
            </a:r>
            <a:endParaRPr lang="en-DE" sz="800" b="1" spc="30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endParaRPr>
          </a:p>
        </p:txBody>
      </p:sp>
      <p:sp>
        <p:nvSpPr>
          <p:cNvPr id="4" name="Title 4">
            <a:extLst>
              <a:ext uri="{FF2B5EF4-FFF2-40B4-BE49-F238E27FC236}">
                <a16:creationId xmlns:a16="http://schemas.microsoft.com/office/drawing/2014/main" id="{DA45115B-B841-FB8F-8CF9-D4DFDB504338}"/>
              </a:ext>
            </a:extLst>
          </p:cNvPr>
          <p:cNvSpPr txBox="1">
            <a:spLocks/>
          </p:cNvSpPr>
          <p:nvPr/>
        </p:nvSpPr>
        <p:spPr bwMode="gray">
          <a:xfrm>
            <a:off x="440404" y="410867"/>
            <a:ext cx="11252200" cy="451866"/>
          </a:xfrm>
          <a:prstGeom prst="rect">
            <a:avLst/>
          </a:prstGeom>
        </p:spPr>
        <p:txBody>
          <a:bodyPr vert="horz" lIns="0" tIns="0" rIns="0" bIns="0" rtlCol="0" anchor="t" anchorCtr="0">
            <a:noAutofit/>
          </a:bodyPr>
          <a:lstStyle>
            <a:lvl1pPr algn="l" defTabSz="685800" rtl="0" eaLnBrk="1" latinLnBrk="0" hangingPunct="1">
              <a:spcBef>
                <a:spcPct val="0"/>
              </a:spcBef>
              <a:buNone/>
              <a:defRPr sz="2000" kern="1200">
                <a:solidFill>
                  <a:schemeClr val="tx1"/>
                </a:solidFill>
                <a:latin typeface="+mn-lt"/>
                <a:ea typeface="+mj-ea"/>
                <a:cs typeface="Calibri Light" panose="020F0302020204030204" pitchFamily="34" charset="0"/>
              </a:defRPr>
            </a:lvl1pPr>
          </a:lstStyle>
          <a:p>
            <a:r>
              <a:rPr lang="en-US">
                <a:latin typeface="Open Sans Semibold"/>
                <a:ea typeface="Open Sans Semibold"/>
                <a:cs typeface="Open Sans Semibold"/>
              </a:rPr>
              <a:t>Technology Trust Ethics (TTE) Framework to Build, Deploy &amp; Commercialize Generative AI Applications</a:t>
            </a:r>
          </a:p>
        </p:txBody>
      </p:sp>
    </p:spTree>
    <p:extLst>
      <p:ext uri="{BB962C8B-B14F-4D97-AF65-F5344CB8AC3E}">
        <p14:creationId xmlns:p14="http://schemas.microsoft.com/office/powerpoint/2010/main" val="109065099"/>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BF3E44E6-6074-4BCF-8A6E-1D6DA8ABF4EA}"/>
              </a:ext>
            </a:extLst>
          </p:cNvPr>
          <p:cNvSpPr txBox="1">
            <a:spLocks/>
          </p:cNvSpPr>
          <p:nvPr/>
        </p:nvSpPr>
        <p:spPr>
          <a:xfrm>
            <a:off x="469901" y="2635831"/>
            <a:ext cx="5626099" cy="1592403"/>
          </a:xfrm>
          <a:prstGeom prst="rect">
            <a:avLst/>
          </a:prstGeom>
        </p:spPr>
        <p:txBody>
          <a:bodyPr/>
          <a:lstStyle>
            <a:lvl1pPr algn="l" defTabSz="685788" rtl="0" eaLnBrk="1" latinLnBrk="0" hangingPunct="1">
              <a:spcBef>
                <a:spcPct val="0"/>
              </a:spcBef>
              <a:buNone/>
              <a:defRPr sz="2100" kern="1200">
                <a:solidFill>
                  <a:schemeClr val="tx1"/>
                </a:solidFill>
                <a:latin typeface="+mn-lt"/>
                <a:ea typeface="+mj-ea"/>
                <a:cs typeface="Calibri Light" panose="020F0302020204030204" pitchFamily="34" charset="0"/>
              </a:defRPr>
            </a:lvl1pPr>
          </a:lstStyle>
          <a:p>
            <a:r>
              <a:rPr lang="en-US" sz="5400" b="1" i="1" dirty="0">
                <a:solidFill>
                  <a:schemeClr val="bg1"/>
                </a:solidFill>
                <a:latin typeface="Open Sans" panose="020B0606030504020204" pitchFamily="34" charset="0"/>
              </a:rPr>
              <a:t>Generative AI Market Plays</a:t>
            </a:r>
          </a:p>
        </p:txBody>
      </p:sp>
      <p:pic>
        <p:nvPicPr>
          <p:cNvPr id="4" name="Picture 3">
            <a:extLst>
              <a:ext uri="{FF2B5EF4-FFF2-40B4-BE49-F238E27FC236}">
                <a16:creationId xmlns:a16="http://schemas.microsoft.com/office/drawing/2014/main" id="{0EE25D97-2F76-4BD3-8E68-3BAA15B0E8F1}"/>
              </a:ext>
            </a:extLst>
          </p:cNvPr>
          <p:cNvPicPr>
            <a:picLocks noChangeAspect="1"/>
          </p:cNvPicPr>
          <p:nvPr/>
        </p:nvPicPr>
        <p:blipFill>
          <a:blip r:embed="rId2"/>
          <a:stretch>
            <a:fillRect/>
          </a:stretch>
        </p:blipFill>
        <p:spPr>
          <a:xfrm>
            <a:off x="6169278" y="628649"/>
            <a:ext cx="5898897" cy="5857875"/>
          </a:xfrm>
          <a:prstGeom prst="ellipse">
            <a:avLst/>
          </a:prstGeom>
        </p:spPr>
      </p:pic>
    </p:spTree>
    <p:extLst>
      <p:ext uri="{BB962C8B-B14F-4D97-AF65-F5344CB8AC3E}">
        <p14:creationId xmlns:p14="http://schemas.microsoft.com/office/powerpoint/2010/main" val="1859584161"/>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436329AD-5502-47B1-B0DD-7C388BD4DD0B}"/>
              </a:ext>
            </a:extLst>
          </p:cNvPr>
          <p:cNvGraphicFramePr>
            <a:graphicFrameLocks noGrp="1"/>
          </p:cNvGraphicFramePr>
          <p:nvPr>
            <p:extLst>
              <p:ext uri="{D42A27DB-BD31-4B8C-83A1-F6EECF244321}">
                <p14:modId xmlns:p14="http://schemas.microsoft.com/office/powerpoint/2010/main" val="580173676"/>
              </p:ext>
            </p:extLst>
          </p:nvPr>
        </p:nvGraphicFramePr>
        <p:xfrm>
          <a:off x="528956" y="946490"/>
          <a:ext cx="11142863" cy="722068"/>
        </p:xfrm>
        <a:graphic>
          <a:graphicData uri="http://schemas.openxmlformats.org/drawingml/2006/table">
            <a:tbl>
              <a:tblPr firstRow="1" bandRow="1">
                <a:tableStyleId>{5C22544A-7EE6-4342-B048-85BDC9FD1C3A}</a:tableStyleId>
              </a:tblPr>
              <a:tblGrid>
                <a:gridCol w="3649134">
                  <a:extLst>
                    <a:ext uri="{9D8B030D-6E8A-4147-A177-3AD203B41FA5}">
                      <a16:colId xmlns:a16="http://schemas.microsoft.com/office/drawing/2014/main" val="838987882"/>
                    </a:ext>
                  </a:extLst>
                </a:gridCol>
                <a:gridCol w="3894693">
                  <a:extLst>
                    <a:ext uri="{9D8B030D-6E8A-4147-A177-3AD203B41FA5}">
                      <a16:colId xmlns:a16="http://schemas.microsoft.com/office/drawing/2014/main" val="2747616734"/>
                    </a:ext>
                  </a:extLst>
                </a:gridCol>
                <a:gridCol w="3599036">
                  <a:extLst>
                    <a:ext uri="{9D8B030D-6E8A-4147-A177-3AD203B41FA5}">
                      <a16:colId xmlns:a16="http://schemas.microsoft.com/office/drawing/2014/main" val="3431172653"/>
                    </a:ext>
                  </a:extLst>
                </a:gridCol>
              </a:tblGrid>
              <a:tr h="468957">
                <a:tc>
                  <a:txBody>
                    <a:bodyPr/>
                    <a:lstStyle/>
                    <a:p>
                      <a:pPr marL="0" marR="0" lvl="0" indent="0" algn="l" defTabSz="914400" rtl="0" eaLnBrk="1" fontAlgn="auto" latinLnBrk="0" hangingPunct="1">
                        <a:lnSpc>
                          <a:spcPct val="106000"/>
                        </a:lnSpc>
                        <a:spcBef>
                          <a:spcPts val="0"/>
                        </a:spcBef>
                        <a:spcAft>
                          <a:spcPts val="0"/>
                        </a:spcAft>
                        <a:buClrTx/>
                        <a:buSzTx/>
                        <a:buFont typeface="Wingdings 2" pitchFamily="18" charset="2"/>
                        <a:buNone/>
                        <a:tabLst/>
                        <a:defRPr/>
                      </a:pPr>
                      <a:endParaRPr lang="en-US" sz="1800" b="1" i="1" kern="1200">
                        <a:solidFill>
                          <a:schemeClr val="accent6"/>
                        </a:solidFill>
                        <a:latin typeface="Open Sans" panose="020B0606030504020204" pitchFamily="34" charset="0"/>
                        <a:ea typeface="Open Sans" panose="020B0606030504020204" pitchFamily="34" charset="0"/>
                        <a:cs typeface="Open Sans" panose="020B0606030504020204" pitchFamily="34" charset="0"/>
                      </a:endParaRPr>
                    </a:p>
                  </a:txBody>
                  <a:tcPr marL="1463040" anchor="ctr">
                    <a:noFill/>
                  </a:tcPr>
                </a:tc>
                <a:tc>
                  <a:txBody>
                    <a:bodyPr/>
                    <a:lstStyle/>
                    <a:p>
                      <a:pPr marL="0" marR="0" lvl="0" indent="0" algn="l" defTabSz="685788" rtl="0" eaLnBrk="1" fontAlgn="auto" latinLnBrk="0" hangingPunct="1">
                        <a:lnSpc>
                          <a:spcPct val="100000"/>
                        </a:lnSpc>
                        <a:spcBef>
                          <a:spcPts val="0"/>
                        </a:spcBef>
                        <a:spcAft>
                          <a:spcPts val="0"/>
                        </a:spcAft>
                        <a:buClrTx/>
                        <a:buSzTx/>
                        <a:buFontTx/>
                        <a:buNone/>
                        <a:tabLst/>
                        <a:defRPr/>
                      </a:pPr>
                      <a:endParaRPr lang="en-US" sz="1800" b="1" i="1" kern="1200">
                        <a:solidFill>
                          <a:schemeClr val="accent6"/>
                        </a:solidFill>
                        <a:latin typeface="Open Sans" panose="020B0606030504020204" pitchFamily="34" charset="0"/>
                        <a:ea typeface="Open Sans" panose="020B0606030504020204" pitchFamily="34" charset="0"/>
                        <a:cs typeface="Open Sans" panose="020B0606030504020204" pitchFamily="34" charset="0"/>
                      </a:endParaRPr>
                    </a:p>
                  </a:txBody>
                  <a:tcPr marL="1463040" anchor="ctr">
                    <a:noFill/>
                  </a:tcPr>
                </a:tc>
                <a:tc>
                  <a:txBody>
                    <a:bodyP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lang="en-US" sz="1800" b="1" i="1" kern="1200">
                        <a:solidFill>
                          <a:schemeClr val="accent6"/>
                        </a:solidFill>
                        <a:latin typeface="Open Sans" panose="020B0606030504020204" pitchFamily="34" charset="0"/>
                        <a:ea typeface="Open Sans" panose="020B0606030504020204" pitchFamily="34" charset="0"/>
                        <a:cs typeface="Open Sans" panose="020B0606030504020204" pitchFamily="34" charset="0"/>
                      </a:endParaRPr>
                    </a:p>
                  </a:txBody>
                  <a:tcPr marL="1463040" anchor="ctr">
                    <a:noFill/>
                  </a:tcPr>
                </a:tc>
                <a:extLst>
                  <a:ext uri="{0D108BD9-81ED-4DB2-BD59-A6C34878D82A}">
                    <a16:rowId xmlns:a16="http://schemas.microsoft.com/office/drawing/2014/main" val="599910592"/>
                  </a:ext>
                </a:extLst>
              </a:tr>
              <a:tr h="211356">
                <a:tc>
                  <a:txBody>
                    <a:bodyP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lang="en-US" sz="1050" b="0" i="1" kern="1200">
                          <a:solidFill>
                            <a:schemeClr val="tx2"/>
                          </a:solidFill>
                          <a:latin typeface="Open Sans" panose="020B0606030504020204" pitchFamily="34" charset="0"/>
                          <a:ea typeface="Open Sans" panose="020B0606030504020204" pitchFamily="34" charset="0"/>
                          <a:cs typeface="Open Sans" panose="020B0606030504020204" pitchFamily="34" charset="0"/>
                        </a:rPr>
                        <a:t>Autonomous code generation for enhanced productivity</a:t>
                      </a:r>
                    </a:p>
                  </a:txBody>
                  <a:tcPr anchor="ctr">
                    <a:noFill/>
                  </a:tcPr>
                </a:tc>
                <a:tc>
                  <a:txBody>
                    <a:bodyPr/>
                    <a:lstStyle/>
                    <a:p>
                      <a:pPr marL="0" marR="0" lvl="0" indent="0" algn="ctr" defTabSz="685788" rtl="0" eaLnBrk="1" fontAlgn="auto" latinLnBrk="0" hangingPunct="1">
                        <a:lnSpc>
                          <a:spcPct val="100000"/>
                        </a:lnSpc>
                        <a:spcBef>
                          <a:spcPts val="0"/>
                        </a:spcBef>
                        <a:spcAft>
                          <a:spcPts val="0"/>
                        </a:spcAft>
                        <a:buClrTx/>
                        <a:buSzTx/>
                        <a:buFontTx/>
                        <a:buNone/>
                        <a:tabLst/>
                        <a:defRPr/>
                      </a:pPr>
                      <a:r>
                        <a:rPr lang="en-US" sz="1050" b="0" i="1" kern="1200">
                          <a:solidFill>
                            <a:schemeClr val="tx2"/>
                          </a:solidFill>
                          <a:latin typeface="Open Sans" panose="020B0606030504020204" pitchFamily="34" charset="0"/>
                          <a:ea typeface="Open Sans" panose="020B0606030504020204" pitchFamily="34" charset="0"/>
                          <a:cs typeface="Open Sans" panose="020B0606030504020204" pitchFamily="34" charset="0"/>
                        </a:rPr>
                        <a:t>Autonomous content generation for experiences</a:t>
                      </a:r>
                    </a:p>
                  </a:txBody>
                  <a:tcPr anchor="ctr">
                    <a:noFill/>
                  </a:tcPr>
                </a:tc>
                <a:tc>
                  <a:txBody>
                    <a:bodyP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lang="en-US" sz="1050" b="0" i="1" kern="1200" dirty="0">
                          <a:solidFill>
                            <a:schemeClr val="tx2"/>
                          </a:solidFill>
                          <a:latin typeface="Open Sans" panose="020B0606030504020204" pitchFamily="34" charset="0"/>
                          <a:ea typeface="Open Sans" panose="020B0606030504020204" pitchFamily="34" charset="0"/>
                          <a:cs typeface="Open Sans" panose="020B0606030504020204" pitchFamily="34" charset="0"/>
                        </a:rPr>
                        <a:t>      Application of FMs</a:t>
                      </a:r>
                      <a:r>
                        <a:rPr lang="en-US" sz="1050" b="0" i="1" kern="1200" baseline="30000" dirty="0">
                          <a:solidFill>
                            <a:schemeClr val="tx2"/>
                          </a:solidFill>
                          <a:latin typeface="Open Sans" panose="020B0606030504020204" pitchFamily="34" charset="0"/>
                          <a:ea typeface="Open Sans" panose="020B0606030504020204" pitchFamily="34" charset="0"/>
                          <a:cs typeface="Open Sans" panose="020B0606030504020204" pitchFamily="34" charset="0"/>
                        </a:rPr>
                        <a:t>1</a:t>
                      </a:r>
                      <a:r>
                        <a:rPr lang="en-US" sz="1050" b="0" i="1" kern="1200" dirty="0">
                          <a:solidFill>
                            <a:schemeClr val="tx2"/>
                          </a:solidFill>
                          <a:latin typeface="Open Sans" panose="020B0606030504020204" pitchFamily="34" charset="0"/>
                          <a:ea typeface="Open Sans" panose="020B0606030504020204" pitchFamily="34" charset="0"/>
                          <a:cs typeface="Open Sans" panose="020B0606030504020204" pitchFamily="34" charset="0"/>
                        </a:rPr>
                        <a:t> for industry/domain solutions</a:t>
                      </a:r>
                    </a:p>
                  </a:txBody>
                  <a:tcPr marL="0" marR="0" anchor="ctr">
                    <a:noFill/>
                  </a:tcPr>
                </a:tc>
                <a:extLst>
                  <a:ext uri="{0D108BD9-81ED-4DB2-BD59-A6C34878D82A}">
                    <a16:rowId xmlns:a16="http://schemas.microsoft.com/office/drawing/2014/main" val="323242012"/>
                  </a:ext>
                </a:extLst>
              </a:tr>
            </a:tbl>
          </a:graphicData>
        </a:graphic>
      </p:graphicFrame>
      <p:sp>
        <p:nvSpPr>
          <p:cNvPr id="10" name="Rectangle: Rounded Corners 9">
            <a:extLst>
              <a:ext uri="{FF2B5EF4-FFF2-40B4-BE49-F238E27FC236}">
                <a16:creationId xmlns:a16="http://schemas.microsoft.com/office/drawing/2014/main" id="{614FF24E-8A7E-4C50-AC60-6C466DF2A0B2}"/>
              </a:ext>
            </a:extLst>
          </p:cNvPr>
          <p:cNvSpPr/>
          <p:nvPr/>
        </p:nvSpPr>
        <p:spPr bwMode="gray">
          <a:xfrm>
            <a:off x="8331908" y="1714036"/>
            <a:ext cx="3517184" cy="484795"/>
          </a:xfrm>
          <a:prstGeom prst="roundRect">
            <a:avLst/>
          </a:prstGeom>
          <a:gradFill>
            <a:gsLst>
              <a:gs pos="51000">
                <a:srgbClr val="A0D6DD"/>
              </a:gs>
              <a:gs pos="49000">
                <a:srgbClr val="D7F4D0"/>
              </a:gs>
            </a:gsLst>
            <a:lin ang="0" scaled="1"/>
          </a:gradFill>
          <a:ln w="19050" algn="ctr">
            <a:noFill/>
            <a:miter lim="800000"/>
            <a:headEnd/>
            <a:tailEnd/>
          </a:ln>
        </p:spPr>
        <p:txBody>
          <a:bodyPr wrap="square" lIns="88900" tIns="88900" rIns="88900" bIns="88900" rtlCol="0" anchor="ctr"/>
          <a:lstStyle/>
          <a:p>
            <a:pPr algn="ctr">
              <a:lnSpc>
                <a:spcPct val="106000"/>
              </a:lnSpc>
            </a:pPr>
            <a:r>
              <a:rPr lang="en-US" sz="1600" b="1">
                <a:solidFill>
                  <a:srgbClr val="53565A"/>
                </a:solidFill>
                <a:latin typeface="Open Sans" panose="020B0606030504020204" pitchFamily="34" charset="0"/>
                <a:ea typeface="Open Sans" panose="020B0606030504020204" pitchFamily="34" charset="0"/>
                <a:cs typeface="Open Sans" panose="020B0606030504020204" pitchFamily="34" charset="0"/>
              </a:rPr>
              <a:t>Shaping New Markets</a:t>
            </a:r>
          </a:p>
        </p:txBody>
      </p:sp>
      <p:sp>
        <p:nvSpPr>
          <p:cNvPr id="8" name="Rectangle: Rounded Corners 7">
            <a:extLst>
              <a:ext uri="{FF2B5EF4-FFF2-40B4-BE49-F238E27FC236}">
                <a16:creationId xmlns:a16="http://schemas.microsoft.com/office/drawing/2014/main" id="{193D38FE-F806-4B2D-8B16-B0C530B7C8AB}"/>
              </a:ext>
            </a:extLst>
          </p:cNvPr>
          <p:cNvSpPr/>
          <p:nvPr/>
        </p:nvSpPr>
        <p:spPr bwMode="gray">
          <a:xfrm>
            <a:off x="653627" y="1714036"/>
            <a:ext cx="3516992" cy="490154"/>
          </a:xfrm>
          <a:prstGeom prst="roundRect">
            <a:avLst/>
          </a:prstGeom>
          <a:solidFill>
            <a:srgbClr val="D7F4D0"/>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n-US" sz="1600" b="1" i="0" u="none" strike="noStrike" kern="1200" cap="none" spc="0" normalizeH="0" baseline="0" noProof="0">
                <a:ln>
                  <a:noFill/>
                </a:ln>
                <a:solidFill>
                  <a:srgbClr val="53565A"/>
                </a:solidFill>
                <a:effectLst/>
                <a:uLnTx/>
                <a:uFillTx/>
                <a:latin typeface="Open Sans" panose="020B0606030504020204" pitchFamily="34" charset="0"/>
                <a:ea typeface="Open Sans" panose="020B0606030504020204" pitchFamily="34" charset="0"/>
                <a:cs typeface="Open Sans" panose="020B0606030504020204" pitchFamily="34" charset="0"/>
              </a:rPr>
              <a:t>Increasing Earnings</a:t>
            </a:r>
          </a:p>
        </p:txBody>
      </p:sp>
      <p:graphicFrame>
        <p:nvGraphicFramePr>
          <p:cNvPr id="2" name="Object 1" hidden="1">
            <a:extLst>
              <a:ext uri="{FF2B5EF4-FFF2-40B4-BE49-F238E27FC236}">
                <a16:creationId xmlns:a16="http://schemas.microsoft.com/office/drawing/2014/main" id="{D9205FC4-FF9D-42EE-B174-AED9B701BC45}"/>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530" imgH="528" progId="TCLayout.ActiveDocument.1">
                  <p:embed/>
                </p:oleObj>
              </mc:Choice>
              <mc:Fallback>
                <p:oleObj name="think-cell Slide" r:id="rId4" imgW="530" imgH="528" progId="TCLayout.ActiveDocument.1">
                  <p:embed/>
                  <p:pic>
                    <p:nvPicPr>
                      <p:cNvPr id="2" name="Object 1" hidden="1">
                        <a:extLst>
                          <a:ext uri="{FF2B5EF4-FFF2-40B4-BE49-F238E27FC236}">
                            <a16:creationId xmlns:a16="http://schemas.microsoft.com/office/drawing/2014/main" id="{D9205FC4-FF9D-42EE-B174-AED9B701BC45}"/>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2" name="Rectangle: Rounded Corners 11">
            <a:extLst>
              <a:ext uri="{FF2B5EF4-FFF2-40B4-BE49-F238E27FC236}">
                <a16:creationId xmlns:a16="http://schemas.microsoft.com/office/drawing/2014/main" id="{24817CA0-614D-424C-A0AE-4801033EC573}"/>
              </a:ext>
            </a:extLst>
          </p:cNvPr>
          <p:cNvSpPr/>
          <p:nvPr/>
        </p:nvSpPr>
        <p:spPr bwMode="gray">
          <a:xfrm>
            <a:off x="653626" y="2172504"/>
            <a:ext cx="3516993" cy="3456316"/>
          </a:xfrm>
          <a:prstGeom prst="roundRect">
            <a:avLst>
              <a:gd name="adj" fmla="val 4542"/>
            </a:avLst>
          </a:prstGeom>
          <a:noFill/>
          <a:ln w="19050" algn="ctr">
            <a:solidFill>
              <a:srgbClr val="D7F4D0"/>
            </a:solidFill>
            <a:miter lim="800000"/>
            <a:headEnd/>
            <a:tailEnd/>
          </a:ln>
        </p:spPr>
        <p:txBody>
          <a:bodyPr wrap="square" lIns="88900" tIns="137160" rIns="88900" bIns="88900" rtlCol="0" anchor="t"/>
          <a:lstStyle/>
          <a:p>
            <a:pPr marL="0" marR="0" lvl="0" indent="0" algn="ctr" defTabSz="914400" rtl="0" eaLnBrk="1" fontAlgn="auto" latinLnBrk="0" hangingPunct="1">
              <a:lnSpc>
                <a:spcPct val="100000"/>
              </a:lnSpc>
              <a:spcBef>
                <a:spcPts val="800"/>
              </a:spcBef>
              <a:spcAft>
                <a:spcPts val="0"/>
              </a:spcAft>
              <a:buClrTx/>
              <a:buSzTx/>
              <a:buFontTx/>
              <a:buNone/>
              <a:tabLst/>
              <a:defRPr/>
            </a:pPr>
            <a:endParaRPr kumimoji="0" lang="en-US" sz="1200" b="1"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39" name="Rectangle: Rounded Corners 38">
            <a:extLst>
              <a:ext uri="{FF2B5EF4-FFF2-40B4-BE49-F238E27FC236}">
                <a16:creationId xmlns:a16="http://schemas.microsoft.com/office/drawing/2014/main" id="{808DE77B-7F06-4225-ABEA-EF8892D8FD14}"/>
              </a:ext>
            </a:extLst>
          </p:cNvPr>
          <p:cNvSpPr/>
          <p:nvPr/>
        </p:nvSpPr>
        <p:spPr bwMode="gray">
          <a:xfrm>
            <a:off x="8344957" y="2178416"/>
            <a:ext cx="3497107" cy="3450404"/>
          </a:xfrm>
          <a:prstGeom prst="roundRect">
            <a:avLst>
              <a:gd name="adj" fmla="val 4542"/>
            </a:avLst>
          </a:prstGeom>
          <a:noFill/>
          <a:ln w="19050" algn="ctr">
            <a:gradFill flip="none" rotWithShape="1">
              <a:gsLst>
                <a:gs pos="49000">
                  <a:srgbClr val="D7F4D0"/>
                </a:gs>
                <a:gs pos="51000">
                  <a:srgbClr val="A0D6DD"/>
                </a:gs>
              </a:gsLst>
              <a:lin ang="0" scaled="1"/>
              <a:tileRect/>
            </a:gradFill>
            <a:miter lim="800000"/>
            <a:headEnd/>
            <a:tailEnd/>
          </a:ln>
        </p:spPr>
        <p:txBody>
          <a:bodyPr wrap="square" lIns="88900" tIns="137160" rIns="88900" bIns="88900" rtlCol="0" anchor="t"/>
          <a:lstStyle/>
          <a:p>
            <a:pPr marL="0" marR="0" lvl="0" indent="0" algn="ctr" defTabSz="914400" rtl="0" eaLnBrk="1" fontAlgn="auto" latinLnBrk="0" hangingPunct="1">
              <a:lnSpc>
                <a:spcPct val="100000"/>
              </a:lnSpc>
              <a:spcBef>
                <a:spcPts val="800"/>
              </a:spcBef>
              <a:spcAft>
                <a:spcPts val="0"/>
              </a:spcAft>
              <a:buClrTx/>
              <a:buSzTx/>
              <a:buFontTx/>
              <a:buNone/>
              <a:tabLst/>
              <a:defRPr/>
            </a:pPr>
            <a:endParaRPr kumimoji="0" lang="en-US" sz="1200" b="1"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40" name="Rectangle: Rounded Corners 39">
            <a:extLst>
              <a:ext uri="{FF2B5EF4-FFF2-40B4-BE49-F238E27FC236}">
                <a16:creationId xmlns:a16="http://schemas.microsoft.com/office/drawing/2014/main" id="{3B6E69F8-F917-4191-BBE0-218393E9918D}"/>
              </a:ext>
            </a:extLst>
          </p:cNvPr>
          <p:cNvSpPr/>
          <p:nvPr/>
        </p:nvSpPr>
        <p:spPr bwMode="gray">
          <a:xfrm>
            <a:off x="4520586" y="2136318"/>
            <a:ext cx="3497107" cy="3518237"/>
          </a:xfrm>
          <a:prstGeom prst="roundRect">
            <a:avLst>
              <a:gd name="adj" fmla="val 4542"/>
            </a:avLst>
          </a:prstGeom>
          <a:noFill/>
          <a:ln w="19050" algn="ctr">
            <a:gradFill flip="none" rotWithShape="1">
              <a:gsLst>
                <a:gs pos="49000">
                  <a:srgbClr val="D7F4D0"/>
                </a:gs>
                <a:gs pos="51000">
                  <a:srgbClr val="A0D6DD"/>
                </a:gs>
              </a:gsLst>
              <a:lin ang="0" scaled="1"/>
              <a:tileRect/>
            </a:gradFill>
            <a:miter lim="800000"/>
            <a:headEnd/>
            <a:tailEnd/>
          </a:ln>
        </p:spPr>
        <p:txBody>
          <a:bodyPr wrap="square" lIns="88900" tIns="137160" rIns="88900" bIns="88900" rtlCol="0" anchor="t"/>
          <a:lstStyle/>
          <a:p>
            <a:pPr marL="0" marR="0" lvl="0" indent="0" algn="ctr" defTabSz="914400" rtl="0" eaLnBrk="1" fontAlgn="auto" latinLnBrk="0" hangingPunct="1">
              <a:lnSpc>
                <a:spcPct val="100000"/>
              </a:lnSpc>
              <a:spcBef>
                <a:spcPts val="800"/>
              </a:spcBef>
              <a:spcAft>
                <a:spcPts val="0"/>
              </a:spcAft>
              <a:buClrTx/>
              <a:buSzTx/>
              <a:buFontTx/>
              <a:buNone/>
              <a:tabLst/>
              <a:defRPr/>
            </a:pPr>
            <a:endParaRPr kumimoji="0" lang="en-US" sz="1200" b="1"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cxnSp>
        <p:nvCxnSpPr>
          <p:cNvPr id="62" name="Straight Connector 61">
            <a:extLst>
              <a:ext uri="{FF2B5EF4-FFF2-40B4-BE49-F238E27FC236}">
                <a16:creationId xmlns:a16="http://schemas.microsoft.com/office/drawing/2014/main" id="{CCE42628-344E-462A-9337-B535E9DDE9DF}"/>
              </a:ext>
            </a:extLst>
          </p:cNvPr>
          <p:cNvCxnSpPr>
            <a:cxnSpLocks/>
          </p:cNvCxnSpPr>
          <p:nvPr/>
        </p:nvCxnSpPr>
        <p:spPr>
          <a:xfrm>
            <a:off x="850473" y="3414693"/>
            <a:ext cx="3017520" cy="0"/>
          </a:xfrm>
          <a:prstGeom prst="line">
            <a:avLst/>
          </a:prstGeom>
          <a:noFill/>
          <a:ln w="19050" algn="ctr">
            <a:solidFill>
              <a:srgbClr val="DCDDDF"/>
            </a:solidFill>
            <a:miter lim="800000"/>
            <a:headEnd/>
            <a:tailEnd/>
          </a:ln>
        </p:spPr>
      </p:cxnSp>
      <p:cxnSp>
        <p:nvCxnSpPr>
          <p:cNvPr id="63" name="Straight Connector 62">
            <a:extLst>
              <a:ext uri="{FF2B5EF4-FFF2-40B4-BE49-F238E27FC236}">
                <a16:creationId xmlns:a16="http://schemas.microsoft.com/office/drawing/2014/main" id="{F23B9D81-22CB-4C79-8E74-E4C46D5F6A01}"/>
              </a:ext>
            </a:extLst>
          </p:cNvPr>
          <p:cNvCxnSpPr>
            <a:cxnSpLocks/>
          </p:cNvCxnSpPr>
          <p:nvPr/>
        </p:nvCxnSpPr>
        <p:spPr>
          <a:xfrm>
            <a:off x="4678220" y="3440133"/>
            <a:ext cx="3017520" cy="0"/>
          </a:xfrm>
          <a:prstGeom prst="line">
            <a:avLst/>
          </a:prstGeom>
          <a:noFill/>
          <a:ln w="19050" algn="ctr">
            <a:solidFill>
              <a:srgbClr val="DCDDDF"/>
            </a:solidFill>
            <a:miter lim="800000"/>
            <a:headEnd/>
            <a:tailEnd/>
          </a:ln>
        </p:spPr>
      </p:cxnSp>
      <p:cxnSp>
        <p:nvCxnSpPr>
          <p:cNvPr id="64" name="Straight Connector 63">
            <a:extLst>
              <a:ext uri="{FF2B5EF4-FFF2-40B4-BE49-F238E27FC236}">
                <a16:creationId xmlns:a16="http://schemas.microsoft.com/office/drawing/2014/main" id="{41438189-2FD9-456C-B509-ACFC04EF9A23}"/>
              </a:ext>
            </a:extLst>
          </p:cNvPr>
          <p:cNvCxnSpPr>
            <a:cxnSpLocks/>
          </p:cNvCxnSpPr>
          <p:nvPr/>
        </p:nvCxnSpPr>
        <p:spPr>
          <a:xfrm>
            <a:off x="8550877" y="3463238"/>
            <a:ext cx="3017520" cy="0"/>
          </a:xfrm>
          <a:prstGeom prst="line">
            <a:avLst/>
          </a:prstGeom>
          <a:noFill/>
          <a:ln w="19050" algn="ctr">
            <a:solidFill>
              <a:srgbClr val="DCDDDF"/>
            </a:solidFill>
            <a:miter lim="800000"/>
            <a:headEnd/>
            <a:tailEnd/>
          </a:ln>
        </p:spPr>
      </p:cxnSp>
      <p:cxnSp>
        <p:nvCxnSpPr>
          <p:cNvPr id="144" name="Straight Connector 143">
            <a:extLst>
              <a:ext uri="{FF2B5EF4-FFF2-40B4-BE49-F238E27FC236}">
                <a16:creationId xmlns:a16="http://schemas.microsoft.com/office/drawing/2014/main" id="{D8604896-31AC-4E18-BA81-3630A6C78B32}"/>
              </a:ext>
            </a:extLst>
          </p:cNvPr>
          <p:cNvCxnSpPr>
            <a:cxnSpLocks/>
          </p:cNvCxnSpPr>
          <p:nvPr/>
        </p:nvCxnSpPr>
        <p:spPr>
          <a:xfrm>
            <a:off x="850473" y="4644906"/>
            <a:ext cx="3017520" cy="0"/>
          </a:xfrm>
          <a:prstGeom prst="line">
            <a:avLst/>
          </a:prstGeom>
          <a:noFill/>
          <a:ln w="19050" algn="ctr">
            <a:solidFill>
              <a:srgbClr val="DCDDDF"/>
            </a:solidFill>
            <a:miter lim="800000"/>
            <a:headEnd/>
            <a:tailEnd/>
          </a:ln>
        </p:spPr>
      </p:cxnSp>
      <p:cxnSp>
        <p:nvCxnSpPr>
          <p:cNvPr id="145" name="Straight Connector 144">
            <a:extLst>
              <a:ext uri="{FF2B5EF4-FFF2-40B4-BE49-F238E27FC236}">
                <a16:creationId xmlns:a16="http://schemas.microsoft.com/office/drawing/2014/main" id="{99CC6B96-8049-413C-BA20-44358E67E1A3}"/>
              </a:ext>
            </a:extLst>
          </p:cNvPr>
          <p:cNvCxnSpPr>
            <a:cxnSpLocks/>
          </p:cNvCxnSpPr>
          <p:nvPr/>
        </p:nvCxnSpPr>
        <p:spPr>
          <a:xfrm>
            <a:off x="4678220" y="4635449"/>
            <a:ext cx="3017520" cy="0"/>
          </a:xfrm>
          <a:prstGeom prst="line">
            <a:avLst/>
          </a:prstGeom>
          <a:noFill/>
          <a:ln w="19050" algn="ctr">
            <a:solidFill>
              <a:srgbClr val="DCDDDF"/>
            </a:solidFill>
            <a:miter lim="800000"/>
            <a:headEnd/>
            <a:tailEnd/>
          </a:ln>
        </p:spPr>
      </p:cxnSp>
      <p:cxnSp>
        <p:nvCxnSpPr>
          <p:cNvPr id="146" name="Straight Connector 145">
            <a:extLst>
              <a:ext uri="{FF2B5EF4-FFF2-40B4-BE49-F238E27FC236}">
                <a16:creationId xmlns:a16="http://schemas.microsoft.com/office/drawing/2014/main" id="{3B4AFC65-874E-472F-86AE-7EF51F2DBF6A}"/>
              </a:ext>
            </a:extLst>
          </p:cNvPr>
          <p:cNvCxnSpPr>
            <a:cxnSpLocks/>
          </p:cNvCxnSpPr>
          <p:nvPr/>
        </p:nvCxnSpPr>
        <p:spPr>
          <a:xfrm>
            <a:off x="8500712" y="4647231"/>
            <a:ext cx="3017520" cy="0"/>
          </a:xfrm>
          <a:prstGeom prst="line">
            <a:avLst/>
          </a:prstGeom>
          <a:noFill/>
          <a:ln w="19050" algn="ctr">
            <a:solidFill>
              <a:srgbClr val="DCDDDF"/>
            </a:solidFill>
            <a:miter lim="800000"/>
            <a:headEnd/>
            <a:tailEnd/>
          </a:ln>
        </p:spPr>
      </p:cxnSp>
      <p:sp>
        <p:nvSpPr>
          <p:cNvPr id="154" name="Freeform 41">
            <a:extLst>
              <a:ext uri="{FF2B5EF4-FFF2-40B4-BE49-F238E27FC236}">
                <a16:creationId xmlns:a16="http://schemas.microsoft.com/office/drawing/2014/main" id="{1DDA740B-DC7B-4434-A3A3-19B7BA28513C}"/>
              </a:ext>
            </a:extLst>
          </p:cNvPr>
          <p:cNvSpPr>
            <a:spLocks noChangeAspect="1" noEditPoints="1"/>
          </p:cNvSpPr>
          <p:nvPr/>
        </p:nvSpPr>
        <p:spPr bwMode="auto">
          <a:xfrm>
            <a:off x="776788" y="1012148"/>
            <a:ext cx="410126" cy="408217"/>
          </a:xfrm>
          <a:custGeom>
            <a:avLst/>
            <a:gdLst>
              <a:gd name="T0" fmla="*/ 168 w 324"/>
              <a:gd name="T1" fmla="*/ 177 h 322"/>
              <a:gd name="T2" fmla="*/ 123 w 324"/>
              <a:gd name="T3" fmla="*/ 143 h 322"/>
              <a:gd name="T4" fmla="*/ 65 w 324"/>
              <a:gd name="T5" fmla="*/ 142 h 322"/>
              <a:gd name="T6" fmla="*/ 18 w 324"/>
              <a:gd name="T7" fmla="*/ 175 h 322"/>
              <a:gd name="T8" fmla="*/ 0 w 324"/>
              <a:gd name="T9" fmla="*/ 229 h 322"/>
              <a:gd name="T10" fmla="*/ 17 w 324"/>
              <a:gd name="T11" fmla="*/ 284 h 322"/>
              <a:gd name="T12" fmla="*/ 63 w 324"/>
              <a:gd name="T13" fmla="*/ 319 h 322"/>
              <a:gd name="T14" fmla="*/ 115 w 324"/>
              <a:gd name="T15" fmla="*/ 320 h 322"/>
              <a:gd name="T16" fmla="*/ 145 w 324"/>
              <a:gd name="T17" fmla="*/ 294 h 322"/>
              <a:gd name="T18" fmla="*/ 172 w 324"/>
              <a:gd name="T19" fmla="*/ 252 h 322"/>
              <a:gd name="T20" fmla="*/ 146 w 324"/>
              <a:gd name="T21" fmla="*/ 249 h 322"/>
              <a:gd name="T22" fmla="*/ 125 w 324"/>
              <a:gd name="T23" fmla="*/ 277 h 322"/>
              <a:gd name="T24" fmla="*/ 92 w 324"/>
              <a:gd name="T25" fmla="*/ 284 h 322"/>
              <a:gd name="T26" fmla="*/ 69 w 324"/>
              <a:gd name="T27" fmla="*/ 293 h 322"/>
              <a:gd name="T28" fmla="*/ 37 w 324"/>
              <a:gd name="T29" fmla="*/ 267 h 322"/>
              <a:gd name="T30" fmla="*/ 26 w 324"/>
              <a:gd name="T31" fmla="*/ 227 h 322"/>
              <a:gd name="T32" fmla="*/ 41 w 324"/>
              <a:gd name="T33" fmla="*/ 189 h 322"/>
              <a:gd name="T34" fmla="*/ 76 w 324"/>
              <a:gd name="T35" fmla="*/ 168 h 322"/>
              <a:gd name="T36" fmla="*/ 115 w 324"/>
              <a:gd name="T37" fmla="*/ 164 h 322"/>
              <a:gd name="T38" fmla="*/ 150 w 324"/>
              <a:gd name="T39" fmla="*/ 190 h 322"/>
              <a:gd name="T40" fmla="*/ 163 w 324"/>
              <a:gd name="T41" fmla="*/ 232 h 322"/>
              <a:gd name="T42" fmla="*/ 61 w 324"/>
              <a:gd name="T43" fmla="*/ 214 h 322"/>
              <a:gd name="T44" fmla="*/ 103 w 324"/>
              <a:gd name="T45" fmla="*/ 265 h 322"/>
              <a:gd name="T46" fmla="*/ 105 w 324"/>
              <a:gd name="T47" fmla="*/ 237 h 322"/>
              <a:gd name="T48" fmla="*/ 80 w 324"/>
              <a:gd name="T49" fmla="*/ 224 h 322"/>
              <a:gd name="T50" fmla="*/ 106 w 324"/>
              <a:gd name="T51" fmla="*/ 226 h 322"/>
              <a:gd name="T52" fmla="*/ 308 w 324"/>
              <a:gd name="T53" fmla="*/ 62 h 322"/>
              <a:gd name="T54" fmla="*/ 276 w 324"/>
              <a:gd name="T55" fmla="*/ 23 h 322"/>
              <a:gd name="T56" fmla="*/ 227 w 324"/>
              <a:gd name="T57" fmla="*/ 10 h 322"/>
              <a:gd name="T58" fmla="*/ 180 w 324"/>
              <a:gd name="T59" fmla="*/ 29 h 322"/>
              <a:gd name="T60" fmla="*/ 152 w 324"/>
              <a:gd name="T61" fmla="*/ 71 h 322"/>
              <a:gd name="T62" fmla="*/ 155 w 324"/>
              <a:gd name="T63" fmla="*/ 122 h 322"/>
              <a:gd name="T64" fmla="*/ 187 w 324"/>
              <a:gd name="T65" fmla="*/ 161 h 322"/>
              <a:gd name="T66" fmla="*/ 236 w 324"/>
              <a:gd name="T67" fmla="*/ 174 h 322"/>
              <a:gd name="T68" fmla="*/ 276 w 324"/>
              <a:gd name="T69" fmla="*/ 156 h 322"/>
              <a:gd name="T70" fmla="*/ 305 w 324"/>
              <a:gd name="T71" fmla="*/ 117 h 322"/>
              <a:gd name="T72" fmla="*/ 298 w 324"/>
              <a:gd name="T73" fmla="*/ 96 h 322"/>
              <a:gd name="T74" fmla="*/ 283 w 324"/>
              <a:gd name="T75" fmla="*/ 134 h 322"/>
              <a:gd name="T76" fmla="*/ 248 w 324"/>
              <a:gd name="T77" fmla="*/ 155 h 322"/>
              <a:gd name="T78" fmla="*/ 209 w 324"/>
              <a:gd name="T79" fmla="*/ 158 h 322"/>
              <a:gd name="T80" fmla="*/ 174 w 324"/>
              <a:gd name="T81" fmla="*/ 132 h 322"/>
              <a:gd name="T82" fmla="*/ 161 w 324"/>
              <a:gd name="T83" fmla="*/ 91 h 322"/>
              <a:gd name="T84" fmla="*/ 175 w 324"/>
              <a:gd name="T85" fmla="*/ 50 h 322"/>
              <a:gd name="T86" fmla="*/ 211 w 324"/>
              <a:gd name="T87" fmla="*/ 26 h 322"/>
              <a:gd name="T88" fmla="*/ 250 w 324"/>
              <a:gd name="T89" fmla="*/ 30 h 322"/>
              <a:gd name="T90" fmla="*/ 284 w 324"/>
              <a:gd name="T91" fmla="*/ 51 h 322"/>
              <a:gd name="T92" fmla="*/ 298 w 324"/>
              <a:gd name="T93" fmla="*/ 90 h 322"/>
              <a:gd name="T94" fmla="*/ 221 w 324"/>
              <a:gd name="T95" fmla="*/ 58 h 322"/>
              <a:gd name="T96" fmla="*/ 231 w 324"/>
              <a:gd name="T97" fmla="*/ 128 h 322"/>
              <a:gd name="T98" fmla="*/ 248 w 324"/>
              <a:gd name="T99" fmla="*/ 61 h 322"/>
              <a:gd name="T100" fmla="*/ 218 w 324"/>
              <a:gd name="T101" fmla="*/ 96 h 322"/>
              <a:gd name="T102" fmla="*/ 238 w 324"/>
              <a:gd name="T103" fmla="*/ 79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24" h="322">
                <a:moveTo>
                  <a:pt x="172" y="212"/>
                </a:moveTo>
                <a:cubicBezTo>
                  <a:pt x="171" y="211"/>
                  <a:pt x="168" y="209"/>
                  <a:pt x="167" y="208"/>
                </a:cubicBezTo>
                <a:cubicBezTo>
                  <a:pt x="167" y="206"/>
                  <a:pt x="168" y="203"/>
                  <a:pt x="169" y="201"/>
                </a:cubicBezTo>
                <a:cubicBezTo>
                  <a:pt x="171" y="194"/>
                  <a:pt x="174" y="185"/>
                  <a:pt x="168" y="177"/>
                </a:cubicBezTo>
                <a:cubicBezTo>
                  <a:pt x="163" y="169"/>
                  <a:pt x="153" y="169"/>
                  <a:pt x="146" y="169"/>
                </a:cubicBezTo>
                <a:cubicBezTo>
                  <a:pt x="144" y="169"/>
                  <a:pt x="141" y="168"/>
                  <a:pt x="139" y="168"/>
                </a:cubicBezTo>
                <a:cubicBezTo>
                  <a:pt x="139" y="167"/>
                  <a:pt x="138" y="164"/>
                  <a:pt x="137" y="162"/>
                </a:cubicBezTo>
                <a:cubicBezTo>
                  <a:pt x="135" y="155"/>
                  <a:pt x="132" y="146"/>
                  <a:pt x="123" y="143"/>
                </a:cubicBezTo>
                <a:cubicBezTo>
                  <a:pt x="114" y="140"/>
                  <a:pt x="105" y="145"/>
                  <a:pt x="100" y="149"/>
                </a:cubicBezTo>
                <a:cubicBezTo>
                  <a:pt x="98" y="150"/>
                  <a:pt x="95" y="152"/>
                  <a:pt x="94" y="153"/>
                </a:cubicBezTo>
                <a:cubicBezTo>
                  <a:pt x="92" y="152"/>
                  <a:pt x="90" y="150"/>
                  <a:pt x="88" y="149"/>
                </a:cubicBezTo>
                <a:cubicBezTo>
                  <a:pt x="83" y="145"/>
                  <a:pt x="74" y="139"/>
                  <a:pt x="65" y="142"/>
                </a:cubicBezTo>
                <a:cubicBezTo>
                  <a:pt x="56" y="145"/>
                  <a:pt x="53" y="154"/>
                  <a:pt x="50" y="161"/>
                </a:cubicBezTo>
                <a:cubicBezTo>
                  <a:pt x="49" y="163"/>
                  <a:pt x="48" y="166"/>
                  <a:pt x="48" y="167"/>
                </a:cubicBezTo>
                <a:cubicBezTo>
                  <a:pt x="46" y="167"/>
                  <a:pt x="43" y="167"/>
                  <a:pt x="41" y="167"/>
                </a:cubicBezTo>
                <a:cubicBezTo>
                  <a:pt x="34" y="167"/>
                  <a:pt x="24" y="168"/>
                  <a:pt x="18" y="175"/>
                </a:cubicBezTo>
                <a:cubicBezTo>
                  <a:pt x="13" y="183"/>
                  <a:pt x="15" y="192"/>
                  <a:pt x="17" y="199"/>
                </a:cubicBezTo>
                <a:cubicBezTo>
                  <a:pt x="18" y="201"/>
                  <a:pt x="19" y="204"/>
                  <a:pt x="19" y="206"/>
                </a:cubicBezTo>
                <a:cubicBezTo>
                  <a:pt x="18" y="207"/>
                  <a:pt x="15" y="209"/>
                  <a:pt x="14" y="210"/>
                </a:cubicBezTo>
                <a:cubicBezTo>
                  <a:pt x="8" y="214"/>
                  <a:pt x="0" y="220"/>
                  <a:pt x="0" y="229"/>
                </a:cubicBezTo>
                <a:cubicBezTo>
                  <a:pt x="0" y="239"/>
                  <a:pt x="7" y="245"/>
                  <a:pt x="13" y="249"/>
                </a:cubicBezTo>
                <a:cubicBezTo>
                  <a:pt x="15" y="251"/>
                  <a:pt x="18" y="253"/>
                  <a:pt x="18" y="253"/>
                </a:cubicBezTo>
                <a:cubicBezTo>
                  <a:pt x="18" y="255"/>
                  <a:pt x="17" y="258"/>
                  <a:pt x="16" y="261"/>
                </a:cubicBezTo>
                <a:cubicBezTo>
                  <a:pt x="14" y="268"/>
                  <a:pt x="11" y="277"/>
                  <a:pt x="17" y="284"/>
                </a:cubicBezTo>
                <a:cubicBezTo>
                  <a:pt x="22" y="292"/>
                  <a:pt x="32" y="292"/>
                  <a:pt x="39" y="293"/>
                </a:cubicBezTo>
                <a:cubicBezTo>
                  <a:pt x="41" y="293"/>
                  <a:pt x="44" y="293"/>
                  <a:pt x="46" y="293"/>
                </a:cubicBezTo>
                <a:cubicBezTo>
                  <a:pt x="47" y="295"/>
                  <a:pt x="48" y="298"/>
                  <a:pt x="48" y="299"/>
                </a:cubicBezTo>
                <a:cubicBezTo>
                  <a:pt x="51" y="306"/>
                  <a:pt x="54" y="315"/>
                  <a:pt x="63" y="319"/>
                </a:cubicBezTo>
                <a:cubicBezTo>
                  <a:pt x="72" y="322"/>
                  <a:pt x="80" y="316"/>
                  <a:pt x="86" y="312"/>
                </a:cubicBezTo>
                <a:cubicBezTo>
                  <a:pt x="87" y="311"/>
                  <a:pt x="90" y="309"/>
                  <a:pt x="92" y="309"/>
                </a:cubicBezTo>
                <a:cubicBezTo>
                  <a:pt x="93" y="309"/>
                  <a:pt x="95" y="311"/>
                  <a:pt x="97" y="312"/>
                </a:cubicBezTo>
                <a:cubicBezTo>
                  <a:pt x="102" y="316"/>
                  <a:pt x="108" y="320"/>
                  <a:pt x="115" y="320"/>
                </a:cubicBezTo>
                <a:cubicBezTo>
                  <a:pt x="117" y="320"/>
                  <a:pt x="118" y="320"/>
                  <a:pt x="120" y="319"/>
                </a:cubicBezTo>
                <a:cubicBezTo>
                  <a:pt x="129" y="316"/>
                  <a:pt x="133" y="307"/>
                  <a:pt x="135" y="300"/>
                </a:cubicBezTo>
                <a:cubicBezTo>
                  <a:pt x="136" y="298"/>
                  <a:pt x="137" y="296"/>
                  <a:pt x="138" y="294"/>
                </a:cubicBezTo>
                <a:cubicBezTo>
                  <a:pt x="139" y="294"/>
                  <a:pt x="142" y="294"/>
                  <a:pt x="145" y="294"/>
                </a:cubicBezTo>
                <a:cubicBezTo>
                  <a:pt x="152" y="294"/>
                  <a:pt x="161" y="294"/>
                  <a:pt x="167" y="286"/>
                </a:cubicBezTo>
                <a:cubicBezTo>
                  <a:pt x="173" y="279"/>
                  <a:pt x="170" y="269"/>
                  <a:pt x="168" y="262"/>
                </a:cubicBezTo>
                <a:cubicBezTo>
                  <a:pt x="168" y="260"/>
                  <a:pt x="167" y="257"/>
                  <a:pt x="167" y="256"/>
                </a:cubicBezTo>
                <a:cubicBezTo>
                  <a:pt x="168" y="255"/>
                  <a:pt x="170" y="253"/>
                  <a:pt x="172" y="252"/>
                </a:cubicBezTo>
                <a:cubicBezTo>
                  <a:pt x="177" y="247"/>
                  <a:pt x="185" y="242"/>
                  <a:pt x="185" y="232"/>
                </a:cubicBezTo>
                <a:cubicBezTo>
                  <a:pt x="186" y="223"/>
                  <a:pt x="178" y="217"/>
                  <a:pt x="172" y="212"/>
                </a:cubicBezTo>
                <a:close/>
                <a:moveTo>
                  <a:pt x="159" y="235"/>
                </a:moveTo>
                <a:cubicBezTo>
                  <a:pt x="154" y="238"/>
                  <a:pt x="148" y="242"/>
                  <a:pt x="146" y="249"/>
                </a:cubicBezTo>
                <a:cubicBezTo>
                  <a:pt x="144" y="255"/>
                  <a:pt x="146" y="262"/>
                  <a:pt x="148" y="268"/>
                </a:cubicBezTo>
                <a:cubicBezTo>
                  <a:pt x="148" y="269"/>
                  <a:pt x="148" y="271"/>
                  <a:pt x="149" y="272"/>
                </a:cubicBezTo>
                <a:cubicBezTo>
                  <a:pt x="147" y="273"/>
                  <a:pt x="145" y="273"/>
                  <a:pt x="144" y="273"/>
                </a:cubicBezTo>
                <a:cubicBezTo>
                  <a:pt x="138" y="273"/>
                  <a:pt x="131" y="273"/>
                  <a:pt x="125" y="277"/>
                </a:cubicBezTo>
                <a:cubicBezTo>
                  <a:pt x="120" y="281"/>
                  <a:pt x="117" y="287"/>
                  <a:pt x="115" y="293"/>
                </a:cubicBezTo>
                <a:cubicBezTo>
                  <a:pt x="115" y="294"/>
                  <a:pt x="114" y="295"/>
                  <a:pt x="113" y="297"/>
                </a:cubicBezTo>
                <a:cubicBezTo>
                  <a:pt x="112" y="296"/>
                  <a:pt x="110" y="294"/>
                  <a:pt x="109" y="293"/>
                </a:cubicBezTo>
                <a:cubicBezTo>
                  <a:pt x="104" y="290"/>
                  <a:pt x="99" y="284"/>
                  <a:pt x="92" y="284"/>
                </a:cubicBezTo>
                <a:cubicBezTo>
                  <a:pt x="92" y="284"/>
                  <a:pt x="92" y="284"/>
                  <a:pt x="92" y="284"/>
                </a:cubicBezTo>
                <a:cubicBezTo>
                  <a:pt x="85" y="284"/>
                  <a:pt x="79" y="289"/>
                  <a:pt x="74" y="293"/>
                </a:cubicBezTo>
                <a:cubicBezTo>
                  <a:pt x="73" y="294"/>
                  <a:pt x="71" y="296"/>
                  <a:pt x="70" y="297"/>
                </a:cubicBezTo>
                <a:cubicBezTo>
                  <a:pt x="70" y="296"/>
                  <a:pt x="69" y="294"/>
                  <a:pt x="69" y="293"/>
                </a:cubicBezTo>
                <a:cubicBezTo>
                  <a:pt x="67" y="287"/>
                  <a:pt x="64" y="280"/>
                  <a:pt x="59" y="276"/>
                </a:cubicBezTo>
                <a:cubicBezTo>
                  <a:pt x="53" y="272"/>
                  <a:pt x="46" y="272"/>
                  <a:pt x="40" y="271"/>
                </a:cubicBezTo>
                <a:cubicBezTo>
                  <a:pt x="39" y="271"/>
                  <a:pt x="37" y="271"/>
                  <a:pt x="36" y="271"/>
                </a:cubicBezTo>
                <a:cubicBezTo>
                  <a:pt x="36" y="270"/>
                  <a:pt x="36" y="268"/>
                  <a:pt x="37" y="267"/>
                </a:cubicBezTo>
                <a:cubicBezTo>
                  <a:pt x="39" y="261"/>
                  <a:pt x="41" y="254"/>
                  <a:pt x="39" y="247"/>
                </a:cubicBezTo>
                <a:cubicBezTo>
                  <a:pt x="37" y="241"/>
                  <a:pt x="31" y="236"/>
                  <a:pt x="26" y="232"/>
                </a:cubicBezTo>
                <a:cubicBezTo>
                  <a:pt x="25" y="232"/>
                  <a:pt x="24" y="231"/>
                  <a:pt x="23" y="230"/>
                </a:cubicBezTo>
                <a:cubicBezTo>
                  <a:pt x="24" y="229"/>
                  <a:pt x="25" y="228"/>
                  <a:pt x="26" y="227"/>
                </a:cubicBezTo>
                <a:cubicBezTo>
                  <a:pt x="31" y="223"/>
                  <a:pt x="37" y="219"/>
                  <a:pt x="39" y="213"/>
                </a:cubicBezTo>
                <a:cubicBezTo>
                  <a:pt x="41" y="206"/>
                  <a:pt x="39" y="199"/>
                  <a:pt x="38" y="193"/>
                </a:cubicBezTo>
                <a:cubicBezTo>
                  <a:pt x="37" y="192"/>
                  <a:pt x="37" y="190"/>
                  <a:pt x="37" y="189"/>
                </a:cubicBezTo>
                <a:cubicBezTo>
                  <a:pt x="38" y="189"/>
                  <a:pt x="40" y="189"/>
                  <a:pt x="41" y="189"/>
                </a:cubicBezTo>
                <a:cubicBezTo>
                  <a:pt x="47" y="189"/>
                  <a:pt x="54" y="189"/>
                  <a:pt x="60" y="185"/>
                </a:cubicBezTo>
                <a:cubicBezTo>
                  <a:pt x="66" y="181"/>
                  <a:pt x="68" y="174"/>
                  <a:pt x="70" y="169"/>
                </a:cubicBezTo>
                <a:cubicBezTo>
                  <a:pt x="71" y="167"/>
                  <a:pt x="71" y="166"/>
                  <a:pt x="72" y="164"/>
                </a:cubicBezTo>
                <a:cubicBezTo>
                  <a:pt x="73" y="165"/>
                  <a:pt x="75" y="167"/>
                  <a:pt x="76" y="168"/>
                </a:cubicBezTo>
                <a:cubicBezTo>
                  <a:pt x="81" y="172"/>
                  <a:pt x="87" y="177"/>
                  <a:pt x="93" y="177"/>
                </a:cubicBezTo>
                <a:cubicBezTo>
                  <a:pt x="94" y="177"/>
                  <a:pt x="94" y="177"/>
                  <a:pt x="94" y="177"/>
                </a:cubicBezTo>
                <a:cubicBezTo>
                  <a:pt x="101" y="177"/>
                  <a:pt x="106" y="172"/>
                  <a:pt x="111" y="168"/>
                </a:cubicBezTo>
                <a:cubicBezTo>
                  <a:pt x="112" y="168"/>
                  <a:pt x="114" y="165"/>
                  <a:pt x="115" y="164"/>
                </a:cubicBezTo>
                <a:cubicBezTo>
                  <a:pt x="116" y="166"/>
                  <a:pt x="116" y="168"/>
                  <a:pt x="117" y="169"/>
                </a:cubicBezTo>
                <a:cubicBezTo>
                  <a:pt x="119" y="175"/>
                  <a:pt x="121" y="181"/>
                  <a:pt x="127" y="185"/>
                </a:cubicBezTo>
                <a:cubicBezTo>
                  <a:pt x="132" y="189"/>
                  <a:pt x="139" y="190"/>
                  <a:pt x="145" y="190"/>
                </a:cubicBezTo>
                <a:cubicBezTo>
                  <a:pt x="146" y="190"/>
                  <a:pt x="148" y="190"/>
                  <a:pt x="150" y="190"/>
                </a:cubicBezTo>
                <a:cubicBezTo>
                  <a:pt x="149" y="192"/>
                  <a:pt x="149" y="193"/>
                  <a:pt x="149" y="194"/>
                </a:cubicBezTo>
                <a:cubicBezTo>
                  <a:pt x="147" y="200"/>
                  <a:pt x="145" y="207"/>
                  <a:pt x="147" y="214"/>
                </a:cubicBezTo>
                <a:cubicBezTo>
                  <a:pt x="149" y="221"/>
                  <a:pt x="154" y="225"/>
                  <a:pt x="159" y="229"/>
                </a:cubicBezTo>
                <a:cubicBezTo>
                  <a:pt x="160" y="230"/>
                  <a:pt x="162" y="231"/>
                  <a:pt x="163" y="232"/>
                </a:cubicBezTo>
                <a:cubicBezTo>
                  <a:pt x="161" y="233"/>
                  <a:pt x="160" y="234"/>
                  <a:pt x="159" y="235"/>
                </a:cubicBezTo>
                <a:close/>
                <a:moveTo>
                  <a:pt x="109" y="199"/>
                </a:moveTo>
                <a:cubicBezTo>
                  <a:pt x="101" y="195"/>
                  <a:pt x="91" y="194"/>
                  <a:pt x="82" y="197"/>
                </a:cubicBezTo>
                <a:cubicBezTo>
                  <a:pt x="73" y="200"/>
                  <a:pt x="66" y="206"/>
                  <a:pt x="61" y="214"/>
                </a:cubicBezTo>
                <a:cubicBezTo>
                  <a:pt x="57" y="223"/>
                  <a:pt x="56" y="232"/>
                  <a:pt x="59" y="241"/>
                </a:cubicBezTo>
                <a:cubicBezTo>
                  <a:pt x="62" y="250"/>
                  <a:pt x="68" y="258"/>
                  <a:pt x="76" y="262"/>
                </a:cubicBezTo>
                <a:cubicBezTo>
                  <a:pt x="81" y="265"/>
                  <a:pt x="87" y="266"/>
                  <a:pt x="93" y="266"/>
                </a:cubicBezTo>
                <a:cubicBezTo>
                  <a:pt x="96" y="266"/>
                  <a:pt x="100" y="266"/>
                  <a:pt x="103" y="265"/>
                </a:cubicBezTo>
                <a:cubicBezTo>
                  <a:pt x="112" y="262"/>
                  <a:pt x="120" y="256"/>
                  <a:pt x="124" y="247"/>
                </a:cubicBezTo>
                <a:cubicBezTo>
                  <a:pt x="129" y="239"/>
                  <a:pt x="129" y="229"/>
                  <a:pt x="127" y="220"/>
                </a:cubicBezTo>
                <a:cubicBezTo>
                  <a:pt x="124" y="211"/>
                  <a:pt x="118" y="204"/>
                  <a:pt x="109" y="199"/>
                </a:cubicBezTo>
                <a:close/>
                <a:moveTo>
                  <a:pt x="105" y="237"/>
                </a:moveTo>
                <a:cubicBezTo>
                  <a:pt x="103" y="241"/>
                  <a:pt x="101" y="243"/>
                  <a:pt x="97" y="244"/>
                </a:cubicBezTo>
                <a:cubicBezTo>
                  <a:pt x="93" y="245"/>
                  <a:pt x="89" y="245"/>
                  <a:pt x="86" y="243"/>
                </a:cubicBezTo>
                <a:cubicBezTo>
                  <a:pt x="83" y="241"/>
                  <a:pt x="80" y="239"/>
                  <a:pt x="79" y="235"/>
                </a:cubicBezTo>
                <a:cubicBezTo>
                  <a:pt x="78" y="231"/>
                  <a:pt x="78" y="227"/>
                  <a:pt x="80" y="224"/>
                </a:cubicBezTo>
                <a:cubicBezTo>
                  <a:pt x="82" y="221"/>
                  <a:pt x="85" y="218"/>
                  <a:pt x="88" y="217"/>
                </a:cubicBezTo>
                <a:cubicBezTo>
                  <a:pt x="90" y="217"/>
                  <a:pt x="91" y="216"/>
                  <a:pt x="93" y="216"/>
                </a:cubicBezTo>
                <a:cubicBezTo>
                  <a:pt x="95" y="216"/>
                  <a:pt x="97" y="217"/>
                  <a:pt x="99" y="218"/>
                </a:cubicBezTo>
                <a:cubicBezTo>
                  <a:pt x="103" y="220"/>
                  <a:pt x="105" y="223"/>
                  <a:pt x="106" y="226"/>
                </a:cubicBezTo>
                <a:cubicBezTo>
                  <a:pt x="107" y="230"/>
                  <a:pt x="107" y="234"/>
                  <a:pt x="105" y="237"/>
                </a:cubicBezTo>
                <a:close/>
                <a:moveTo>
                  <a:pt x="311" y="74"/>
                </a:moveTo>
                <a:cubicBezTo>
                  <a:pt x="309" y="72"/>
                  <a:pt x="307" y="70"/>
                  <a:pt x="306" y="69"/>
                </a:cubicBezTo>
                <a:cubicBezTo>
                  <a:pt x="306" y="67"/>
                  <a:pt x="307" y="64"/>
                  <a:pt x="308" y="62"/>
                </a:cubicBezTo>
                <a:cubicBezTo>
                  <a:pt x="310" y="55"/>
                  <a:pt x="313" y="46"/>
                  <a:pt x="307" y="38"/>
                </a:cubicBezTo>
                <a:cubicBezTo>
                  <a:pt x="302" y="31"/>
                  <a:pt x="292" y="30"/>
                  <a:pt x="285" y="30"/>
                </a:cubicBezTo>
                <a:cubicBezTo>
                  <a:pt x="283" y="30"/>
                  <a:pt x="280" y="30"/>
                  <a:pt x="278" y="29"/>
                </a:cubicBezTo>
                <a:cubicBezTo>
                  <a:pt x="277" y="28"/>
                  <a:pt x="276" y="25"/>
                  <a:pt x="276" y="23"/>
                </a:cubicBezTo>
                <a:cubicBezTo>
                  <a:pt x="273" y="16"/>
                  <a:pt x="270" y="7"/>
                  <a:pt x="261" y="4"/>
                </a:cubicBezTo>
                <a:cubicBezTo>
                  <a:pt x="252" y="1"/>
                  <a:pt x="244" y="6"/>
                  <a:pt x="238" y="10"/>
                </a:cubicBezTo>
                <a:cubicBezTo>
                  <a:pt x="237" y="12"/>
                  <a:pt x="234" y="13"/>
                  <a:pt x="232" y="14"/>
                </a:cubicBezTo>
                <a:cubicBezTo>
                  <a:pt x="231" y="13"/>
                  <a:pt x="229" y="12"/>
                  <a:pt x="227" y="10"/>
                </a:cubicBezTo>
                <a:cubicBezTo>
                  <a:pt x="221" y="6"/>
                  <a:pt x="213" y="0"/>
                  <a:pt x="204" y="3"/>
                </a:cubicBezTo>
                <a:cubicBezTo>
                  <a:pt x="195" y="6"/>
                  <a:pt x="191" y="16"/>
                  <a:pt x="189" y="22"/>
                </a:cubicBezTo>
                <a:cubicBezTo>
                  <a:pt x="188" y="24"/>
                  <a:pt x="187" y="27"/>
                  <a:pt x="186" y="28"/>
                </a:cubicBezTo>
                <a:cubicBezTo>
                  <a:pt x="185" y="29"/>
                  <a:pt x="182" y="29"/>
                  <a:pt x="180" y="29"/>
                </a:cubicBezTo>
                <a:cubicBezTo>
                  <a:pt x="172" y="29"/>
                  <a:pt x="163" y="29"/>
                  <a:pt x="157" y="36"/>
                </a:cubicBezTo>
                <a:cubicBezTo>
                  <a:pt x="151" y="44"/>
                  <a:pt x="154" y="53"/>
                  <a:pt x="156" y="60"/>
                </a:cubicBezTo>
                <a:cubicBezTo>
                  <a:pt x="156" y="62"/>
                  <a:pt x="157" y="65"/>
                  <a:pt x="157" y="67"/>
                </a:cubicBezTo>
                <a:cubicBezTo>
                  <a:pt x="156" y="68"/>
                  <a:pt x="154" y="70"/>
                  <a:pt x="152" y="71"/>
                </a:cubicBezTo>
                <a:cubicBezTo>
                  <a:pt x="147" y="75"/>
                  <a:pt x="139" y="81"/>
                  <a:pt x="139" y="91"/>
                </a:cubicBezTo>
                <a:cubicBezTo>
                  <a:pt x="138" y="100"/>
                  <a:pt x="146" y="106"/>
                  <a:pt x="152" y="110"/>
                </a:cubicBezTo>
                <a:cubicBezTo>
                  <a:pt x="153" y="112"/>
                  <a:pt x="156" y="114"/>
                  <a:pt x="157" y="115"/>
                </a:cubicBezTo>
                <a:cubicBezTo>
                  <a:pt x="157" y="116"/>
                  <a:pt x="156" y="120"/>
                  <a:pt x="155" y="122"/>
                </a:cubicBezTo>
                <a:cubicBezTo>
                  <a:pt x="153" y="129"/>
                  <a:pt x="150" y="138"/>
                  <a:pt x="156" y="146"/>
                </a:cubicBezTo>
                <a:cubicBezTo>
                  <a:pt x="161" y="153"/>
                  <a:pt x="171" y="154"/>
                  <a:pt x="178" y="154"/>
                </a:cubicBezTo>
                <a:cubicBezTo>
                  <a:pt x="180" y="154"/>
                  <a:pt x="183" y="154"/>
                  <a:pt x="185" y="155"/>
                </a:cubicBezTo>
                <a:cubicBezTo>
                  <a:pt x="185" y="156"/>
                  <a:pt x="186" y="159"/>
                  <a:pt x="187" y="161"/>
                </a:cubicBezTo>
                <a:cubicBezTo>
                  <a:pt x="189" y="168"/>
                  <a:pt x="192" y="177"/>
                  <a:pt x="201" y="180"/>
                </a:cubicBezTo>
                <a:cubicBezTo>
                  <a:pt x="210" y="183"/>
                  <a:pt x="218" y="178"/>
                  <a:pt x="224" y="174"/>
                </a:cubicBezTo>
                <a:cubicBezTo>
                  <a:pt x="226" y="172"/>
                  <a:pt x="229" y="171"/>
                  <a:pt x="230" y="170"/>
                </a:cubicBezTo>
                <a:cubicBezTo>
                  <a:pt x="232" y="171"/>
                  <a:pt x="234" y="172"/>
                  <a:pt x="236" y="174"/>
                </a:cubicBezTo>
                <a:cubicBezTo>
                  <a:pt x="240" y="177"/>
                  <a:pt x="247" y="181"/>
                  <a:pt x="254" y="181"/>
                </a:cubicBezTo>
                <a:cubicBezTo>
                  <a:pt x="255" y="181"/>
                  <a:pt x="257" y="181"/>
                  <a:pt x="259" y="181"/>
                </a:cubicBezTo>
                <a:cubicBezTo>
                  <a:pt x="268" y="178"/>
                  <a:pt x="271" y="168"/>
                  <a:pt x="274" y="162"/>
                </a:cubicBezTo>
                <a:cubicBezTo>
                  <a:pt x="275" y="160"/>
                  <a:pt x="276" y="157"/>
                  <a:pt x="276" y="156"/>
                </a:cubicBezTo>
                <a:cubicBezTo>
                  <a:pt x="278" y="155"/>
                  <a:pt x="281" y="155"/>
                  <a:pt x="283" y="155"/>
                </a:cubicBezTo>
                <a:cubicBezTo>
                  <a:pt x="290" y="155"/>
                  <a:pt x="300" y="155"/>
                  <a:pt x="306" y="148"/>
                </a:cubicBezTo>
                <a:cubicBezTo>
                  <a:pt x="311" y="140"/>
                  <a:pt x="309" y="131"/>
                  <a:pt x="307" y="124"/>
                </a:cubicBezTo>
                <a:cubicBezTo>
                  <a:pt x="306" y="122"/>
                  <a:pt x="305" y="119"/>
                  <a:pt x="305" y="117"/>
                </a:cubicBezTo>
                <a:cubicBezTo>
                  <a:pt x="306" y="116"/>
                  <a:pt x="309" y="114"/>
                  <a:pt x="310" y="113"/>
                </a:cubicBezTo>
                <a:cubicBezTo>
                  <a:pt x="316" y="109"/>
                  <a:pt x="324" y="103"/>
                  <a:pt x="324" y="93"/>
                </a:cubicBezTo>
                <a:cubicBezTo>
                  <a:pt x="324" y="84"/>
                  <a:pt x="317" y="78"/>
                  <a:pt x="311" y="74"/>
                </a:cubicBezTo>
                <a:close/>
                <a:moveTo>
                  <a:pt x="298" y="96"/>
                </a:moveTo>
                <a:cubicBezTo>
                  <a:pt x="293" y="100"/>
                  <a:pt x="287" y="104"/>
                  <a:pt x="285" y="110"/>
                </a:cubicBezTo>
                <a:cubicBezTo>
                  <a:pt x="283" y="117"/>
                  <a:pt x="285" y="123"/>
                  <a:pt x="286" y="129"/>
                </a:cubicBezTo>
                <a:cubicBezTo>
                  <a:pt x="287" y="131"/>
                  <a:pt x="287" y="132"/>
                  <a:pt x="287" y="134"/>
                </a:cubicBezTo>
                <a:cubicBezTo>
                  <a:pt x="286" y="134"/>
                  <a:pt x="284" y="134"/>
                  <a:pt x="283" y="134"/>
                </a:cubicBezTo>
                <a:cubicBezTo>
                  <a:pt x="277" y="134"/>
                  <a:pt x="270" y="134"/>
                  <a:pt x="264" y="138"/>
                </a:cubicBezTo>
                <a:cubicBezTo>
                  <a:pt x="258" y="142"/>
                  <a:pt x="256" y="148"/>
                  <a:pt x="254" y="154"/>
                </a:cubicBezTo>
                <a:cubicBezTo>
                  <a:pt x="253" y="155"/>
                  <a:pt x="253" y="157"/>
                  <a:pt x="252" y="158"/>
                </a:cubicBezTo>
                <a:cubicBezTo>
                  <a:pt x="251" y="157"/>
                  <a:pt x="249" y="155"/>
                  <a:pt x="248" y="155"/>
                </a:cubicBezTo>
                <a:cubicBezTo>
                  <a:pt x="243" y="151"/>
                  <a:pt x="237" y="145"/>
                  <a:pt x="231" y="145"/>
                </a:cubicBezTo>
                <a:cubicBezTo>
                  <a:pt x="230" y="145"/>
                  <a:pt x="230" y="145"/>
                  <a:pt x="230" y="145"/>
                </a:cubicBezTo>
                <a:cubicBezTo>
                  <a:pt x="223" y="145"/>
                  <a:pt x="218" y="151"/>
                  <a:pt x="213" y="154"/>
                </a:cubicBezTo>
                <a:cubicBezTo>
                  <a:pt x="212" y="155"/>
                  <a:pt x="210" y="157"/>
                  <a:pt x="209" y="158"/>
                </a:cubicBezTo>
                <a:cubicBezTo>
                  <a:pt x="208" y="157"/>
                  <a:pt x="208" y="155"/>
                  <a:pt x="207" y="154"/>
                </a:cubicBezTo>
                <a:cubicBezTo>
                  <a:pt x="205" y="148"/>
                  <a:pt x="203" y="141"/>
                  <a:pt x="197" y="137"/>
                </a:cubicBezTo>
                <a:cubicBezTo>
                  <a:pt x="192" y="133"/>
                  <a:pt x="185" y="133"/>
                  <a:pt x="179" y="133"/>
                </a:cubicBezTo>
                <a:cubicBezTo>
                  <a:pt x="178" y="133"/>
                  <a:pt x="176" y="133"/>
                  <a:pt x="174" y="132"/>
                </a:cubicBezTo>
                <a:cubicBezTo>
                  <a:pt x="175" y="131"/>
                  <a:pt x="175" y="129"/>
                  <a:pt x="175" y="128"/>
                </a:cubicBezTo>
                <a:cubicBezTo>
                  <a:pt x="177" y="122"/>
                  <a:pt x="179" y="115"/>
                  <a:pt x="177" y="109"/>
                </a:cubicBezTo>
                <a:cubicBezTo>
                  <a:pt x="175" y="102"/>
                  <a:pt x="170" y="98"/>
                  <a:pt x="165" y="94"/>
                </a:cubicBezTo>
                <a:cubicBezTo>
                  <a:pt x="164" y="93"/>
                  <a:pt x="162" y="92"/>
                  <a:pt x="161" y="91"/>
                </a:cubicBezTo>
                <a:cubicBezTo>
                  <a:pt x="163" y="90"/>
                  <a:pt x="164" y="89"/>
                  <a:pt x="165" y="88"/>
                </a:cubicBezTo>
                <a:cubicBezTo>
                  <a:pt x="170" y="84"/>
                  <a:pt x="176" y="80"/>
                  <a:pt x="178" y="74"/>
                </a:cubicBezTo>
                <a:cubicBezTo>
                  <a:pt x="180" y="67"/>
                  <a:pt x="178" y="61"/>
                  <a:pt x="176" y="55"/>
                </a:cubicBezTo>
                <a:cubicBezTo>
                  <a:pt x="176" y="53"/>
                  <a:pt x="176" y="52"/>
                  <a:pt x="175" y="50"/>
                </a:cubicBezTo>
                <a:cubicBezTo>
                  <a:pt x="177" y="50"/>
                  <a:pt x="179" y="50"/>
                  <a:pt x="180" y="50"/>
                </a:cubicBezTo>
                <a:cubicBezTo>
                  <a:pt x="186" y="50"/>
                  <a:pt x="193" y="50"/>
                  <a:pt x="199" y="46"/>
                </a:cubicBezTo>
                <a:cubicBezTo>
                  <a:pt x="204" y="42"/>
                  <a:pt x="207" y="36"/>
                  <a:pt x="209" y="30"/>
                </a:cubicBezTo>
                <a:cubicBezTo>
                  <a:pt x="209" y="29"/>
                  <a:pt x="210" y="27"/>
                  <a:pt x="211" y="26"/>
                </a:cubicBezTo>
                <a:cubicBezTo>
                  <a:pt x="212" y="27"/>
                  <a:pt x="214" y="29"/>
                  <a:pt x="215" y="29"/>
                </a:cubicBezTo>
                <a:cubicBezTo>
                  <a:pt x="220" y="33"/>
                  <a:pt x="225" y="39"/>
                  <a:pt x="232" y="39"/>
                </a:cubicBezTo>
                <a:cubicBezTo>
                  <a:pt x="232" y="39"/>
                  <a:pt x="232" y="39"/>
                  <a:pt x="232" y="39"/>
                </a:cubicBezTo>
                <a:cubicBezTo>
                  <a:pt x="239" y="39"/>
                  <a:pt x="245" y="33"/>
                  <a:pt x="250" y="30"/>
                </a:cubicBezTo>
                <a:cubicBezTo>
                  <a:pt x="251" y="29"/>
                  <a:pt x="253" y="27"/>
                  <a:pt x="254" y="26"/>
                </a:cubicBezTo>
                <a:cubicBezTo>
                  <a:pt x="254" y="27"/>
                  <a:pt x="255" y="29"/>
                  <a:pt x="255" y="30"/>
                </a:cubicBezTo>
                <a:cubicBezTo>
                  <a:pt x="257" y="36"/>
                  <a:pt x="260" y="43"/>
                  <a:pt x="265" y="47"/>
                </a:cubicBezTo>
                <a:cubicBezTo>
                  <a:pt x="271" y="51"/>
                  <a:pt x="278" y="51"/>
                  <a:pt x="284" y="51"/>
                </a:cubicBezTo>
                <a:cubicBezTo>
                  <a:pt x="285" y="51"/>
                  <a:pt x="287" y="51"/>
                  <a:pt x="288" y="52"/>
                </a:cubicBezTo>
                <a:cubicBezTo>
                  <a:pt x="288" y="53"/>
                  <a:pt x="288" y="55"/>
                  <a:pt x="287" y="56"/>
                </a:cubicBezTo>
                <a:cubicBezTo>
                  <a:pt x="285" y="62"/>
                  <a:pt x="283" y="69"/>
                  <a:pt x="285" y="75"/>
                </a:cubicBezTo>
                <a:cubicBezTo>
                  <a:pt x="287" y="82"/>
                  <a:pt x="293" y="86"/>
                  <a:pt x="298" y="90"/>
                </a:cubicBezTo>
                <a:cubicBezTo>
                  <a:pt x="299" y="91"/>
                  <a:pt x="300" y="92"/>
                  <a:pt x="301" y="93"/>
                </a:cubicBezTo>
                <a:cubicBezTo>
                  <a:pt x="300" y="94"/>
                  <a:pt x="299" y="95"/>
                  <a:pt x="298" y="96"/>
                </a:cubicBezTo>
                <a:close/>
                <a:moveTo>
                  <a:pt x="248" y="61"/>
                </a:moveTo>
                <a:cubicBezTo>
                  <a:pt x="239" y="56"/>
                  <a:pt x="230" y="55"/>
                  <a:pt x="221" y="58"/>
                </a:cubicBezTo>
                <a:cubicBezTo>
                  <a:pt x="212" y="61"/>
                  <a:pt x="204" y="67"/>
                  <a:pt x="200" y="75"/>
                </a:cubicBezTo>
                <a:cubicBezTo>
                  <a:pt x="195" y="84"/>
                  <a:pt x="195" y="93"/>
                  <a:pt x="197" y="103"/>
                </a:cubicBezTo>
                <a:cubicBezTo>
                  <a:pt x="200" y="112"/>
                  <a:pt x="206" y="119"/>
                  <a:pt x="215" y="123"/>
                </a:cubicBezTo>
                <a:cubicBezTo>
                  <a:pt x="220" y="126"/>
                  <a:pt x="226" y="128"/>
                  <a:pt x="231" y="128"/>
                </a:cubicBezTo>
                <a:cubicBezTo>
                  <a:pt x="235" y="128"/>
                  <a:pt x="238" y="127"/>
                  <a:pt x="242" y="126"/>
                </a:cubicBezTo>
                <a:cubicBezTo>
                  <a:pt x="251" y="123"/>
                  <a:pt x="258" y="117"/>
                  <a:pt x="263" y="109"/>
                </a:cubicBezTo>
                <a:cubicBezTo>
                  <a:pt x="267" y="100"/>
                  <a:pt x="268" y="91"/>
                  <a:pt x="265" y="81"/>
                </a:cubicBezTo>
                <a:cubicBezTo>
                  <a:pt x="262" y="72"/>
                  <a:pt x="256" y="65"/>
                  <a:pt x="248" y="61"/>
                </a:cubicBezTo>
                <a:close/>
                <a:moveTo>
                  <a:pt x="244" y="99"/>
                </a:moveTo>
                <a:cubicBezTo>
                  <a:pt x="242" y="102"/>
                  <a:pt x="239" y="104"/>
                  <a:pt x="236" y="106"/>
                </a:cubicBezTo>
                <a:cubicBezTo>
                  <a:pt x="232" y="107"/>
                  <a:pt x="228" y="106"/>
                  <a:pt x="225" y="105"/>
                </a:cubicBezTo>
                <a:cubicBezTo>
                  <a:pt x="221" y="103"/>
                  <a:pt x="219" y="100"/>
                  <a:pt x="218" y="96"/>
                </a:cubicBezTo>
                <a:cubicBezTo>
                  <a:pt x="217" y="93"/>
                  <a:pt x="217" y="89"/>
                  <a:pt x="219" y="85"/>
                </a:cubicBezTo>
                <a:cubicBezTo>
                  <a:pt x="221" y="82"/>
                  <a:pt x="223" y="80"/>
                  <a:pt x="227" y="78"/>
                </a:cubicBezTo>
                <a:cubicBezTo>
                  <a:pt x="229" y="78"/>
                  <a:pt x="230" y="78"/>
                  <a:pt x="231" y="78"/>
                </a:cubicBezTo>
                <a:cubicBezTo>
                  <a:pt x="234" y="78"/>
                  <a:pt x="236" y="78"/>
                  <a:pt x="238" y="79"/>
                </a:cubicBezTo>
                <a:cubicBezTo>
                  <a:pt x="241" y="81"/>
                  <a:pt x="244" y="84"/>
                  <a:pt x="245" y="88"/>
                </a:cubicBezTo>
                <a:cubicBezTo>
                  <a:pt x="246" y="91"/>
                  <a:pt x="246" y="95"/>
                  <a:pt x="244" y="99"/>
                </a:cubicBezTo>
                <a:close/>
              </a:path>
            </a:pathLst>
          </a:custGeom>
          <a:solidFill>
            <a:schemeClr val="tx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60" name="Freeform 542">
            <a:extLst>
              <a:ext uri="{FF2B5EF4-FFF2-40B4-BE49-F238E27FC236}">
                <a16:creationId xmlns:a16="http://schemas.microsoft.com/office/drawing/2014/main" id="{F81C28D6-A107-41ED-8F95-DCCC867AFDE3}"/>
              </a:ext>
            </a:extLst>
          </p:cNvPr>
          <p:cNvSpPr>
            <a:spLocks noChangeAspect="1" noEditPoints="1"/>
          </p:cNvSpPr>
          <p:nvPr/>
        </p:nvSpPr>
        <p:spPr bwMode="auto">
          <a:xfrm>
            <a:off x="8444800" y="1048276"/>
            <a:ext cx="254133" cy="335963"/>
          </a:xfrm>
          <a:custGeom>
            <a:avLst/>
            <a:gdLst>
              <a:gd name="T0" fmla="*/ 99 w 199"/>
              <a:gd name="T1" fmla="*/ 0 h 320"/>
              <a:gd name="T2" fmla="*/ 99 w 199"/>
              <a:gd name="T3" fmla="*/ 0 h 320"/>
              <a:gd name="T4" fmla="*/ 99 w 199"/>
              <a:gd name="T5" fmla="*/ 0 h 320"/>
              <a:gd name="T6" fmla="*/ 99 w 199"/>
              <a:gd name="T7" fmla="*/ 0 h 320"/>
              <a:gd name="T8" fmla="*/ 98 w 199"/>
              <a:gd name="T9" fmla="*/ 0 h 320"/>
              <a:gd name="T10" fmla="*/ 0 w 199"/>
              <a:gd name="T11" fmla="*/ 95 h 320"/>
              <a:gd name="T12" fmla="*/ 19 w 199"/>
              <a:gd name="T13" fmla="*/ 158 h 320"/>
              <a:gd name="T14" fmla="*/ 45 w 199"/>
              <a:gd name="T15" fmla="*/ 213 h 320"/>
              <a:gd name="T16" fmla="*/ 45 w 199"/>
              <a:gd name="T17" fmla="*/ 245 h 320"/>
              <a:gd name="T18" fmla="*/ 46 w 199"/>
              <a:gd name="T19" fmla="*/ 246 h 320"/>
              <a:gd name="T20" fmla="*/ 45 w 199"/>
              <a:gd name="T21" fmla="*/ 247 h 320"/>
              <a:gd name="T22" fmla="*/ 56 w 199"/>
              <a:gd name="T23" fmla="*/ 311 h 320"/>
              <a:gd name="T24" fmla="*/ 67 w 199"/>
              <a:gd name="T25" fmla="*/ 320 h 320"/>
              <a:gd name="T26" fmla="*/ 131 w 199"/>
              <a:gd name="T27" fmla="*/ 320 h 320"/>
              <a:gd name="T28" fmla="*/ 141 w 199"/>
              <a:gd name="T29" fmla="*/ 311 h 320"/>
              <a:gd name="T30" fmla="*/ 152 w 199"/>
              <a:gd name="T31" fmla="*/ 247 h 320"/>
              <a:gd name="T32" fmla="*/ 152 w 199"/>
              <a:gd name="T33" fmla="*/ 246 h 320"/>
              <a:gd name="T34" fmla="*/ 152 w 199"/>
              <a:gd name="T35" fmla="*/ 245 h 320"/>
              <a:gd name="T36" fmla="*/ 152 w 199"/>
              <a:gd name="T37" fmla="*/ 213 h 320"/>
              <a:gd name="T38" fmla="*/ 179 w 199"/>
              <a:gd name="T39" fmla="*/ 158 h 320"/>
              <a:gd name="T40" fmla="*/ 199 w 199"/>
              <a:gd name="T41" fmla="*/ 95 h 320"/>
              <a:gd name="T42" fmla="*/ 99 w 199"/>
              <a:gd name="T43" fmla="*/ 0 h 320"/>
              <a:gd name="T44" fmla="*/ 122 w 199"/>
              <a:gd name="T45" fmla="*/ 298 h 320"/>
              <a:gd name="T46" fmla="*/ 76 w 199"/>
              <a:gd name="T47" fmla="*/ 298 h 320"/>
              <a:gd name="T48" fmla="*/ 69 w 199"/>
              <a:gd name="T49" fmla="*/ 256 h 320"/>
              <a:gd name="T50" fmla="*/ 129 w 199"/>
              <a:gd name="T51" fmla="*/ 256 h 320"/>
              <a:gd name="T52" fmla="*/ 122 w 199"/>
              <a:gd name="T53" fmla="*/ 298 h 320"/>
              <a:gd name="T54" fmla="*/ 161 w 199"/>
              <a:gd name="T55" fmla="*/ 147 h 320"/>
              <a:gd name="T56" fmla="*/ 131 w 199"/>
              <a:gd name="T57" fmla="*/ 213 h 320"/>
              <a:gd name="T58" fmla="*/ 131 w 199"/>
              <a:gd name="T59" fmla="*/ 234 h 320"/>
              <a:gd name="T60" fmla="*/ 109 w 199"/>
              <a:gd name="T61" fmla="*/ 234 h 320"/>
              <a:gd name="T62" fmla="*/ 109 w 199"/>
              <a:gd name="T63" fmla="*/ 153 h 320"/>
              <a:gd name="T64" fmla="*/ 128 w 199"/>
              <a:gd name="T65" fmla="*/ 135 h 320"/>
              <a:gd name="T66" fmla="*/ 128 w 199"/>
              <a:gd name="T67" fmla="*/ 120 h 320"/>
              <a:gd name="T68" fmla="*/ 112 w 199"/>
              <a:gd name="T69" fmla="*/ 120 h 320"/>
              <a:gd name="T70" fmla="*/ 99 w 199"/>
              <a:gd name="T71" fmla="*/ 134 h 320"/>
              <a:gd name="T72" fmla="*/ 85 w 199"/>
              <a:gd name="T73" fmla="*/ 120 h 320"/>
              <a:gd name="T74" fmla="*/ 70 w 199"/>
              <a:gd name="T75" fmla="*/ 120 h 320"/>
              <a:gd name="T76" fmla="*/ 70 w 199"/>
              <a:gd name="T77" fmla="*/ 135 h 320"/>
              <a:gd name="T78" fmla="*/ 88 w 199"/>
              <a:gd name="T79" fmla="*/ 153 h 320"/>
              <a:gd name="T80" fmla="*/ 88 w 199"/>
              <a:gd name="T81" fmla="*/ 234 h 320"/>
              <a:gd name="T82" fmla="*/ 67 w 199"/>
              <a:gd name="T83" fmla="*/ 234 h 320"/>
              <a:gd name="T84" fmla="*/ 67 w 199"/>
              <a:gd name="T85" fmla="*/ 213 h 320"/>
              <a:gd name="T86" fmla="*/ 37 w 199"/>
              <a:gd name="T87" fmla="*/ 146 h 320"/>
              <a:gd name="T88" fmla="*/ 21 w 199"/>
              <a:gd name="T89" fmla="*/ 95 h 320"/>
              <a:gd name="T90" fmla="*/ 99 w 199"/>
              <a:gd name="T91" fmla="*/ 21 h 320"/>
              <a:gd name="T92" fmla="*/ 177 w 199"/>
              <a:gd name="T93" fmla="*/ 95 h 320"/>
              <a:gd name="T94" fmla="*/ 161 w 199"/>
              <a:gd name="T95" fmla="*/ 147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99" h="320">
                <a:moveTo>
                  <a:pt x="99" y="0"/>
                </a:moveTo>
                <a:cubicBezTo>
                  <a:pt x="99" y="0"/>
                  <a:pt x="99" y="0"/>
                  <a:pt x="99" y="0"/>
                </a:cubicBezTo>
                <a:cubicBezTo>
                  <a:pt x="99" y="0"/>
                  <a:pt x="99" y="0"/>
                  <a:pt x="99" y="0"/>
                </a:cubicBezTo>
                <a:cubicBezTo>
                  <a:pt x="99" y="0"/>
                  <a:pt x="99" y="0"/>
                  <a:pt x="99" y="0"/>
                </a:cubicBezTo>
                <a:cubicBezTo>
                  <a:pt x="99" y="0"/>
                  <a:pt x="99" y="0"/>
                  <a:pt x="98" y="0"/>
                </a:cubicBezTo>
                <a:cubicBezTo>
                  <a:pt x="45" y="0"/>
                  <a:pt x="0" y="44"/>
                  <a:pt x="0" y="95"/>
                </a:cubicBezTo>
                <a:cubicBezTo>
                  <a:pt x="0" y="129"/>
                  <a:pt x="18" y="157"/>
                  <a:pt x="19" y="158"/>
                </a:cubicBezTo>
                <a:cubicBezTo>
                  <a:pt x="32" y="179"/>
                  <a:pt x="45" y="206"/>
                  <a:pt x="45" y="213"/>
                </a:cubicBezTo>
                <a:cubicBezTo>
                  <a:pt x="45" y="245"/>
                  <a:pt x="45" y="245"/>
                  <a:pt x="45" y="245"/>
                </a:cubicBezTo>
                <a:cubicBezTo>
                  <a:pt x="45" y="245"/>
                  <a:pt x="45" y="246"/>
                  <a:pt x="46" y="246"/>
                </a:cubicBezTo>
                <a:cubicBezTo>
                  <a:pt x="46" y="246"/>
                  <a:pt x="45" y="246"/>
                  <a:pt x="45" y="247"/>
                </a:cubicBezTo>
                <a:cubicBezTo>
                  <a:pt x="56" y="311"/>
                  <a:pt x="56" y="311"/>
                  <a:pt x="56" y="311"/>
                </a:cubicBezTo>
                <a:cubicBezTo>
                  <a:pt x="57" y="316"/>
                  <a:pt x="61" y="320"/>
                  <a:pt x="67" y="320"/>
                </a:cubicBezTo>
                <a:cubicBezTo>
                  <a:pt x="131" y="320"/>
                  <a:pt x="131" y="320"/>
                  <a:pt x="131" y="320"/>
                </a:cubicBezTo>
                <a:cubicBezTo>
                  <a:pt x="136" y="320"/>
                  <a:pt x="140" y="316"/>
                  <a:pt x="141" y="311"/>
                </a:cubicBezTo>
                <a:cubicBezTo>
                  <a:pt x="152" y="247"/>
                  <a:pt x="152" y="247"/>
                  <a:pt x="152" y="247"/>
                </a:cubicBezTo>
                <a:cubicBezTo>
                  <a:pt x="152" y="246"/>
                  <a:pt x="152" y="246"/>
                  <a:pt x="152" y="246"/>
                </a:cubicBezTo>
                <a:cubicBezTo>
                  <a:pt x="152" y="246"/>
                  <a:pt x="152" y="245"/>
                  <a:pt x="152" y="245"/>
                </a:cubicBezTo>
                <a:cubicBezTo>
                  <a:pt x="152" y="213"/>
                  <a:pt x="152" y="213"/>
                  <a:pt x="152" y="213"/>
                </a:cubicBezTo>
                <a:cubicBezTo>
                  <a:pt x="152" y="206"/>
                  <a:pt x="166" y="179"/>
                  <a:pt x="179" y="158"/>
                </a:cubicBezTo>
                <a:cubicBezTo>
                  <a:pt x="180" y="157"/>
                  <a:pt x="199" y="129"/>
                  <a:pt x="199" y="95"/>
                </a:cubicBezTo>
                <a:cubicBezTo>
                  <a:pt x="199" y="44"/>
                  <a:pt x="153" y="0"/>
                  <a:pt x="99" y="0"/>
                </a:cubicBezTo>
                <a:close/>
                <a:moveTo>
                  <a:pt x="122" y="298"/>
                </a:moveTo>
                <a:cubicBezTo>
                  <a:pt x="76" y="298"/>
                  <a:pt x="76" y="298"/>
                  <a:pt x="76" y="298"/>
                </a:cubicBezTo>
                <a:cubicBezTo>
                  <a:pt x="69" y="256"/>
                  <a:pt x="69" y="256"/>
                  <a:pt x="69" y="256"/>
                </a:cubicBezTo>
                <a:cubicBezTo>
                  <a:pt x="129" y="256"/>
                  <a:pt x="129" y="256"/>
                  <a:pt x="129" y="256"/>
                </a:cubicBezTo>
                <a:lnTo>
                  <a:pt x="122" y="298"/>
                </a:lnTo>
                <a:close/>
                <a:moveTo>
                  <a:pt x="161" y="147"/>
                </a:moveTo>
                <a:cubicBezTo>
                  <a:pt x="154" y="158"/>
                  <a:pt x="131" y="196"/>
                  <a:pt x="131" y="213"/>
                </a:cubicBezTo>
                <a:cubicBezTo>
                  <a:pt x="131" y="234"/>
                  <a:pt x="131" y="234"/>
                  <a:pt x="131" y="234"/>
                </a:cubicBezTo>
                <a:cubicBezTo>
                  <a:pt x="109" y="234"/>
                  <a:pt x="109" y="234"/>
                  <a:pt x="109" y="234"/>
                </a:cubicBezTo>
                <a:cubicBezTo>
                  <a:pt x="109" y="153"/>
                  <a:pt x="109" y="153"/>
                  <a:pt x="109" y="153"/>
                </a:cubicBezTo>
                <a:cubicBezTo>
                  <a:pt x="128" y="135"/>
                  <a:pt x="128" y="135"/>
                  <a:pt x="128" y="135"/>
                </a:cubicBezTo>
                <a:cubicBezTo>
                  <a:pt x="132" y="131"/>
                  <a:pt x="132" y="124"/>
                  <a:pt x="128" y="120"/>
                </a:cubicBezTo>
                <a:cubicBezTo>
                  <a:pt x="123" y="116"/>
                  <a:pt x="117" y="116"/>
                  <a:pt x="112" y="120"/>
                </a:cubicBezTo>
                <a:cubicBezTo>
                  <a:pt x="99" y="134"/>
                  <a:pt x="99" y="134"/>
                  <a:pt x="99" y="134"/>
                </a:cubicBezTo>
                <a:cubicBezTo>
                  <a:pt x="85" y="120"/>
                  <a:pt x="85" y="120"/>
                  <a:pt x="85" y="120"/>
                </a:cubicBezTo>
                <a:cubicBezTo>
                  <a:pt x="81" y="116"/>
                  <a:pt x="74" y="116"/>
                  <a:pt x="70" y="120"/>
                </a:cubicBezTo>
                <a:cubicBezTo>
                  <a:pt x="66" y="124"/>
                  <a:pt x="66" y="131"/>
                  <a:pt x="70" y="135"/>
                </a:cubicBezTo>
                <a:cubicBezTo>
                  <a:pt x="88" y="153"/>
                  <a:pt x="88" y="153"/>
                  <a:pt x="88" y="153"/>
                </a:cubicBezTo>
                <a:cubicBezTo>
                  <a:pt x="88" y="234"/>
                  <a:pt x="88" y="234"/>
                  <a:pt x="88" y="234"/>
                </a:cubicBezTo>
                <a:cubicBezTo>
                  <a:pt x="67" y="234"/>
                  <a:pt x="67" y="234"/>
                  <a:pt x="67" y="234"/>
                </a:cubicBezTo>
                <a:cubicBezTo>
                  <a:pt x="67" y="213"/>
                  <a:pt x="67" y="213"/>
                  <a:pt x="67" y="213"/>
                </a:cubicBezTo>
                <a:cubicBezTo>
                  <a:pt x="67" y="196"/>
                  <a:pt x="44" y="158"/>
                  <a:pt x="37" y="146"/>
                </a:cubicBezTo>
                <a:cubicBezTo>
                  <a:pt x="37" y="146"/>
                  <a:pt x="21" y="123"/>
                  <a:pt x="21" y="95"/>
                </a:cubicBezTo>
                <a:cubicBezTo>
                  <a:pt x="21" y="55"/>
                  <a:pt x="57" y="21"/>
                  <a:pt x="99" y="21"/>
                </a:cubicBezTo>
                <a:cubicBezTo>
                  <a:pt x="141" y="21"/>
                  <a:pt x="177" y="55"/>
                  <a:pt x="177" y="95"/>
                </a:cubicBezTo>
                <a:cubicBezTo>
                  <a:pt x="177" y="122"/>
                  <a:pt x="161" y="146"/>
                  <a:pt x="161" y="147"/>
                </a:cubicBezTo>
                <a:close/>
              </a:path>
            </a:pathLst>
          </a:custGeom>
          <a:solidFill>
            <a:schemeClr val="tx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nvGrpSpPr>
          <p:cNvPr id="166" name="Group 749">
            <a:extLst>
              <a:ext uri="{FF2B5EF4-FFF2-40B4-BE49-F238E27FC236}">
                <a16:creationId xmlns:a16="http://schemas.microsoft.com/office/drawing/2014/main" id="{EF86FE51-0C7C-4098-B815-D01A3EA6AB55}"/>
              </a:ext>
            </a:extLst>
          </p:cNvPr>
          <p:cNvGrpSpPr>
            <a:grpSpLocks noChangeAspect="1"/>
          </p:cNvGrpSpPr>
          <p:nvPr/>
        </p:nvGrpSpPr>
        <p:grpSpPr bwMode="auto">
          <a:xfrm>
            <a:off x="4463855" y="1044698"/>
            <a:ext cx="483622" cy="308169"/>
            <a:chOff x="3582" y="2789"/>
            <a:chExt cx="215" cy="137"/>
          </a:xfrm>
          <a:solidFill>
            <a:schemeClr val="tx1"/>
          </a:solidFill>
        </p:grpSpPr>
        <p:sp>
          <p:nvSpPr>
            <p:cNvPr id="168" name="Freeform 751">
              <a:extLst>
                <a:ext uri="{FF2B5EF4-FFF2-40B4-BE49-F238E27FC236}">
                  <a16:creationId xmlns:a16="http://schemas.microsoft.com/office/drawing/2014/main" id="{C2437A39-FE62-405E-ACA9-E558456D059A}"/>
                </a:ext>
              </a:extLst>
            </p:cNvPr>
            <p:cNvSpPr>
              <a:spLocks/>
            </p:cNvSpPr>
            <p:nvPr/>
          </p:nvSpPr>
          <p:spPr bwMode="auto">
            <a:xfrm>
              <a:off x="3582" y="2789"/>
              <a:ext cx="144" cy="137"/>
            </a:xfrm>
            <a:custGeom>
              <a:avLst/>
              <a:gdLst>
                <a:gd name="T0" fmla="*/ 209 w 216"/>
                <a:gd name="T1" fmla="*/ 187 h 207"/>
                <a:gd name="T2" fmla="*/ 171 w 216"/>
                <a:gd name="T3" fmla="*/ 179 h 207"/>
                <a:gd name="T4" fmla="*/ 156 w 216"/>
                <a:gd name="T5" fmla="*/ 177 h 207"/>
                <a:gd name="T6" fmla="*/ 145 w 216"/>
                <a:gd name="T7" fmla="*/ 147 h 207"/>
                <a:gd name="T8" fmla="*/ 167 w 216"/>
                <a:gd name="T9" fmla="*/ 96 h 207"/>
                <a:gd name="T10" fmla="*/ 157 w 216"/>
                <a:gd name="T11" fmla="*/ 22 h 207"/>
                <a:gd name="T12" fmla="*/ 108 w 216"/>
                <a:gd name="T13" fmla="*/ 0 h 207"/>
                <a:gd name="T14" fmla="*/ 59 w 216"/>
                <a:gd name="T15" fmla="*/ 22 h 207"/>
                <a:gd name="T16" fmla="*/ 50 w 216"/>
                <a:gd name="T17" fmla="*/ 96 h 207"/>
                <a:gd name="T18" fmla="*/ 72 w 216"/>
                <a:gd name="T19" fmla="*/ 147 h 207"/>
                <a:gd name="T20" fmla="*/ 61 w 216"/>
                <a:gd name="T21" fmla="*/ 177 h 207"/>
                <a:gd name="T22" fmla="*/ 45 w 216"/>
                <a:gd name="T23" fmla="*/ 179 h 207"/>
                <a:gd name="T24" fmla="*/ 8 w 216"/>
                <a:gd name="T25" fmla="*/ 187 h 207"/>
                <a:gd name="T26" fmla="*/ 3 w 216"/>
                <a:gd name="T27" fmla="*/ 201 h 207"/>
                <a:gd name="T28" fmla="*/ 12 w 216"/>
                <a:gd name="T29" fmla="*/ 207 h 207"/>
                <a:gd name="T30" fmla="*/ 17 w 216"/>
                <a:gd name="T31" fmla="*/ 206 h 207"/>
                <a:gd name="T32" fmla="*/ 46 w 216"/>
                <a:gd name="T33" fmla="*/ 200 h 207"/>
                <a:gd name="T34" fmla="*/ 71 w 216"/>
                <a:gd name="T35" fmla="*/ 195 h 207"/>
                <a:gd name="T36" fmla="*/ 91 w 216"/>
                <a:gd name="T37" fmla="*/ 162 h 207"/>
                <a:gd name="T38" fmla="*/ 90 w 216"/>
                <a:gd name="T39" fmla="*/ 135 h 207"/>
                <a:gd name="T40" fmla="*/ 71 w 216"/>
                <a:gd name="T41" fmla="*/ 91 h 207"/>
                <a:gd name="T42" fmla="*/ 76 w 216"/>
                <a:gd name="T43" fmla="*/ 36 h 207"/>
                <a:gd name="T44" fmla="*/ 108 w 216"/>
                <a:gd name="T45" fmla="*/ 22 h 207"/>
                <a:gd name="T46" fmla="*/ 108 w 216"/>
                <a:gd name="T47" fmla="*/ 21 h 207"/>
                <a:gd name="T48" fmla="*/ 109 w 216"/>
                <a:gd name="T49" fmla="*/ 22 h 207"/>
                <a:gd name="T50" fmla="*/ 141 w 216"/>
                <a:gd name="T51" fmla="*/ 36 h 207"/>
                <a:gd name="T52" fmla="*/ 146 w 216"/>
                <a:gd name="T53" fmla="*/ 91 h 207"/>
                <a:gd name="T54" fmla="*/ 127 w 216"/>
                <a:gd name="T55" fmla="*/ 135 h 207"/>
                <a:gd name="T56" fmla="*/ 125 w 216"/>
                <a:gd name="T57" fmla="*/ 162 h 207"/>
                <a:gd name="T58" fmla="*/ 146 w 216"/>
                <a:gd name="T59" fmla="*/ 195 h 207"/>
                <a:gd name="T60" fmla="*/ 170 w 216"/>
                <a:gd name="T61" fmla="*/ 200 h 207"/>
                <a:gd name="T62" fmla="*/ 200 w 216"/>
                <a:gd name="T63" fmla="*/ 206 h 207"/>
                <a:gd name="T64" fmla="*/ 204 w 216"/>
                <a:gd name="T65" fmla="*/ 207 h 207"/>
                <a:gd name="T66" fmla="*/ 214 w 216"/>
                <a:gd name="T67" fmla="*/ 201 h 207"/>
                <a:gd name="T68" fmla="*/ 209 w 216"/>
                <a:gd name="T69" fmla="*/ 187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6" h="207">
                  <a:moveTo>
                    <a:pt x="209" y="187"/>
                  </a:moveTo>
                  <a:cubicBezTo>
                    <a:pt x="194" y="180"/>
                    <a:pt x="182" y="180"/>
                    <a:pt x="171" y="179"/>
                  </a:cubicBezTo>
                  <a:cubicBezTo>
                    <a:pt x="165" y="179"/>
                    <a:pt x="159" y="179"/>
                    <a:pt x="156" y="177"/>
                  </a:cubicBezTo>
                  <a:cubicBezTo>
                    <a:pt x="149" y="173"/>
                    <a:pt x="143" y="153"/>
                    <a:pt x="145" y="147"/>
                  </a:cubicBezTo>
                  <a:cubicBezTo>
                    <a:pt x="153" y="134"/>
                    <a:pt x="162" y="114"/>
                    <a:pt x="167" y="96"/>
                  </a:cubicBezTo>
                  <a:cubicBezTo>
                    <a:pt x="174" y="64"/>
                    <a:pt x="171" y="39"/>
                    <a:pt x="157" y="22"/>
                  </a:cubicBezTo>
                  <a:cubicBezTo>
                    <a:pt x="139" y="0"/>
                    <a:pt x="111" y="0"/>
                    <a:pt x="108" y="0"/>
                  </a:cubicBezTo>
                  <a:cubicBezTo>
                    <a:pt x="106" y="0"/>
                    <a:pt x="77" y="0"/>
                    <a:pt x="59" y="22"/>
                  </a:cubicBezTo>
                  <a:cubicBezTo>
                    <a:pt x="45" y="39"/>
                    <a:pt x="42" y="64"/>
                    <a:pt x="50" y="96"/>
                  </a:cubicBezTo>
                  <a:cubicBezTo>
                    <a:pt x="54" y="114"/>
                    <a:pt x="63" y="134"/>
                    <a:pt x="72" y="147"/>
                  </a:cubicBezTo>
                  <a:cubicBezTo>
                    <a:pt x="73" y="153"/>
                    <a:pt x="67" y="173"/>
                    <a:pt x="61" y="177"/>
                  </a:cubicBezTo>
                  <a:cubicBezTo>
                    <a:pt x="57" y="179"/>
                    <a:pt x="52" y="179"/>
                    <a:pt x="45" y="179"/>
                  </a:cubicBezTo>
                  <a:cubicBezTo>
                    <a:pt x="35" y="180"/>
                    <a:pt x="22" y="180"/>
                    <a:pt x="8" y="187"/>
                  </a:cubicBezTo>
                  <a:cubicBezTo>
                    <a:pt x="2" y="189"/>
                    <a:pt x="0" y="196"/>
                    <a:pt x="3" y="201"/>
                  </a:cubicBezTo>
                  <a:cubicBezTo>
                    <a:pt x="4" y="205"/>
                    <a:pt x="8" y="207"/>
                    <a:pt x="12" y="207"/>
                  </a:cubicBezTo>
                  <a:cubicBezTo>
                    <a:pt x="14" y="207"/>
                    <a:pt x="15" y="207"/>
                    <a:pt x="17" y="206"/>
                  </a:cubicBezTo>
                  <a:cubicBezTo>
                    <a:pt x="28" y="201"/>
                    <a:pt x="37" y="201"/>
                    <a:pt x="46" y="200"/>
                  </a:cubicBezTo>
                  <a:cubicBezTo>
                    <a:pt x="55" y="200"/>
                    <a:pt x="63" y="200"/>
                    <a:pt x="71" y="195"/>
                  </a:cubicBezTo>
                  <a:cubicBezTo>
                    <a:pt x="85" y="188"/>
                    <a:pt x="90" y="168"/>
                    <a:pt x="91" y="162"/>
                  </a:cubicBezTo>
                  <a:cubicBezTo>
                    <a:pt x="93" y="153"/>
                    <a:pt x="95" y="142"/>
                    <a:pt x="90" y="135"/>
                  </a:cubicBezTo>
                  <a:cubicBezTo>
                    <a:pt x="82" y="125"/>
                    <a:pt x="74" y="106"/>
                    <a:pt x="71" y="91"/>
                  </a:cubicBezTo>
                  <a:cubicBezTo>
                    <a:pt x="65" y="66"/>
                    <a:pt x="66" y="47"/>
                    <a:pt x="76" y="36"/>
                  </a:cubicBezTo>
                  <a:cubicBezTo>
                    <a:pt x="87" y="21"/>
                    <a:pt x="108" y="22"/>
                    <a:pt x="108" y="22"/>
                  </a:cubicBezTo>
                  <a:cubicBezTo>
                    <a:pt x="108" y="22"/>
                    <a:pt x="108" y="21"/>
                    <a:pt x="108" y="21"/>
                  </a:cubicBezTo>
                  <a:cubicBezTo>
                    <a:pt x="108" y="21"/>
                    <a:pt x="108" y="22"/>
                    <a:pt x="109" y="22"/>
                  </a:cubicBezTo>
                  <a:cubicBezTo>
                    <a:pt x="109" y="22"/>
                    <a:pt x="129" y="21"/>
                    <a:pt x="141" y="36"/>
                  </a:cubicBezTo>
                  <a:cubicBezTo>
                    <a:pt x="150" y="47"/>
                    <a:pt x="152" y="66"/>
                    <a:pt x="146" y="91"/>
                  </a:cubicBezTo>
                  <a:cubicBezTo>
                    <a:pt x="142" y="106"/>
                    <a:pt x="134" y="125"/>
                    <a:pt x="127" y="135"/>
                  </a:cubicBezTo>
                  <a:cubicBezTo>
                    <a:pt x="122" y="142"/>
                    <a:pt x="123" y="153"/>
                    <a:pt x="125" y="162"/>
                  </a:cubicBezTo>
                  <a:cubicBezTo>
                    <a:pt x="126" y="168"/>
                    <a:pt x="132" y="188"/>
                    <a:pt x="146" y="195"/>
                  </a:cubicBezTo>
                  <a:cubicBezTo>
                    <a:pt x="154" y="200"/>
                    <a:pt x="162" y="200"/>
                    <a:pt x="170" y="200"/>
                  </a:cubicBezTo>
                  <a:cubicBezTo>
                    <a:pt x="179" y="201"/>
                    <a:pt x="189" y="201"/>
                    <a:pt x="200" y="206"/>
                  </a:cubicBezTo>
                  <a:cubicBezTo>
                    <a:pt x="201" y="207"/>
                    <a:pt x="203" y="207"/>
                    <a:pt x="204" y="207"/>
                  </a:cubicBezTo>
                  <a:cubicBezTo>
                    <a:pt x="208" y="207"/>
                    <a:pt x="212" y="205"/>
                    <a:pt x="214" y="201"/>
                  </a:cubicBezTo>
                  <a:cubicBezTo>
                    <a:pt x="216" y="196"/>
                    <a:pt x="214" y="189"/>
                    <a:pt x="209" y="187"/>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69" name="Freeform 752">
              <a:extLst>
                <a:ext uri="{FF2B5EF4-FFF2-40B4-BE49-F238E27FC236}">
                  <a16:creationId xmlns:a16="http://schemas.microsoft.com/office/drawing/2014/main" id="{F49D8FFE-D42F-403F-B78A-4DB04A3695A2}"/>
                </a:ext>
              </a:extLst>
            </p:cNvPr>
            <p:cNvSpPr>
              <a:spLocks/>
            </p:cNvSpPr>
            <p:nvPr/>
          </p:nvSpPr>
          <p:spPr bwMode="auto">
            <a:xfrm>
              <a:off x="3702" y="2802"/>
              <a:ext cx="95" cy="111"/>
            </a:xfrm>
            <a:custGeom>
              <a:avLst/>
              <a:gdLst>
                <a:gd name="T0" fmla="*/ 136 w 143"/>
                <a:gd name="T1" fmla="*/ 147 h 167"/>
                <a:gd name="T2" fmla="*/ 109 w 143"/>
                <a:gd name="T3" fmla="*/ 139 h 167"/>
                <a:gd name="T4" fmla="*/ 95 w 143"/>
                <a:gd name="T5" fmla="*/ 136 h 167"/>
                <a:gd name="T6" fmla="*/ 89 w 143"/>
                <a:gd name="T7" fmla="*/ 118 h 167"/>
                <a:gd name="T8" fmla="*/ 106 w 143"/>
                <a:gd name="T9" fmla="*/ 78 h 167"/>
                <a:gd name="T10" fmla="*/ 99 w 143"/>
                <a:gd name="T11" fmla="*/ 20 h 167"/>
                <a:gd name="T12" fmla="*/ 56 w 143"/>
                <a:gd name="T13" fmla="*/ 1 h 167"/>
                <a:gd name="T14" fmla="*/ 14 w 143"/>
                <a:gd name="T15" fmla="*/ 20 h 167"/>
                <a:gd name="T16" fmla="*/ 6 w 143"/>
                <a:gd name="T17" fmla="*/ 78 h 167"/>
                <a:gd name="T18" fmla="*/ 24 w 143"/>
                <a:gd name="T19" fmla="*/ 118 h 167"/>
                <a:gd name="T20" fmla="*/ 18 w 143"/>
                <a:gd name="T21" fmla="*/ 136 h 167"/>
                <a:gd name="T22" fmla="*/ 16 w 143"/>
                <a:gd name="T23" fmla="*/ 151 h 167"/>
                <a:gd name="T24" fmla="*/ 24 w 143"/>
                <a:gd name="T25" fmla="*/ 155 h 167"/>
                <a:gd name="T26" fmla="*/ 31 w 143"/>
                <a:gd name="T27" fmla="*/ 153 h 167"/>
                <a:gd name="T28" fmla="*/ 41 w 143"/>
                <a:gd name="T29" fmla="*/ 107 h 167"/>
                <a:gd name="T30" fmla="*/ 27 w 143"/>
                <a:gd name="T31" fmla="*/ 73 h 167"/>
                <a:gd name="T32" fmla="*/ 31 w 143"/>
                <a:gd name="T33" fmla="*/ 33 h 167"/>
                <a:gd name="T34" fmla="*/ 56 w 143"/>
                <a:gd name="T35" fmla="*/ 22 h 167"/>
                <a:gd name="T36" fmla="*/ 82 w 143"/>
                <a:gd name="T37" fmla="*/ 33 h 167"/>
                <a:gd name="T38" fmla="*/ 86 w 143"/>
                <a:gd name="T39" fmla="*/ 73 h 167"/>
                <a:gd name="T40" fmla="*/ 71 w 143"/>
                <a:gd name="T41" fmla="*/ 107 h 167"/>
                <a:gd name="T42" fmla="*/ 82 w 143"/>
                <a:gd name="T43" fmla="*/ 153 h 167"/>
                <a:gd name="T44" fmla="*/ 83 w 143"/>
                <a:gd name="T45" fmla="*/ 154 h 167"/>
                <a:gd name="T46" fmla="*/ 106 w 143"/>
                <a:gd name="T47" fmla="*/ 160 h 167"/>
                <a:gd name="T48" fmla="*/ 125 w 143"/>
                <a:gd name="T49" fmla="*/ 165 h 167"/>
                <a:gd name="T50" fmla="*/ 131 w 143"/>
                <a:gd name="T51" fmla="*/ 167 h 167"/>
                <a:gd name="T52" fmla="*/ 140 w 143"/>
                <a:gd name="T53" fmla="*/ 162 h 167"/>
                <a:gd name="T54" fmla="*/ 136 w 143"/>
                <a:gd name="T55" fmla="*/ 147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43" h="167">
                  <a:moveTo>
                    <a:pt x="136" y="147"/>
                  </a:moveTo>
                  <a:cubicBezTo>
                    <a:pt x="128" y="142"/>
                    <a:pt x="118" y="140"/>
                    <a:pt x="109" y="139"/>
                  </a:cubicBezTo>
                  <a:cubicBezTo>
                    <a:pt x="104" y="138"/>
                    <a:pt x="98" y="137"/>
                    <a:pt x="95" y="136"/>
                  </a:cubicBezTo>
                  <a:cubicBezTo>
                    <a:pt x="89" y="131"/>
                    <a:pt x="88" y="121"/>
                    <a:pt x="89" y="118"/>
                  </a:cubicBezTo>
                  <a:cubicBezTo>
                    <a:pt x="96" y="109"/>
                    <a:pt x="103" y="93"/>
                    <a:pt x="106" y="78"/>
                  </a:cubicBezTo>
                  <a:cubicBezTo>
                    <a:pt x="112" y="53"/>
                    <a:pt x="110" y="34"/>
                    <a:pt x="99" y="20"/>
                  </a:cubicBezTo>
                  <a:cubicBezTo>
                    <a:pt x="83" y="0"/>
                    <a:pt x="58" y="1"/>
                    <a:pt x="56" y="1"/>
                  </a:cubicBezTo>
                  <a:cubicBezTo>
                    <a:pt x="54" y="1"/>
                    <a:pt x="30" y="0"/>
                    <a:pt x="14" y="20"/>
                  </a:cubicBezTo>
                  <a:cubicBezTo>
                    <a:pt x="3" y="34"/>
                    <a:pt x="0" y="53"/>
                    <a:pt x="6" y="78"/>
                  </a:cubicBezTo>
                  <a:cubicBezTo>
                    <a:pt x="10" y="93"/>
                    <a:pt x="17" y="109"/>
                    <a:pt x="24" y="118"/>
                  </a:cubicBezTo>
                  <a:cubicBezTo>
                    <a:pt x="25" y="121"/>
                    <a:pt x="24" y="132"/>
                    <a:pt x="18" y="136"/>
                  </a:cubicBezTo>
                  <a:cubicBezTo>
                    <a:pt x="13" y="140"/>
                    <a:pt x="12" y="146"/>
                    <a:pt x="16" y="151"/>
                  </a:cubicBezTo>
                  <a:cubicBezTo>
                    <a:pt x="18" y="154"/>
                    <a:pt x="21" y="155"/>
                    <a:pt x="24" y="155"/>
                  </a:cubicBezTo>
                  <a:cubicBezTo>
                    <a:pt x="26" y="155"/>
                    <a:pt x="29" y="155"/>
                    <a:pt x="31" y="153"/>
                  </a:cubicBezTo>
                  <a:cubicBezTo>
                    <a:pt x="45" y="142"/>
                    <a:pt x="49" y="118"/>
                    <a:pt x="41" y="107"/>
                  </a:cubicBezTo>
                  <a:cubicBezTo>
                    <a:pt x="36" y="99"/>
                    <a:pt x="30" y="85"/>
                    <a:pt x="27" y="73"/>
                  </a:cubicBezTo>
                  <a:cubicBezTo>
                    <a:pt x="23" y="55"/>
                    <a:pt x="24" y="42"/>
                    <a:pt x="31" y="33"/>
                  </a:cubicBezTo>
                  <a:cubicBezTo>
                    <a:pt x="39" y="22"/>
                    <a:pt x="55" y="22"/>
                    <a:pt x="56" y="22"/>
                  </a:cubicBezTo>
                  <a:cubicBezTo>
                    <a:pt x="58" y="22"/>
                    <a:pt x="73" y="22"/>
                    <a:pt x="82" y="33"/>
                  </a:cubicBezTo>
                  <a:cubicBezTo>
                    <a:pt x="89" y="42"/>
                    <a:pt x="90" y="55"/>
                    <a:pt x="86" y="73"/>
                  </a:cubicBezTo>
                  <a:cubicBezTo>
                    <a:pt x="83" y="85"/>
                    <a:pt x="77" y="99"/>
                    <a:pt x="71" y="107"/>
                  </a:cubicBezTo>
                  <a:cubicBezTo>
                    <a:pt x="63" y="118"/>
                    <a:pt x="67" y="142"/>
                    <a:pt x="82" y="153"/>
                  </a:cubicBezTo>
                  <a:cubicBezTo>
                    <a:pt x="82" y="153"/>
                    <a:pt x="83" y="154"/>
                    <a:pt x="83" y="154"/>
                  </a:cubicBezTo>
                  <a:cubicBezTo>
                    <a:pt x="90" y="158"/>
                    <a:pt x="98" y="159"/>
                    <a:pt x="106" y="160"/>
                  </a:cubicBezTo>
                  <a:cubicBezTo>
                    <a:pt x="113" y="161"/>
                    <a:pt x="121" y="162"/>
                    <a:pt x="125" y="165"/>
                  </a:cubicBezTo>
                  <a:cubicBezTo>
                    <a:pt x="127" y="166"/>
                    <a:pt x="129" y="167"/>
                    <a:pt x="131" y="167"/>
                  </a:cubicBezTo>
                  <a:cubicBezTo>
                    <a:pt x="134" y="167"/>
                    <a:pt x="138" y="165"/>
                    <a:pt x="140" y="162"/>
                  </a:cubicBezTo>
                  <a:cubicBezTo>
                    <a:pt x="143" y="157"/>
                    <a:pt x="141" y="150"/>
                    <a:pt x="136" y="147"/>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aphicFrame>
        <p:nvGraphicFramePr>
          <p:cNvPr id="5" name="Table 6">
            <a:extLst>
              <a:ext uri="{FF2B5EF4-FFF2-40B4-BE49-F238E27FC236}">
                <a16:creationId xmlns:a16="http://schemas.microsoft.com/office/drawing/2014/main" id="{98098B55-CD4F-4543-859B-89BAA97A4DBB}"/>
              </a:ext>
            </a:extLst>
          </p:cNvPr>
          <p:cNvGraphicFramePr>
            <a:graphicFrameLocks noGrp="1"/>
          </p:cNvGraphicFramePr>
          <p:nvPr>
            <p:extLst>
              <p:ext uri="{D42A27DB-BD31-4B8C-83A1-F6EECF244321}">
                <p14:modId xmlns:p14="http://schemas.microsoft.com/office/powerpoint/2010/main" val="865438413"/>
              </p:ext>
            </p:extLst>
          </p:nvPr>
        </p:nvGraphicFramePr>
        <p:xfrm>
          <a:off x="758689" y="2258841"/>
          <a:ext cx="3385702" cy="965200"/>
        </p:xfrm>
        <a:graphic>
          <a:graphicData uri="http://schemas.openxmlformats.org/drawingml/2006/table">
            <a:tbl>
              <a:tblPr firstRow="1" bandRow="1">
                <a:tableStyleId>{5C22544A-7EE6-4342-B048-85BDC9FD1C3A}</a:tableStyleId>
              </a:tblPr>
              <a:tblGrid>
                <a:gridCol w="1877857">
                  <a:extLst>
                    <a:ext uri="{9D8B030D-6E8A-4147-A177-3AD203B41FA5}">
                      <a16:colId xmlns:a16="http://schemas.microsoft.com/office/drawing/2014/main" val="1770521855"/>
                    </a:ext>
                  </a:extLst>
                </a:gridCol>
                <a:gridCol w="1507845">
                  <a:extLst>
                    <a:ext uri="{9D8B030D-6E8A-4147-A177-3AD203B41FA5}">
                      <a16:colId xmlns:a16="http://schemas.microsoft.com/office/drawing/2014/main" val="1851712287"/>
                    </a:ext>
                  </a:extLst>
                </a:gridCol>
              </a:tblGrid>
              <a:tr h="765879">
                <a:tc>
                  <a:txBody>
                    <a:bodyPr/>
                    <a:lstStyle/>
                    <a:p>
                      <a:pPr marL="171450" marR="0" lvl="0" indent="-171450" algn="l" defTabSz="914400" rtl="0" eaLnBrk="1" fontAlgn="auto" latinLnBrk="0" hangingPunct="1">
                        <a:lnSpc>
                          <a:spcPct val="100000"/>
                        </a:lnSpc>
                        <a:spcBef>
                          <a:spcPts val="800"/>
                        </a:spcBef>
                        <a:spcAft>
                          <a:spcPts val="0"/>
                        </a:spcAft>
                        <a:buClrTx/>
                        <a:buSzTx/>
                        <a:buFont typeface="Wingdings" panose="05000000000000000000" pitchFamily="2" charset="2"/>
                        <a:buChar char="§"/>
                        <a:tabLst/>
                        <a:defRPr/>
                      </a:pPr>
                      <a:r>
                        <a:rPr kumimoji="0" lang="en-US" sz="1100" b="0" i="0" u="none" strike="noStrike" kern="1200" cap="none" spc="0" normalizeH="0" baseline="0" noProof="0">
                          <a:ln>
                            <a:noFill/>
                          </a:ln>
                          <a:solidFill>
                            <a:schemeClr val="tx1"/>
                          </a:solidFill>
                          <a:effectLst/>
                          <a:uLnTx/>
                          <a:uFillTx/>
                          <a:latin typeface="Open Sans" panose="020B0606030504020204" pitchFamily="34" charset="0"/>
                          <a:ea typeface="Open Sans" panose="020B0606030504020204" pitchFamily="34" charset="0"/>
                          <a:cs typeface="Open Sans" panose="020B0606030504020204" pitchFamily="34" charset="0"/>
                        </a:rPr>
                        <a:t>Software Engineering Productivity</a:t>
                      </a:r>
                    </a:p>
                    <a:p>
                      <a:pPr marL="171450" marR="0" lvl="0" indent="-171450" algn="l" defTabSz="914400" rtl="0" eaLnBrk="1" fontAlgn="auto" latinLnBrk="0" hangingPunct="1">
                        <a:lnSpc>
                          <a:spcPct val="100000"/>
                        </a:lnSpc>
                        <a:spcBef>
                          <a:spcPts val="800"/>
                        </a:spcBef>
                        <a:spcAft>
                          <a:spcPts val="0"/>
                        </a:spcAft>
                        <a:buClrTx/>
                        <a:buSzTx/>
                        <a:buFont typeface="Wingdings" panose="05000000000000000000" pitchFamily="2" charset="2"/>
                        <a:buChar char="§"/>
                        <a:tabLst/>
                        <a:defRPr/>
                      </a:pPr>
                      <a:r>
                        <a:rPr kumimoji="0" lang="en-US" sz="1100" b="0" i="0" u="none" strike="noStrike" kern="1200" cap="none" spc="0" normalizeH="0" baseline="0" noProof="0">
                          <a:ln>
                            <a:noFill/>
                          </a:ln>
                          <a:solidFill>
                            <a:schemeClr val="tx1"/>
                          </a:solidFill>
                          <a:effectLst/>
                          <a:uLnTx/>
                          <a:uFillTx/>
                          <a:latin typeface="Open Sans" panose="020B0606030504020204" pitchFamily="34" charset="0"/>
                          <a:ea typeface="Open Sans" panose="020B0606030504020204" pitchFamily="34" charset="0"/>
                          <a:cs typeface="Open Sans" panose="020B0606030504020204" pitchFamily="34" charset="0"/>
                        </a:rPr>
                        <a:t>Delivery Pools</a:t>
                      </a:r>
                    </a:p>
                    <a:p>
                      <a:pPr marL="171450" marR="0" lvl="0" indent="-171450" algn="l" defTabSz="914400" rtl="0" eaLnBrk="1" fontAlgn="auto" latinLnBrk="0" hangingPunct="1">
                        <a:lnSpc>
                          <a:spcPct val="100000"/>
                        </a:lnSpc>
                        <a:spcBef>
                          <a:spcPts val="800"/>
                        </a:spcBef>
                        <a:spcAft>
                          <a:spcPts val="0"/>
                        </a:spcAft>
                        <a:buClrTx/>
                        <a:buSzTx/>
                        <a:buFont typeface="Wingdings" panose="05000000000000000000" pitchFamily="2" charset="2"/>
                        <a:buChar char="§"/>
                        <a:tabLst/>
                        <a:defRPr/>
                      </a:pPr>
                      <a:r>
                        <a:rPr kumimoji="0" lang="en-US" sz="1100" b="0" i="0" u="none" strike="noStrike" kern="1200" cap="none" spc="0" normalizeH="0" baseline="0" noProof="0">
                          <a:ln>
                            <a:noFill/>
                          </a:ln>
                          <a:solidFill>
                            <a:schemeClr val="tx1"/>
                          </a:solidFill>
                          <a:effectLst/>
                          <a:uLnTx/>
                          <a:uFillTx/>
                          <a:latin typeface="Open Sans" panose="020B0606030504020204" pitchFamily="34" charset="0"/>
                          <a:ea typeface="Open Sans" panose="020B0606030504020204" pitchFamily="34" charset="0"/>
                          <a:cs typeface="Open Sans" panose="020B0606030504020204" pitchFamily="34" charset="0"/>
                        </a:rPr>
                        <a:t>Engineer Training</a:t>
                      </a:r>
                    </a:p>
                  </a:txBody>
                  <a:tcPr>
                    <a:noFill/>
                  </a:tcPr>
                </a:tc>
                <a:tc>
                  <a:txBody>
                    <a:bodyPr/>
                    <a:lstStyle/>
                    <a:p>
                      <a:pPr marL="0" marR="0" lvl="0" indent="0" algn="l" defTabSz="685788" rtl="0" eaLnBrk="1" fontAlgn="auto" latinLnBrk="0" hangingPunct="1">
                        <a:lnSpc>
                          <a:spcPct val="100000"/>
                        </a:lnSpc>
                        <a:spcBef>
                          <a:spcPts val="0"/>
                        </a:spcBef>
                        <a:spcAft>
                          <a:spcPts val="0"/>
                        </a:spcAft>
                        <a:buClrTx/>
                        <a:buSzTx/>
                        <a:buFontTx/>
                        <a:buNone/>
                        <a:tabLst/>
                        <a:defRPr/>
                      </a:pPr>
                      <a:r>
                        <a:rPr kumimoji="0" lang="en-US" sz="1100" b="0" i="1"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Major Players</a:t>
                      </a:r>
                    </a:p>
                    <a:p>
                      <a:endParaRPr lang="en-US" sz="1600" dirty="0"/>
                    </a:p>
                  </a:txBody>
                  <a:tcPr>
                    <a:noFill/>
                  </a:tcPr>
                </a:tc>
                <a:extLst>
                  <a:ext uri="{0D108BD9-81ED-4DB2-BD59-A6C34878D82A}">
                    <a16:rowId xmlns:a16="http://schemas.microsoft.com/office/drawing/2014/main" val="1876426258"/>
                  </a:ext>
                </a:extLst>
              </a:tr>
            </a:tbl>
          </a:graphicData>
        </a:graphic>
      </p:graphicFrame>
      <p:graphicFrame>
        <p:nvGraphicFramePr>
          <p:cNvPr id="33" name="Table 6">
            <a:extLst>
              <a:ext uri="{FF2B5EF4-FFF2-40B4-BE49-F238E27FC236}">
                <a16:creationId xmlns:a16="http://schemas.microsoft.com/office/drawing/2014/main" id="{8AF78397-B019-4AFC-993D-4291B1E61067}"/>
              </a:ext>
            </a:extLst>
          </p:cNvPr>
          <p:cNvGraphicFramePr>
            <a:graphicFrameLocks noGrp="1"/>
          </p:cNvGraphicFramePr>
          <p:nvPr/>
        </p:nvGraphicFramePr>
        <p:xfrm>
          <a:off x="4641503" y="2258841"/>
          <a:ext cx="3118807" cy="965200"/>
        </p:xfrm>
        <a:graphic>
          <a:graphicData uri="http://schemas.openxmlformats.org/drawingml/2006/table">
            <a:tbl>
              <a:tblPr firstRow="1" bandRow="1">
                <a:tableStyleId>{5C22544A-7EE6-4342-B048-85BDC9FD1C3A}</a:tableStyleId>
              </a:tblPr>
              <a:tblGrid>
                <a:gridCol w="1685296">
                  <a:extLst>
                    <a:ext uri="{9D8B030D-6E8A-4147-A177-3AD203B41FA5}">
                      <a16:colId xmlns:a16="http://schemas.microsoft.com/office/drawing/2014/main" val="1770521855"/>
                    </a:ext>
                  </a:extLst>
                </a:gridCol>
                <a:gridCol w="1433511">
                  <a:extLst>
                    <a:ext uri="{9D8B030D-6E8A-4147-A177-3AD203B41FA5}">
                      <a16:colId xmlns:a16="http://schemas.microsoft.com/office/drawing/2014/main" val="1851712287"/>
                    </a:ext>
                  </a:extLst>
                </a:gridCol>
              </a:tblGrid>
              <a:tr h="813689">
                <a:tc>
                  <a:txBody>
                    <a:bodyPr/>
                    <a:lstStyle/>
                    <a:p>
                      <a:pPr marL="171450" marR="0" lvl="0" indent="-171450" algn="l" defTabSz="914400" rtl="0" eaLnBrk="1" fontAlgn="auto" latinLnBrk="0" hangingPunct="1">
                        <a:lnSpc>
                          <a:spcPct val="100000"/>
                        </a:lnSpc>
                        <a:spcBef>
                          <a:spcPts val="800"/>
                        </a:spcBef>
                        <a:spcAft>
                          <a:spcPts val="0"/>
                        </a:spcAft>
                        <a:buClrTx/>
                        <a:buSzTx/>
                        <a:buFont typeface="Wingdings" panose="05000000000000000000" pitchFamily="2" charset="2"/>
                        <a:buChar char="§"/>
                        <a:tabLst/>
                        <a:defRPr/>
                      </a:pPr>
                      <a:r>
                        <a:rPr kumimoji="0" lang="en-US" sz="11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Content Generation</a:t>
                      </a:r>
                    </a:p>
                    <a:p>
                      <a:pPr marL="171450" marR="0" lvl="0" indent="-171450" algn="l" defTabSz="914400" rtl="0" eaLnBrk="1" fontAlgn="auto" latinLnBrk="0" hangingPunct="1">
                        <a:lnSpc>
                          <a:spcPct val="100000"/>
                        </a:lnSpc>
                        <a:spcBef>
                          <a:spcPts val="800"/>
                        </a:spcBef>
                        <a:spcAft>
                          <a:spcPts val="0"/>
                        </a:spcAft>
                        <a:buClrTx/>
                        <a:buSzTx/>
                        <a:buFont typeface="Wingdings" panose="05000000000000000000" pitchFamily="2" charset="2"/>
                        <a:buChar char="§"/>
                        <a:tabLst/>
                        <a:defRPr/>
                      </a:pPr>
                      <a:r>
                        <a:rPr kumimoji="0" lang="en-US" sz="11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Insight Generation</a:t>
                      </a:r>
                    </a:p>
                    <a:p>
                      <a:pPr marL="171450" marR="0" lvl="0" indent="-171450" algn="l" defTabSz="914400" rtl="0" eaLnBrk="1" fontAlgn="auto" latinLnBrk="0" hangingPunct="1">
                        <a:lnSpc>
                          <a:spcPct val="100000"/>
                        </a:lnSpc>
                        <a:spcBef>
                          <a:spcPts val="800"/>
                        </a:spcBef>
                        <a:spcAft>
                          <a:spcPts val="0"/>
                        </a:spcAft>
                        <a:buClrTx/>
                        <a:buSzTx/>
                        <a:buFont typeface="Wingdings" panose="05000000000000000000" pitchFamily="2" charset="2"/>
                        <a:buChar char="§"/>
                        <a:tabLst/>
                        <a:defRPr/>
                      </a:pPr>
                      <a:r>
                        <a:rPr kumimoji="0" lang="en-US" sz="11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Experience Generation</a:t>
                      </a:r>
                    </a:p>
                  </a:txBody>
                  <a:tcPr>
                    <a:noFill/>
                  </a:tcPr>
                </a:tc>
                <a:tc>
                  <a:txBody>
                    <a:bodyPr/>
                    <a:lstStyle/>
                    <a:p>
                      <a:pPr marL="0" marR="0" lvl="0" indent="0" algn="l" defTabSz="685788" rtl="0" eaLnBrk="1" fontAlgn="auto" latinLnBrk="0" hangingPunct="1">
                        <a:lnSpc>
                          <a:spcPct val="100000"/>
                        </a:lnSpc>
                        <a:spcBef>
                          <a:spcPts val="0"/>
                        </a:spcBef>
                        <a:spcAft>
                          <a:spcPts val="0"/>
                        </a:spcAft>
                        <a:buClrTx/>
                        <a:buSzTx/>
                        <a:buFontTx/>
                        <a:buNone/>
                        <a:tabLst/>
                        <a:defRPr/>
                      </a:pPr>
                      <a:r>
                        <a:rPr kumimoji="0" lang="en-US" sz="1100" b="0" i="1"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Major Players</a:t>
                      </a:r>
                    </a:p>
                  </a:txBody>
                  <a:tcPr>
                    <a:noFill/>
                  </a:tcPr>
                </a:tc>
                <a:extLst>
                  <a:ext uri="{0D108BD9-81ED-4DB2-BD59-A6C34878D82A}">
                    <a16:rowId xmlns:a16="http://schemas.microsoft.com/office/drawing/2014/main" val="1876426258"/>
                  </a:ext>
                </a:extLst>
              </a:tr>
            </a:tbl>
          </a:graphicData>
        </a:graphic>
      </p:graphicFrame>
      <p:graphicFrame>
        <p:nvGraphicFramePr>
          <p:cNvPr id="34" name="Table 6">
            <a:extLst>
              <a:ext uri="{FF2B5EF4-FFF2-40B4-BE49-F238E27FC236}">
                <a16:creationId xmlns:a16="http://schemas.microsoft.com/office/drawing/2014/main" id="{1D692D53-1228-47E5-84DA-F982DE7BD59A}"/>
              </a:ext>
            </a:extLst>
          </p:cNvPr>
          <p:cNvGraphicFramePr>
            <a:graphicFrameLocks noGrp="1"/>
          </p:cNvGraphicFramePr>
          <p:nvPr>
            <p:extLst>
              <p:ext uri="{D42A27DB-BD31-4B8C-83A1-F6EECF244321}">
                <p14:modId xmlns:p14="http://schemas.microsoft.com/office/powerpoint/2010/main" val="1819214064"/>
              </p:ext>
            </p:extLst>
          </p:nvPr>
        </p:nvGraphicFramePr>
        <p:xfrm>
          <a:off x="8388961" y="2258841"/>
          <a:ext cx="3403078" cy="1089417"/>
        </p:xfrm>
        <a:graphic>
          <a:graphicData uri="http://schemas.openxmlformats.org/drawingml/2006/table">
            <a:tbl>
              <a:tblPr firstRow="1" bandRow="1">
                <a:tableStyleId>{5C22544A-7EE6-4342-B048-85BDC9FD1C3A}</a:tableStyleId>
              </a:tblPr>
              <a:tblGrid>
                <a:gridCol w="2320882">
                  <a:extLst>
                    <a:ext uri="{9D8B030D-6E8A-4147-A177-3AD203B41FA5}">
                      <a16:colId xmlns:a16="http://schemas.microsoft.com/office/drawing/2014/main" val="1770521855"/>
                    </a:ext>
                  </a:extLst>
                </a:gridCol>
                <a:gridCol w="1082196">
                  <a:extLst>
                    <a:ext uri="{9D8B030D-6E8A-4147-A177-3AD203B41FA5}">
                      <a16:colId xmlns:a16="http://schemas.microsoft.com/office/drawing/2014/main" val="1851712287"/>
                    </a:ext>
                  </a:extLst>
                </a:gridCol>
              </a:tblGrid>
              <a:tr h="1089417">
                <a:tc>
                  <a:txBody>
                    <a:bodyPr/>
                    <a:lstStyle/>
                    <a:p>
                      <a:pPr marL="171450" marR="0" lvl="0" indent="-171450" algn="l" defTabSz="914400" rtl="0" eaLnBrk="1" fontAlgn="auto" latinLnBrk="0" hangingPunct="1">
                        <a:lnSpc>
                          <a:spcPct val="100000"/>
                        </a:lnSpc>
                        <a:spcBef>
                          <a:spcPts val="800"/>
                        </a:spcBef>
                        <a:spcAft>
                          <a:spcPts val="0"/>
                        </a:spcAft>
                        <a:buClrTx/>
                        <a:buSzTx/>
                        <a:buFont typeface="Wingdings" panose="05000000000000000000" pitchFamily="2" charset="2"/>
                        <a:buChar char="§"/>
                        <a:tabLst/>
                        <a:defRPr/>
                      </a:pPr>
                      <a:r>
                        <a:rPr kumimoji="0" lang="en-US" sz="11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Industry specific context generation </a:t>
                      </a:r>
                    </a:p>
                    <a:p>
                      <a:pPr marL="171450" marR="0" lvl="0" indent="-171450" algn="l" defTabSz="914400" rtl="0" eaLnBrk="1" fontAlgn="auto" latinLnBrk="0" hangingPunct="1">
                        <a:lnSpc>
                          <a:spcPct val="100000"/>
                        </a:lnSpc>
                        <a:spcBef>
                          <a:spcPts val="800"/>
                        </a:spcBef>
                        <a:spcAft>
                          <a:spcPts val="0"/>
                        </a:spcAft>
                        <a:buClrTx/>
                        <a:buSzTx/>
                        <a:buFont typeface="Wingdings" panose="05000000000000000000" pitchFamily="2" charset="2"/>
                        <a:buChar char="§"/>
                        <a:tabLst/>
                        <a:defRPr/>
                      </a:pPr>
                      <a:r>
                        <a:rPr kumimoji="0" lang="en-US" sz="11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Domain specific context generation</a:t>
                      </a:r>
                      <a:endParaRPr kumimoji="0" lang="en-US" sz="1100" b="0" i="1" u="none" strike="noStrike" kern="1200" cap="none" spc="0" normalizeH="0" baseline="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a:txBody>
                  <a:tcPr>
                    <a:noFill/>
                  </a:tcPr>
                </a:tc>
                <a:tc>
                  <a:txBody>
                    <a:bodyPr/>
                    <a:lstStyle/>
                    <a:p>
                      <a:pPr marL="0" marR="0" lvl="0" indent="0" algn="ctr" defTabSz="914400" rtl="0" eaLnBrk="1" fontAlgn="auto" latinLnBrk="0" hangingPunct="1">
                        <a:lnSpc>
                          <a:spcPct val="100000"/>
                        </a:lnSpc>
                        <a:spcBef>
                          <a:spcPts val="800"/>
                        </a:spcBef>
                        <a:spcAft>
                          <a:spcPts val="0"/>
                        </a:spcAft>
                        <a:buClrTx/>
                        <a:buSzTx/>
                        <a:buFontTx/>
                        <a:buNone/>
                        <a:tabLst/>
                        <a:defRPr/>
                      </a:pPr>
                      <a:endParaRPr kumimoji="0" lang="en-US" sz="1100" b="0" i="1" u="none" strike="noStrike" kern="1200" cap="none" spc="0" normalizeH="0" baseline="0" noProof="0" dirty="0">
                        <a:ln>
                          <a:noFill/>
                        </a:ln>
                        <a:solidFill>
                          <a:prstClr val="black"/>
                        </a:solidFill>
                        <a:effectLst/>
                        <a:highlight>
                          <a:srgbClr val="FFFF00"/>
                        </a:highlight>
                        <a:uLnTx/>
                        <a:uFillTx/>
                        <a:latin typeface="Open Sans" panose="020B0606030504020204" pitchFamily="34" charset="0"/>
                        <a:ea typeface="Open Sans" panose="020B0606030504020204" pitchFamily="34" charset="0"/>
                        <a:cs typeface="Open Sans" panose="020B0606030504020204" pitchFamily="34" charset="0"/>
                      </a:endParaRPr>
                    </a:p>
                  </a:txBody>
                  <a:tcPr anchor="ctr">
                    <a:noFill/>
                  </a:tcPr>
                </a:tc>
                <a:extLst>
                  <a:ext uri="{0D108BD9-81ED-4DB2-BD59-A6C34878D82A}">
                    <a16:rowId xmlns:a16="http://schemas.microsoft.com/office/drawing/2014/main" val="1876426258"/>
                  </a:ext>
                </a:extLst>
              </a:tr>
            </a:tbl>
          </a:graphicData>
        </a:graphic>
      </p:graphicFrame>
      <p:sp>
        <p:nvSpPr>
          <p:cNvPr id="36" name="TextBox 35">
            <a:extLst>
              <a:ext uri="{FF2B5EF4-FFF2-40B4-BE49-F238E27FC236}">
                <a16:creationId xmlns:a16="http://schemas.microsoft.com/office/drawing/2014/main" id="{1827474B-C5CB-406B-BC29-E465BD815D81}"/>
              </a:ext>
            </a:extLst>
          </p:cNvPr>
          <p:cNvSpPr txBox="1"/>
          <p:nvPr/>
        </p:nvSpPr>
        <p:spPr>
          <a:xfrm>
            <a:off x="758689" y="3527460"/>
            <a:ext cx="3264683" cy="938719"/>
          </a:xfrm>
          <a:prstGeom prst="rect">
            <a:avLst/>
          </a:prstGeom>
          <a:noFill/>
        </p:spPr>
        <p:txBody>
          <a:bodyPr wrap="square">
            <a:spAutoFit/>
          </a:bodyPr>
          <a:lstStyle/>
          <a:p>
            <a:pPr marL="228600" marR="0" lvl="0" indent="-2286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100" b="0" i="0" u="none" strike="noStrike" kern="0" cap="none" spc="0" normalizeH="0" baseline="0" noProof="0">
                <a:ln>
                  <a:noFill/>
                </a:ln>
                <a:effectLst/>
                <a:uLnTx/>
                <a:uFillTx/>
                <a:latin typeface="Open Sans" panose="020B0606030504020204" pitchFamily="34" charset="0"/>
                <a:ea typeface="Open Sans" panose="020B0606030504020204" pitchFamily="34" charset="0"/>
                <a:cs typeface="Open Sans" panose="020B0606030504020204" pitchFamily="34" charset="0"/>
              </a:rPr>
              <a:t>Software Code Generation</a:t>
            </a:r>
            <a:endParaRPr kumimoji="0" lang="en-US" sz="900" b="0" i="1" u="sng" strike="noStrike" kern="0" cap="none" spc="0" normalizeH="0" baseline="30000" noProof="0">
              <a:ln>
                <a:noFill/>
              </a:ln>
              <a:effectLst/>
              <a:uLnTx/>
              <a:uFillTx/>
              <a:latin typeface="Open Sans" panose="020B0606030504020204" pitchFamily="34" charset="0"/>
              <a:ea typeface="Open Sans" panose="020B0606030504020204" pitchFamily="34" charset="0"/>
              <a:cs typeface="Open Sans" panose="020B060603050402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100" b="0" i="0" u="none" strike="noStrike" kern="0" cap="none" spc="0" normalizeH="0" baseline="0" noProof="0">
                <a:ln>
                  <a:noFill/>
                </a:ln>
                <a:effectLst/>
                <a:uLnTx/>
                <a:uFillTx/>
                <a:latin typeface="Open Sans" panose="020B0606030504020204" pitchFamily="34" charset="0"/>
                <a:ea typeface="Open Sans" panose="020B0606030504020204" pitchFamily="34" charset="0"/>
                <a:cs typeface="Open Sans" panose="020B0606030504020204" pitchFamily="34" charset="0"/>
              </a:rPr>
              <a:t>Test Case Development and Testing</a:t>
            </a:r>
          </a:p>
          <a:p>
            <a:pPr marL="228600" marR="0" lvl="0" indent="-2286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1100" kern="0">
                <a:latin typeface="Open Sans" panose="020B0606030504020204" pitchFamily="34" charset="0"/>
                <a:ea typeface="Open Sans" panose="020B0606030504020204" pitchFamily="34" charset="0"/>
                <a:cs typeface="Open Sans" panose="020B0606030504020204" pitchFamily="34" charset="0"/>
              </a:rPr>
              <a:t>Legacy Code Translation </a:t>
            </a:r>
          </a:p>
          <a:p>
            <a:pPr marL="228600" marR="0" lvl="0" indent="-2286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100" b="0" i="0" u="none" strike="noStrike" kern="0" cap="none" spc="0" normalizeH="0" baseline="0" noProof="0">
                <a:ln>
                  <a:noFill/>
                </a:ln>
                <a:effectLst/>
                <a:uLnTx/>
                <a:uFillTx/>
                <a:latin typeface="Open Sans" panose="020B0606030504020204" pitchFamily="34" charset="0"/>
                <a:ea typeface="Open Sans" panose="020B0606030504020204" pitchFamily="34" charset="0"/>
                <a:cs typeface="Open Sans" panose="020B0606030504020204" pitchFamily="34" charset="0"/>
              </a:rPr>
              <a:t>Software</a:t>
            </a:r>
            <a:r>
              <a:rPr lang="en-US" sz="1100" kern="0">
                <a:latin typeface="Open Sans" panose="020B0606030504020204" pitchFamily="34" charset="0"/>
                <a:ea typeface="Open Sans" panose="020B0606030504020204" pitchFamily="34" charset="0"/>
                <a:cs typeface="Open Sans" panose="020B0606030504020204" pitchFamily="34" charset="0"/>
              </a:rPr>
              <a:t> Audits</a:t>
            </a:r>
          </a:p>
          <a:p>
            <a:pPr marL="228600" marR="0" lvl="0" indent="-2286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1100" kern="0">
                <a:latin typeface="Open Sans" panose="020B0606030504020204" pitchFamily="34" charset="0"/>
                <a:ea typeface="Open Sans" panose="020B0606030504020204" pitchFamily="34" charset="0"/>
                <a:cs typeface="Open Sans" panose="020B0606030504020204" pitchFamily="34" charset="0"/>
              </a:rPr>
              <a:t>Product Documentation and Training </a:t>
            </a:r>
          </a:p>
        </p:txBody>
      </p:sp>
      <p:sp>
        <p:nvSpPr>
          <p:cNvPr id="38" name="TextBox 37">
            <a:extLst>
              <a:ext uri="{FF2B5EF4-FFF2-40B4-BE49-F238E27FC236}">
                <a16:creationId xmlns:a16="http://schemas.microsoft.com/office/drawing/2014/main" id="{33366838-5412-4CA6-A16A-A474046B36D0}"/>
              </a:ext>
            </a:extLst>
          </p:cNvPr>
          <p:cNvSpPr txBox="1"/>
          <p:nvPr/>
        </p:nvSpPr>
        <p:spPr>
          <a:xfrm>
            <a:off x="4170618" y="3527460"/>
            <a:ext cx="4161289" cy="938719"/>
          </a:xfrm>
          <a:prstGeom prst="rect">
            <a:avLst/>
          </a:prstGeom>
          <a:noFill/>
        </p:spPr>
        <p:txBody>
          <a:bodyPr wrap="square">
            <a:spAutoFit/>
          </a:bodyPr>
          <a:lstStyle>
            <a:defPPr>
              <a:defRPr lang="en-US"/>
            </a:defPPr>
            <a:lvl1pPr marR="0" lvl="0" indent="0" fontAlgn="auto">
              <a:lnSpc>
                <a:spcPct val="100000"/>
              </a:lnSpc>
              <a:spcBef>
                <a:spcPts val="0"/>
              </a:spcBef>
              <a:spcAft>
                <a:spcPts val="0"/>
              </a:spcAft>
              <a:buClrTx/>
              <a:buSzTx/>
              <a:buFontTx/>
              <a:buNone/>
              <a:tabLst/>
              <a:defRPr kumimoji="0" sz="1000" b="0" i="0" u="none" strike="noStrike" kern="0" cap="none" spc="0" normalizeH="0" baseline="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defRPr>
            </a:lvl1pPr>
          </a:lstStyle>
          <a:p>
            <a:pPr marL="685800" marR="0" lvl="1" indent="-2286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1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Modern Advise / Strategy Copilot </a:t>
            </a:r>
          </a:p>
          <a:p>
            <a:pPr marL="685800" marR="0" lvl="1" indent="-2286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1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Ad Generation</a:t>
            </a:r>
          </a:p>
          <a:p>
            <a:pPr marL="685800" marR="0" lvl="1" indent="-2286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1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Customer Interactions</a:t>
            </a:r>
          </a:p>
          <a:p>
            <a:pPr marL="685800" marR="0" lvl="1" indent="-2286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1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Enterprise Simulation</a:t>
            </a:r>
          </a:p>
          <a:p>
            <a:pPr marL="685800" marR="0" lvl="1" indent="-2286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1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Internet / Enterprise Search</a:t>
            </a:r>
          </a:p>
        </p:txBody>
      </p:sp>
      <p:sp>
        <p:nvSpPr>
          <p:cNvPr id="43" name="TextBox 42">
            <a:extLst>
              <a:ext uri="{FF2B5EF4-FFF2-40B4-BE49-F238E27FC236}">
                <a16:creationId xmlns:a16="http://schemas.microsoft.com/office/drawing/2014/main" id="{D24AB0FD-DB66-47F1-BF86-3D71875406FC}"/>
              </a:ext>
            </a:extLst>
          </p:cNvPr>
          <p:cNvSpPr txBox="1"/>
          <p:nvPr/>
        </p:nvSpPr>
        <p:spPr>
          <a:xfrm>
            <a:off x="8388961" y="3527460"/>
            <a:ext cx="3171106" cy="938719"/>
          </a:xfrm>
          <a:prstGeom prst="rect">
            <a:avLst/>
          </a:prstGeom>
          <a:noFill/>
        </p:spPr>
        <p:txBody>
          <a:bodyPr wrap="square">
            <a:spAutoFit/>
          </a:bodyPr>
          <a:lstStyle/>
          <a:p>
            <a:pPr marL="228600" marR="0" lvl="1" indent="-2286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1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AI-Enabled Drug Discovery </a:t>
            </a:r>
            <a:endParaRPr lang="en-US" sz="1100">
              <a:solidFill>
                <a:prstClr val="black"/>
              </a:solidFill>
              <a:latin typeface="Open Sans" panose="020B0606030504020204" pitchFamily="34" charset="0"/>
              <a:ea typeface="Open Sans" panose="020B0606030504020204" pitchFamily="34" charset="0"/>
              <a:cs typeface="Open Sans" panose="020B0606030504020204" pitchFamily="34" charset="0"/>
            </a:endParaRPr>
          </a:p>
          <a:p>
            <a:pPr marL="228600" marR="0" lvl="1" indent="-2286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1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Autonomous Mobility Simulation</a:t>
            </a:r>
          </a:p>
          <a:p>
            <a:pPr marL="228600" marR="0" lvl="1" indent="-2286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1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Financial Statement Analysis</a:t>
            </a:r>
          </a:p>
          <a:p>
            <a:pPr marL="228600" marR="0" lvl="1" indent="-2286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1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Cyber Threat and Vulnerability Management</a:t>
            </a:r>
          </a:p>
        </p:txBody>
      </p:sp>
      <p:sp>
        <p:nvSpPr>
          <p:cNvPr id="44" name="TextBox 43">
            <a:extLst>
              <a:ext uri="{FF2B5EF4-FFF2-40B4-BE49-F238E27FC236}">
                <a16:creationId xmlns:a16="http://schemas.microsoft.com/office/drawing/2014/main" id="{240D6BA1-2940-4796-B794-8C9506577FA9}"/>
              </a:ext>
            </a:extLst>
          </p:cNvPr>
          <p:cNvSpPr txBox="1"/>
          <p:nvPr/>
        </p:nvSpPr>
        <p:spPr>
          <a:xfrm>
            <a:off x="758689" y="4735949"/>
            <a:ext cx="3429655" cy="769441"/>
          </a:xfrm>
          <a:prstGeom prst="rect">
            <a:avLst/>
          </a:prstGeom>
          <a:noFill/>
        </p:spPr>
        <p:txBody>
          <a:bodyPr wrap="square">
            <a:spAutoFit/>
          </a:bodyPr>
          <a:lstStyle/>
          <a:p>
            <a:pPr marL="171450" indent="-171450">
              <a:buFont typeface="Wingdings" panose="05000000000000000000" pitchFamily="2" charset="2"/>
              <a:buChar char="§"/>
              <a:defRPr/>
            </a:pPr>
            <a:r>
              <a:rPr lang="en-US" sz="1100" kern="0">
                <a:latin typeface="Open Sans" panose="020B0606030504020204" pitchFamily="34" charset="0"/>
                <a:ea typeface="Open Sans" panose="020B0606030504020204" pitchFamily="34" charset="0"/>
                <a:cs typeface="Open Sans" panose="020B0606030504020204" pitchFamily="34" charset="0"/>
              </a:rPr>
              <a:t>Software development protocols and practices instituted in delivery centers</a:t>
            </a:r>
          </a:p>
          <a:p>
            <a:pPr marL="171450" indent="-171450">
              <a:buFont typeface="Wingdings" panose="05000000000000000000" pitchFamily="2" charset="2"/>
              <a:buChar char="§"/>
              <a:defRPr/>
            </a:pPr>
            <a:r>
              <a:rPr lang="en-US" sz="1100" kern="0">
                <a:latin typeface="Open Sans" panose="020B0606030504020204" pitchFamily="34" charset="0"/>
                <a:ea typeface="Open Sans" panose="020B0606030504020204" pitchFamily="34" charset="0"/>
                <a:cs typeface="Open Sans" panose="020B0606030504020204" pitchFamily="34" charset="0"/>
              </a:rPr>
              <a:t>Evolving maturity and accuracy</a:t>
            </a:r>
          </a:p>
          <a:p>
            <a:pPr marL="171450" indent="-171450">
              <a:buFont typeface="Wingdings" panose="05000000000000000000" pitchFamily="2" charset="2"/>
              <a:buChar char="§"/>
              <a:defRPr/>
            </a:pPr>
            <a:r>
              <a:rPr lang="en-US" sz="1100" kern="0">
                <a:latin typeface="Open Sans" panose="020B0606030504020204" pitchFamily="34" charset="0"/>
                <a:ea typeface="Open Sans" panose="020B0606030504020204" pitchFamily="34" charset="0"/>
                <a:cs typeface="Open Sans" panose="020B0606030504020204" pitchFamily="34" charset="0"/>
              </a:rPr>
              <a:t>Independence of key technology companies</a:t>
            </a:r>
          </a:p>
        </p:txBody>
      </p:sp>
      <p:sp>
        <p:nvSpPr>
          <p:cNvPr id="45" name="TextBox 44">
            <a:extLst>
              <a:ext uri="{FF2B5EF4-FFF2-40B4-BE49-F238E27FC236}">
                <a16:creationId xmlns:a16="http://schemas.microsoft.com/office/drawing/2014/main" id="{786C33DE-27D5-4D82-A6C3-2DE7781CF25B}"/>
              </a:ext>
            </a:extLst>
          </p:cNvPr>
          <p:cNvSpPr txBox="1"/>
          <p:nvPr/>
        </p:nvSpPr>
        <p:spPr>
          <a:xfrm>
            <a:off x="4607502" y="4644906"/>
            <a:ext cx="3411212" cy="93871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100" b="0" i="0" u="none" strike="noStrike" kern="0" cap="none" spc="0" normalizeH="0" baseline="0" noProof="0">
                <a:ln>
                  <a:noFill/>
                </a:ln>
                <a:effectLst/>
                <a:uLnTx/>
                <a:uFillTx/>
                <a:latin typeface="Open Sans" panose="020B0606030504020204" pitchFamily="34" charset="0"/>
                <a:ea typeface="Open Sans" panose="020B0606030504020204" pitchFamily="34" charset="0"/>
                <a:cs typeface="Open Sans" panose="020B0606030504020204" pitchFamily="34" charset="0"/>
              </a:rPr>
              <a:t>3-tier Risk Management System to monitor:</a:t>
            </a:r>
          </a:p>
          <a:p>
            <a:pPr marL="284162" marR="0" lvl="1"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050" b="1" u="none" strike="noStrike" kern="0" cap="none" spc="0" normalizeH="0" baseline="0" noProof="0">
                <a:ln>
                  <a:noFill/>
                </a:ln>
                <a:effectLst/>
                <a:uLnTx/>
                <a:uFillTx/>
                <a:latin typeface="Open Sans" panose="020B0606030504020204" pitchFamily="34" charset="0"/>
                <a:ea typeface="Open Sans" panose="020B0606030504020204" pitchFamily="34" charset="0"/>
                <a:cs typeface="Open Sans" panose="020B0606030504020204" pitchFamily="34" charset="0"/>
              </a:rPr>
              <a:t>Trust</a:t>
            </a:r>
            <a:r>
              <a:rPr kumimoji="0" lang="en-US" sz="1050" b="0" u="none" strike="noStrike" kern="0" cap="none" spc="0" normalizeH="0" baseline="0" noProof="0">
                <a:ln>
                  <a:noFill/>
                </a:ln>
                <a:effectLst/>
                <a:uLnTx/>
                <a:uFillTx/>
                <a:latin typeface="Open Sans" panose="020B0606030504020204" pitchFamily="34" charset="0"/>
                <a:ea typeface="Open Sans" panose="020B0606030504020204" pitchFamily="34" charset="0"/>
                <a:cs typeface="Open Sans" panose="020B0606030504020204" pitchFamily="34" charset="0"/>
              </a:rPr>
              <a:t> | Trustworthy Tech Ethics</a:t>
            </a:r>
          </a:p>
          <a:p>
            <a:pPr marL="284162" marR="0" lvl="1"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050" b="1" u="none" strike="noStrike" kern="0" cap="none" spc="0" normalizeH="0" baseline="0" noProof="0">
                <a:ln>
                  <a:noFill/>
                </a:ln>
                <a:effectLst/>
                <a:uLnTx/>
                <a:uFillTx/>
                <a:latin typeface="Open Sans" panose="020B0606030504020204" pitchFamily="34" charset="0"/>
                <a:ea typeface="Open Sans" panose="020B0606030504020204" pitchFamily="34" charset="0"/>
                <a:cs typeface="Open Sans" panose="020B0606030504020204" pitchFamily="34" charset="0"/>
              </a:rPr>
              <a:t>Risk</a:t>
            </a:r>
            <a:r>
              <a:rPr kumimoji="0" lang="en-US" sz="1050" b="0" u="none" strike="noStrike" kern="0" cap="none" spc="0" normalizeH="0" baseline="0" noProof="0">
                <a:ln>
                  <a:noFill/>
                </a:ln>
                <a:effectLst/>
                <a:uLnTx/>
                <a:uFillTx/>
                <a:latin typeface="Open Sans" panose="020B0606030504020204" pitchFamily="34" charset="0"/>
                <a:ea typeface="Open Sans" panose="020B0606030504020204" pitchFamily="34" charset="0"/>
                <a:cs typeface="Open Sans" panose="020B0606030504020204" pitchFamily="34" charset="0"/>
              </a:rPr>
              <a:t> | Council of AI Leaders from the business</a:t>
            </a:r>
          </a:p>
          <a:p>
            <a:pPr marL="284162" marR="0" lvl="1"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050" b="1" u="none" strike="noStrike" kern="0" cap="none" spc="0" normalizeH="0" baseline="0" noProof="0">
                <a:ln>
                  <a:noFill/>
                </a:ln>
                <a:effectLst/>
                <a:uLnTx/>
                <a:uFillTx/>
                <a:latin typeface="Open Sans" panose="020B0606030504020204" pitchFamily="34" charset="0"/>
                <a:ea typeface="Open Sans" panose="020B0606030504020204" pitchFamily="34" charset="0"/>
                <a:cs typeface="Open Sans" panose="020B0606030504020204" pitchFamily="34" charset="0"/>
              </a:rPr>
              <a:t>Anti-Bias</a:t>
            </a:r>
            <a:r>
              <a:rPr kumimoji="0" lang="en-US" sz="1050" b="0" u="none" strike="noStrike" kern="0" cap="none" spc="0" normalizeH="0" baseline="0" noProof="0">
                <a:ln>
                  <a:noFill/>
                </a:ln>
                <a:effectLst/>
                <a:uLnTx/>
                <a:uFillTx/>
                <a:latin typeface="Open Sans" panose="020B0606030504020204" pitchFamily="34" charset="0"/>
                <a:ea typeface="Open Sans" panose="020B0606030504020204" pitchFamily="34" charset="0"/>
                <a:cs typeface="Open Sans" panose="020B0606030504020204" pitchFamily="34" charset="0"/>
              </a:rPr>
              <a:t> | Review and Oversight with Quality &amp; Risk Management (QRM) and Audit council</a:t>
            </a:r>
          </a:p>
        </p:txBody>
      </p:sp>
      <p:sp>
        <p:nvSpPr>
          <p:cNvPr id="46" name="TextBox 45">
            <a:extLst>
              <a:ext uri="{FF2B5EF4-FFF2-40B4-BE49-F238E27FC236}">
                <a16:creationId xmlns:a16="http://schemas.microsoft.com/office/drawing/2014/main" id="{1BD7C8FA-AE95-4027-9674-2DC25EA19F8B}"/>
              </a:ext>
            </a:extLst>
          </p:cNvPr>
          <p:cNvSpPr txBox="1"/>
          <p:nvPr/>
        </p:nvSpPr>
        <p:spPr>
          <a:xfrm>
            <a:off x="8388961" y="4737111"/>
            <a:ext cx="2863451" cy="769441"/>
          </a:xfrm>
          <a:prstGeom prst="rect">
            <a:avLst/>
          </a:prstGeom>
          <a:noFill/>
        </p:spPr>
        <p:txBody>
          <a:bodyPr wrap="square">
            <a:spAutoFit/>
          </a:bodyPr>
          <a:lstStyle>
            <a:defPPr>
              <a:defRPr lang="en-US"/>
            </a:defPPr>
            <a:lvl1pPr marR="0" lvl="0" indent="0" fontAlgn="auto">
              <a:lnSpc>
                <a:spcPct val="100000"/>
              </a:lnSpc>
              <a:spcBef>
                <a:spcPts val="0"/>
              </a:spcBef>
              <a:spcAft>
                <a:spcPts val="0"/>
              </a:spcAft>
              <a:buClrTx/>
              <a:buSzTx/>
              <a:buFont typeface="Arial" panose="020B0604020202020204" pitchFamily="34" charset="0"/>
              <a:buNone/>
              <a:tabLst/>
              <a:defRPr kumimoji="0" sz="1100" i="0" u="none" strike="noStrike" kern="0" cap="none" spc="0" normalizeH="0" baseline="0">
                <a:ln>
                  <a:noFill/>
                </a:ln>
                <a:solidFill>
                  <a:schemeClr val="tx2"/>
                </a:solidFill>
                <a:effectLst/>
                <a:uLnTx/>
                <a:uFillTx/>
                <a:latin typeface="Open Sans" panose="020B0606030504020204" pitchFamily="34" charset="0"/>
                <a:ea typeface="Open Sans" panose="020B0606030504020204" pitchFamily="34" charset="0"/>
                <a:cs typeface="Open Sans" panose="020B0606030504020204" pitchFamily="34" charset="0"/>
              </a:defRPr>
            </a:lvl1pPr>
            <a:lvl2pPr marL="225425" marR="0" lvl="1" indent="-112713" fontAlgn="auto">
              <a:lnSpc>
                <a:spcPct val="100000"/>
              </a:lnSpc>
              <a:spcBef>
                <a:spcPts val="0"/>
              </a:spcBef>
              <a:spcAft>
                <a:spcPts val="0"/>
              </a:spcAft>
              <a:buClrTx/>
              <a:buSzTx/>
              <a:buFont typeface="Arial" panose="020B0604020202020204" pitchFamily="34" charset="0"/>
              <a:buChar char="•"/>
              <a:tabLst/>
              <a:defRPr kumimoji="0" sz="1100" b="1" i="0" u="none" strike="noStrike" kern="0" cap="none" spc="0" normalizeH="0" baseline="0">
                <a:ln>
                  <a:noFill/>
                </a:ln>
                <a:solidFill>
                  <a:schemeClr val="tx2"/>
                </a:solidFill>
                <a:effectLst/>
                <a:uLnTx/>
                <a:uFillTx/>
                <a:latin typeface="Open Sans" panose="020B0606030504020204" pitchFamily="34" charset="0"/>
                <a:ea typeface="Open Sans" panose="020B0606030504020204" pitchFamily="34" charset="0"/>
                <a:cs typeface="Open Sans" panose="020B0606030504020204" pitchFamily="34" charset="0"/>
              </a:defRPr>
            </a:lvl2pPr>
          </a:lstStyle>
          <a:p>
            <a:pPr marL="171450" marR="0" lvl="0" indent="-171450" fontAlgn="auto">
              <a:lnSpc>
                <a:spcPct val="100000"/>
              </a:lnSpc>
              <a:spcBef>
                <a:spcPts val="0"/>
              </a:spcBef>
              <a:spcAft>
                <a:spcPts val="0"/>
              </a:spcAft>
              <a:buClrTx/>
              <a:buSzTx/>
              <a:buFont typeface="Wingdings" panose="05000000000000000000" pitchFamily="2" charset="2"/>
              <a:buChar char="§"/>
              <a:tabLst/>
              <a:defRPr/>
            </a:pPr>
            <a:r>
              <a:rPr lang="en-US">
                <a:solidFill>
                  <a:schemeClr val="tx1"/>
                </a:solidFill>
              </a:rPr>
              <a:t>Access to industry/domain specific training data sets</a:t>
            </a:r>
          </a:p>
          <a:p>
            <a:pPr marL="171450" marR="0" lvl="0" indent="-171450" fontAlgn="auto">
              <a:lnSpc>
                <a:spcPct val="100000"/>
              </a:lnSpc>
              <a:spcBef>
                <a:spcPts val="0"/>
              </a:spcBef>
              <a:spcAft>
                <a:spcPts val="0"/>
              </a:spcAft>
              <a:buClrTx/>
              <a:buSzTx/>
              <a:buFont typeface="Wingdings" panose="05000000000000000000" pitchFamily="2" charset="2"/>
              <a:buChar char="§"/>
              <a:tabLst/>
              <a:defRPr/>
            </a:pPr>
            <a:r>
              <a:rPr lang="en-US">
                <a:solidFill>
                  <a:schemeClr val="tx1"/>
                </a:solidFill>
              </a:rPr>
              <a:t>Government security &amp; controls</a:t>
            </a:r>
          </a:p>
          <a:p>
            <a:pPr marL="171450" marR="0" lvl="0" indent="-171450" fontAlgn="auto">
              <a:lnSpc>
                <a:spcPct val="100000"/>
              </a:lnSpc>
              <a:spcBef>
                <a:spcPts val="0"/>
              </a:spcBef>
              <a:spcAft>
                <a:spcPts val="0"/>
              </a:spcAft>
              <a:buClrTx/>
              <a:buSzTx/>
              <a:buFont typeface="Wingdings" panose="05000000000000000000" pitchFamily="2" charset="2"/>
              <a:buChar char="§"/>
              <a:tabLst/>
              <a:defRPr/>
            </a:pPr>
            <a:endParaRPr lang="en-US">
              <a:solidFill>
                <a:schemeClr val="tx1"/>
              </a:solidFill>
            </a:endParaRPr>
          </a:p>
        </p:txBody>
      </p:sp>
      <p:sp>
        <p:nvSpPr>
          <p:cNvPr id="47" name="TextBox 46">
            <a:extLst>
              <a:ext uri="{FF2B5EF4-FFF2-40B4-BE49-F238E27FC236}">
                <a16:creationId xmlns:a16="http://schemas.microsoft.com/office/drawing/2014/main" id="{3A3CFE49-CF82-40EB-B97B-EA99C73B7755}"/>
              </a:ext>
            </a:extLst>
          </p:cNvPr>
          <p:cNvSpPr txBox="1"/>
          <p:nvPr/>
        </p:nvSpPr>
        <p:spPr>
          <a:xfrm>
            <a:off x="5747419" y="3584797"/>
            <a:ext cx="1857341" cy="246221"/>
          </a:xfrm>
          <a:prstGeom prst="rect">
            <a:avLst/>
          </a:prstGeom>
          <a:noFill/>
        </p:spPr>
        <p:txBody>
          <a:bodyPr wrap="square">
            <a:spAutoFit/>
          </a:bodyPr>
          <a:lstStyle>
            <a:defPPr>
              <a:defRPr lang="en-US"/>
            </a:defPPr>
            <a:lvl1pPr marR="0" lvl="0" indent="0" fontAlgn="auto">
              <a:lnSpc>
                <a:spcPct val="100000"/>
              </a:lnSpc>
              <a:spcBef>
                <a:spcPts val="0"/>
              </a:spcBef>
              <a:spcAft>
                <a:spcPts val="0"/>
              </a:spcAft>
              <a:buClrTx/>
              <a:buSzTx/>
              <a:buFontTx/>
              <a:buNone/>
              <a:tabLst/>
              <a:defRPr kumimoji="0" sz="1000" b="0" i="0" u="none" strike="noStrike" kern="0" cap="none" spc="0" normalizeH="0" baseline="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defRPr>
            </a:lvl1pPr>
          </a:lstStyle>
          <a:p>
            <a:pPr marL="628650" marR="0" lvl="1"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endParaRPr kumimoji="0" lang="en-US" sz="10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50" name="TextBox 49">
            <a:extLst>
              <a:ext uri="{FF2B5EF4-FFF2-40B4-BE49-F238E27FC236}">
                <a16:creationId xmlns:a16="http://schemas.microsoft.com/office/drawing/2014/main" id="{A3F20EEC-9189-4569-955B-8EDFFDD5C70C}"/>
              </a:ext>
            </a:extLst>
          </p:cNvPr>
          <p:cNvSpPr txBox="1"/>
          <p:nvPr/>
        </p:nvSpPr>
        <p:spPr>
          <a:xfrm>
            <a:off x="1220720" y="1058838"/>
            <a:ext cx="2958456" cy="372218"/>
          </a:xfrm>
          <a:prstGeom prst="rect">
            <a:avLst/>
          </a:prstGeom>
          <a:noFill/>
        </p:spPr>
        <p:txBody>
          <a:bodyPr wrap="square">
            <a:spAutoFit/>
          </a:bodyPr>
          <a:lstStyle/>
          <a:p>
            <a:pPr marL="0" marR="0" lvl="0" indent="0" algn="l" defTabSz="914400" rtl="0" eaLnBrk="1" fontAlgn="auto" latinLnBrk="0" hangingPunct="1">
              <a:lnSpc>
                <a:spcPct val="106000"/>
              </a:lnSpc>
              <a:spcBef>
                <a:spcPts val="0"/>
              </a:spcBef>
              <a:spcAft>
                <a:spcPts val="0"/>
              </a:spcAft>
              <a:buClrTx/>
              <a:buSzTx/>
              <a:buFont typeface="Wingdings 2" pitchFamily="18" charset="2"/>
              <a:buNone/>
              <a:tabLst/>
              <a:defRPr/>
            </a:pPr>
            <a:r>
              <a:rPr kumimoji="0" lang="en-US" sz="1800" b="1" i="1"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Autonomous Coding</a:t>
            </a:r>
          </a:p>
        </p:txBody>
      </p:sp>
      <p:sp>
        <p:nvSpPr>
          <p:cNvPr id="51" name="TextBox 50">
            <a:extLst>
              <a:ext uri="{FF2B5EF4-FFF2-40B4-BE49-F238E27FC236}">
                <a16:creationId xmlns:a16="http://schemas.microsoft.com/office/drawing/2014/main" id="{FBC542F8-51CF-4309-8610-F3D21C3868E8}"/>
              </a:ext>
            </a:extLst>
          </p:cNvPr>
          <p:cNvSpPr txBox="1"/>
          <p:nvPr/>
        </p:nvSpPr>
        <p:spPr>
          <a:xfrm>
            <a:off x="4919621" y="1059496"/>
            <a:ext cx="3087077" cy="369332"/>
          </a:xfrm>
          <a:prstGeom prst="rect">
            <a:avLst/>
          </a:prstGeom>
          <a:noFill/>
        </p:spPr>
        <p:txBody>
          <a:bodyPr wrap="square">
            <a:spAutoFit/>
          </a:bodyPr>
          <a:lstStyle/>
          <a:p>
            <a:pPr marL="0" marR="0" lvl="0" indent="0" algn="l" defTabSz="685788"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Content &amp; Personalization</a:t>
            </a:r>
          </a:p>
        </p:txBody>
      </p:sp>
      <p:sp>
        <p:nvSpPr>
          <p:cNvPr id="57" name="TextBox 56">
            <a:extLst>
              <a:ext uri="{FF2B5EF4-FFF2-40B4-BE49-F238E27FC236}">
                <a16:creationId xmlns:a16="http://schemas.microsoft.com/office/drawing/2014/main" id="{64A8D0AC-09DD-4CB3-8641-4275C883C862}"/>
              </a:ext>
            </a:extLst>
          </p:cNvPr>
          <p:cNvSpPr txBox="1"/>
          <p:nvPr/>
        </p:nvSpPr>
        <p:spPr>
          <a:xfrm rot="16200000">
            <a:off x="95864" y="1826622"/>
            <a:ext cx="707217" cy="246221"/>
          </a:xfrm>
          <a:prstGeom prst="rect">
            <a:avLst/>
          </a:prstGeom>
          <a:noFill/>
        </p:spPr>
        <p:txBody>
          <a:bodyPr wrap="square">
            <a:spAutoFit/>
          </a:bodyPr>
          <a:lstStyle/>
          <a:p>
            <a:pPr marL="0" marR="0" lvl="0" indent="0" algn="ctr" defTabSz="685788" rtl="0" eaLnBrk="1" fontAlgn="auto" latinLnBrk="0" hangingPunct="1">
              <a:lnSpc>
                <a:spcPct val="100000"/>
              </a:lnSpc>
              <a:spcBef>
                <a:spcPts val="0"/>
              </a:spcBef>
              <a:spcAft>
                <a:spcPts val="0"/>
              </a:spcAft>
              <a:buClrTx/>
              <a:buSzTx/>
              <a:buFontTx/>
              <a:buNone/>
              <a:tabLst/>
              <a:defRPr/>
            </a:pPr>
            <a:r>
              <a:rPr kumimoji="0" lang="en-US" sz="1000" b="1" i="1" u="sng"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Impact</a:t>
            </a:r>
          </a:p>
        </p:txBody>
      </p:sp>
      <p:sp>
        <p:nvSpPr>
          <p:cNvPr id="58" name="TextBox 57">
            <a:extLst>
              <a:ext uri="{FF2B5EF4-FFF2-40B4-BE49-F238E27FC236}">
                <a16:creationId xmlns:a16="http://schemas.microsoft.com/office/drawing/2014/main" id="{1FAD4575-83C4-41B1-BA72-3385243678D8}"/>
              </a:ext>
            </a:extLst>
          </p:cNvPr>
          <p:cNvSpPr txBox="1"/>
          <p:nvPr/>
        </p:nvSpPr>
        <p:spPr>
          <a:xfrm rot="16200000">
            <a:off x="100806" y="2603153"/>
            <a:ext cx="707217" cy="246221"/>
          </a:xfrm>
          <a:prstGeom prst="rect">
            <a:avLst/>
          </a:prstGeom>
          <a:noFill/>
        </p:spPr>
        <p:txBody>
          <a:bodyPr wrap="square">
            <a:spAutoFit/>
          </a:bodyPr>
          <a:lstStyle/>
          <a:p>
            <a:pPr marL="0" marR="0" lvl="0" indent="0" algn="ctr" defTabSz="685788" rtl="0" eaLnBrk="1" fontAlgn="auto" latinLnBrk="0" hangingPunct="1">
              <a:lnSpc>
                <a:spcPct val="100000"/>
              </a:lnSpc>
              <a:spcBef>
                <a:spcPts val="0"/>
              </a:spcBef>
              <a:spcAft>
                <a:spcPts val="0"/>
              </a:spcAft>
              <a:buClrTx/>
              <a:buSzTx/>
              <a:buFontTx/>
              <a:buNone/>
              <a:tabLst/>
              <a:defRPr/>
            </a:pPr>
            <a:r>
              <a:rPr kumimoji="0" lang="en-US" sz="1000" b="1" i="1" u="sng"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Focus</a:t>
            </a:r>
          </a:p>
        </p:txBody>
      </p:sp>
      <p:sp>
        <p:nvSpPr>
          <p:cNvPr id="59" name="TextBox 58">
            <a:extLst>
              <a:ext uri="{FF2B5EF4-FFF2-40B4-BE49-F238E27FC236}">
                <a16:creationId xmlns:a16="http://schemas.microsoft.com/office/drawing/2014/main" id="{84D9BDFC-C404-4F03-9B42-17F591C052EF}"/>
              </a:ext>
            </a:extLst>
          </p:cNvPr>
          <p:cNvSpPr txBox="1"/>
          <p:nvPr/>
        </p:nvSpPr>
        <p:spPr>
          <a:xfrm rot="16200000">
            <a:off x="-125184" y="3729822"/>
            <a:ext cx="1128360" cy="400110"/>
          </a:xfrm>
          <a:prstGeom prst="rect">
            <a:avLst/>
          </a:prstGeom>
          <a:noFill/>
        </p:spPr>
        <p:txBody>
          <a:bodyPr wrap="square">
            <a:spAutoFit/>
          </a:bodyPr>
          <a:lstStyle/>
          <a:p>
            <a:pPr marL="0" marR="0" lvl="0" indent="0" algn="ctr" defTabSz="685788" rtl="0" eaLnBrk="1" fontAlgn="auto" latinLnBrk="0" hangingPunct="1">
              <a:lnSpc>
                <a:spcPct val="100000"/>
              </a:lnSpc>
              <a:spcBef>
                <a:spcPts val="0"/>
              </a:spcBef>
              <a:spcAft>
                <a:spcPts val="0"/>
              </a:spcAft>
              <a:buClrTx/>
              <a:buSzTx/>
              <a:buFontTx/>
              <a:buNone/>
              <a:tabLst/>
              <a:defRPr/>
            </a:pPr>
            <a:r>
              <a:rPr kumimoji="0" lang="en-US" sz="1000" b="1" i="1" u="sng"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Illustrative  Use Cases</a:t>
            </a:r>
          </a:p>
        </p:txBody>
      </p:sp>
      <p:sp>
        <p:nvSpPr>
          <p:cNvPr id="60" name="TextBox 59">
            <a:extLst>
              <a:ext uri="{FF2B5EF4-FFF2-40B4-BE49-F238E27FC236}">
                <a16:creationId xmlns:a16="http://schemas.microsoft.com/office/drawing/2014/main" id="{07C8E51F-C6B9-4FC4-9C79-62DD90C8C8FE}"/>
              </a:ext>
            </a:extLst>
          </p:cNvPr>
          <p:cNvSpPr txBox="1"/>
          <p:nvPr/>
        </p:nvSpPr>
        <p:spPr>
          <a:xfrm rot="16200000">
            <a:off x="-150958" y="4890321"/>
            <a:ext cx="1128360" cy="400110"/>
          </a:xfrm>
          <a:prstGeom prst="rect">
            <a:avLst/>
          </a:prstGeom>
          <a:noFill/>
        </p:spPr>
        <p:txBody>
          <a:bodyPr wrap="square">
            <a:spAutoFit/>
          </a:bodyPr>
          <a:lstStyle/>
          <a:p>
            <a:pPr marL="0" marR="0" lvl="0" indent="0" algn="ctr" defTabSz="685788" rtl="0" eaLnBrk="1" fontAlgn="auto" latinLnBrk="0" hangingPunct="1">
              <a:lnSpc>
                <a:spcPct val="100000"/>
              </a:lnSpc>
              <a:spcBef>
                <a:spcPts val="0"/>
              </a:spcBef>
              <a:spcAft>
                <a:spcPts val="0"/>
              </a:spcAft>
              <a:buClrTx/>
              <a:buSzTx/>
              <a:buFontTx/>
              <a:buNone/>
              <a:tabLst/>
              <a:defRPr/>
            </a:pPr>
            <a:r>
              <a:rPr kumimoji="0" lang="en-US" sz="1000" b="1" i="1" u="sng"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Risk Considerations</a:t>
            </a:r>
          </a:p>
        </p:txBody>
      </p:sp>
      <p:cxnSp>
        <p:nvCxnSpPr>
          <p:cNvPr id="29" name="Straight Connector 28">
            <a:extLst>
              <a:ext uri="{FF2B5EF4-FFF2-40B4-BE49-F238E27FC236}">
                <a16:creationId xmlns:a16="http://schemas.microsoft.com/office/drawing/2014/main" id="{27136A18-71B9-45ED-8438-89517100DA2F}"/>
              </a:ext>
            </a:extLst>
          </p:cNvPr>
          <p:cNvCxnSpPr>
            <a:cxnSpLocks/>
          </p:cNvCxnSpPr>
          <p:nvPr/>
        </p:nvCxnSpPr>
        <p:spPr>
          <a:xfrm>
            <a:off x="6283113" y="2342545"/>
            <a:ext cx="0" cy="906638"/>
          </a:xfrm>
          <a:prstGeom prst="line">
            <a:avLst/>
          </a:prstGeom>
          <a:ln w="12700">
            <a:solidFill>
              <a:schemeClr val="bg2"/>
            </a:solidFill>
            <a:prstDash val="lgDash"/>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6FE43672-35A4-406A-9E17-5480793C90B7}"/>
              </a:ext>
            </a:extLst>
          </p:cNvPr>
          <p:cNvCxnSpPr>
            <a:cxnSpLocks/>
          </p:cNvCxnSpPr>
          <p:nvPr/>
        </p:nvCxnSpPr>
        <p:spPr>
          <a:xfrm>
            <a:off x="2474835" y="2372655"/>
            <a:ext cx="0" cy="906638"/>
          </a:xfrm>
          <a:prstGeom prst="line">
            <a:avLst/>
          </a:prstGeom>
          <a:ln w="12700">
            <a:solidFill>
              <a:schemeClr val="bg2"/>
            </a:solidFill>
            <a:prstDash val="lgDash"/>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C00757A3-0873-4236-ABC3-5DA3FDDDE598}"/>
              </a:ext>
            </a:extLst>
          </p:cNvPr>
          <p:cNvCxnSpPr>
            <a:cxnSpLocks/>
          </p:cNvCxnSpPr>
          <p:nvPr/>
        </p:nvCxnSpPr>
        <p:spPr>
          <a:xfrm>
            <a:off x="10653722" y="2372655"/>
            <a:ext cx="0" cy="906638"/>
          </a:xfrm>
          <a:prstGeom prst="line">
            <a:avLst/>
          </a:prstGeom>
          <a:ln w="12700">
            <a:solidFill>
              <a:schemeClr val="bg2"/>
            </a:solidFill>
            <a:prstDash val="lgDash"/>
          </a:ln>
        </p:spPr>
        <p:style>
          <a:lnRef idx="1">
            <a:schemeClr val="accent1"/>
          </a:lnRef>
          <a:fillRef idx="0">
            <a:schemeClr val="accent1"/>
          </a:fillRef>
          <a:effectRef idx="0">
            <a:schemeClr val="accent1"/>
          </a:effectRef>
          <a:fontRef idx="minor">
            <a:schemeClr val="tx1"/>
          </a:fontRef>
        </p:style>
      </p:cxnSp>
      <p:sp>
        <p:nvSpPr>
          <p:cNvPr id="22" name="Trapezoid 21">
            <a:extLst>
              <a:ext uri="{FF2B5EF4-FFF2-40B4-BE49-F238E27FC236}">
                <a16:creationId xmlns:a16="http://schemas.microsoft.com/office/drawing/2014/main" id="{480E31A4-670D-41FB-AE1B-8A11180CE4E7}"/>
              </a:ext>
            </a:extLst>
          </p:cNvPr>
          <p:cNvSpPr/>
          <p:nvPr/>
        </p:nvSpPr>
        <p:spPr bwMode="gray">
          <a:xfrm>
            <a:off x="653626" y="5596433"/>
            <a:ext cx="11195465" cy="345157"/>
          </a:xfrm>
          <a:prstGeom prst="trapezoid">
            <a:avLst/>
          </a:prstGeom>
          <a:solidFill>
            <a:schemeClr val="accent6">
              <a:lumMod val="20000"/>
              <a:lumOff val="80000"/>
            </a:schemeClr>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Tx/>
              <a:buNone/>
              <a:tabLst/>
              <a:defRPr/>
            </a:pPr>
            <a:endParaRPr kumimoji="0" lang="en-US" sz="1400" b="1" i="0" u="none" strike="noStrike" kern="1200" cap="none" spc="0" normalizeH="0" baseline="0" noProof="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4" name="Rectangle 3">
            <a:extLst>
              <a:ext uri="{FF2B5EF4-FFF2-40B4-BE49-F238E27FC236}">
                <a16:creationId xmlns:a16="http://schemas.microsoft.com/office/drawing/2014/main" id="{0C45744E-34B7-4753-B9A0-D9A6C04E7469}"/>
              </a:ext>
            </a:extLst>
          </p:cNvPr>
          <p:cNvSpPr/>
          <p:nvPr/>
        </p:nvSpPr>
        <p:spPr bwMode="gray">
          <a:xfrm>
            <a:off x="653626" y="5915667"/>
            <a:ext cx="11188439" cy="454288"/>
          </a:xfrm>
          <a:prstGeom prst="rect">
            <a:avLst/>
          </a:prstGeom>
          <a:solidFill>
            <a:schemeClr val="accent6">
              <a:alpha val="80000"/>
            </a:schemeClr>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400" b="1" i="0" u="none" strike="noStrike" kern="1200" cap="none" spc="0" normalizeH="0" baseline="0" noProof="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52" name="TextBox 51">
            <a:extLst>
              <a:ext uri="{FF2B5EF4-FFF2-40B4-BE49-F238E27FC236}">
                <a16:creationId xmlns:a16="http://schemas.microsoft.com/office/drawing/2014/main" id="{183B3D64-7516-49FF-8E0A-BB45C05CCA60}"/>
              </a:ext>
            </a:extLst>
          </p:cNvPr>
          <p:cNvSpPr txBox="1"/>
          <p:nvPr/>
        </p:nvSpPr>
        <p:spPr>
          <a:xfrm>
            <a:off x="8757982" y="1038013"/>
            <a:ext cx="3034057" cy="369332"/>
          </a:xfrm>
          <a:prstGeom prst="rect">
            <a:avLst/>
          </a:prstGeom>
          <a:noFill/>
        </p:spPr>
        <p:txBody>
          <a:bodyPr wrap="square">
            <a:spAutoFit/>
          </a:bodyPr>
          <a:lstStyle>
            <a:defPPr>
              <a:defRPr lang="en-US"/>
            </a:defPPr>
            <a:lvl1pPr marR="0" lvl="0" indent="0" defTabSz="685788" fontAlgn="auto">
              <a:lnSpc>
                <a:spcPct val="100000"/>
              </a:lnSpc>
              <a:spcBef>
                <a:spcPts val="0"/>
              </a:spcBef>
              <a:spcAft>
                <a:spcPts val="0"/>
              </a:spcAft>
              <a:buClrTx/>
              <a:buSzTx/>
              <a:buFontTx/>
              <a:buNone/>
              <a:tabLst/>
              <a:defRPr kumimoji="0" b="1" i="1" u="none" strike="noStrike" cap="none" spc="0" normalizeH="0" baseline="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defRPr>
            </a:lvl1pPr>
          </a:lstStyle>
          <a:p>
            <a:pPr marL="0" marR="0" lvl="0" indent="0" algn="l" defTabSz="685788"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Industry/Domain Specific</a:t>
            </a:r>
          </a:p>
        </p:txBody>
      </p:sp>
      <p:pic>
        <p:nvPicPr>
          <p:cNvPr id="13" name="Picture 12">
            <a:extLst>
              <a:ext uri="{FF2B5EF4-FFF2-40B4-BE49-F238E27FC236}">
                <a16:creationId xmlns:a16="http://schemas.microsoft.com/office/drawing/2014/main" id="{1D284A4D-0645-7964-74B4-A89D6DB7162F}"/>
              </a:ext>
            </a:extLst>
          </p:cNvPr>
          <p:cNvPicPr>
            <a:picLocks noChangeAspect="1"/>
          </p:cNvPicPr>
          <p:nvPr/>
        </p:nvPicPr>
        <p:blipFill>
          <a:blip r:embed="rId6"/>
          <a:stretch>
            <a:fillRect/>
          </a:stretch>
        </p:blipFill>
        <p:spPr>
          <a:xfrm>
            <a:off x="10798411" y="2538223"/>
            <a:ext cx="303808" cy="170892"/>
          </a:xfrm>
          <a:prstGeom prst="rect">
            <a:avLst/>
          </a:prstGeom>
        </p:spPr>
      </p:pic>
      <p:sp>
        <p:nvSpPr>
          <p:cNvPr id="20" name="TextBox 19">
            <a:extLst>
              <a:ext uri="{FF2B5EF4-FFF2-40B4-BE49-F238E27FC236}">
                <a16:creationId xmlns:a16="http://schemas.microsoft.com/office/drawing/2014/main" id="{7171EADB-B608-CAC9-94ED-186C0FEEFDB0}"/>
              </a:ext>
            </a:extLst>
          </p:cNvPr>
          <p:cNvSpPr txBox="1"/>
          <p:nvPr/>
        </p:nvSpPr>
        <p:spPr>
          <a:xfrm>
            <a:off x="11069651" y="2516549"/>
            <a:ext cx="917101" cy="246221"/>
          </a:xfrm>
          <a:prstGeom prst="rect">
            <a:avLst/>
          </a:prstGeom>
          <a:noFill/>
        </p:spPr>
        <p:txBody>
          <a:bodyPr wrap="square">
            <a:spAutoFit/>
          </a:bodyPr>
          <a:lstStyle>
            <a:defPPr>
              <a:defRPr lang="en-US"/>
            </a:defPPr>
            <a:lvl1pPr marR="0" lvl="0" indent="0" algn="ctr" defTabSz="685788" fontAlgn="auto">
              <a:lnSpc>
                <a:spcPct val="100000"/>
              </a:lnSpc>
              <a:spcBef>
                <a:spcPts val="400"/>
              </a:spcBef>
              <a:spcAft>
                <a:spcPts val="0"/>
              </a:spcAft>
              <a:buClrTx/>
              <a:buSzTx/>
              <a:buFontTx/>
              <a:buNone/>
              <a:tabLst/>
              <a:defRPr kumimoji="0" sz="1000" b="1" i="1" u="none" strike="noStrike" cap="none" spc="0" normalizeH="0" baseline="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defRPr>
            </a:lvl1pPr>
          </a:lstStyle>
          <a:p>
            <a:pPr marL="0" marR="0" lvl="0" indent="0" algn="l" defTabSz="685788" rtl="0" eaLnBrk="1" fontAlgn="auto" latinLnBrk="0" hangingPunct="1">
              <a:lnSpc>
                <a:spcPct val="100000"/>
              </a:lnSpc>
              <a:spcBef>
                <a:spcPts val="400"/>
              </a:spcBef>
              <a:spcAft>
                <a:spcPts val="0"/>
              </a:spcAft>
              <a:buClrTx/>
              <a:buSzTx/>
              <a:buFontTx/>
              <a:buNone/>
              <a:tabLst/>
              <a:defRPr/>
            </a:pPr>
            <a:r>
              <a:rPr kumimoji="0" lang="en-US" sz="1000" b="1" i="1"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NVIDIA</a:t>
            </a:r>
          </a:p>
        </p:txBody>
      </p:sp>
      <p:pic>
        <p:nvPicPr>
          <p:cNvPr id="21" name="Picture 2" descr="Open Ai Logo PNG Vectors Free Download">
            <a:extLst>
              <a:ext uri="{FF2B5EF4-FFF2-40B4-BE49-F238E27FC236}">
                <a16:creationId xmlns:a16="http://schemas.microsoft.com/office/drawing/2014/main" id="{C7B26D19-4278-EABD-F34A-312958D8265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865225" y="3094949"/>
            <a:ext cx="173209" cy="17555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Open Ai Logo PNG Vectors Free Download">
            <a:extLst>
              <a:ext uri="{FF2B5EF4-FFF2-40B4-BE49-F238E27FC236}">
                <a16:creationId xmlns:a16="http://schemas.microsoft.com/office/drawing/2014/main" id="{11D5752B-F931-4EF2-C6E0-7A8EF8C5DC3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70982" y="2846529"/>
            <a:ext cx="205299" cy="208074"/>
          </a:xfrm>
          <a:prstGeom prst="rect">
            <a:avLst/>
          </a:prstGeom>
          <a:noFill/>
          <a:extLst>
            <a:ext uri="{909E8E84-426E-40DD-AFC4-6F175D3DCCD1}">
              <a14:hiddenFill xmlns:a14="http://schemas.microsoft.com/office/drawing/2010/main">
                <a:solidFill>
                  <a:srgbClr val="FFFFFF"/>
                </a:solidFill>
              </a14:hiddenFill>
            </a:ext>
          </a:extLst>
        </p:spPr>
      </p:pic>
      <p:sp>
        <p:nvSpPr>
          <p:cNvPr id="67" name="TextBox 66">
            <a:extLst>
              <a:ext uri="{FF2B5EF4-FFF2-40B4-BE49-F238E27FC236}">
                <a16:creationId xmlns:a16="http://schemas.microsoft.com/office/drawing/2014/main" id="{3E145D3D-55A4-49D8-988B-B4861210D079}"/>
              </a:ext>
            </a:extLst>
          </p:cNvPr>
          <p:cNvSpPr txBox="1"/>
          <p:nvPr/>
        </p:nvSpPr>
        <p:spPr>
          <a:xfrm>
            <a:off x="3334090" y="2811393"/>
            <a:ext cx="636534" cy="246221"/>
          </a:xfrm>
          <a:prstGeom prst="rect">
            <a:avLst/>
          </a:prstGeom>
          <a:noFill/>
        </p:spPr>
        <p:txBody>
          <a:bodyPr wrap="square">
            <a:spAutoFit/>
          </a:bodyPr>
          <a:lstStyle/>
          <a:p>
            <a:pPr marL="0" marR="0" lvl="0" indent="0" defTabSz="685788" rtl="0" eaLnBrk="1" fontAlgn="auto" latinLnBrk="0" hangingPunct="1">
              <a:lnSpc>
                <a:spcPct val="100000"/>
              </a:lnSpc>
              <a:spcBef>
                <a:spcPts val="400"/>
              </a:spcBef>
              <a:spcAft>
                <a:spcPts val="0"/>
              </a:spcAft>
              <a:buClrTx/>
              <a:buSzTx/>
              <a:buFontTx/>
              <a:buNone/>
              <a:tabLst/>
              <a:defRPr/>
            </a:pPr>
            <a:r>
              <a:rPr kumimoji="0" lang="en-US" sz="1000" b="1" i="1" u="none" strike="noStrike" kern="1200" cap="none" spc="0" normalizeH="0" baseline="0" noProof="0" err="1">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OpenAI</a:t>
            </a:r>
            <a:r>
              <a:rPr kumimoji="0" lang="en-US" sz="1000" b="1" i="1"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 </a:t>
            </a:r>
          </a:p>
        </p:txBody>
      </p:sp>
      <p:sp>
        <p:nvSpPr>
          <p:cNvPr id="71" name="TextBox 70">
            <a:extLst>
              <a:ext uri="{FF2B5EF4-FFF2-40B4-BE49-F238E27FC236}">
                <a16:creationId xmlns:a16="http://schemas.microsoft.com/office/drawing/2014/main" id="{7D68F4FC-B77E-4D74-AFAC-33CE3EB64CB8}"/>
              </a:ext>
            </a:extLst>
          </p:cNvPr>
          <p:cNvSpPr txBox="1"/>
          <p:nvPr/>
        </p:nvSpPr>
        <p:spPr>
          <a:xfrm>
            <a:off x="10738481" y="2217992"/>
            <a:ext cx="1181209" cy="260221"/>
          </a:xfrm>
          <a:prstGeom prst="rect">
            <a:avLst/>
          </a:prstGeom>
          <a:noFill/>
        </p:spPr>
        <p:txBody>
          <a:bodyPr wrap="square">
            <a:spAutoFit/>
          </a:bodyPr>
          <a:lstStyle/>
          <a:p>
            <a:pPr marL="0" marR="0" lvl="0" indent="0" algn="l" defTabSz="685788" rtl="0" eaLnBrk="1" fontAlgn="auto" latinLnBrk="0" hangingPunct="1">
              <a:lnSpc>
                <a:spcPct val="100000"/>
              </a:lnSpc>
              <a:spcBef>
                <a:spcPts val="0"/>
              </a:spcBef>
              <a:spcAft>
                <a:spcPts val="0"/>
              </a:spcAft>
              <a:buClrTx/>
              <a:buSzTx/>
              <a:buFontTx/>
              <a:buNone/>
              <a:tabLst/>
              <a:defRPr/>
            </a:pPr>
            <a:r>
              <a:rPr kumimoji="0" lang="en-US" sz="1100" b="0" i="1"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Major Players</a:t>
            </a:r>
          </a:p>
        </p:txBody>
      </p:sp>
      <p:sp>
        <p:nvSpPr>
          <p:cNvPr id="75" name="Rectangle: Rounded Corners 74">
            <a:extLst>
              <a:ext uri="{FF2B5EF4-FFF2-40B4-BE49-F238E27FC236}">
                <a16:creationId xmlns:a16="http://schemas.microsoft.com/office/drawing/2014/main" id="{5F33BED6-D244-4A93-83D3-8FDB471D3392}"/>
              </a:ext>
            </a:extLst>
          </p:cNvPr>
          <p:cNvSpPr/>
          <p:nvPr/>
        </p:nvSpPr>
        <p:spPr bwMode="gray">
          <a:xfrm>
            <a:off x="8636000" y="6461600"/>
            <a:ext cx="1554480" cy="245036"/>
          </a:xfrm>
          <a:prstGeom prst="roundRect">
            <a:avLst/>
          </a:prstGeom>
          <a:solidFill>
            <a:srgbClr val="D7F4D0"/>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n-US" sz="800" b="1" i="0" u="none" strike="noStrike" kern="1200" cap="none" spc="0" normalizeH="0" baseline="0" noProof="0">
                <a:ln>
                  <a:noFill/>
                </a:ln>
                <a:solidFill>
                  <a:srgbClr val="53565A"/>
                </a:solidFill>
                <a:effectLst/>
                <a:uLnTx/>
                <a:uFillTx/>
                <a:latin typeface="Open Sans" panose="020B0606030504020204" pitchFamily="34" charset="0"/>
                <a:ea typeface="Open Sans" panose="020B0606030504020204" pitchFamily="34" charset="0"/>
                <a:cs typeface="Open Sans" panose="020B0606030504020204" pitchFamily="34" charset="0"/>
              </a:rPr>
              <a:t>OP-owned</a:t>
            </a:r>
          </a:p>
        </p:txBody>
      </p:sp>
      <p:sp>
        <p:nvSpPr>
          <p:cNvPr id="76" name="Rectangle: Rounded Corners 75">
            <a:extLst>
              <a:ext uri="{FF2B5EF4-FFF2-40B4-BE49-F238E27FC236}">
                <a16:creationId xmlns:a16="http://schemas.microsoft.com/office/drawing/2014/main" id="{370FAED4-A22A-4272-A585-8570BA035AEE}"/>
              </a:ext>
            </a:extLst>
          </p:cNvPr>
          <p:cNvSpPr/>
          <p:nvPr/>
        </p:nvSpPr>
        <p:spPr bwMode="gray">
          <a:xfrm>
            <a:off x="10248900" y="6461600"/>
            <a:ext cx="1554480" cy="248256"/>
          </a:xfrm>
          <a:prstGeom prst="roundRect">
            <a:avLst/>
          </a:prstGeom>
          <a:solidFill>
            <a:srgbClr val="A0D6DD"/>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n-US" sz="800" b="1" i="0" u="none" strike="noStrike" kern="1200" cap="none" spc="0" normalizeH="0" baseline="0" noProof="0">
                <a:ln>
                  <a:noFill/>
                </a:ln>
                <a:solidFill>
                  <a:srgbClr val="53565A"/>
                </a:solidFill>
                <a:effectLst/>
                <a:uLnTx/>
                <a:uFillTx/>
                <a:latin typeface="Open Sans" panose="020B0606030504020204" pitchFamily="34" charset="0"/>
                <a:ea typeface="Open Sans" panose="020B0606030504020204" pitchFamily="34" charset="0"/>
                <a:cs typeface="Open Sans" panose="020B0606030504020204" pitchFamily="34" charset="0"/>
              </a:rPr>
              <a:t>Industry-owned</a:t>
            </a:r>
          </a:p>
        </p:txBody>
      </p:sp>
      <p:pic>
        <p:nvPicPr>
          <p:cNvPr id="78" name="Picture 8">
            <a:extLst>
              <a:ext uri="{FF2B5EF4-FFF2-40B4-BE49-F238E27FC236}">
                <a16:creationId xmlns:a16="http://schemas.microsoft.com/office/drawing/2014/main" id="{7C3ACF5E-B4E0-4060-A865-AC0D3EC9832C}"/>
              </a:ext>
            </a:extLst>
          </p:cNvPr>
          <p:cNvPicPr>
            <a:picLocks noChangeAspect="1" noChangeArrowheads="1"/>
          </p:cNvPicPr>
          <p:nvPr/>
        </p:nvPicPr>
        <p:blipFill>
          <a:blip r:embed="rId8" cstate="email">
            <a:extLst>
              <a:ext uri="{28A0092B-C50C-407E-A947-70E740481C1C}">
                <a14:useLocalDpi xmlns:a14="http://schemas.microsoft.com/office/drawing/2010/main" val="0"/>
              </a:ext>
            </a:extLst>
          </a:blip>
          <a:srcRect/>
          <a:stretch>
            <a:fillRect/>
          </a:stretch>
        </p:blipFill>
        <p:spPr bwMode="auto">
          <a:xfrm>
            <a:off x="5243171" y="5616061"/>
            <a:ext cx="638887" cy="119066"/>
          </a:xfrm>
          <a:prstGeom prst="rect">
            <a:avLst/>
          </a:prstGeom>
          <a:noFill/>
          <a:extLst>
            <a:ext uri="{909E8E84-426E-40DD-AFC4-6F175D3DCCD1}">
              <a14:hiddenFill xmlns:a14="http://schemas.microsoft.com/office/drawing/2010/main">
                <a:solidFill>
                  <a:srgbClr val="FFFFFF"/>
                </a:solidFill>
              </a14:hiddenFill>
            </a:ext>
          </a:extLst>
        </p:spPr>
      </p:pic>
      <p:pic>
        <p:nvPicPr>
          <p:cNvPr id="79" name="Picture 8">
            <a:extLst>
              <a:ext uri="{FF2B5EF4-FFF2-40B4-BE49-F238E27FC236}">
                <a16:creationId xmlns:a16="http://schemas.microsoft.com/office/drawing/2014/main" id="{10830DDB-F343-4FD4-9973-CCC994CE5B50}"/>
              </a:ext>
            </a:extLst>
          </p:cNvPr>
          <p:cNvPicPr>
            <a:picLocks noChangeAspect="1" noChangeArrowheads="1"/>
          </p:cNvPicPr>
          <p:nvPr/>
        </p:nvPicPr>
        <p:blipFill>
          <a:blip r:embed="rId8" cstate="email">
            <a:extLst>
              <a:ext uri="{28A0092B-C50C-407E-A947-70E740481C1C}">
                <a14:useLocalDpi xmlns:a14="http://schemas.microsoft.com/office/drawing/2010/main" val="0"/>
              </a:ext>
            </a:extLst>
          </a:blip>
          <a:srcRect/>
          <a:stretch>
            <a:fillRect/>
          </a:stretch>
        </p:blipFill>
        <p:spPr bwMode="auto">
          <a:xfrm>
            <a:off x="9010194" y="5655456"/>
            <a:ext cx="890255" cy="165912"/>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6E2B7F35-F06B-44D5-9ED2-D19F79EC470A}"/>
              </a:ext>
            </a:extLst>
          </p:cNvPr>
          <p:cNvPicPr>
            <a:picLocks noChangeAspect="1"/>
          </p:cNvPicPr>
          <p:nvPr/>
        </p:nvPicPr>
        <p:blipFill>
          <a:blip r:embed="rId9"/>
          <a:stretch>
            <a:fillRect/>
          </a:stretch>
        </p:blipFill>
        <p:spPr>
          <a:xfrm>
            <a:off x="3347392" y="5436886"/>
            <a:ext cx="776012" cy="517341"/>
          </a:xfrm>
          <a:prstGeom prst="rect">
            <a:avLst/>
          </a:prstGeom>
        </p:spPr>
      </p:pic>
      <p:pic>
        <p:nvPicPr>
          <p:cNvPr id="16" name="Picture 15">
            <a:extLst>
              <a:ext uri="{FF2B5EF4-FFF2-40B4-BE49-F238E27FC236}">
                <a16:creationId xmlns:a16="http://schemas.microsoft.com/office/drawing/2014/main" id="{FBC6A5DB-42AE-4B10-A947-6678903619D1}"/>
              </a:ext>
            </a:extLst>
          </p:cNvPr>
          <p:cNvPicPr>
            <a:picLocks noChangeAspect="1"/>
          </p:cNvPicPr>
          <p:nvPr/>
        </p:nvPicPr>
        <p:blipFill>
          <a:blip r:embed="rId10"/>
          <a:stretch>
            <a:fillRect/>
          </a:stretch>
        </p:blipFill>
        <p:spPr>
          <a:xfrm>
            <a:off x="4140023" y="5636721"/>
            <a:ext cx="228083" cy="136494"/>
          </a:xfrm>
          <a:prstGeom prst="rect">
            <a:avLst/>
          </a:prstGeom>
        </p:spPr>
      </p:pic>
      <p:pic>
        <p:nvPicPr>
          <p:cNvPr id="23" name="Picture 22">
            <a:extLst>
              <a:ext uri="{FF2B5EF4-FFF2-40B4-BE49-F238E27FC236}">
                <a16:creationId xmlns:a16="http://schemas.microsoft.com/office/drawing/2014/main" id="{C31F6B04-276A-445C-B763-EBED2DCCAB5F}"/>
              </a:ext>
            </a:extLst>
          </p:cNvPr>
          <p:cNvPicPr>
            <a:picLocks noChangeAspect="1"/>
          </p:cNvPicPr>
          <p:nvPr/>
        </p:nvPicPr>
        <p:blipFill>
          <a:blip r:embed="rId11"/>
          <a:stretch>
            <a:fillRect/>
          </a:stretch>
        </p:blipFill>
        <p:spPr>
          <a:xfrm>
            <a:off x="4424956" y="5490587"/>
            <a:ext cx="572661" cy="381774"/>
          </a:xfrm>
          <a:prstGeom prst="rect">
            <a:avLst/>
          </a:prstGeom>
        </p:spPr>
      </p:pic>
      <p:pic>
        <p:nvPicPr>
          <p:cNvPr id="25" name="Picture 24">
            <a:extLst>
              <a:ext uri="{FF2B5EF4-FFF2-40B4-BE49-F238E27FC236}">
                <a16:creationId xmlns:a16="http://schemas.microsoft.com/office/drawing/2014/main" id="{99301B5B-15F7-4181-8656-5679402F0F03}"/>
              </a:ext>
            </a:extLst>
          </p:cNvPr>
          <p:cNvPicPr>
            <a:picLocks noChangeAspect="1"/>
          </p:cNvPicPr>
          <p:nvPr/>
        </p:nvPicPr>
        <p:blipFill>
          <a:blip r:embed="rId12"/>
          <a:stretch>
            <a:fillRect/>
          </a:stretch>
        </p:blipFill>
        <p:spPr>
          <a:xfrm>
            <a:off x="3599106" y="5760423"/>
            <a:ext cx="644284" cy="154024"/>
          </a:xfrm>
          <a:prstGeom prst="rect">
            <a:avLst/>
          </a:prstGeom>
        </p:spPr>
      </p:pic>
      <p:pic>
        <p:nvPicPr>
          <p:cNvPr id="28" name="Picture 27">
            <a:extLst>
              <a:ext uri="{FF2B5EF4-FFF2-40B4-BE49-F238E27FC236}">
                <a16:creationId xmlns:a16="http://schemas.microsoft.com/office/drawing/2014/main" id="{6E8CD850-4DBC-4283-BC29-1509B8070A8F}"/>
              </a:ext>
            </a:extLst>
          </p:cNvPr>
          <p:cNvPicPr>
            <a:picLocks noChangeAspect="1"/>
          </p:cNvPicPr>
          <p:nvPr/>
        </p:nvPicPr>
        <p:blipFill>
          <a:blip r:embed="rId13"/>
          <a:stretch>
            <a:fillRect/>
          </a:stretch>
        </p:blipFill>
        <p:spPr>
          <a:xfrm>
            <a:off x="4243562" y="5623590"/>
            <a:ext cx="834188" cy="441702"/>
          </a:xfrm>
          <a:prstGeom prst="rect">
            <a:avLst/>
          </a:prstGeom>
        </p:spPr>
      </p:pic>
      <p:cxnSp>
        <p:nvCxnSpPr>
          <p:cNvPr id="82" name="Straight Connector 81">
            <a:extLst>
              <a:ext uri="{FF2B5EF4-FFF2-40B4-BE49-F238E27FC236}">
                <a16:creationId xmlns:a16="http://schemas.microsoft.com/office/drawing/2014/main" id="{4A80EC08-EA18-4BF4-B98A-A822741BAD25}"/>
              </a:ext>
            </a:extLst>
          </p:cNvPr>
          <p:cNvCxnSpPr>
            <a:cxnSpLocks/>
          </p:cNvCxnSpPr>
          <p:nvPr/>
        </p:nvCxnSpPr>
        <p:spPr>
          <a:xfrm>
            <a:off x="5073966" y="6005651"/>
            <a:ext cx="0" cy="274320"/>
          </a:xfrm>
          <a:prstGeom prst="line">
            <a:avLst/>
          </a:prstGeom>
          <a:ln w="12700">
            <a:solidFill>
              <a:srgbClr val="EFF4FF"/>
            </a:solidFill>
            <a:prstDash val="solid"/>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1C51D48C-76C0-488B-B531-2B8D3278CAD2}"/>
              </a:ext>
            </a:extLst>
          </p:cNvPr>
          <p:cNvCxnSpPr>
            <a:cxnSpLocks/>
          </p:cNvCxnSpPr>
          <p:nvPr/>
        </p:nvCxnSpPr>
        <p:spPr>
          <a:xfrm>
            <a:off x="7720907" y="6005651"/>
            <a:ext cx="0" cy="274320"/>
          </a:xfrm>
          <a:prstGeom prst="line">
            <a:avLst/>
          </a:prstGeom>
          <a:ln w="12700">
            <a:solidFill>
              <a:srgbClr val="EFF4FF"/>
            </a:solidFill>
            <a:prstDash val="solid"/>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B2A99109-24EC-4A2D-84B0-D40FAC8063C0}"/>
              </a:ext>
            </a:extLst>
          </p:cNvPr>
          <p:cNvPicPr>
            <a:picLocks noChangeAspect="1"/>
          </p:cNvPicPr>
          <p:nvPr/>
        </p:nvPicPr>
        <p:blipFill>
          <a:blip r:embed="rId14"/>
          <a:stretch>
            <a:fillRect/>
          </a:stretch>
        </p:blipFill>
        <p:spPr>
          <a:xfrm>
            <a:off x="3162071" y="5704968"/>
            <a:ext cx="364076" cy="191650"/>
          </a:xfrm>
          <a:prstGeom prst="rect">
            <a:avLst/>
          </a:prstGeom>
        </p:spPr>
      </p:pic>
      <p:sp>
        <p:nvSpPr>
          <p:cNvPr id="15" name="TextBox 14">
            <a:extLst>
              <a:ext uri="{FF2B5EF4-FFF2-40B4-BE49-F238E27FC236}">
                <a16:creationId xmlns:a16="http://schemas.microsoft.com/office/drawing/2014/main" id="{C139571E-EF51-674B-F84A-FCBCEFE7CFD4}"/>
              </a:ext>
            </a:extLst>
          </p:cNvPr>
          <p:cNvSpPr txBox="1"/>
          <p:nvPr/>
        </p:nvSpPr>
        <p:spPr>
          <a:xfrm>
            <a:off x="3346937" y="3066649"/>
            <a:ext cx="616586" cy="246221"/>
          </a:xfrm>
          <a:prstGeom prst="rect">
            <a:avLst/>
          </a:prstGeom>
          <a:noFill/>
        </p:spPr>
        <p:txBody>
          <a:bodyPr wrap="square">
            <a:spAutoFit/>
          </a:bodyPr>
          <a:lstStyle/>
          <a:p>
            <a:pPr marL="0" marR="0" lvl="0" indent="0" defTabSz="685788" rtl="0" eaLnBrk="1" fontAlgn="auto" latinLnBrk="0" hangingPunct="1">
              <a:lnSpc>
                <a:spcPct val="100000"/>
              </a:lnSpc>
              <a:spcBef>
                <a:spcPts val="400"/>
              </a:spcBef>
              <a:spcAft>
                <a:spcPts val="0"/>
              </a:spcAft>
              <a:buClrTx/>
              <a:buSzTx/>
              <a:buFontTx/>
              <a:buNone/>
              <a:tabLst/>
              <a:defRPr/>
            </a:pPr>
            <a:r>
              <a:rPr kumimoji="0" lang="en-US" sz="1000" b="1" i="1"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GitHub</a:t>
            </a:r>
          </a:p>
        </p:txBody>
      </p:sp>
      <p:sp>
        <p:nvSpPr>
          <p:cNvPr id="72" name="TextBox 71">
            <a:extLst>
              <a:ext uri="{FF2B5EF4-FFF2-40B4-BE49-F238E27FC236}">
                <a16:creationId xmlns:a16="http://schemas.microsoft.com/office/drawing/2014/main" id="{BC6B93B0-84A6-4B2B-BCC8-E97D2B4F0ACA}"/>
              </a:ext>
            </a:extLst>
          </p:cNvPr>
          <p:cNvSpPr txBox="1"/>
          <p:nvPr/>
        </p:nvSpPr>
        <p:spPr>
          <a:xfrm>
            <a:off x="3850441" y="6461600"/>
            <a:ext cx="4747763" cy="246221"/>
          </a:xfrm>
          <a:prstGeom prst="rect">
            <a:avLst/>
          </a:prstGeom>
          <a:noFill/>
        </p:spPr>
        <p:txBody>
          <a:bodyPr wrap="square" lIns="0" tIns="0" rIns="0" bIns="0" rtlCol="0">
            <a:spAutoFit/>
          </a:bodyPr>
          <a:lstStyle>
            <a:defPPr>
              <a:defRPr lang="en-US"/>
            </a:defPPr>
            <a:lvl1pPr marR="0" lvl="0" indent="0" fontAlgn="auto">
              <a:lnSpc>
                <a:spcPct val="100000"/>
              </a:lnSpc>
              <a:spcBef>
                <a:spcPts val="600"/>
              </a:spcBef>
              <a:spcAft>
                <a:spcPts val="0"/>
              </a:spcAft>
              <a:buClrTx/>
              <a:buSzPct val="100000"/>
              <a:buFontTx/>
              <a:buNone/>
              <a:tabLst/>
              <a:defRPr kumimoji="0" sz="1050" b="0" u="none" strike="noStrike" cap="none" spc="0" normalizeH="0" baseline="0">
                <a:ln>
                  <a:noFill/>
                </a:ln>
                <a:solidFill>
                  <a:srgbClr val="007CB0"/>
                </a:solidFill>
                <a:effectLst/>
                <a:uLnTx/>
                <a:uFillTx/>
                <a:latin typeface="Open Sans" panose="020B0606030504020204" pitchFamily="34" charset="0"/>
                <a:ea typeface="Open Sans" panose="020B0606030504020204" pitchFamily="34" charset="0"/>
                <a:cs typeface="Open Sans" panose="020B0606030504020204" pitchFamily="34" charset="0"/>
              </a:defRPr>
            </a:lvl1pPr>
          </a:lstStyle>
          <a:p>
            <a:r>
              <a:rPr lang="en-US" sz="800" i="1" baseline="30000">
                <a:solidFill>
                  <a:schemeClr val="tx1"/>
                </a:solidFill>
              </a:rPr>
              <a:t>1</a:t>
            </a:r>
            <a:r>
              <a:rPr lang="en-US" sz="800" i="1">
                <a:solidFill>
                  <a:schemeClr val="tx1"/>
                </a:solidFill>
              </a:rPr>
              <a:t>FM: Foundation Model, AI model that is trained on broad data (generally using self-supervision at scale) that can be adapted (e.g., fine-tuned) to a wide range of downstream tasks e.g., Large Language models </a:t>
            </a:r>
          </a:p>
        </p:txBody>
      </p:sp>
      <p:sp>
        <p:nvSpPr>
          <p:cNvPr id="9" name="Rectangle: Rounded Corners 8">
            <a:extLst>
              <a:ext uri="{FF2B5EF4-FFF2-40B4-BE49-F238E27FC236}">
                <a16:creationId xmlns:a16="http://schemas.microsoft.com/office/drawing/2014/main" id="{51D089AA-3AD5-44E0-9CA2-649425971518}"/>
              </a:ext>
            </a:extLst>
          </p:cNvPr>
          <p:cNvSpPr/>
          <p:nvPr/>
        </p:nvSpPr>
        <p:spPr bwMode="gray">
          <a:xfrm>
            <a:off x="4521382" y="1714036"/>
            <a:ext cx="3503337" cy="483796"/>
          </a:xfrm>
          <a:prstGeom prst="roundRect">
            <a:avLst/>
          </a:prstGeom>
          <a:gradFill>
            <a:gsLst>
              <a:gs pos="51000">
                <a:srgbClr val="A0D6DD"/>
              </a:gs>
              <a:gs pos="49000">
                <a:srgbClr val="D7F4D0"/>
              </a:gs>
            </a:gsLst>
            <a:lin ang="0" scaled="1"/>
          </a:gra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n-US" sz="1600" b="1" i="0" u="none" strike="noStrike" kern="1200" cap="none" spc="0" normalizeH="0" baseline="0" noProof="0">
                <a:ln>
                  <a:noFill/>
                </a:ln>
                <a:solidFill>
                  <a:srgbClr val="53565A"/>
                </a:solidFill>
                <a:effectLst/>
                <a:uLnTx/>
                <a:uFillTx/>
                <a:latin typeface="Open Sans" panose="020B0606030504020204" pitchFamily="34" charset="0"/>
                <a:ea typeface="Open Sans" panose="020B0606030504020204" pitchFamily="34" charset="0"/>
                <a:cs typeface="Open Sans" panose="020B0606030504020204" pitchFamily="34" charset="0"/>
              </a:rPr>
              <a:t>Accelerating Growth</a:t>
            </a:r>
          </a:p>
        </p:txBody>
      </p:sp>
      <p:pic>
        <p:nvPicPr>
          <p:cNvPr id="81" name="Picture 80">
            <a:extLst>
              <a:ext uri="{FF2B5EF4-FFF2-40B4-BE49-F238E27FC236}">
                <a16:creationId xmlns:a16="http://schemas.microsoft.com/office/drawing/2014/main" id="{787F4C84-F3D8-48D9-90D5-6BCC6AEBC160}"/>
              </a:ext>
            </a:extLst>
          </p:cNvPr>
          <p:cNvPicPr>
            <a:picLocks noChangeAspect="1"/>
          </p:cNvPicPr>
          <p:nvPr/>
        </p:nvPicPr>
        <p:blipFill>
          <a:blip r:embed="rId6"/>
          <a:stretch>
            <a:fillRect/>
          </a:stretch>
        </p:blipFill>
        <p:spPr>
          <a:xfrm>
            <a:off x="6592379" y="2562540"/>
            <a:ext cx="303808" cy="170892"/>
          </a:xfrm>
          <a:prstGeom prst="rect">
            <a:avLst/>
          </a:prstGeom>
        </p:spPr>
      </p:pic>
      <p:sp>
        <p:nvSpPr>
          <p:cNvPr id="85" name="TextBox 84">
            <a:extLst>
              <a:ext uri="{FF2B5EF4-FFF2-40B4-BE49-F238E27FC236}">
                <a16:creationId xmlns:a16="http://schemas.microsoft.com/office/drawing/2014/main" id="{FEF91F30-5840-4316-8524-3DC261D916DB}"/>
              </a:ext>
            </a:extLst>
          </p:cNvPr>
          <p:cNvSpPr txBox="1"/>
          <p:nvPr/>
        </p:nvSpPr>
        <p:spPr>
          <a:xfrm>
            <a:off x="6863619" y="2540866"/>
            <a:ext cx="917101" cy="779701"/>
          </a:xfrm>
          <a:prstGeom prst="rect">
            <a:avLst/>
          </a:prstGeom>
          <a:noFill/>
        </p:spPr>
        <p:txBody>
          <a:bodyPr wrap="square">
            <a:spAutoFit/>
          </a:bodyPr>
          <a:lstStyle>
            <a:defPPr>
              <a:defRPr lang="en-US"/>
            </a:defPPr>
            <a:lvl1pPr marR="0" lvl="0" indent="0" algn="ctr" defTabSz="685788" fontAlgn="auto">
              <a:lnSpc>
                <a:spcPct val="100000"/>
              </a:lnSpc>
              <a:spcBef>
                <a:spcPts val="400"/>
              </a:spcBef>
              <a:spcAft>
                <a:spcPts val="0"/>
              </a:spcAft>
              <a:buClrTx/>
              <a:buSzTx/>
              <a:buFontTx/>
              <a:buNone/>
              <a:tabLst/>
              <a:defRPr kumimoji="0" sz="1000" b="1" i="1" u="none" strike="noStrike" cap="none" spc="0" normalizeH="0" baseline="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defRPr>
            </a:lvl1pPr>
          </a:lstStyle>
          <a:p>
            <a:pPr marL="0" marR="0" lvl="0" indent="0" algn="l" defTabSz="685788" rtl="0" eaLnBrk="1" fontAlgn="auto" latinLnBrk="0" hangingPunct="1">
              <a:lnSpc>
                <a:spcPct val="100000"/>
              </a:lnSpc>
              <a:spcBef>
                <a:spcPts val="400"/>
              </a:spcBef>
              <a:spcAft>
                <a:spcPts val="0"/>
              </a:spcAft>
              <a:buClrTx/>
              <a:buSzTx/>
              <a:buFontTx/>
              <a:buNone/>
              <a:tabLst/>
              <a:defRPr/>
            </a:pPr>
            <a:r>
              <a:rPr kumimoji="0" lang="en-US" sz="1000" b="1" i="1"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NVIDIA</a:t>
            </a:r>
          </a:p>
          <a:p>
            <a:pPr marL="0" marR="0" lvl="0" indent="0" algn="l" defTabSz="685788" rtl="0" eaLnBrk="1" fontAlgn="auto" latinLnBrk="0" hangingPunct="1">
              <a:lnSpc>
                <a:spcPct val="100000"/>
              </a:lnSpc>
              <a:spcBef>
                <a:spcPts val="400"/>
              </a:spcBef>
              <a:spcAft>
                <a:spcPts val="0"/>
              </a:spcAft>
              <a:buClrTx/>
              <a:buSzTx/>
              <a:buFontTx/>
              <a:buNone/>
              <a:tabLst/>
              <a:defRPr/>
            </a:pPr>
            <a:endParaRPr kumimoji="0" lang="en-US" sz="1800" b="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0" marR="0" lvl="0" indent="0" algn="l" defTabSz="685788" rtl="0" eaLnBrk="1" fontAlgn="auto" latinLnBrk="0" hangingPunct="1">
              <a:lnSpc>
                <a:spcPct val="100000"/>
              </a:lnSpc>
              <a:spcBef>
                <a:spcPts val="400"/>
              </a:spcBef>
              <a:spcAft>
                <a:spcPts val="0"/>
              </a:spcAft>
              <a:buClrTx/>
              <a:buSzTx/>
              <a:buFontTx/>
              <a:buNone/>
              <a:tabLst/>
              <a:defRPr/>
            </a:pPr>
            <a:r>
              <a:rPr kumimoji="0" lang="en-US" sz="1000" b="1" i="1" u="none" strike="noStrike" kern="1200" cap="none" spc="0" normalizeH="0" baseline="0" noProof="0" err="1">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OpenAI</a:t>
            </a:r>
            <a:endParaRPr kumimoji="0" lang="en-US" sz="1000" b="1" i="1"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pic>
        <p:nvPicPr>
          <p:cNvPr id="86" name="Picture 2" descr="Open Ai Logo PNG Vectors Free Download">
            <a:extLst>
              <a:ext uri="{FF2B5EF4-FFF2-40B4-BE49-F238E27FC236}">
                <a16:creationId xmlns:a16="http://schemas.microsoft.com/office/drawing/2014/main" id="{A636F203-1EAB-4981-8BC4-E5C60DC1CA7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659193" y="3119266"/>
            <a:ext cx="173209" cy="175550"/>
          </a:xfrm>
          <a:prstGeom prst="rect">
            <a:avLst/>
          </a:prstGeom>
          <a:noFill/>
          <a:extLst>
            <a:ext uri="{909E8E84-426E-40DD-AFC4-6F175D3DCCD1}">
              <a14:hiddenFill xmlns:a14="http://schemas.microsoft.com/office/drawing/2010/main">
                <a:solidFill>
                  <a:srgbClr val="FFFFFF"/>
                </a:solidFill>
              </a14:hiddenFill>
            </a:ext>
          </a:extLst>
        </p:spPr>
      </p:pic>
      <p:pic>
        <p:nvPicPr>
          <p:cNvPr id="88" name="Picture 4">
            <a:extLst>
              <a:ext uri="{FF2B5EF4-FFF2-40B4-BE49-F238E27FC236}">
                <a16:creationId xmlns:a16="http://schemas.microsoft.com/office/drawing/2014/main" id="{2266CF34-C5B2-4605-BF69-A2093C9ACD00}"/>
              </a:ext>
            </a:extLst>
          </p:cNvPr>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149846" y="3052599"/>
            <a:ext cx="274320" cy="274320"/>
          </a:xfrm>
          <a:prstGeom prst="rect">
            <a:avLst/>
          </a:prstGeom>
          <a:noFill/>
          <a:extLst>
            <a:ext uri="{909E8E84-426E-40DD-AFC4-6F175D3DCCD1}">
              <a14:hiddenFill xmlns:a14="http://schemas.microsoft.com/office/drawing/2010/main">
                <a:solidFill>
                  <a:srgbClr val="FFFFFF"/>
                </a:solidFill>
              </a14:hiddenFill>
            </a:ext>
          </a:extLst>
        </p:spPr>
      </p:pic>
      <p:pic>
        <p:nvPicPr>
          <p:cNvPr id="70" name="Picture 2" descr="Microsoft Unlocked">
            <a:extLst>
              <a:ext uri="{FF2B5EF4-FFF2-40B4-BE49-F238E27FC236}">
                <a16:creationId xmlns:a16="http://schemas.microsoft.com/office/drawing/2014/main" id="{9FBA2C3F-0E6E-44B9-A99B-3176306AC9DE}"/>
              </a:ext>
            </a:extLst>
          </p:cNvPr>
          <p:cNvPicPr>
            <a:picLocks noChangeAspect="1" noChangeArrowheads="1"/>
          </p:cNvPicPr>
          <p:nvPr/>
        </p:nvPicPr>
        <p:blipFill rotWithShape="1">
          <a:blip r:embed="rId16">
            <a:extLst>
              <a:ext uri="{28A0092B-C50C-407E-A947-70E740481C1C}">
                <a14:useLocalDpi xmlns:a14="http://schemas.microsoft.com/office/drawing/2010/main" val="0"/>
              </a:ext>
            </a:extLst>
          </a:blip>
          <a:srcRect l="9101" t="25689" r="10265" b="22234"/>
          <a:stretch/>
        </p:blipFill>
        <p:spPr bwMode="auto">
          <a:xfrm>
            <a:off x="2512496" y="2530289"/>
            <a:ext cx="572417" cy="165043"/>
          </a:xfrm>
          <a:prstGeom prst="rect">
            <a:avLst/>
          </a:prstGeom>
          <a:noFill/>
          <a:extLst>
            <a:ext uri="{909E8E84-426E-40DD-AFC4-6F175D3DCCD1}">
              <a14:hiddenFill xmlns:a14="http://schemas.microsoft.com/office/drawing/2010/main">
                <a:solidFill>
                  <a:srgbClr val="FFFFFF"/>
                </a:solidFill>
              </a14:hiddenFill>
            </a:ext>
          </a:extLst>
        </p:spPr>
      </p:pic>
      <p:cxnSp>
        <p:nvCxnSpPr>
          <p:cNvPr id="74" name="Connector: Elbow 73">
            <a:extLst>
              <a:ext uri="{FF2B5EF4-FFF2-40B4-BE49-F238E27FC236}">
                <a16:creationId xmlns:a16="http://schemas.microsoft.com/office/drawing/2014/main" id="{A3E512D0-A369-4F71-A6CC-1DCE28E490E5}"/>
              </a:ext>
            </a:extLst>
          </p:cNvPr>
          <p:cNvCxnSpPr>
            <a:cxnSpLocks/>
            <a:endCxn id="88" idx="1"/>
          </p:cNvCxnSpPr>
          <p:nvPr/>
        </p:nvCxnSpPr>
        <p:spPr>
          <a:xfrm rot="16200000" flipH="1">
            <a:off x="2660386" y="2700299"/>
            <a:ext cx="494428" cy="484492"/>
          </a:xfrm>
          <a:prstGeom prst="bentConnector2">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DFA6B18C-F3FD-D815-2B66-19634E8B9E8A}"/>
              </a:ext>
            </a:extLst>
          </p:cNvPr>
          <p:cNvSpPr txBox="1"/>
          <p:nvPr/>
        </p:nvSpPr>
        <p:spPr>
          <a:xfrm>
            <a:off x="2729057" y="3080549"/>
            <a:ext cx="286209" cy="107722"/>
          </a:xfrm>
          <a:prstGeom prst="rect">
            <a:avLst/>
          </a:prstGeom>
          <a:noFill/>
        </p:spPr>
        <p:txBody>
          <a:bodyPr wrap="square" lIns="0" tIns="0" rIns="0" bIns="0" rtlCol="0">
            <a:spAutoFit/>
          </a:bodyPr>
          <a:lstStyle/>
          <a:p>
            <a:pPr>
              <a:spcBef>
                <a:spcPts val="600"/>
              </a:spcBef>
              <a:buSzPct val="100000"/>
            </a:pPr>
            <a:r>
              <a:rPr lang="en-US" sz="700" i="1">
                <a:solidFill>
                  <a:srgbClr val="313131"/>
                </a:solidFill>
                <a:latin typeface="Open Sans" panose="020B0606030504020204" pitchFamily="34" charset="0"/>
                <a:ea typeface="Open Sans" panose="020B0606030504020204" pitchFamily="34" charset="0"/>
                <a:cs typeface="Open Sans" panose="020B0606030504020204" pitchFamily="34" charset="0"/>
              </a:rPr>
              <a:t>Owns</a:t>
            </a:r>
          </a:p>
        </p:txBody>
      </p:sp>
      <p:cxnSp>
        <p:nvCxnSpPr>
          <p:cNvPr id="65" name="Connector: Elbow 73">
            <a:extLst>
              <a:ext uri="{FF2B5EF4-FFF2-40B4-BE49-F238E27FC236}">
                <a16:creationId xmlns:a16="http://schemas.microsoft.com/office/drawing/2014/main" id="{1526F199-AA0F-70B4-365C-689856F7CB6E}"/>
              </a:ext>
            </a:extLst>
          </p:cNvPr>
          <p:cNvCxnSpPr>
            <a:cxnSpLocks/>
            <a:stCxn id="70" idx="2"/>
            <a:endCxn id="7" idx="1"/>
          </p:cNvCxnSpPr>
          <p:nvPr/>
        </p:nvCxnSpPr>
        <p:spPr>
          <a:xfrm rot="16200000" flipH="1">
            <a:off x="2857226" y="2636810"/>
            <a:ext cx="255234" cy="372277"/>
          </a:xfrm>
          <a:prstGeom prst="bentConnector2">
            <a:avLst/>
          </a:prstGeom>
          <a:ln>
            <a:solidFill>
              <a:schemeClr val="tx2"/>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7280309E-F7F2-B4C1-2859-D3C6780C6D1A}"/>
              </a:ext>
            </a:extLst>
          </p:cNvPr>
          <p:cNvSpPr txBox="1"/>
          <p:nvPr/>
        </p:nvSpPr>
        <p:spPr>
          <a:xfrm>
            <a:off x="2841797" y="2724747"/>
            <a:ext cx="562586" cy="107722"/>
          </a:xfrm>
          <a:prstGeom prst="rect">
            <a:avLst/>
          </a:prstGeom>
          <a:noFill/>
        </p:spPr>
        <p:txBody>
          <a:bodyPr wrap="square" lIns="0" tIns="0" rIns="0" bIns="0" rtlCol="0">
            <a:spAutoFit/>
          </a:bodyPr>
          <a:lstStyle/>
          <a:p>
            <a:pPr>
              <a:spcBef>
                <a:spcPts val="600"/>
              </a:spcBef>
              <a:buSzPct val="100000"/>
            </a:pPr>
            <a:r>
              <a:rPr lang="en-US" sz="700" i="1">
                <a:solidFill>
                  <a:srgbClr val="313131"/>
                </a:solidFill>
                <a:latin typeface="Open Sans" panose="020B0606030504020204" pitchFamily="34" charset="0"/>
                <a:ea typeface="Open Sans" panose="020B0606030504020204" pitchFamily="34" charset="0"/>
                <a:cs typeface="Open Sans" panose="020B0606030504020204" pitchFamily="34" charset="0"/>
              </a:rPr>
              <a:t>Invests in</a:t>
            </a:r>
          </a:p>
        </p:txBody>
      </p:sp>
      <p:sp>
        <p:nvSpPr>
          <p:cNvPr id="87" name="TextBox 86">
            <a:extLst>
              <a:ext uri="{FF2B5EF4-FFF2-40B4-BE49-F238E27FC236}">
                <a16:creationId xmlns:a16="http://schemas.microsoft.com/office/drawing/2014/main" id="{CA385E6E-BDFB-44DC-88E0-54CDF35AB155}"/>
              </a:ext>
            </a:extLst>
          </p:cNvPr>
          <p:cNvSpPr txBox="1"/>
          <p:nvPr/>
        </p:nvSpPr>
        <p:spPr>
          <a:xfrm>
            <a:off x="8148572" y="5931024"/>
            <a:ext cx="3693492" cy="461665"/>
          </a:xfrm>
          <a:prstGeom prst="rect">
            <a:avLst/>
          </a:prstGeom>
          <a:noFill/>
        </p:spPr>
        <p:txBody>
          <a:bodyPr wrap="square">
            <a:spAutoFit/>
          </a:bodyPr>
          <a:lstStyle/>
          <a:p>
            <a:r>
              <a:rPr kumimoji="0" lang="en-US" sz="1200" b="1" i="0" u="none" strike="noStrike" kern="1200" cap="none" spc="0" normalizeH="0" baseline="0" noProof="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Graphics Processing Unit (GPU) Chips, </a:t>
            </a:r>
            <a:r>
              <a:rPr kumimoji="0" lang="en-US" sz="1200" b="1" i="0" u="none" strike="noStrike" kern="1200" cap="none" spc="0" normalizeH="0" baseline="0" noProof="0">
                <a:ln>
                  <a:noFill/>
                </a:ln>
                <a:effectLst/>
                <a:uLnTx/>
                <a:uFillTx/>
                <a:latin typeface="Open Sans" panose="020B0606030504020204" pitchFamily="34" charset="0"/>
                <a:ea typeface="Open Sans" panose="020B0606030504020204" pitchFamily="34" charset="0"/>
                <a:cs typeface="Open Sans" panose="020B0606030504020204" pitchFamily="34" charset="0"/>
              </a:rPr>
              <a:t>Tensor Processing Unit  (TPU)</a:t>
            </a:r>
            <a:endParaRPr lang="en-US"/>
          </a:p>
        </p:txBody>
      </p:sp>
      <p:sp>
        <p:nvSpPr>
          <p:cNvPr id="91" name="TextBox 90">
            <a:extLst>
              <a:ext uri="{FF2B5EF4-FFF2-40B4-BE49-F238E27FC236}">
                <a16:creationId xmlns:a16="http://schemas.microsoft.com/office/drawing/2014/main" id="{FB0924FF-8982-4757-866C-F7D2DA9DAF44}"/>
              </a:ext>
            </a:extLst>
          </p:cNvPr>
          <p:cNvSpPr txBox="1"/>
          <p:nvPr/>
        </p:nvSpPr>
        <p:spPr>
          <a:xfrm>
            <a:off x="5331421" y="6016833"/>
            <a:ext cx="2197329" cy="461665"/>
          </a:xfrm>
          <a:prstGeom prst="rect">
            <a:avLst/>
          </a:prstGeom>
          <a:noFill/>
        </p:spPr>
        <p:txBody>
          <a:bodyPr wrap="square">
            <a:spAutoFit/>
          </a:bodyPr>
          <a:lstStyle/>
          <a:p>
            <a:r>
              <a:rPr kumimoji="0" lang="en-US" sz="1200" b="1" i="0" u="none" strike="noStrike" kern="1200" cap="none" spc="0" normalizeH="0" baseline="0" noProof="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AI Infrastructure Software 	</a:t>
            </a:r>
            <a:endParaRPr lang="en-US"/>
          </a:p>
        </p:txBody>
      </p:sp>
      <p:sp>
        <p:nvSpPr>
          <p:cNvPr id="92" name="TextBox 91">
            <a:extLst>
              <a:ext uri="{FF2B5EF4-FFF2-40B4-BE49-F238E27FC236}">
                <a16:creationId xmlns:a16="http://schemas.microsoft.com/office/drawing/2014/main" id="{157F0326-1218-4B1B-B7BB-25739CEFA01C}"/>
              </a:ext>
            </a:extLst>
          </p:cNvPr>
          <p:cNvSpPr txBox="1"/>
          <p:nvPr/>
        </p:nvSpPr>
        <p:spPr>
          <a:xfrm>
            <a:off x="3319412" y="6016833"/>
            <a:ext cx="1637620" cy="276999"/>
          </a:xfrm>
          <a:prstGeom prst="rect">
            <a:avLst/>
          </a:prstGeom>
          <a:noFill/>
        </p:spPr>
        <p:txBody>
          <a:bodyPr wrap="square">
            <a:spAutoFit/>
          </a:bodyPr>
          <a:lstStyle/>
          <a:p>
            <a:pPr algn="ctr"/>
            <a:r>
              <a:rPr kumimoji="0" lang="en-US" sz="1200" b="1" i="0" u="none" strike="noStrike" kern="1200" cap="none" spc="0" normalizeH="0" baseline="0" noProof="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Data in the Cloud</a:t>
            </a:r>
            <a:endParaRPr lang="en-US"/>
          </a:p>
        </p:txBody>
      </p:sp>
      <p:sp>
        <p:nvSpPr>
          <p:cNvPr id="93" name="TextBox 92">
            <a:extLst>
              <a:ext uri="{FF2B5EF4-FFF2-40B4-BE49-F238E27FC236}">
                <a16:creationId xmlns:a16="http://schemas.microsoft.com/office/drawing/2014/main" id="{F6FDB06E-60C0-40E7-9136-D7C5082AA2C2}"/>
              </a:ext>
            </a:extLst>
          </p:cNvPr>
          <p:cNvSpPr txBox="1"/>
          <p:nvPr/>
        </p:nvSpPr>
        <p:spPr>
          <a:xfrm>
            <a:off x="663728" y="5984896"/>
            <a:ext cx="3139427" cy="278923"/>
          </a:xfrm>
          <a:prstGeom prst="rect">
            <a:avLst/>
          </a:prstGeom>
          <a:noFill/>
        </p:spPr>
        <p:txBody>
          <a:bodyPr wrap="square">
            <a:spAutoFit/>
          </a:bodyP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n-US" sz="1200" b="1" i="0" u="none" strike="noStrike" kern="1200" cap="none" spc="0" normalizeH="0" baseline="0" noProof="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PRE-REQUISITES: 	</a:t>
            </a:r>
            <a:endParaRPr kumimoji="0" lang="en-US" sz="1400" b="1" i="0" u="none" strike="noStrike" kern="1200" cap="none" spc="0" normalizeH="0" baseline="0" noProof="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95" name="TextBox 94">
            <a:extLst>
              <a:ext uri="{FF2B5EF4-FFF2-40B4-BE49-F238E27FC236}">
                <a16:creationId xmlns:a16="http://schemas.microsoft.com/office/drawing/2014/main" id="{91B69F93-BF46-4020-9E10-E5229A701104}"/>
              </a:ext>
            </a:extLst>
          </p:cNvPr>
          <p:cNvSpPr txBox="1"/>
          <p:nvPr/>
        </p:nvSpPr>
        <p:spPr>
          <a:xfrm>
            <a:off x="11042658" y="3065160"/>
            <a:ext cx="737881" cy="246221"/>
          </a:xfrm>
          <a:prstGeom prst="rect">
            <a:avLst/>
          </a:prstGeom>
          <a:noFill/>
        </p:spPr>
        <p:txBody>
          <a:bodyPr wrap="square">
            <a:spAutoFit/>
          </a:bodyPr>
          <a:lstStyle/>
          <a:p>
            <a:pPr marL="0" marR="0" lvl="0" indent="0" algn="l" defTabSz="685788" rtl="0" eaLnBrk="1" fontAlgn="auto" latinLnBrk="0" hangingPunct="1">
              <a:lnSpc>
                <a:spcPct val="100000"/>
              </a:lnSpc>
              <a:spcBef>
                <a:spcPts val="400"/>
              </a:spcBef>
              <a:spcAft>
                <a:spcPts val="0"/>
              </a:spcAft>
              <a:buClrTx/>
              <a:buSzTx/>
              <a:buFontTx/>
              <a:buNone/>
              <a:tabLst/>
              <a:defRPr/>
            </a:pPr>
            <a:r>
              <a:rPr kumimoji="0" lang="en-US" sz="1000" b="1" i="1"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OpenAI</a:t>
            </a:r>
          </a:p>
        </p:txBody>
      </p:sp>
      <p:pic>
        <p:nvPicPr>
          <p:cNvPr id="32" name="Picture 31">
            <a:extLst>
              <a:ext uri="{FF2B5EF4-FFF2-40B4-BE49-F238E27FC236}">
                <a16:creationId xmlns:a16="http://schemas.microsoft.com/office/drawing/2014/main" id="{76E29CAB-8CA2-4EE0-98AA-A3E204475936}"/>
              </a:ext>
            </a:extLst>
          </p:cNvPr>
          <p:cNvPicPr>
            <a:picLocks noChangeAspect="1"/>
          </p:cNvPicPr>
          <p:nvPr/>
        </p:nvPicPr>
        <p:blipFill>
          <a:blip r:embed="rId17"/>
          <a:stretch>
            <a:fillRect/>
          </a:stretch>
        </p:blipFill>
        <p:spPr>
          <a:xfrm>
            <a:off x="10908327" y="2808384"/>
            <a:ext cx="623603" cy="210953"/>
          </a:xfrm>
          <a:prstGeom prst="rect">
            <a:avLst/>
          </a:prstGeom>
          <a:noFill/>
        </p:spPr>
      </p:pic>
      <p:pic>
        <p:nvPicPr>
          <p:cNvPr id="97" name="Picture 96">
            <a:extLst>
              <a:ext uri="{FF2B5EF4-FFF2-40B4-BE49-F238E27FC236}">
                <a16:creationId xmlns:a16="http://schemas.microsoft.com/office/drawing/2014/main" id="{E60510DB-ABBA-4860-9A1B-C1DBF1EA4AC0}"/>
              </a:ext>
            </a:extLst>
          </p:cNvPr>
          <p:cNvPicPr>
            <a:picLocks noChangeAspect="1"/>
          </p:cNvPicPr>
          <p:nvPr/>
        </p:nvPicPr>
        <p:blipFill>
          <a:blip r:embed="rId17"/>
          <a:stretch>
            <a:fillRect/>
          </a:stretch>
        </p:blipFill>
        <p:spPr>
          <a:xfrm>
            <a:off x="6721314" y="2816438"/>
            <a:ext cx="623603" cy="210953"/>
          </a:xfrm>
          <a:prstGeom prst="rect">
            <a:avLst/>
          </a:prstGeom>
          <a:noFill/>
        </p:spPr>
      </p:pic>
      <p:pic>
        <p:nvPicPr>
          <p:cNvPr id="98" name="Picture 97">
            <a:extLst>
              <a:ext uri="{FF2B5EF4-FFF2-40B4-BE49-F238E27FC236}">
                <a16:creationId xmlns:a16="http://schemas.microsoft.com/office/drawing/2014/main" id="{A5E3CD14-7500-443B-B422-8C8501D7B99F}"/>
              </a:ext>
            </a:extLst>
          </p:cNvPr>
          <p:cNvPicPr>
            <a:picLocks noChangeAspect="1"/>
          </p:cNvPicPr>
          <p:nvPr/>
        </p:nvPicPr>
        <p:blipFill>
          <a:blip r:embed="rId17"/>
          <a:stretch>
            <a:fillRect/>
          </a:stretch>
        </p:blipFill>
        <p:spPr>
          <a:xfrm>
            <a:off x="10076666" y="5655649"/>
            <a:ext cx="549204" cy="185785"/>
          </a:xfrm>
          <a:prstGeom prst="rect">
            <a:avLst/>
          </a:prstGeom>
          <a:noFill/>
        </p:spPr>
      </p:pic>
      <p:pic>
        <p:nvPicPr>
          <p:cNvPr id="99" name="Picture 2" descr="Microsoft Unlocked">
            <a:extLst>
              <a:ext uri="{FF2B5EF4-FFF2-40B4-BE49-F238E27FC236}">
                <a16:creationId xmlns:a16="http://schemas.microsoft.com/office/drawing/2014/main" id="{0DD8784B-4D13-4D88-B736-DC1C5A3EAE93}"/>
              </a:ext>
            </a:extLst>
          </p:cNvPr>
          <p:cNvPicPr>
            <a:picLocks noChangeAspect="1" noChangeArrowheads="1"/>
          </p:cNvPicPr>
          <p:nvPr/>
        </p:nvPicPr>
        <p:blipFill rotWithShape="1">
          <a:blip r:embed="rId16">
            <a:extLst>
              <a:ext uri="{28A0092B-C50C-407E-A947-70E740481C1C}">
                <a14:useLocalDpi xmlns:a14="http://schemas.microsoft.com/office/drawing/2010/main" val="0"/>
              </a:ext>
            </a:extLst>
          </a:blip>
          <a:srcRect l="9101" t="25689" r="10265" b="22234"/>
          <a:stretch/>
        </p:blipFill>
        <p:spPr bwMode="auto">
          <a:xfrm>
            <a:off x="10777506" y="5649004"/>
            <a:ext cx="572417" cy="165043"/>
          </a:xfrm>
          <a:prstGeom prst="rect">
            <a:avLst/>
          </a:prstGeom>
          <a:solidFill>
            <a:srgbClr val="FFFF00"/>
          </a:solidFill>
        </p:spPr>
      </p:pic>
      <p:pic>
        <p:nvPicPr>
          <p:cNvPr id="104" name="Picture 103">
            <a:extLst>
              <a:ext uri="{FF2B5EF4-FFF2-40B4-BE49-F238E27FC236}">
                <a16:creationId xmlns:a16="http://schemas.microsoft.com/office/drawing/2014/main" id="{21047FB5-2DAD-4B5C-8495-9C3DBF8FC4B7}"/>
              </a:ext>
            </a:extLst>
          </p:cNvPr>
          <p:cNvPicPr>
            <a:picLocks noChangeAspect="1"/>
          </p:cNvPicPr>
          <p:nvPr/>
        </p:nvPicPr>
        <p:blipFill>
          <a:blip r:embed="rId10"/>
          <a:stretch>
            <a:fillRect/>
          </a:stretch>
        </p:blipFill>
        <p:spPr>
          <a:xfrm>
            <a:off x="6767796" y="5685052"/>
            <a:ext cx="228083" cy="136494"/>
          </a:xfrm>
          <a:prstGeom prst="rect">
            <a:avLst/>
          </a:prstGeom>
          <a:noFill/>
        </p:spPr>
      </p:pic>
      <p:pic>
        <p:nvPicPr>
          <p:cNvPr id="105" name="Picture 104">
            <a:extLst>
              <a:ext uri="{FF2B5EF4-FFF2-40B4-BE49-F238E27FC236}">
                <a16:creationId xmlns:a16="http://schemas.microsoft.com/office/drawing/2014/main" id="{92E0BF37-5FEE-4967-9962-05347E3DCE4B}"/>
              </a:ext>
            </a:extLst>
          </p:cNvPr>
          <p:cNvPicPr>
            <a:picLocks noChangeAspect="1"/>
          </p:cNvPicPr>
          <p:nvPr/>
        </p:nvPicPr>
        <p:blipFill>
          <a:blip r:embed="rId11"/>
          <a:stretch>
            <a:fillRect/>
          </a:stretch>
        </p:blipFill>
        <p:spPr>
          <a:xfrm>
            <a:off x="7067398" y="5535368"/>
            <a:ext cx="572661" cy="381774"/>
          </a:xfrm>
          <a:prstGeom prst="rect">
            <a:avLst/>
          </a:prstGeom>
          <a:noFill/>
        </p:spPr>
      </p:pic>
      <p:pic>
        <p:nvPicPr>
          <p:cNvPr id="106" name="Picture 105">
            <a:extLst>
              <a:ext uri="{FF2B5EF4-FFF2-40B4-BE49-F238E27FC236}">
                <a16:creationId xmlns:a16="http://schemas.microsoft.com/office/drawing/2014/main" id="{2E801B49-0375-4FA2-B50D-DC7A59F1293E}"/>
              </a:ext>
            </a:extLst>
          </p:cNvPr>
          <p:cNvPicPr>
            <a:picLocks noChangeAspect="1"/>
          </p:cNvPicPr>
          <p:nvPr/>
        </p:nvPicPr>
        <p:blipFill>
          <a:blip r:embed="rId14"/>
          <a:stretch>
            <a:fillRect/>
          </a:stretch>
        </p:blipFill>
        <p:spPr>
          <a:xfrm>
            <a:off x="5458747" y="5751063"/>
            <a:ext cx="364076" cy="191650"/>
          </a:xfrm>
          <a:prstGeom prst="rect">
            <a:avLst/>
          </a:prstGeom>
          <a:noFill/>
        </p:spPr>
      </p:pic>
      <p:pic>
        <p:nvPicPr>
          <p:cNvPr id="107" name="Picture 106">
            <a:extLst>
              <a:ext uri="{FF2B5EF4-FFF2-40B4-BE49-F238E27FC236}">
                <a16:creationId xmlns:a16="http://schemas.microsoft.com/office/drawing/2014/main" id="{C50C411D-9407-4463-B7DB-EFE78872EEDC}"/>
              </a:ext>
            </a:extLst>
          </p:cNvPr>
          <p:cNvPicPr>
            <a:picLocks noChangeAspect="1"/>
          </p:cNvPicPr>
          <p:nvPr/>
        </p:nvPicPr>
        <p:blipFill>
          <a:blip r:embed="rId17"/>
          <a:stretch>
            <a:fillRect/>
          </a:stretch>
        </p:blipFill>
        <p:spPr>
          <a:xfrm>
            <a:off x="6006906" y="5633374"/>
            <a:ext cx="549204" cy="185785"/>
          </a:xfrm>
          <a:prstGeom prst="rect">
            <a:avLst/>
          </a:prstGeom>
          <a:noFill/>
        </p:spPr>
      </p:pic>
      <p:sp>
        <p:nvSpPr>
          <p:cNvPr id="26" name="Title 4">
            <a:extLst>
              <a:ext uri="{FF2B5EF4-FFF2-40B4-BE49-F238E27FC236}">
                <a16:creationId xmlns:a16="http://schemas.microsoft.com/office/drawing/2014/main" id="{B9892FD4-3707-E409-6587-B9EF15E537B5}"/>
              </a:ext>
            </a:extLst>
          </p:cNvPr>
          <p:cNvSpPr>
            <a:spLocks noGrp="1"/>
          </p:cNvSpPr>
          <p:nvPr>
            <p:ph type="title"/>
          </p:nvPr>
        </p:nvSpPr>
        <p:spPr>
          <a:xfrm>
            <a:off x="440404" y="410867"/>
            <a:ext cx="11252200" cy="451866"/>
          </a:xfrm>
        </p:spPr>
        <p:txBody>
          <a:bodyPr vert="horz" anchor="t"/>
          <a:lstStyle/>
          <a:p>
            <a:r>
              <a:rPr lang="en-US" sz="2000" b="0">
                <a:latin typeface="Open Sans Semibold"/>
                <a:ea typeface="Open Sans"/>
                <a:cs typeface="Open Sans"/>
              </a:rPr>
              <a:t>G</a:t>
            </a:r>
            <a:r>
              <a:rPr lang="en-US" sz="2000" b="0">
                <a:latin typeface="Open Sans Semibold"/>
                <a:ea typeface="Open Sans Semibold"/>
                <a:cs typeface="Open Sans Semibold"/>
              </a:rPr>
              <a:t>enerative AI Market Plays</a:t>
            </a:r>
            <a:endParaRPr lang="en-US"/>
          </a:p>
        </p:txBody>
      </p:sp>
    </p:spTree>
    <p:extLst>
      <p:ext uri="{BB962C8B-B14F-4D97-AF65-F5344CB8AC3E}">
        <p14:creationId xmlns:p14="http://schemas.microsoft.com/office/powerpoint/2010/main" val="3122464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14CAC8BA-847D-4962-A456-59323A9C3AE7}"/>
              </a:ext>
            </a:extLst>
          </p:cNvPr>
          <p:cNvSpPr/>
          <p:nvPr/>
        </p:nvSpPr>
        <p:spPr>
          <a:xfrm>
            <a:off x="0" y="-1"/>
            <a:ext cx="12192000" cy="839543"/>
          </a:xfrm>
          <a:prstGeom prst="rect">
            <a:avLst/>
          </a:prstGeom>
          <a:solidFill>
            <a:schemeClr val="bg1">
              <a:lumMod val="65000"/>
            </a:schemeClr>
          </a:solidFill>
          <a:ln w="25400" cap="flat" cmpd="sng" algn="ctr">
            <a:noFill/>
            <a:prstDash val="solid"/>
          </a:ln>
          <a:effectLst/>
        </p:spPr>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Open Sans"/>
            </a:endParaRPr>
          </a:p>
        </p:txBody>
      </p:sp>
      <p:sp>
        <p:nvSpPr>
          <p:cNvPr id="39" name="Title 15">
            <a:extLst>
              <a:ext uri="{FF2B5EF4-FFF2-40B4-BE49-F238E27FC236}">
                <a16:creationId xmlns:a16="http://schemas.microsoft.com/office/drawing/2014/main" id="{42EAFAE3-CCB7-47DC-8536-74B58735B220}"/>
              </a:ext>
            </a:extLst>
          </p:cNvPr>
          <p:cNvSpPr txBox="1">
            <a:spLocks/>
          </p:cNvSpPr>
          <p:nvPr/>
        </p:nvSpPr>
        <p:spPr>
          <a:xfrm>
            <a:off x="1012468" y="41642"/>
            <a:ext cx="7641437" cy="692497"/>
          </a:xfrm>
          <a:prstGeom prst="rect">
            <a:avLst/>
          </a:prstGeom>
          <a:noFill/>
          <a:ln w="12700">
            <a:noFill/>
            <a:prstDash/>
            <a:miter lim="400000"/>
          </a:ln>
          <a:effectLst/>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marL="0" marR="0" indent="0" algn="l" defTabSz="914400" rtl="0" latinLnBrk="0">
              <a:lnSpc>
                <a:spcPct val="100000"/>
              </a:lnSpc>
              <a:spcBef>
                <a:spcPts val="0"/>
              </a:spcBef>
              <a:spcAft>
                <a:spcPts val="0"/>
              </a:spcAft>
              <a:buClrTx/>
              <a:buSzTx/>
              <a:buFontTx/>
              <a:buNone/>
              <a:tabLst/>
              <a:defRPr sz="2400" b="0" i="0" u="none" strike="noStrike" cap="none" spc="0" baseline="0">
                <a:solidFill>
                  <a:srgbClr val="1F4E58"/>
                </a:solidFill>
                <a:uFillTx/>
                <a:latin typeface="Open Sans" panose="020B0606030504020204" pitchFamily="34" charset="0"/>
                <a:ea typeface="Open Sans" panose="020B0606030504020204" pitchFamily="34" charset="0"/>
                <a:cs typeface="Open Sans" panose="020B0606030504020204" pitchFamily="34" charset="0"/>
                <a:sym typeface="Open Sans Light"/>
              </a:defRPr>
            </a:lvl1pPr>
            <a:lvl2pPr marL="0" marR="0" indent="0" algn="l" defTabSz="914400" rtl="0" latinLnBrk="0">
              <a:lnSpc>
                <a:spcPct val="100000"/>
              </a:lnSpc>
              <a:spcBef>
                <a:spcPts val="0"/>
              </a:spcBef>
              <a:spcAft>
                <a:spcPts val="0"/>
              </a:spcAft>
              <a:buClrTx/>
              <a:buSzTx/>
              <a:buFontTx/>
              <a:buNone/>
              <a:tabLst/>
              <a:defRPr sz="2400" b="0" i="0" u="none" strike="noStrike" cap="none" spc="0" baseline="0">
                <a:solidFill>
                  <a:srgbClr val="000000"/>
                </a:solidFill>
                <a:uFillTx/>
                <a:latin typeface="Open Sans Light"/>
                <a:ea typeface="Open Sans Light"/>
                <a:cs typeface="Open Sans Light"/>
                <a:sym typeface="Open Sans Light"/>
              </a:defRPr>
            </a:lvl2pPr>
            <a:lvl3pPr marL="0" marR="0" indent="0" algn="l" defTabSz="914400" rtl="0" latinLnBrk="0">
              <a:lnSpc>
                <a:spcPct val="100000"/>
              </a:lnSpc>
              <a:spcBef>
                <a:spcPts val="0"/>
              </a:spcBef>
              <a:spcAft>
                <a:spcPts val="0"/>
              </a:spcAft>
              <a:buClrTx/>
              <a:buSzTx/>
              <a:buFontTx/>
              <a:buNone/>
              <a:tabLst/>
              <a:defRPr sz="2400" b="0" i="0" u="none" strike="noStrike" cap="none" spc="0" baseline="0">
                <a:solidFill>
                  <a:srgbClr val="000000"/>
                </a:solidFill>
                <a:uFillTx/>
                <a:latin typeface="Open Sans Light"/>
                <a:ea typeface="Open Sans Light"/>
                <a:cs typeface="Open Sans Light"/>
                <a:sym typeface="Open Sans Light"/>
              </a:defRPr>
            </a:lvl3pPr>
            <a:lvl4pPr marL="0" marR="0" indent="0" algn="l" defTabSz="914400" rtl="0" latinLnBrk="0">
              <a:lnSpc>
                <a:spcPct val="100000"/>
              </a:lnSpc>
              <a:spcBef>
                <a:spcPts val="0"/>
              </a:spcBef>
              <a:spcAft>
                <a:spcPts val="0"/>
              </a:spcAft>
              <a:buClrTx/>
              <a:buSzTx/>
              <a:buFontTx/>
              <a:buNone/>
              <a:tabLst/>
              <a:defRPr sz="2400" b="0" i="0" u="none" strike="noStrike" cap="none" spc="0" baseline="0">
                <a:solidFill>
                  <a:srgbClr val="000000"/>
                </a:solidFill>
                <a:uFillTx/>
                <a:latin typeface="Open Sans Light"/>
                <a:ea typeface="Open Sans Light"/>
                <a:cs typeface="Open Sans Light"/>
                <a:sym typeface="Open Sans Light"/>
              </a:defRPr>
            </a:lvl4pPr>
            <a:lvl5pPr marL="0" marR="0" indent="0" algn="l" defTabSz="914400" rtl="0" latinLnBrk="0">
              <a:lnSpc>
                <a:spcPct val="100000"/>
              </a:lnSpc>
              <a:spcBef>
                <a:spcPts val="0"/>
              </a:spcBef>
              <a:spcAft>
                <a:spcPts val="0"/>
              </a:spcAft>
              <a:buClrTx/>
              <a:buSzTx/>
              <a:buFontTx/>
              <a:buNone/>
              <a:tabLst/>
              <a:defRPr sz="2400" b="0" i="0" u="none" strike="noStrike" cap="none" spc="0" baseline="0">
                <a:solidFill>
                  <a:srgbClr val="000000"/>
                </a:solidFill>
                <a:uFillTx/>
                <a:latin typeface="Open Sans Light"/>
                <a:ea typeface="Open Sans Light"/>
                <a:cs typeface="Open Sans Light"/>
                <a:sym typeface="Open Sans Light"/>
              </a:defRPr>
            </a:lvl5pPr>
            <a:lvl6pPr marL="0" marR="0" indent="0" algn="l" defTabSz="914400" rtl="0" latinLnBrk="0">
              <a:lnSpc>
                <a:spcPct val="100000"/>
              </a:lnSpc>
              <a:spcBef>
                <a:spcPts val="0"/>
              </a:spcBef>
              <a:spcAft>
                <a:spcPts val="0"/>
              </a:spcAft>
              <a:buClrTx/>
              <a:buSzTx/>
              <a:buFontTx/>
              <a:buNone/>
              <a:tabLst/>
              <a:defRPr sz="2400" b="0" i="0" u="none" strike="noStrike" cap="none" spc="0" baseline="0">
                <a:solidFill>
                  <a:srgbClr val="000000"/>
                </a:solidFill>
                <a:uFillTx/>
                <a:latin typeface="Open Sans Light"/>
                <a:ea typeface="Open Sans Light"/>
                <a:cs typeface="Open Sans Light"/>
                <a:sym typeface="Open Sans Light"/>
              </a:defRPr>
            </a:lvl6pPr>
            <a:lvl7pPr marL="0" marR="0" indent="0" algn="l" defTabSz="914400" rtl="0" latinLnBrk="0">
              <a:lnSpc>
                <a:spcPct val="100000"/>
              </a:lnSpc>
              <a:spcBef>
                <a:spcPts val="0"/>
              </a:spcBef>
              <a:spcAft>
                <a:spcPts val="0"/>
              </a:spcAft>
              <a:buClrTx/>
              <a:buSzTx/>
              <a:buFontTx/>
              <a:buNone/>
              <a:tabLst/>
              <a:defRPr sz="2400" b="0" i="0" u="none" strike="noStrike" cap="none" spc="0" baseline="0">
                <a:solidFill>
                  <a:srgbClr val="000000"/>
                </a:solidFill>
                <a:uFillTx/>
                <a:latin typeface="Open Sans Light"/>
                <a:ea typeface="Open Sans Light"/>
                <a:cs typeface="Open Sans Light"/>
                <a:sym typeface="Open Sans Light"/>
              </a:defRPr>
            </a:lvl7pPr>
            <a:lvl8pPr marL="0" marR="0" indent="0" algn="l" defTabSz="914400" rtl="0" latinLnBrk="0">
              <a:lnSpc>
                <a:spcPct val="100000"/>
              </a:lnSpc>
              <a:spcBef>
                <a:spcPts val="0"/>
              </a:spcBef>
              <a:spcAft>
                <a:spcPts val="0"/>
              </a:spcAft>
              <a:buClrTx/>
              <a:buSzTx/>
              <a:buFontTx/>
              <a:buNone/>
              <a:tabLst/>
              <a:defRPr sz="2400" b="0" i="0" u="none" strike="noStrike" cap="none" spc="0" baseline="0">
                <a:solidFill>
                  <a:srgbClr val="000000"/>
                </a:solidFill>
                <a:uFillTx/>
                <a:latin typeface="Open Sans Light"/>
                <a:ea typeface="Open Sans Light"/>
                <a:cs typeface="Open Sans Light"/>
                <a:sym typeface="Open Sans Light"/>
              </a:defRPr>
            </a:lvl8pPr>
            <a:lvl9pPr marL="0" marR="0" indent="0" algn="l" defTabSz="914400" rtl="0" latinLnBrk="0">
              <a:lnSpc>
                <a:spcPct val="100000"/>
              </a:lnSpc>
              <a:spcBef>
                <a:spcPts val="0"/>
              </a:spcBef>
              <a:spcAft>
                <a:spcPts val="0"/>
              </a:spcAft>
              <a:buClrTx/>
              <a:buSzTx/>
              <a:buFontTx/>
              <a:buNone/>
              <a:tabLst/>
              <a:defRPr sz="2400" b="0" i="0" u="none" strike="noStrike" cap="none" spc="0" baseline="0">
                <a:solidFill>
                  <a:srgbClr val="000000"/>
                </a:solidFill>
                <a:uFillTx/>
                <a:latin typeface="Open Sans Light"/>
                <a:ea typeface="Open Sans Light"/>
                <a:cs typeface="Open Sans Light"/>
                <a:sym typeface="Open Sans Light"/>
              </a:defRPr>
            </a:lvl9p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2500" b="1" i="0" u="none" strike="noStrike" kern="0" cap="none" spc="30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sym typeface="Open Sans"/>
              </a:rPr>
              <a:t>Autonomous Coding</a:t>
            </a:r>
          </a:p>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400" b="1" i="1" u="none" strike="noStrike" kern="1200" cap="none" spc="0" normalizeH="0" baseline="0" noProof="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sym typeface="Open Sans Light"/>
              </a:rPr>
              <a:t>Autonomous code generation for enhanced productivity</a:t>
            </a:r>
          </a:p>
        </p:txBody>
      </p:sp>
      <p:pic>
        <p:nvPicPr>
          <p:cNvPr id="78" name="Picture 77">
            <a:extLst>
              <a:ext uri="{FF2B5EF4-FFF2-40B4-BE49-F238E27FC236}">
                <a16:creationId xmlns:a16="http://schemas.microsoft.com/office/drawing/2014/main" id="{EB023638-6E13-4BE7-902C-141C853BB6DC}"/>
              </a:ext>
            </a:extLst>
          </p:cNvPr>
          <p:cNvPicPr>
            <a:picLocks noChangeAspect="1"/>
          </p:cNvPicPr>
          <p:nvPr/>
        </p:nvPicPr>
        <p:blipFill>
          <a:blip r:embed="rId4"/>
          <a:stretch>
            <a:fillRect/>
          </a:stretch>
        </p:blipFill>
        <p:spPr>
          <a:xfrm>
            <a:off x="8537382" y="60008"/>
            <a:ext cx="3502453" cy="377510"/>
          </a:xfrm>
          <a:prstGeom prst="rect">
            <a:avLst/>
          </a:prstGeom>
        </p:spPr>
      </p:pic>
      <p:sp>
        <p:nvSpPr>
          <p:cNvPr id="79" name="Rectangle 78">
            <a:extLst>
              <a:ext uri="{FF2B5EF4-FFF2-40B4-BE49-F238E27FC236}">
                <a16:creationId xmlns:a16="http://schemas.microsoft.com/office/drawing/2014/main" id="{71B2654F-288F-4E5F-8EFF-15C6FD1CB76F}"/>
              </a:ext>
            </a:extLst>
          </p:cNvPr>
          <p:cNvSpPr/>
          <p:nvPr/>
        </p:nvSpPr>
        <p:spPr bwMode="gray">
          <a:xfrm>
            <a:off x="9666373" y="19728"/>
            <a:ext cx="2410838" cy="559035"/>
          </a:xfrm>
          <a:prstGeom prst="rect">
            <a:avLst/>
          </a:prstGeom>
          <a:solidFill>
            <a:schemeClr val="bg1">
              <a:lumMod val="65000"/>
              <a:alpha val="62000"/>
            </a:schemeClr>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1200" cap="none" spc="0" normalizeH="0" baseline="0" noProof="0">
              <a:ln>
                <a:noFill/>
              </a:ln>
              <a:solidFill>
                <a:prstClr val="white"/>
              </a:solidFill>
              <a:effectLst/>
              <a:uLnTx/>
              <a:uFillTx/>
              <a:latin typeface="Calibri"/>
              <a:ea typeface="+mn-ea"/>
              <a:cs typeface="+mn-cs"/>
            </a:endParaRPr>
          </a:p>
        </p:txBody>
      </p:sp>
      <p:sp>
        <p:nvSpPr>
          <p:cNvPr id="66" name="Freeform 41">
            <a:extLst>
              <a:ext uri="{FF2B5EF4-FFF2-40B4-BE49-F238E27FC236}">
                <a16:creationId xmlns:a16="http://schemas.microsoft.com/office/drawing/2014/main" id="{3732C2CA-5F50-4C28-B263-01D720B1899D}"/>
              </a:ext>
            </a:extLst>
          </p:cNvPr>
          <p:cNvSpPr>
            <a:spLocks noChangeAspect="1" noEditPoints="1"/>
          </p:cNvSpPr>
          <p:nvPr/>
        </p:nvSpPr>
        <p:spPr bwMode="auto">
          <a:xfrm>
            <a:off x="-97833" y="-153085"/>
            <a:ext cx="1110301" cy="1105133"/>
          </a:xfrm>
          <a:custGeom>
            <a:avLst/>
            <a:gdLst>
              <a:gd name="T0" fmla="*/ 168 w 324"/>
              <a:gd name="T1" fmla="*/ 177 h 322"/>
              <a:gd name="T2" fmla="*/ 123 w 324"/>
              <a:gd name="T3" fmla="*/ 143 h 322"/>
              <a:gd name="T4" fmla="*/ 65 w 324"/>
              <a:gd name="T5" fmla="*/ 142 h 322"/>
              <a:gd name="T6" fmla="*/ 18 w 324"/>
              <a:gd name="T7" fmla="*/ 175 h 322"/>
              <a:gd name="T8" fmla="*/ 0 w 324"/>
              <a:gd name="T9" fmla="*/ 229 h 322"/>
              <a:gd name="T10" fmla="*/ 17 w 324"/>
              <a:gd name="T11" fmla="*/ 284 h 322"/>
              <a:gd name="T12" fmla="*/ 63 w 324"/>
              <a:gd name="T13" fmla="*/ 319 h 322"/>
              <a:gd name="T14" fmla="*/ 115 w 324"/>
              <a:gd name="T15" fmla="*/ 320 h 322"/>
              <a:gd name="T16" fmla="*/ 145 w 324"/>
              <a:gd name="T17" fmla="*/ 294 h 322"/>
              <a:gd name="T18" fmla="*/ 172 w 324"/>
              <a:gd name="T19" fmla="*/ 252 h 322"/>
              <a:gd name="T20" fmla="*/ 146 w 324"/>
              <a:gd name="T21" fmla="*/ 249 h 322"/>
              <a:gd name="T22" fmla="*/ 125 w 324"/>
              <a:gd name="T23" fmla="*/ 277 h 322"/>
              <a:gd name="T24" fmla="*/ 92 w 324"/>
              <a:gd name="T25" fmla="*/ 284 h 322"/>
              <a:gd name="T26" fmla="*/ 69 w 324"/>
              <a:gd name="T27" fmla="*/ 293 h 322"/>
              <a:gd name="T28" fmla="*/ 37 w 324"/>
              <a:gd name="T29" fmla="*/ 267 h 322"/>
              <a:gd name="T30" fmla="*/ 26 w 324"/>
              <a:gd name="T31" fmla="*/ 227 h 322"/>
              <a:gd name="T32" fmla="*/ 41 w 324"/>
              <a:gd name="T33" fmla="*/ 189 h 322"/>
              <a:gd name="T34" fmla="*/ 76 w 324"/>
              <a:gd name="T35" fmla="*/ 168 h 322"/>
              <a:gd name="T36" fmla="*/ 115 w 324"/>
              <a:gd name="T37" fmla="*/ 164 h 322"/>
              <a:gd name="T38" fmla="*/ 150 w 324"/>
              <a:gd name="T39" fmla="*/ 190 h 322"/>
              <a:gd name="T40" fmla="*/ 163 w 324"/>
              <a:gd name="T41" fmla="*/ 232 h 322"/>
              <a:gd name="T42" fmla="*/ 61 w 324"/>
              <a:gd name="T43" fmla="*/ 214 h 322"/>
              <a:gd name="T44" fmla="*/ 103 w 324"/>
              <a:gd name="T45" fmla="*/ 265 h 322"/>
              <a:gd name="T46" fmla="*/ 105 w 324"/>
              <a:gd name="T47" fmla="*/ 237 h 322"/>
              <a:gd name="T48" fmla="*/ 80 w 324"/>
              <a:gd name="T49" fmla="*/ 224 h 322"/>
              <a:gd name="T50" fmla="*/ 106 w 324"/>
              <a:gd name="T51" fmla="*/ 226 h 322"/>
              <a:gd name="T52" fmla="*/ 308 w 324"/>
              <a:gd name="T53" fmla="*/ 62 h 322"/>
              <a:gd name="T54" fmla="*/ 276 w 324"/>
              <a:gd name="T55" fmla="*/ 23 h 322"/>
              <a:gd name="T56" fmla="*/ 227 w 324"/>
              <a:gd name="T57" fmla="*/ 10 h 322"/>
              <a:gd name="T58" fmla="*/ 180 w 324"/>
              <a:gd name="T59" fmla="*/ 29 h 322"/>
              <a:gd name="T60" fmla="*/ 152 w 324"/>
              <a:gd name="T61" fmla="*/ 71 h 322"/>
              <a:gd name="T62" fmla="*/ 155 w 324"/>
              <a:gd name="T63" fmla="*/ 122 h 322"/>
              <a:gd name="T64" fmla="*/ 187 w 324"/>
              <a:gd name="T65" fmla="*/ 161 h 322"/>
              <a:gd name="T66" fmla="*/ 236 w 324"/>
              <a:gd name="T67" fmla="*/ 174 h 322"/>
              <a:gd name="T68" fmla="*/ 276 w 324"/>
              <a:gd name="T69" fmla="*/ 156 h 322"/>
              <a:gd name="T70" fmla="*/ 305 w 324"/>
              <a:gd name="T71" fmla="*/ 117 h 322"/>
              <a:gd name="T72" fmla="*/ 298 w 324"/>
              <a:gd name="T73" fmla="*/ 96 h 322"/>
              <a:gd name="T74" fmla="*/ 283 w 324"/>
              <a:gd name="T75" fmla="*/ 134 h 322"/>
              <a:gd name="T76" fmla="*/ 248 w 324"/>
              <a:gd name="T77" fmla="*/ 155 h 322"/>
              <a:gd name="T78" fmla="*/ 209 w 324"/>
              <a:gd name="T79" fmla="*/ 158 h 322"/>
              <a:gd name="T80" fmla="*/ 174 w 324"/>
              <a:gd name="T81" fmla="*/ 132 h 322"/>
              <a:gd name="T82" fmla="*/ 161 w 324"/>
              <a:gd name="T83" fmla="*/ 91 h 322"/>
              <a:gd name="T84" fmla="*/ 175 w 324"/>
              <a:gd name="T85" fmla="*/ 50 h 322"/>
              <a:gd name="T86" fmla="*/ 211 w 324"/>
              <a:gd name="T87" fmla="*/ 26 h 322"/>
              <a:gd name="T88" fmla="*/ 250 w 324"/>
              <a:gd name="T89" fmla="*/ 30 h 322"/>
              <a:gd name="T90" fmla="*/ 284 w 324"/>
              <a:gd name="T91" fmla="*/ 51 h 322"/>
              <a:gd name="T92" fmla="*/ 298 w 324"/>
              <a:gd name="T93" fmla="*/ 90 h 322"/>
              <a:gd name="T94" fmla="*/ 221 w 324"/>
              <a:gd name="T95" fmla="*/ 58 h 322"/>
              <a:gd name="T96" fmla="*/ 231 w 324"/>
              <a:gd name="T97" fmla="*/ 128 h 322"/>
              <a:gd name="T98" fmla="*/ 248 w 324"/>
              <a:gd name="T99" fmla="*/ 61 h 322"/>
              <a:gd name="T100" fmla="*/ 218 w 324"/>
              <a:gd name="T101" fmla="*/ 96 h 322"/>
              <a:gd name="T102" fmla="*/ 238 w 324"/>
              <a:gd name="T103" fmla="*/ 79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24" h="322">
                <a:moveTo>
                  <a:pt x="172" y="212"/>
                </a:moveTo>
                <a:cubicBezTo>
                  <a:pt x="171" y="211"/>
                  <a:pt x="168" y="209"/>
                  <a:pt x="167" y="208"/>
                </a:cubicBezTo>
                <a:cubicBezTo>
                  <a:pt x="167" y="206"/>
                  <a:pt x="168" y="203"/>
                  <a:pt x="169" y="201"/>
                </a:cubicBezTo>
                <a:cubicBezTo>
                  <a:pt x="171" y="194"/>
                  <a:pt x="174" y="185"/>
                  <a:pt x="168" y="177"/>
                </a:cubicBezTo>
                <a:cubicBezTo>
                  <a:pt x="163" y="169"/>
                  <a:pt x="153" y="169"/>
                  <a:pt x="146" y="169"/>
                </a:cubicBezTo>
                <a:cubicBezTo>
                  <a:pt x="144" y="169"/>
                  <a:pt x="141" y="168"/>
                  <a:pt x="139" y="168"/>
                </a:cubicBezTo>
                <a:cubicBezTo>
                  <a:pt x="139" y="167"/>
                  <a:pt x="138" y="164"/>
                  <a:pt x="137" y="162"/>
                </a:cubicBezTo>
                <a:cubicBezTo>
                  <a:pt x="135" y="155"/>
                  <a:pt x="132" y="146"/>
                  <a:pt x="123" y="143"/>
                </a:cubicBezTo>
                <a:cubicBezTo>
                  <a:pt x="114" y="140"/>
                  <a:pt x="105" y="145"/>
                  <a:pt x="100" y="149"/>
                </a:cubicBezTo>
                <a:cubicBezTo>
                  <a:pt x="98" y="150"/>
                  <a:pt x="95" y="152"/>
                  <a:pt x="94" y="153"/>
                </a:cubicBezTo>
                <a:cubicBezTo>
                  <a:pt x="92" y="152"/>
                  <a:pt x="90" y="150"/>
                  <a:pt x="88" y="149"/>
                </a:cubicBezTo>
                <a:cubicBezTo>
                  <a:pt x="83" y="145"/>
                  <a:pt x="74" y="139"/>
                  <a:pt x="65" y="142"/>
                </a:cubicBezTo>
                <a:cubicBezTo>
                  <a:pt x="56" y="145"/>
                  <a:pt x="53" y="154"/>
                  <a:pt x="50" y="161"/>
                </a:cubicBezTo>
                <a:cubicBezTo>
                  <a:pt x="49" y="163"/>
                  <a:pt x="48" y="166"/>
                  <a:pt x="48" y="167"/>
                </a:cubicBezTo>
                <a:cubicBezTo>
                  <a:pt x="46" y="167"/>
                  <a:pt x="43" y="167"/>
                  <a:pt x="41" y="167"/>
                </a:cubicBezTo>
                <a:cubicBezTo>
                  <a:pt x="34" y="167"/>
                  <a:pt x="24" y="168"/>
                  <a:pt x="18" y="175"/>
                </a:cubicBezTo>
                <a:cubicBezTo>
                  <a:pt x="13" y="183"/>
                  <a:pt x="15" y="192"/>
                  <a:pt x="17" y="199"/>
                </a:cubicBezTo>
                <a:cubicBezTo>
                  <a:pt x="18" y="201"/>
                  <a:pt x="19" y="204"/>
                  <a:pt x="19" y="206"/>
                </a:cubicBezTo>
                <a:cubicBezTo>
                  <a:pt x="18" y="207"/>
                  <a:pt x="15" y="209"/>
                  <a:pt x="14" y="210"/>
                </a:cubicBezTo>
                <a:cubicBezTo>
                  <a:pt x="8" y="214"/>
                  <a:pt x="0" y="220"/>
                  <a:pt x="0" y="229"/>
                </a:cubicBezTo>
                <a:cubicBezTo>
                  <a:pt x="0" y="239"/>
                  <a:pt x="7" y="245"/>
                  <a:pt x="13" y="249"/>
                </a:cubicBezTo>
                <a:cubicBezTo>
                  <a:pt x="15" y="251"/>
                  <a:pt x="18" y="253"/>
                  <a:pt x="18" y="253"/>
                </a:cubicBezTo>
                <a:cubicBezTo>
                  <a:pt x="18" y="255"/>
                  <a:pt x="17" y="258"/>
                  <a:pt x="16" y="261"/>
                </a:cubicBezTo>
                <a:cubicBezTo>
                  <a:pt x="14" y="268"/>
                  <a:pt x="11" y="277"/>
                  <a:pt x="17" y="284"/>
                </a:cubicBezTo>
                <a:cubicBezTo>
                  <a:pt x="22" y="292"/>
                  <a:pt x="32" y="292"/>
                  <a:pt x="39" y="293"/>
                </a:cubicBezTo>
                <a:cubicBezTo>
                  <a:pt x="41" y="293"/>
                  <a:pt x="44" y="293"/>
                  <a:pt x="46" y="293"/>
                </a:cubicBezTo>
                <a:cubicBezTo>
                  <a:pt x="47" y="295"/>
                  <a:pt x="48" y="298"/>
                  <a:pt x="48" y="299"/>
                </a:cubicBezTo>
                <a:cubicBezTo>
                  <a:pt x="51" y="306"/>
                  <a:pt x="54" y="315"/>
                  <a:pt x="63" y="319"/>
                </a:cubicBezTo>
                <a:cubicBezTo>
                  <a:pt x="72" y="322"/>
                  <a:pt x="80" y="316"/>
                  <a:pt x="86" y="312"/>
                </a:cubicBezTo>
                <a:cubicBezTo>
                  <a:pt x="87" y="311"/>
                  <a:pt x="90" y="309"/>
                  <a:pt x="92" y="309"/>
                </a:cubicBezTo>
                <a:cubicBezTo>
                  <a:pt x="93" y="309"/>
                  <a:pt x="95" y="311"/>
                  <a:pt x="97" y="312"/>
                </a:cubicBezTo>
                <a:cubicBezTo>
                  <a:pt x="102" y="316"/>
                  <a:pt x="108" y="320"/>
                  <a:pt x="115" y="320"/>
                </a:cubicBezTo>
                <a:cubicBezTo>
                  <a:pt x="117" y="320"/>
                  <a:pt x="118" y="320"/>
                  <a:pt x="120" y="319"/>
                </a:cubicBezTo>
                <a:cubicBezTo>
                  <a:pt x="129" y="316"/>
                  <a:pt x="133" y="307"/>
                  <a:pt x="135" y="300"/>
                </a:cubicBezTo>
                <a:cubicBezTo>
                  <a:pt x="136" y="298"/>
                  <a:pt x="137" y="296"/>
                  <a:pt x="138" y="294"/>
                </a:cubicBezTo>
                <a:cubicBezTo>
                  <a:pt x="139" y="294"/>
                  <a:pt x="142" y="294"/>
                  <a:pt x="145" y="294"/>
                </a:cubicBezTo>
                <a:cubicBezTo>
                  <a:pt x="152" y="294"/>
                  <a:pt x="161" y="294"/>
                  <a:pt x="167" y="286"/>
                </a:cubicBezTo>
                <a:cubicBezTo>
                  <a:pt x="173" y="279"/>
                  <a:pt x="170" y="269"/>
                  <a:pt x="168" y="262"/>
                </a:cubicBezTo>
                <a:cubicBezTo>
                  <a:pt x="168" y="260"/>
                  <a:pt x="167" y="257"/>
                  <a:pt x="167" y="256"/>
                </a:cubicBezTo>
                <a:cubicBezTo>
                  <a:pt x="168" y="255"/>
                  <a:pt x="170" y="253"/>
                  <a:pt x="172" y="252"/>
                </a:cubicBezTo>
                <a:cubicBezTo>
                  <a:pt x="177" y="247"/>
                  <a:pt x="185" y="242"/>
                  <a:pt x="185" y="232"/>
                </a:cubicBezTo>
                <a:cubicBezTo>
                  <a:pt x="186" y="223"/>
                  <a:pt x="178" y="217"/>
                  <a:pt x="172" y="212"/>
                </a:cubicBezTo>
                <a:close/>
                <a:moveTo>
                  <a:pt x="159" y="235"/>
                </a:moveTo>
                <a:cubicBezTo>
                  <a:pt x="154" y="238"/>
                  <a:pt x="148" y="242"/>
                  <a:pt x="146" y="249"/>
                </a:cubicBezTo>
                <a:cubicBezTo>
                  <a:pt x="144" y="255"/>
                  <a:pt x="146" y="262"/>
                  <a:pt x="148" y="268"/>
                </a:cubicBezTo>
                <a:cubicBezTo>
                  <a:pt x="148" y="269"/>
                  <a:pt x="148" y="271"/>
                  <a:pt x="149" y="272"/>
                </a:cubicBezTo>
                <a:cubicBezTo>
                  <a:pt x="147" y="273"/>
                  <a:pt x="145" y="273"/>
                  <a:pt x="144" y="273"/>
                </a:cubicBezTo>
                <a:cubicBezTo>
                  <a:pt x="138" y="273"/>
                  <a:pt x="131" y="273"/>
                  <a:pt x="125" y="277"/>
                </a:cubicBezTo>
                <a:cubicBezTo>
                  <a:pt x="120" y="281"/>
                  <a:pt x="117" y="287"/>
                  <a:pt x="115" y="293"/>
                </a:cubicBezTo>
                <a:cubicBezTo>
                  <a:pt x="115" y="294"/>
                  <a:pt x="114" y="295"/>
                  <a:pt x="113" y="297"/>
                </a:cubicBezTo>
                <a:cubicBezTo>
                  <a:pt x="112" y="296"/>
                  <a:pt x="110" y="294"/>
                  <a:pt x="109" y="293"/>
                </a:cubicBezTo>
                <a:cubicBezTo>
                  <a:pt x="104" y="290"/>
                  <a:pt x="99" y="284"/>
                  <a:pt x="92" y="284"/>
                </a:cubicBezTo>
                <a:cubicBezTo>
                  <a:pt x="92" y="284"/>
                  <a:pt x="92" y="284"/>
                  <a:pt x="92" y="284"/>
                </a:cubicBezTo>
                <a:cubicBezTo>
                  <a:pt x="85" y="284"/>
                  <a:pt x="79" y="289"/>
                  <a:pt x="74" y="293"/>
                </a:cubicBezTo>
                <a:cubicBezTo>
                  <a:pt x="73" y="294"/>
                  <a:pt x="71" y="296"/>
                  <a:pt x="70" y="297"/>
                </a:cubicBezTo>
                <a:cubicBezTo>
                  <a:pt x="70" y="296"/>
                  <a:pt x="69" y="294"/>
                  <a:pt x="69" y="293"/>
                </a:cubicBezTo>
                <a:cubicBezTo>
                  <a:pt x="67" y="287"/>
                  <a:pt x="64" y="280"/>
                  <a:pt x="59" y="276"/>
                </a:cubicBezTo>
                <a:cubicBezTo>
                  <a:pt x="53" y="272"/>
                  <a:pt x="46" y="272"/>
                  <a:pt x="40" y="271"/>
                </a:cubicBezTo>
                <a:cubicBezTo>
                  <a:pt x="39" y="271"/>
                  <a:pt x="37" y="271"/>
                  <a:pt x="36" y="271"/>
                </a:cubicBezTo>
                <a:cubicBezTo>
                  <a:pt x="36" y="270"/>
                  <a:pt x="36" y="268"/>
                  <a:pt x="37" y="267"/>
                </a:cubicBezTo>
                <a:cubicBezTo>
                  <a:pt x="39" y="261"/>
                  <a:pt x="41" y="254"/>
                  <a:pt x="39" y="247"/>
                </a:cubicBezTo>
                <a:cubicBezTo>
                  <a:pt x="37" y="241"/>
                  <a:pt x="31" y="236"/>
                  <a:pt x="26" y="232"/>
                </a:cubicBezTo>
                <a:cubicBezTo>
                  <a:pt x="25" y="232"/>
                  <a:pt x="24" y="231"/>
                  <a:pt x="23" y="230"/>
                </a:cubicBezTo>
                <a:cubicBezTo>
                  <a:pt x="24" y="229"/>
                  <a:pt x="25" y="228"/>
                  <a:pt x="26" y="227"/>
                </a:cubicBezTo>
                <a:cubicBezTo>
                  <a:pt x="31" y="223"/>
                  <a:pt x="37" y="219"/>
                  <a:pt x="39" y="213"/>
                </a:cubicBezTo>
                <a:cubicBezTo>
                  <a:pt x="41" y="206"/>
                  <a:pt x="39" y="199"/>
                  <a:pt x="38" y="193"/>
                </a:cubicBezTo>
                <a:cubicBezTo>
                  <a:pt x="37" y="192"/>
                  <a:pt x="37" y="190"/>
                  <a:pt x="37" y="189"/>
                </a:cubicBezTo>
                <a:cubicBezTo>
                  <a:pt x="38" y="189"/>
                  <a:pt x="40" y="189"/>
                  <a:pt x="41" y="189"/>
                </a:cubicBezTo>
                <a:cubicBezTo>
                  <a:pt x="47" y="189"/>
                  <a:pt x="54" y="189"/>
                  <a:pt x="60" y="185"/>
                </a:cubicBezTo>
                <a:cubicBezTo>
                  <a:pt x="66" y="181"/>
                  <a:pt x="68" y="174"/>
                  <a:pt x="70" y="169"/>
                </a:cubicBezTo>
                <a:cubicBezTo>
                  <a:pt x="71" y="167"/>
                  <a:pt x="71" y="166"/>
                  <a:pt x="72" y="164"/>
                </a:cubicBezTo>
                <a:cubicBezTo>
                  <a:pt x="73" y="165"/>
                  <a:pt x="75" y="167"/>
                  <a:pt x="76" y="168"/>
                </a:cubicBezTo>
                <a:cubicBezTo>
                  <a:pt x="81" y="172"/>
                  <a:pt x="87" y="177"/>
                  <a:pt x="93" y="177"/>
                </a:cubicBezTo>
                <a:cubicBezTo>
                  <a:pt x="94" y="177"/>
                  <a:pt x="94" y="177"/>
                  <a:pt x="94" y="177"/>
                </a:cubicBezTo>
                <a:cubicBezTo>
                  <a:pt x="101" y="177"/>
                  <a:pt x="106" y="172"/>
                  <a:pt x="111" y="168"/>
                </a:cubicBezTo>
                <a:cubicBezTo>
                  <a:pt x="112" y="168"/>
                  <a:pt x="114" y="165"/>
                  <a:pt x="115" y="164"/>
                </a:cubicBezTo>
                <a:cubicBezTo>
                  <a:pt x="116" y="166"/>
                  <a:pt x="116" y="168"/>
                  <a:pt x="117" y="169"/>
                </a:cubicBezTo>
                <a:cubicBezTo>
                  <a:pt x="119" y="175"/>
                  <a:pt x="121" y="181"/>
                  <a:pt x="127" y="185"/>
                </a:cubicBezTo>
                <a:cubicBezTo>
                  <a:pt x="132" y="189"/>
                  <a:pt x="139" y="190"/>
                  <a:pt x="145" y="190"/>
                </a:cubicBezTo>
                <a:cubicBezTo>
                  <a:pt x="146" y="190"/>
                  <a:pt x="148" y="190"/>
                  <a:pt x="150" y="190"/>
                </a:cubicBezTo>
                <a:cubicBezTo>
                  <a:pt x="149" y="192"/>
                  <a:pt x="149" y="193"/>
                  <a:pt x="149" y="194"/>
                </a:cubicBezTo>
                <a:cubicBezTo>
                  <a:pt x="147" y="200"/>
                  <a:pt x="145" y="207"/>
                  <a:pt x="147" y="214"/>
                </a:cubicBezTo>
                <a:cubicBezTo>
                  <a:pt x="149" y="221"/>
                  <a:pt x="154" y="225"/>
                  <a:pt x="159" y="229"/>
                </a:cubicBezTo>
                <a:cubicBezTo>
                  <a:pt x="160" y="230"/>
                  <a:pt x="162" y="231"/>
                  <a:pt x="163" y="232"/>
                </a:cubicBezTo>
                <a:cubicBezTo>
                  <a:pt x="161" y="233"/>
                  <a:pt x="160" y="234"/>
                  <a:pt x="159" y="235"/>
                </a:cubicBezTo>
                <a:close/>
                <a:moveTo>
                  <a:pt x="109" y="199"/>
                </a:moveTo>
                <a:cubicBezTo>
                  <a:pt x="101" y="195"/>
                  <a:pt x="91" y="194"/>
                  <a:pt x="82" y="197"/>
                </a:cubicBezTo>
                <a:cubicBezTo>
                  <a:pt x="73" y="200"/>
                  <a:pt x="66" y="206"/>
                  <a:pt x="61" y="214"/>
                </a:cubicBezTo>
                <a:cubicBezTo>
                  <a:pt x="57" y="223"/>
                  <a:pt x="56" y="232"/>
                  <a:pt x="59" y="241"/>
                </a:cubicBezTo>
                <a:cubicBezTo>
                  <a:pt x="62" y="250"/>
                  <a:pt x="68" y="258"/>
                  <a:pt x="76" y="262"/>
                </a:cubicBezTo>
                <a:cubicBezTo>
                  <a:pt x="81" y="265"/>
                  <a:pt x="87" y="266"/>
                  <a:pt x="93" y="266"/>
                </a:cubicBezTo>
                <a:cubicBezTo>
                  <a:pt x="96" y="266"/>
                  <a:pt x="100" y="266"/>
                  <a:pt x="103" y="265"/>
                </a:cubicBezTo>
                <a:cubicBezTo>
                  <a:pt x="112" y="262"/>
                  <a:pt x="120" y="256"/>
                  <a:pt x="124" y="247"/>
                </a:cubicBezTo>
                <a:cubicBezTo>
                  <a:pt x="129" y="239"/>
                  <a:pt x="129" y="229"/>
                  <a:pt x="127" y="220"/>
                </a:cubicBezTo>
                <a:cubicBezTo>
                  <a:pt x="124" y="211"/>
                  <a:pt x="118" y="204"/>
                  <a:pt x="109" y="199"/>
                </a:cubicBezTo>
                <a:close/>
                <a:moveTo>
                  <a:pt x="105" y="237"/>
                </a:moveTo>
                <a:cubicBezTo>
                  <a:pt x="103" y="241"/>
                  <a:pt x="101" y="243"/>
                  <a:pt x="97" y="244"/>
                </a:cubicBezTo>
                <a:cubicBezTo>
                  <a:pt x="93" y="245"/>
                  <a:pt x="89" y="245"/>
                  <a:pt x="86" y="243"/>
                </a:cubicBezTo>
                <a:cubicBezTo>
                  <a:pt x="83" y="241"/>
                  <a:pt x="80" y="239"/>
                  <a:pt x="79" y="235"/>
                </a:cubicBezTo>
                <a:cubicBezTo>
                  <a:pt x="78" y="231"/>
                  <a:pt x="78" y="227"/>
                  <a:pt x="80" y="224"/>
                </a:cubicBezTo>
                <a:cubicBezTo>
                  <a:pt x="82" y="221"/>
                  <a:pt x="85" y="218"/>
                  <a:pt x="88" y="217"/>
                </a:cubicBezTo>
                <a:cubicBezTo>
                  <a:pt x="90" y="217"/>
                  <a:pt x="91" y="216"/>
                  <a:pt x="93" y="216"/>
                </a:cubicBezTo>
                <a:cubicBezTo>
                  <a:pt x="95" y="216"/>
                  <a:pt x="97" y="217"/>
                  <a:pt x="99" y="218"/>
                </a:cubicBezTo>
                <a:cubicBezTo>
                  <a:pt x="103" y="220"/>
                  <a:pt x="105" y="223"/>
                  <a:pt x="106" y="226"/>
                </a:cubicBezTo>
                <a:cubicBezTo>
                  <a:pt x="107" y="230"/>
                  <a:pt x="107" y="234"/>
                  <a:pt x="105" y="237"/>
                </a:cubicBezTo>
                <a:close/>
                <a:moveTo>
                  <a:pt x="311" y="74"/>
                </a:moveTo>
                <a:cubicBezTo>
                  <a:pt x="309" y="72"/>
                  <a:pt x="307" y="70"/>
                  <a:pt x="306" y="69"/>
                </a:cubicBezTo>
                <a:cubicBezTo>
                  <a:pt x="306" y="67"/>
                  <a:pt x="307" y="64"/>
                  <a:pt x="308" y="62"/>
                </a:cubicBezTo>
                <a:cubicBezTo>
                  <a:pt x="310" y="55"/>
                  <a:pt x="313" y="46"/>
                  <a:pt x="307" y="38"/>
                </a:cubicBezTo>
                <a:cubicBezTo>
                  <a:pt x="302" y="31"/>
                  <a:pt x="292" y="30"/>
                  <a:pt x="285" y="30"/>
                </a:cubicBezTo>
                <a:cubicBezTo>
                  <a:pt x="283" y="30"/>
                  <a:pt x="280" y="30"/>
                  <a:pt x="278" y="29"/>
                </a:cubicBezTo>
                <a:cubicBezTo>
                  <a:pt x="277" y="28"/>
                  <a:pt x="276" y="25"/>
                  <a:pt x="276" y="23"/>
                </a:cubicBezTo>
                <a:cubicBezTo>
                  <a:pt x="273" y="16"/>
                  <a:pt x="270" y="7"/>
                  <a:pt x="261" y="4"/>
                </a:cubicBezTo>
                <a:cubicBezTo>
                  <a:pt x="252" y="1"/>
                  <a:pt x="244" y="6"/>
                  <a:pt x="238" y="10"/>
                </a:cubicBezTo>
                <a:cubicBezTo>
                  <a:pt x="237" y="12"/>
                  <a:pt x="234" y="13"/>
                  <a:pt x="232" y="14"/>
                </a:cubicBezTo>
                <a:cubicBezTo>
                  <a:pt x="231" y="13"/>
                  <a:pt x="229" y="12"/>
                  <a:pt x="227" y="10"/>
                </a:cubicBezTo>
                <a:cubicBezTo>
                  <a:pt x="221" y="6"/>
                  <a:pt x="213" y="0"/>
                  <a:pt x="204" y="3"/>
                </a:cubicBezTo>
                <a:cubicBezTo>
                  <a:pt x="195" y="6"/>
                  <a:pt x="191" y="16"/>
                  <a:pt x="189" y="22"/>
                </a:cubicBezTo>
                <a:cubicBezTo>
                  <a:pt x="188" y="24"/>
                  <a:pt x="187" y="27"/>
                  <a:pt x="186" y="28"/>
                </a:cubicBezTo>
                <a:cubicBezTo>
                  <a:pt x="185" y="29"/>
                  <a:pt x="182" y="29"/>
                  <a:pt x="180" y="29"/>
                </a:cubicBezTo>
                <a:cubicBezTo>
                  <a:pt x="172" y="29"/>
                  <a:pt x="163" y="29"/>
                  <a:pt x="157" y="36"/>
                </a:cubicBezTo>
                <a:cubicBezTo>
                  <a:pt x="151" y="44"/>
                  <a:pt x="154" y="53"/>
                  <a:pt x="156" y="60"/>
                </a:cubicBezTo>
                <a:cubicBezTo>
                  <a:pt x="156" y="62"/>
                  <a:pt x="157" y="65"/>
                  <a:pt x="157" y="67"/>
                </a:cubicBezTo>
                <a:cubicBezTo>
                  <a:pt x="156" y="68"/>
                  <a:pt x="154" y="70"/>
                  <a:pt x="152" y="71"/>
                </a:cubicBezTo>
                <a:cubicBezTo>
                  <a:pt x="147" y="75"/>
                  <a:pt x="139" y="81"/>
                  <a:pt x="139" y="91"/>
                </a:cubicBezTo>
                <a:cubicBezTo>
                  <a:pt x="138" y="100"/>
                  <a:pt x="146" y="106"/>
                  <a:pt x="152" y="110"/>
                </a:cubicBezTo>
                <a:cubicBezTo>
                  <a:pt x="153" y="112"/>
                  <a:pt x="156" y="114"/>
                  <a:pt x="157" y="115"/>
                </a:cubicBezTo>
                <a:cubicBezTo>
                  <a:pt x="157" y="116"/>
                  <a:pt x="156" y="120"/>
                  <a:pt x="155" y="122"/>
                </a:cubicBezTo>
                <a:cubicBezTo>
                  <a:pt x="153" y="129"/>
                  <a:pt x="150" y="138"/>
                  <a:pt x="156" y="146"/>
                </a:cubicBezTo>
                <a:cubicBezTo>
                  <a:pt x="161" y="153"/>
                  <a:pt x="171" y="154"/>
                  <a:pt x="178" y="154"/>
                </a:cubicBezTo>
                <a:cubicBezTo>
                  <a:pt x="180" y="154"/>
                  <a:pt x="183" y="154"/>
                  <a:pt x="185" y="155"/>
                </a:cubicBezTo>
                <a:cubicBezTo>
                  <a:pt x="185" y="156"/>
                  <a:pt x="186" y="159"/>
                  <a:pt x="187" y="161"/>
                </a:cubicBezTo>
                <a:cubicBezTo>
                  <a:pt x="189" y="168"/>
                  <a:pt x="192" y="177"/>
                  <a:pt x="201" y="180"/>
                </a:cubicBezTo>
                <a:cubicBezTo>
                  <a:pt x="210" y="183"/>
                  <a:pt x="218" y="178"/>
                  <a:pt x="224" y="174"/>
                </a:cubicBezTo>
                <a:cubicBezTo>
                  <a:pt x="226" y="172"/>
                  <a:pt x="229" y="171"/>
                  <a:pt x="230" y="170"/>
                </a:cubicBezTo>
                <a:cubicBezTo>
                  <a:pt x="232" y="171"/>
                  <a:pt x="234" y="172"/>
                  <a:pt x="236" y="174"/>
                </a:cubicBezTo>
                <a:cubicBezTo>
                  <a:pt x="240" y="177"/>
                  <a:pt x="247" y="181"/>
                  <a:pt x="254" y="181"/>
                </a:cubicBezTo>
                <a:cubicBezTo>
                  <a:pt x="255" y="181"/>
                  <a:pt x="257" y="181"/>
                  <a:pt x="259" y="181"/>
                </a:cubicBezTo>
                <a:cubicBezTo>
                  <a:pt x="268" y="178"/>
                  <a:pt x="271" y="168"/>
                  <a:pt x="274" y="162"/>
                </a:cubicBezTo>
                <a:cubicBezTo>
                  <a:pt x="275" y="160"/>
                  <a:pt x="276" y="157"/>
                  <a:pt x="276" y="156"/>
                </a:cubicBezTo>
                <a:cubicBezTo>
                  <a:pt x="278" y="155"/>
                  <a:pt x="281" y="155"/>
                  <a:pt x="283" y="155"/>
                </a:cubicBezTo>
                <a:cubicBezTo>
                  <a:pt x="290" y="155"/>
                  <a:pt x="300" y="155"/>
                  <a:pt x="306" y="148"/>
                </a:cubicBezTo>
                <a:cubicBezTo>
                  <a:pt x="311" y="140"/>
                  <a:pt x="309" y="131"/>
                  <a:pt x="307" y="124"/>
                </a:cubicBezTo>
                <a:cubicBezTo>
                  <a:pt x="306" y="122"/>
                  <a:pt x="305" y="119"/>
                  <a:pt x="305" y="117"/>
                </a:cubicBezTo>
                <a:cubicBezTo>
                  <a:pt x="306" y="116"/>
                  <a:pt x="309" y="114"/>
                  <a:pt x="310" y="113"/>
                </a:cubicBezTo>
                <a:cubicBezTo>
                  <a:pt x="316" y="109"/>
                  <a:pt x="324" y="103"/>
                  <a:pt x="324" y="93"/>
                </a:cubicBezTo>
                <a:cubicBezTo>
                  <a:pt x="324" y="84"/>
                  <a:pt x="317" y="78"/>
                  <a:pt x="311" y="74"/>
                </a:cubicBezTo>
                <a:close/>
                <a:moveTo>
                  <a:pt x="298" y="96"/>
                </a:moveTo>
                <a:cubicBezTo>
                  <a:pt x="293" y="100"/>
                  <a:pt x="287" y="104"/>
                  <a:pt x="285" y="110"/>
                </a:cubicBezTo>
                <a:cubicBezTo>
                  <a:pt x="283" y="117"/>
                  <a:pt x="285" y="123"/>
                  <a:pt x="286" y="129"/>
                </a:cubicBezTo>
                <a:cubicBezTo>
                  <a:pt x="287" y="131"/>
                  <a:pt x="287" y="132"/>
                  <a:pt x="287" y="134"/>
                </a:cubicBezTo>
                <a:cubicBezTo>
                  <a:pt x="286" y="134"/>
                  <a:pt x="284" y="134"/>
                  <a:pt x="283" y="134"/>
                </a:cubicBezTo>
                <a:cubicBezTo>
                  <a:pt x="277" y="134"/>
                  <a:pt x="270" y="134"/>
                  <a:pt x="264" y="138"/>
                </a:cubicBezTo>
                <a:cubicBezTo>
                  <a:pt x="258" y="142"/>
                  <a:pt x="256" y="148"/>
                  <a:pt x="254" y="154"/>
                </a:cubicBezTo>
                <a:cubicBezTo>
                  <a:pt x="253" y="155"/>
                  <a:pt x="253" y="157"/>
                  <a:pt x="252" y="158"/>
                </a:cubicBezTo>
                <a:cubicBezTo>
                  <a:pt x="251" y="157"/>
                  <a:pt x="249" y="155"/>
                  <a:pt x="248" y="155"/>
                </a:cubicBezTo>
                <a:cubicBezTo>
                  <a:pt x="243" y="151"/>
                  <a:pt x="237" y="145"/>
                  <a:pt x="231" y="145"/>
                </a:cubicBezTo>
                <a:cubicBezTo>
                  <a:pt x="230" y="145"/>
                  <a:pt x="230" y="145"/>
                  <a:pt x="230" y="145"/>
                </a:cubicBezTo>
                <a:cubicBezTo>
                  <a:pt x="223" y="145"/>
                  <a:pt x="218" y="151"/>
                  <a:pt x="213" y="154"/>
                </a:cubicBezTo>
                <a:cubicBezTo>
                  <a:pt x="212" y="155"/>
                  <a:pt x="210" y="157"/>
                  <a:pt x="209" y="158"/>
                </a:cubicBezTo>
                <a:cubicBezTo>
                  <a:pt x="208" y="157"/>
                  <a:pt x="208" y="155"/>
                  <a:pt x="207" y="154"/>
                </a:cubicBezTo>
                <a:cubicBezTo>
                  <a:pt x="205" y="148"/>
                  <a:pt x="203" y="141"/>
                  <a:pt x="197" y="137"/>
                </a:cubicBezTo>
                <a:cubicBezTo>
                  <a:pt x="192" y="133"/>
                  <a:pt x="185" y="133"/>
                  <a:pt x="179" y="133"/>
                </a:cubicBezTo>
                <a:cubicBezTo>
                  <a:pt x="178" y="133"/>
                  <a:pt x="176" y="133"/>
                  <a:pt x="174" y="132"/>
                </a:cubicBezTo>
                <a:cubicBezTo>
                  <a:pt x="175" y="131"/>
                  <a:pt x="175" y="129"/>
                  <a:pt x="175" y="128"/>
                </a:cubicBezTo>
                <a:cubicBezTo>
                  <a:pt x="177" y="122"/>
                  <a:pt x="179" y="115"/>
                  <a:pt x="177" y="109"/>
                </a:cubicBezTo>
                <a:cubicBezTo>
                  <a:pt x="175" y="102"/>
                  <a:pt x="170" y="98"/>
                  <a:pt x="165" y="94"/>
                </a:cubicBezTo>
                <a:cubicBezTo>
                  <a:pt x="164" y="93"/>
                  <a:pt x="162" y="92"/>
                  <a:pt x="161" y="91"/>
                </a:cubicBezTo>
                <a:cubicBezTo>
                  <a:pt x="163" y="90"/>
                  <a:pt x="164" y="89"/>
                  <a:pt x="165" y="88"/>
                </a:cubicBezTo>
                <a:cubicBezTo>
                  <a:pt x="170" y="84"/>
                  <a:pt x="176" y="80"/>
                  <a:pt x="178" y="74"/>
                </a:cubicBezTo>
                <a:cubicBezTo>
                  <a:pt x="180" y="67"/>
                  <a:pt x="178" y="61"/>
                  <a:pt x="176" y="55"/>
                </a:cubicBezTo>
                <a:cubicBezTo>
                  <a:pt x="176" y="53"/>
                  <a:pt x="176" y="52"/>
                  <a:pt x="175" y="50"/>
                </a:cubicBezTo>
                <a:cubicBezTo>
                  <a:pt x="177" y="50"/>
                  <a:pt x="179" y="50"/>
                  <a:pt x="180" y="50"/>
                </a:cubicBezTo>
                <a:cubicBezTo>
                  <a:pt x="186" y="50"/>
                  <a:pt x="193" y="50"/>
                  <a:pt x="199" y="46"/>
                </a:cubicBezTo>
                <a:cubicBezTo>
                  <a:pt x="204" y="42"/>
                  <a:pt x="207" y="36"/>
                  <a:pt x="209" y="30"/>
                </a:cubicBezTo>
                <a:cubicBezTo>
                  <a:pt x="209" y="29"/>
                  <a:pt x="210" y="27"/>
                  <a:pt x="211" y="26"/>
                </a:cubicBezTo>
                <a:cubicBezTo>
                  <a:pt x="212" y="27"/>
                  <a:pt x="214" y="29"/>
                  <a:pt x="215" y="29"/>
                </a:cubicBezTo>
                <a:cubicBezTo>
                  <a:pt x="220" y="33"/>
                  <a:pt x="225" y="39"/>
                  <a:pt x="232" y="39"/>
                </a:cubicBezTo>
                <a:cubicBezTo>
                  <a:pt x="232" y="39"/>
                  <a:pt x="232" y="39"/>
                  <a:pt x="232" y="39"/>
                </a:cubicBezTo>
                <a:cubicBezTo>
                  <a:pt x="239" y="39"/>
                  <a:pt x="245" y="33"/>
                  <a:pt x="250" y="30"/>
                </a:cubicBezTo>
                <a:cubicBezTo>
                  <a:pt x="251" y="29"/>
                  <a:pt x="253" y="27"/>
                  <a:pt x="254" y="26"/>
                </a:cubicBezTo>
                <a:cubicBezTo>
                  <a:pt x="254" y="27"/>
                  <a:pt x="255" y="29"/>
                  <a:pt x="255" y="30"/>
                </a:cubicBezTo>
                <a:cubicBezTo>
                  <a:pt x="257" y="36"/>
                  <a:pt x="260" y="43"/>
                  <a:pt x="265" y="47"/>
                </a:cubicBezTo>
                <a:cubicBezTo>
                  <a:pt x="271" y="51"/>
                  <a:pt x="278" y="51"/>
                  <a:pt x="284" y="51"/>
                </a:cubicBezTo>
                <a:cubicBezTo>
                  <a:pt x="285" y="51"/>
                  <a:pt x="287" y="51"/>
                  <a:pt x="288" y="52"/>
                </a:cubicBezTo>
                <a:cubicBezTo>
                  <a:pt x="288" y="53"/>
                  <a:pt x="288" y="55"/>
                  <a:pt x="287" y="56"/>
                </a:cubicBezTo>
                <a:cubicBezTo>
                  <a:pt x="285" y="62"/>
                  <a:pt x="283" y="69"/>
                  <a:pt x="285" y="75"/>
                </a:cubicBezTo>
                <a:cubicBezTo>
                  <a:pt x="287" y="82"/>
                  <a:pt x="293" y="86"/>
                  <a:pt x="298" y="90"/>
                </a:cubicBezTo>
                <a:cubicBezTo>
                  <a:pt x="299" y="91"/>
                  <a:pt x="300" y="92"/>
                  <a:pt x="301" y="93"/>
                </a:cubicBezTo>
                <a:cubicBezTo>
                  <a:pt x="300" y="94"/>
                  <a:pt x="299" y="95"/>
                  <a:pt x="298" y="96"/>
                </a:cubicBezTo>
                <a:close/>
                <a:moveTo>
                  <a:pt x="248" y="61"/>
                </a:moveTo>
                <a:cubicBezTo>
                  <a:pt x="239" y="56"/>
                  <a:pt x="230" y="55"/>
                  <a:pt x="221" y="58"/>
                </a:cubicBezTo>
                <a:cubicBezTo>
                  <a:pt x="212" y="61"/>
                  <a:pt x="204" y="67"/>
                  <a:pt x="200" y="75"/>
                </a:cubicBezTo>
                <a:cubicBezTo>
                  <a:pt x="195" y="84"/>
                  <a:pt x="195" y="93"/>
                  <a:pt x="197" y="103"/>
                </a:cubicBezTo>
                <a:cubicBezTo>
                  <a:pt x="200" y="112"/>
                  <a:pt x="206" y="119"/>
                  <a:pt x="215" y="123"/>
                </a:cubicBezTo>
                <a:cubicBezTo>
                  <a:pt x="220" y="126"/>
                  <a:pt x="226" y="128"/>
                  <a:pt x="231" y="128"/>
                </a:cubicBezTo>
                <a:cubicBezTo>
                  <a:pt x="235" y="128"/>
                  <a:pt x="238" y="127"/>
                  <a:pt x="242" y="126"/>
                </a:cubicBezTo>
                <a:cubicBezTo>
                  <a:pt x="251" y="123"/>
                  <a:pt x="258" y="117"/>
                  <a:pt x="263" y="109"/>
                </a:cubicBezTo>
                <a:cubicBezTo>
                  <a:pt x="267" y="100"/>
                  <a:pt x="268" y="91"/>
                  <a:pt x="265" y="81"/>
                </a:cubicBezTo>
                <a:cubicBezTo>
                  <a:pt x="262" y="72"/>
                  <a:pt x="256" y="65"/>
                  <a:pt x="248" y="61"/>
                </a:cubicBezTo>
                <a:close/>
                <a:moveTo>
                  <a:pt x="244" y="99"/>
                </a:moveTo>
                <a:cubicBezTo>
                  <a:pt x="242" y="102"/>
                  <a:pt x="239" y="104"/>
                  <a:pt x="236" y="106"/>
                </a:cubicBezTo>
                <a:cubicBezTo>
                  <a:pt x="232" y="107"/>
                  <a:pt x="228" y="106"/>
                  <a:pt x="225" y="105"/>
                </a:cubicBezTo>
                <a:cubicBezTo>
                  <a:pt x="221" y="103"/>
                  <a:pt x="219" y="100"/>
                  <a:pt x="218" y="96"/>
                </a:cubicBezTo>
                <a:cubicBezTo>
                  <a:pt x="217" y="93"/>
                  <a:pt x="217" y="89"/>
                  <a:pt x="219" y="85"/>
                </a:cubicBezTo>
                <a:cubicBezTo>
                  <a:pt x="221" y="82"/>
                  <a:pt x="223" y="80"/>
                  <a:pt x="227" y="78"/>
                </a:cubicBezTo>
                <a:cubicBezTo>
                  <a:pt x="229" y="78"/>
                  <a:pt x="230" y="78"/>
                  <a:pt x="231" y="78"/>
                </a:cubicBezTo>
                <a:cubicBezTo>
                  <a:pt x="234" y="78"/>
                  <a:pt x="236" y="78"/>
                  <a:pt x="238" y="79"/>
                </a:cubicBezTo>
                <a:cubicBezTo>
                  <a:pt x="241" y="81"/>
                  <a:pt x="244" y="84"/>
                  <a:pt x="245" y="88"/>
                </a:cubicBezTo>
                <a:cubicBezTo>
                  <a:pt x="246" y="91"/>
                  <a:pt x="246" y="95"/>
                  <a:pt x="244" y="99"/>
                </a:cubicBezTo>
                <a:close/>
              </a:path>
            </a:pathLst>
          </a:custGeom>
          <a:solidFill>
            <a:srgbClr val="F8F8F8">
              <a:alpha val="80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sp>
        <p:nvSpPr>
          <p:cNvPr id="12" name="Rounded Rectangle 93">
            <a:extLst>
              <a:ext uri="{FF2B5EF4-FFF2-40B4-BE49-F238E27FC236}">
                <a16:creationId xmlns:a16="http://schemas.microsoft.com/office/drawing/2014/main" id="{71AB1927-57ED-44F5-86A4-56240A3AD68C}"/>
              </a:ext>
            </a:extLst>
          </p:cNvPr>
          <p:cNvSpPr/>
          <p:nvPr/>
        </p:nvSpPr>
        <p:spPr bwMode="gray">
          <a:xfrm>
            <a:off x="7606674" y="3830726"/>
            <a:ext cx="4433162" cy="2257738"/>
          </a:xfrm>
          <a:prstGeom prst="roundRect">
            <a:avLst/>
          </a:prstGeom>
          <a:solidFill>
            <a:srgbClr val="D1E7F1"/>
          </a:solidFill>
          <a:ln w="19050" algn="ctr">
            <a:solidFill>
              <a:srgbClr val="62B5E5"/>
            </a:solidFill>
            <a:miter lim="800000"/>
            <a:headEnd/>
            <a:tailEnd/>
          </a:ln>
        </p:spPr>
        <p:txBody>
          <a:bodyPr wrap="square" lIns="88900" tIns="88900" rIns="88900" bIns="88900" rtlCol="0" anchor="ctr"/>
          <a:lstStyle/>
          <a:p>
            <a:pPr>
              <a:spcBef>
                <a:spcPts val="600"/>
              </a:spcBef>
              <a:defRPr/>
            </a:pPr>
            <a:endParaRPr kumimoji="0" lang="en-US" sz="1050" b="1" i="1"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1688112C-19DC-489A-8F3B-B9B035489444}"/>
              </a:ext>
            </a:extLst>
          </p:cNvPr>
          <p:cNvSpPr/>
          <p:nvPr/>
        </p:nvSpPr>
        <p:spPr bwMode="gray">
          <a:xfrm>
            <a:off x="439301" y="1152265"/>
            <a:ext cx="3342058" cy="4936199"/>
          </a:xfrm>
          <a:prstGeom prst="roundRect">
            <a:avLst>
              <a:gd name="adj" fmla="val 4542"/>
            </a:avLst>
          </a:prstGeom>
          <a:noFill/>
          <a:ln w="19050" algn="ctr">
            <a:gradFill flip="none" rotWithShape="1">
              <a:gsLst>
                <a:gs pos="49000">
                  <a:srgbClr val="D7F4D0"/>
                </a:gs>
                <a:gs pos="51000">
                  <a:srgbClr val="A0D6DD"/>
                </a:gs>
              </a:gsLst>
              <a:lin ang="0" scaled="1"/>
              <a:tileRect/>
            </a:gradFill>
            <a:miter lim="800000"/>
            <a:headEnd/>
            <a:tailEnd/>
          </a:ln>
        </p:spPr>
        <p:txBody>
          <a:bodyPr wrap="square" lIns="88900" tIns="137160" rIns="88900" bIns="88900" rtlCol="0" anchor="t"/>
          <a:lstStyle/>
          <a:p>
            <a:pPr marL="228600" marR="0" lvl="1" indent="-22860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endParaRPr kumimoji="0" lang="en-US" sz="10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4" name="TextBox 13">
            <a:extLst>
              <a:ext uri="{FF2B5EF4-FFF2-40B4-BE49-F238E27FC236}">
                <a16:creationId xmlns:a16="http://schemas.microsoft.com/office/drawing/2014/main" id="{DE79C6F1-2731-4377-8309-B9B70B116DF5}"/>
              </a:ext>
            </a:extLst>
          </p:cNvPr>
          <p:cNvSpPr txBox="1"/>
          <p:nvPr/>
        </p:nvSpPr>
        <p:spPr>
          <a:xfrm>
            <a:off x="1007334" y="1020542"/>
            <a:ext cx="2192201" cy="276999"/>
          </a:xfrm>
          <a:prstGeom prst="rect">
            <a:avLst/>
          </a:prstGeom>
          <a:solidFill>
            <a:schemeClr val="bg1"/>
          </a:solidFill>
        </p:spPr>
        <p:txBody>
          <a:bodyPr wrap="square" rtlCol="0">
            <a:spAutoFit/>
          </a:bodyPr>
          <a:lstStyle/>
          <a:p>
            <a:pPr marL="0" marR="0" lvl="0" indent="0" algn="ctr" defTabSz="914400" rtl="0" eaLnBrk="1" fontAlgn="auto" latinLnBrk="0" hangingPunct="0">
              <a:lnSpc>
                <a:spcPct val="100000"/>
              </a:lnSpc>
              <a:spcBef>
                <a:spcPts val="0"/>
              </a:spcBef>
              <a:spcAft>
                <a:spcPts val="200"/>
              </a:spcAft>
              <a:buClrTx/>
              <a:buSzTx/>
              <a:buFontTx/>
              <a:buNone/>
              <a:tabLst/>
              <a:defRPr/>
            </a:pPr>
            <a:r>
              <a:rPr kumimoji="0" lang="en-US" sz="1200" b="1" i="0" u="none" strike="noStrike" kern="0" cap="none" spc="0" normalizeH="0" baseline="0" noProof="0">
                <a:ln>
                  <a:noFill/>
                </a:ln>
                <a:solidFill>
                  <a:srgbClr val="00B0F0"/>
                </a:solidFill>
                <a:effectLst/>
                <a:uLnTx/>
                <a:uFillTx/>
                <a:latin typeface="Open Sans" panose="020B0606030504020204" pitchFamily="34" charset="0"/>
                <a:ea typeface="Open Sans" panose="020B0606030504020204" pitchFamily="34" charset="0"/>
                <a:cs typeface="Open Sans" panose="020B0606030504020204" pitchFamily="34" charset="0"/>
                <a:sym typeface="Open Sans"/>
              </a:rPr>
              <a:t>ILLUSTRATIVE USE CASES</a:t>
            </a:r>
            <a:endParaRPr kumimoji="0" lang="en-US" sz="1050" b="0" i="0" u="none" strike="noStrike" kern="0" cap="none" spc="0" normalizeH="0" baseline="0" noProof="0">
              <a:ln>
                <a:noFill/>
              </a:ln>
              <a:solidFill>
                <a:srgbClr val="00B0F0"/>
              </a:solidFill>
              <a:effectLst/>
              <a:uLnTx/>
              <a:uFillTx/>
              <a:latin typeface="Open Sans" panose="020B0606030504020204" pitchFamily="34" charset="0"/>
              <a:ea typeface="Open Sans" panose="020B0606030504020204" pitchFamily="34" charset="0"/>
              <a:cs typeface="Open Sans" panose="020B0606030504020204" pitchFamily="34" charset="0"/>
              <a:sym typeface="Open Sans"/>
            </a:endParaRPr>
          </a:p>
        </p:txBody>
      </p:sp>
      <p:sp>
        <p:nvSpPr>
          <p:cNvPr id="18" name="TextBox 17">
            <a:extLst>
              <a:ext uri="{FF2B5EF4-FFF2-40B4-BE49-F238E27FC236}">
                <a16:creationId xmlns:a16="http://schemas.microsoft.com/office/drawing/2014/main" id="{421825CC-0669-4D58-B59D-6AC9C0A8CA5A}"/>
              </a:ext>
            </a:extLst>
          </p:cNvPr>
          <p:cNvSpPr txBox="1"/>
          <p:nvPr/>
        </p:nvSpPr>
        <p:spPr>
          <a:xfrm>
            <a:off x="8890021" y="3671844"/>
            <a:ext cx="1797461" cy="276999"/>
          </a:xfrm>
          <a:prstGeom prst="rect">
            <a:avLst/>
          </a:prstGeom>
          <a:solidFill>
            <a:schemeClr val="bg1"/>
          </a:solidFill>
          <a:ln w="19050">
            <a:solidFill>
              <a:srgbClr val="62B5E5"/>
            </a:solidFill>
          </a:ln>
        </p:spPr>
        <p:txBody>
          <a:bodyPr wrap="square" rtlCol="0">
            <a:spAutoFit/>
          </a:bodyPr>
          <a:lstStyle/>
          <a:p>
            <a:pPr marL="0" marR="0" lvl="0" indent="0" algn="ctr" defTabSz="914400" rtl="0" eaLnBrk="1" fontAlgn="auto" latinLnBrk="0" hangingPunct="0">
              <a:lnSpc>
                <a:spcPct val="100000"/>
              </a:lnSpc>
              <a:spcBef>
                <a:spcPts val="0"/>
              </a:spcBef>
              <a:spcAft>
                <a:spcPts val="200"/>
              </a:spcAft>
              <a:buClrTx/>
              <a:buSzTx/>
              <a:buFontTx/>
              <a:buNone/>
              <a:tabLst/>
              <a:defRPr/>
            </a:pPr>
            <a:r>
              <a:rPr kumimoji="0" lang="en-US" sz="1200" b="1" i="0" u="none" strike="noStrike" kern="0" cap="none" spc="0" normalizeH="0" baseline="0" noProof="0">
                <a:ln>
                  <a:noFill/>
                </a:ln>
                <a:solidFill>
                  <a:srgbClr val="00B0F0"/>
                </a:solidFill>
                <a:effectLst/>
                <a:uLnTx/>
                <a:uFillTx/>
                <a:latin typeface="Open Sans" panose="020B0606030504020204" pitchFamily="34" charset="0"/>
                <a:ea typeface="Open Sans" panose="020B0606030504020204" pitchFamily="34" charset="0"/>
                <a:cs typeface="Open Sans" panose="020B0606030504020204" pitchFamily="34" charset="0"/>
                <a:sym typeface="Open Sans"/>
              </a:rPr>
              <a:t>DEMO</a:t>
            </a:r>
            <a:endParaRPr kumimoji="0" lang="en-US" sz="1050" b="0" i="0" u="none" strike="noStrike" kern="0" cap="none" spc="0" normalizeH="0" baseline="0" noProof="0">
              <a:ln>
                <a:noFill/>
              </a:ln>
              <a:solidFill>
                <a:srgbClr val="00B0F0"/>
              </a:solidFill>
              <a:effectLst/>
              <a:uLnTx/>
              <a:uFillTx/>
              <a:latin typeface="Open Sans" panose="020B0606030504020204" pitchFamily="34" charset="0"/>
              <a:ea typeface="Open Sans" panose="020B0606030504020204" pitchFamily="34" charset="0"/>
              <a:cs typeface="Open Sans" panose="020B0606030504020204" pitchFamily="34" charset="0"/>
              <a:sym typeface="Open Sans"/>
            </a:endParaRPr>
          </a:p>
        </p:txBody>
      </p:sp>
      <p:grpSp>
        <p:nvGrpSpPr>
          <p:cNvPr id="19" name="Group 18">
            <a:extLst>
              <a:ext uri="{FF2B5EF4-FFF2-40B4-BE49-F238E27FC236}">
                <a16:creationId xmlns:a16="http://schemas.microsoft.com/office/drawing/2014/main" id="{AE5598F1-CED0-492B-BA66-4B521A33A855}"/>
              </a:ext>
            </a:extLst>
          </p:cNvPr>
          <p:cNvGrpSpPr/>
          <p:nvPr/>
        </p:nvGrpSpPr>
        <p:grpSpPr>
          <a:xfrm>
            <a:off x="8626563" y="3581743"/>
            <a:ext cx="457200" cy="457200"/>
            <a:chOff x="12037491" y="4540905"/>
            <a:chExt cx="457200" cy="457200"/>
          </a:xfrm>
        </p:grpSpPr>
        <p:sp>
          <p:nvSpPr>
            <p:cNvPr id="20" name="Oval 19">
              <a:extLst>
                <a:ext uri="{FF2B5EF4-FFF2-40B4-BE49-F238E27FC236}">
                  <a16:creationId xmlns:a16="http://schemas.microsoft.com/office/drawing/2014/main" id="{0AB0AF4B-A3C6-4335-95B1-62C68052FFBD}"/>
                </a:ext>
              </a:extLst>
            </p:cNvPr>
            <p:cNvSpPr/>
            <p:nvPr/>
          </p:nvSpPr>
          <p:spPr bwMode="gray">
            <a:xfrm>
              <a:off x="12037491" y="4540905"/>
              <a:ext cx="457200" cy="457200"/>
            </a:xfrm>
            <a:prstGeom prst="ellipse">
              <a:avLst/>
            </a:prstGeom>
            <a:solidFill>
              <a:schemeClr val="bg1"/>
            </a:solidFill>
            <a:ln w="19050" algn="ctr">
              <a:solidFill>
                <a:srgbClr val="62B5E5"/>
              </a:solid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1200" cap="none" spc="0" normalizeH="0" baseline="0" noProof="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nvGrpSpPr>
            <p:cNvPr id="21" name="Group 20">
              <a:extLst>
                <a:ext uri="{FF2B5EF4-FFF2-40B4-BE49-F238E27FC236}">
                  <a16:creationId xmlns:a16="http://schemas.microsoft.com/office/drawing/2014/main" id="{9BE7E540-A530-45CE-B88A-BC5CCBDA3B66}"/>
                </a:ext>
              </a:extLst>
            </p:cNvPr>
            <p:cNvGrpSpPr/>
            <p:nvPr/>
          </p:nvGrpSpPr>
          <p:grpSpPr>
            <a:xfrm>
              <a:off x="12130941" y="4664787"/>
              <a:ext cx="272600" cy="209435"/>
              <a:chOff x="7686676" y="2170113"/>
              <a:chExt cx="968374" cy="798513"/>
            </a:xfrm>
            <a:solidFill>
              <a:srgbClr val="62B5E5"/>
            </a:solidFill>
          </p:grpSpPr>
          <p:sp>
            <p:nvSpPr>
              <p:cNvPr id="22" name="Freeform 89">
                <a:extLst>
                  <a:ext uri="{FF2B5EF4-FFF2-40B4-BE49-F238E27FC236}">
                    <a16:creationId xmlns:a16="http://schemas.microsoft.com/office/drawing/2014/main" id="{2C1A750E-C048-4423-B6D5-E1D2535CDF86}"/>
                  </a:ext>
                </a:extLst>
              </p:cNvPr>
              <p:cNvSpPr>
                <a:spLocks noEditPoints="1"/>
              </p:cNvSpPr>
              <p:nvPr/>
            </p:nvSpPr>
            <p:spPr bwMode="auto">
              <a:xfrm>
                <a:off x="7786688" y="2238375"/>
                <a:ext cx="757237" cy="661988"/>
              </a:xfrm>
              <a:custGeom>
                <a:avLst/>
                <a:gdLst>
                  <a:gd name="T0" fmla="*/ 0 w 453"/>
                  <a:gd name="T1" fmla="*/ 142 h 396"/>
                  <a:gd name="T2" fmla="*/ 0 w 453"/>
                  <a:gd name="T3" fmla="*/ 145 h 396"/>
                  <a:gd name="T4" fmla="*/ 0 w 453"/>
                  <a:gd name="T5" fmla="*/ 251 h 396"/>
                  <a:gd name="T6" fmla="*/ 0 w 453"/>
                  <a:gd name="T7" fmla="*/ 254 h 396"/>
                  <a:gd name="T8" fmla="*/ 453 w 453"/>
                  <a:gd name="T9" fmla="*/ 396 h 396"/>
                  <a:gd name="T10" fmla="*/ 453 w 453"/>
                  <a:gd name="T11" fmla="*/ 0 h 396"/>
                  <a:gd name="T12" fmla="*/ 0 w 453"/>
                  <a:gd name="T13" fmla="*/ 142 h 396"/>
                  <a:gd name="T14" fmla="*/ 378 w 453"/>
                  <a:gd name="T15" fmla="*/ 86 h 396"/>
                  <a:gd name="T16" fmla="*/ 79 w 453"/>
                  <a:gd name="T17" fmla="*/ 183 h 396"/>
                  <a:gd name="T18" fmla="*/ 76 w 453"/>
                  <a:gd name="T19" fmla="*/ 183 h 396"/>
                  <a:gd name="T20" fmla="*/ 64 w 453"/>
                  <a:gd name="T21" fmla="*/ 175 h 396"/>
                  <a:gd name="T22" fmla="*/ 72 w 453"/>
                  <a:gd name="T23" fmla="*/ 160 h 396"/>
                  <a:gd name="T24" fmla="*/ 370 w 453"/>
                  <a:gd name="T25" fmla="*/ 63 h 396"/>
                  <a:gd name="T26" fmla="*/ 385 w 453"/>
                  <a:gd name="T27" fmla="*/ 71 h 396"/>
                  <a:gd name="T28" fmla="*/ 378 w 453"/>
                  <a:gd name="T29" fmla="*/ 86 h 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53" h="396">
                    <a:moveTo>
                      <a:pt x="0" y="142"/>
                    </a:moveTo>
                    <a:cubicBezTo>
                      <a:pt x="0" y="143"/>
                      <a:pt x="0" y="144"/>
                      <a:pt x="0" y="145"/>
                    </a:cubicBezTo>
                    <a:cubicBezTo>
                      <a:pt x="0" y="251"/>
                      <a:pt x="0" y="251"/>
                      <a:pt x="0" y="251"/>
                    </a:cubicBezTo>
                    <a:cubicBezTo>
                      <a:pt x="0" y="252"/>
                      <a:pt x="0" y="253"/>
                      <a:pt x="0" y="254"/>
                    </a:cubicBezTo>
                    <a:cubicBezTo>
                      <a:pt x="453" y="396"/>
                      <a:pt x="453" y="396"/>
                      <a:pt x="453" y="396"/>
                    </a:cubicBezTo>
                    <a:cubicBezTo>
                      <a:pt x="453" y="0"/>
                      <a:pt x="453" y="0"/>
                      <a:pt x="453" y="0"/>
                    </a:cubicBezTo>
                    <a:lnTo>
                      <a:pt x="0" y="142"/>
                    </a:lnTo>
                    <a:close/>
                    <a:moveTo>
                      <a:pt x="378" y="86"/>
                    </a:moveTo>
                    <a:cubicBezTo>
                      <a:pt x="79" y="183"/>
                      <a:pt x="79" y="183"/>
                      <a:pt x="79" y="183"/>
                    </a:cubicBezTo>
                    <a:cubicBezTo>
                      <a:pt x="78" y="183"/>
                      <a:pt x="77" y="183"/>
                      <a:pt x="76" y="183"/>
                    </a:cubicBezTo>
                    <a:cubicBezTo>
                      <a:pt x="71" y="183"/>
                      <a:pt x="66" y="180"/>
                      <a:pt x="64" y="175"/>
                    </a:cubicBezTo>
                    <a:cubicBezTo>
                      <a:pt x="62" y="169"/>
                      <a:pt x="66" y="162"/>
                      <a:pt x="72" y="160"/>
                    </a:cubicBezTo>
                    <a:cubicBezTo>
                      <a:pt x="370" y="63"/>
                      <a:pt x="370" y="63"/>
                      <a:pt x="370" y="63"/>
                    </a:cubicBezTo>
                    <a:cubicBezTo>
                      <a:pt x="377" y="61"/>
                      <a:pt x="383" y="64"/>
                      <a:pt x="385" y="71"/>
                    </a:cubicBezTo>
                    <a:cubicBezTo>
                      <a:pt x="388" y="77"/>
                      <a:pt x="384" y="84"/>
                      <a:pt x="378" y="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23" name="Freeform 90">
                <a:extLst>
                  <a:ext uri="{FF2B5EF4-FFF2-40B4-BE49-F238E27FC236}">
                    <a16:creationId xmlns:a16="http://schemas.microsoft.com/office/drawing/2014/main" id="{9A6DEE09-179C-4FB7-89C8-2C17E715F4CF}"/>
                  </a:ext>
                </a:extLst>
              </p:cNvPr>
              <p:cNvSpPr>
                <a:spLocks/>
              </p:cNvSpPr>
              <p:nvPr/>
            </p:nvSpPr>
            <p:spPr bwMode="auto">
              <a:xfrm>
                <a:off x="8578850" y="2170113"/>
                <a:ext cx="76200" cy="798513"/>
              </a:xfrm>
              <a:custGeom>
                <a:avLst/>
                <a:gdLst>
                  <a:gd name="T0" fmla="*/ 46 w 46"/>
                  <a:gd name="T1" fmla="*/ 455 h 478"/>
                  <a:gd name="T2" fmla="*/ 46 w 46"/>
                  <a:gd name="T3" fmla="*/ 23 h 478"/>
                  <a:gd name="T4" fmla="*/ 46 w 46"/>
                  <a:gd name="T5" fmla="*/ 23 h 478"/>
                  <a:gd name="T6" fmla="*/ 23 w 46"/>
                  <a:gd name="T7" fmla="*/ 0 h 478"/>
                  <a:gd name="T8" fmla="*/ 0 w 46"/>
                  <a:gd name="T9" fmla="*/ 23 h 478"/>
                  <a:gd name="T10" fmla="*/ 0 w 46"/>
                  <a:gd name="T11" fmla="*/ 23 h 478"/>
                  <a:gd name="T12" fmla="*/ 0 w 46"/>
                  <a:gd name="T13" fmla="*/ 455 h 478"/>
                  <a:gd name="T14" fmla="*/ 0 w 46"/>
                  <a:gd name="T15" fmla="*/ 455 h 478"/>
                  <a:gd name="T16" fmla="*/ 23 w 46"/>
                  <a:gd name="T17" fmla="*/ 478 h 478"/>
                  <a:gd name="T18" fmla="*/ 46 w 46"/>
                  <a:gd name="T19" fmla="*/ 455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 h="478">
                    <a:moveTo>
                      <a:pt x="46" y="455"/>
                    </a:moveTo>
                    <a:cubicBezTo>
                      <a:pt x="46" y="23"/>
                      <a:pt x="46" y="23"/>
                      <a:pt x="46" y="23"/>
                    </a:cubicBezTo>
                    <a:cubicBezTo>
                      <a:pt x="46" y="23"/>
                      <a:pt x="46" y="23"/>
                      <a:pt x="46" y="23"/>
                    </a:cubicBezTo>
                    <a:cubicBezTo>
                      <a:pt x="46" y="10"/>
                      <a:pt x="36" y="0"/>
                      <a:pt x="23" y="0"/>
                    </a:cubicBezTo>
                    <a:cubicBezTo>
                      <a:pt x="10" y="0"/>
                      <a:pt x="0" y="10"/>
                      <a:pt x="0" y="23"/>
                    </a:cubicBezTo>
                    <a:cubicBezTo>
                      <a:pt x="0" y="23"/>
                      <a:pt x="0" y="23"/>
                      <a:pt x="0" y="23"/>
                    </a:cubicBezTo>
                    <a:cubicBezTo>
                      <a:pt x="0" y="455"/>
                      <a:pt x="0" y="455"/>
                      <a:pt x="0" y="455"/>
                    </a:cubicBezTo>
                    <a:cubicBezTo>
                      <a:pt x="0" y="455"/>
                      <a:pt x="0" y="455"/>
                      <a:pt x="0" y="455"/>
                    </a:cubicBezTo>
                    <a:cubicBezTo>
                      <a:pt x="0" y="468"/>
                      <a:pt x="10" y="478"/>
                      <a:pt x="23" y="478"/>
                    </a:cubicBezTo>
                    <a:cubicBezTo>
                      <a:pt x="36" y="478"/>
                      <a:pt x="46" y="468"/>
                      <a:pt x="46" y="4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24" name="Freeform 91">
                <a:extLst>
                  <a:ext uri="{FF2B5EF4-FFF2-40B4-BE49-F238E27FC236}">
                    <a16:creationId xmlns:a16="http://schemas.microsoft.com/office/drawing/2014/main" id="{87EB5E72-6CED-4CB6-86AE-4A58F4FA21AF}"/>
                  </a:ext>
                </a:extLst>
              </p:cNvPr>
              <p:cNvSpPr>
                <a:spLocks/>
              </p:cNvSpPr>
              <p:nvPr/>
            </p:nvSpPr>
            <p:spPr bwMode="auto">
              <a:xfrm>
                <a:off x="7989888" y="2771775"/>
                <a:ext cx="290512" cy="188913"/>
              </a:xfrm>
              <a:custGeom>
                <a:avLst/>
                <a:gdLst>
                  <a:gd name="T0" fmla="*/ 140 w 174"/>
                  <a:gd name="T1" fmla="*/ 54 h 113"/>
                  <a:gd name="T2" fmla="*/ 140 w 174"/>
                  <a:gd name="T3" fmla="*/ 54 h 113"/>
                  <a:gd name="T4" fmla="*/ 92 w 174"/>
                  <a:gd name="T5" fmla="*/ 80 h 113"/>
                  <a:gd name="T6" fmla="*/ 89 w 174"/>
                  <a:gd name="T7" fmla="*/ 79 h 113"/>
                  <a:gd name="T8" fmla="*/ 34 w 174"/>
                  <a:gd name="T9" fmla="*/ 22 h 113"/>
                  <a:gd name="T10" fmla="*/ 34 w 174"/>
                  <a:gd name="T11" fmla="*/ 19 h 113"/>
                  <a:gd name="T12" fmla="*/ 19 w 174"/>
                  <a:gd name="T13" fmla="*/ 1 h 113"/>
                  <a:gd name="T14" fmla="*/ 0 w 174"/>
                  <a:gd name="T15" fmla="*/ 16 h 113"/>
                  <a:gd name="T16" fmla="*/ 0 w 174"/>
                  <a:gd name="T17" fmla="*/ 22 h 113"/>
                  <a:gd name="T18" fmla="*/ 87 w 174"/>
                  <a:gd name="T19" fmla="*/ 113 h 113"/>
                  <a:gd name="T20" fmla="*/ 92 w 174"/>
                  <a:gd name="T21" fmla="*/ 113 h 113"/>
                  <a:gd name="T22" fmla="*/ 168 w 174"/>
                  <a:gd name="T23" fmla="*/ 73 h 113"/>
                  <a:gd name="T24" fmla="*/ 164 w 174"/>
                  <a:gd name="T25" fmla="*/ 49 h 113"/>
                  <a:gd name="T26" fmla="*/ 140 w 174"/>
                  <a:gd name="T27" fmla="*/ 54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4" h="113">
                    <a:moveTo>
                      <a:pt x="140" y="54"/>
                    </a:moveTo>
                    <a:cubicBezTo>
                      <a:pt x="140" y="54"/>
                      <a:pt x="140" y="54"/>
                      <a:pt x="140" y="54"/>
                    </a:cubicBezTo>
                    <a:cubicBezTo>
                      <a:pt x="130" y="69"/>
                      <a:pt x="112" y="80"/>
                      <a:pt x="92" y="80"/>
                    </a:cubicBezTo>
                    <a:cubicBezTo>
                      <a:pt x="91" y="80"/>
                      <a:pt x="90" y="80"/>
                      <a:pt x="89" y="79"/>
                    </a:cubicBezTo>
                    <a:cubicBezTo>
                      <a:pt x="58" y="78"/>
                      <a:pt x="34" y="52"/>
                      <a:pt x="34" y="22"/>
                    </a:cubicBezTo>
                    <a:cubicBezTo>
                      <a:pt x="34" y="20"/>
                      <a:pt x="34" y="19"/>
                      <a:pt x="34" y="19"/>
                    </a:cubicBezTo>
                    <a:cubicBezTo>
                      <a:pt x="35" y="10"/>
                      <a:pt x="28" y="1"/>
                      <a:pt x="19" y="1"/>
                    </a:cubicBezTo>
                    <a:cubicBezTo>
                      <a:pt x="9" y="0"/>
                      <a:pt x="1" y="7"/>
                      <a:pt x="0" y="16"/>
                    </a:cubicBezTo>
                    <a:cubicBezTo>
                      <a:pt x="0" y="18"/>
                      <a:pt x="0" y="20"/>
                      <a:pt x="0" y="22"/>
                    </a:cubicBezTo>
                    <a:cubicBezTo>
                      <a:pt x="0" y="70"/>
                      <a:pt x="38" y="111"/>
                      <a:pt x="87" y="113"/>
                    </a:cubicBezTo>
                    <a:cubicBezTo>
                      <a:pt x="89" y="113"/>
                      <a:pt x="91" y="113"/>
                      <a:pt x="92" y="113"/>
                    </a:cubicBezTo>
                    <a:cubicBezTo>
                      <a:pt x="124" y="113"/>
                      <a:pt x="152" y="97"/>
                      <a:pt x="168" y="73"/>
                    </a:cubicBezTo>
                    <a:cubicBezTo>
                      <a:pt x="174" y="65"/>
                      <a:pt x="172" y="55"/>
                      <a:pt x="164" y="49"/>
                    </a:cubicBezTo>
                    <a:cubicBezTo>
                      <a:pt x="156" y="44"/>
                      <a:pt x="146" y="46"/>
                      <a:pt x="140"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25" name="Freeform 92">
                <a:extLst>
                  <a:ext uri="{FF2B5EF4-FFF2-40B4-BE49-F238E27FC236}">
                    <a16:creationId xmlns:a16="http://schemas.microsoft.com/office/drawing/2014/main" id="{779E2559-4EE5-4140-A534-5BF2E56EEFAA}"/>
                  </a:ext>
                </a:extLst>
              </p:cNvPr>
              <p:cNvSpPr>
                <a:spLocks/>
              </p:cNvSpPr>
              <p:nvPr/>
            </p:nvSpPr>
            <p:spPr bwMode="auto">
              <a:xfrm>
                <a:off x="7686676" y="2447925"/>
                <a:ext cx="68262" cy="242888"/>
              </a:xfrm>
              <a:custGeom>
                <a:avLst/>
                <a:gdLst>
                  <a:gd name="T0" fmla="*/ 41 w 41"/>
                  <a:gd name="T1" fmla="*/ 126 h 146"/>
                  <a:gd name="T2" fmla="*/ 41 w 41"/>
                  <a:gd name="T3" fmla="*/ 20 h 146"/>
                  <a:gd name="T4" fmla="*/ 41 w 41"/>
                  <a:gd name="T5" fmla="*/ 20 h 146"/>
                  <a:gd name="T6" fmla="*/ 21 w 41"/>
                  <a:gd name="T7" fmla="*/ 0 h 146"/>
                  <a:gd name="T8" fmla="*/ 0 w 41"/>
                  <a:gd name="T9" fmla="*/ 20 h 146"/>
                  <a:gd name="T10" fmla="*/ 0 w 41"/>
                  <a:gd name="T11" fmla="*/ 20 h 146"/>
                  <a:gd name="T12" fmla="*/ 0 w 41"/>
                  <a:gd name="T13" fmla="*/ 126 h 146"/>
                  <a:gd name="T14" fmla="*/ 0 w 41"/>
                  <a:gd name="T15" fmla="*/ 126 h 146"/>
                  <a:gd name="T16" fmla="*/ 21 w 41"/>
                  <a:gd name="T17" fmla="*/ 146 h 146"/>
                  <a:gd name="T18" fmla="*/ 41 w 41"/>
                  <a:gd name="T19" fmla="*/ 12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 h="146">
                    <a:moveTo>
                      <a:pt x="41" y="126"/>
                    </a:moveTo>
                    <a:cubicBezTo>
                      <a:pt x="41" y="20"/>
                      <a:pt x="41" y="20"/>
                      <a:pt x="41" y="20"/>
                    </a:cubicBezTo>
                    <a:cubicBezTo>
                      <a:pt x="41" y="20"/>
                      <a:pt x="41" y="20"/>
                      <a:pt x="41" y="20"/>
                    </a:cubicBezTo>
                    <a:cubicBezTo>
                      <a:pt x="41" y="9"/>
                      <a:pt x="32" y="0"/>
                      <a:pt x="21" y="0"/>
                    </a:cubicBezTo>
                    <a:cubicBezTo>
                      <a:pt x="9" y="0"/>
                      <a:pt x="0" y="9"/>
                      <a:pt x="0" y="20"/>
                    </a:cubicBezTo>
                    <a:cubicBezTo>
                      <a:pt x="0" y="20"/>
                      <a:pt x="0" y="20"/>
                      <a:pt x="0" y="20"/>
                    </a:cubicBezTo>
                    <a:cubicBezTo>
                      <a:pt x="0" y="126"/>
                      <a:pt x="0" y="126"/>
                      <a:pt x="0" y="126"/>
                    </a:cubicBezTo>
                    <a:cubicBezTo>
                      <a:pt x="0" y="126"/>
                      <a:pt x="0" y="126"/>
                      <a:pt x="0" y="126"/>
                    </a:cubicBezTo>
                    <a:cubicBezTo>
                      <a:pt x="0" y="137"/>
                      <a:pt x="9" y="146"/>
                      <a:pt x="21" y="146"/>
                    </a:cubicBezTo>
                    <a:cubicBezTo>
                      <a:pt x="32" y="146"/>
                      <a:pt x="41" y="137"/>
                      <a:pt x="41" y="1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sp>
        <p:nvSpPr>
          <p:cNvPr id="42" name="Rectangle: Rounded Corners 41">
            <a:extLst>
              <a:ext uri="{FF2B5EF4-FFF2-40B4-BE49-F238E27FC236}">
                <a16:creationId xmlns:a16="http://schemas.microsoft.com/office/drawing/2014/main" id="{ADADCC4C-FB64-4A23-94F0-70B226770090}"/>
              </a:ext>
            </a:extLst>
          </p:cNvPr>
          <p:cNvSpPr/>
          <p:nvPr/>
        </p:nvSpPr>
        <p:spPr bwMode="gray">
          <a:xfrm>
            <a:off x="7606673" y="1152266"/>
            <a:ext cx="4433162" cy="2322830"/>
          </a:xfrm>
          <a:prstGeom prst="roundRect">
            <a:avLst>
              <a:gd name="adj" fmla="val 4542"/>
            </a:avLst>
          </a:prstGeom>
          <a:noFill/>
          <a:ln w="19050" algn="ctr">
            <a:gradFill flip="none" rotWithShape="1">
              <a:gsLst>
                <a:gs pos="49000">
                  <a:srgbClr val="D7F4D0"/>
                </a:gs>
                <a:gs pos="51000">
                  <a:srgbClr val="A0D6DD"/>
                </a:gs>
              </a:gsLst>
              <a:lin ang="0" scaled="1"/>
              <a:tileRect/>
            </a:gradFill>
            <a:miter lim="800000"/>
            <a:headEnd/>
            <a:tailEnd/>
          </a:ln>
        </p:spPr>
        <p:txBody>
          <a:bodyPr wrap="square" lIns="88900" tIns="137160" rIns="88900" bIns="88900" rtlCol="0" anchor="t"/>
          <a:lstStyle/>
          <a:p>
            <a:pPr marL="228600" marR="0" lvl="1" indent="-22860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endParaRPr kumimoji="0" lang="en-US" sz="10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43" name="TextBox 42">
            <a:extLst>
              <a:ext uri="{FF2B5EF4-FFF2-40B4-BE49-F238E27FC236}">
                <a16:creationId xmlns:a16="http://schemas.microsoft.com/office/drawing/2014/main" id="{038489A1-7158-4AF3-A5B3-EC51B4A64B03}"/>
              </a:ext>
            </a:extLst>
          </p:cNvPr>
          <p:cNvSpPr txBox="1"/>
          <p:nvPr/>
        </p:nvSpPr>
        <p:spPr>
          <a:xfrm>
            <a:off x="8391450" y="1020542"/>
            <a:ext cx="2576473" cy="276999"/>
          </a:xfrm>
          <a:prstGeom prst="rect">
            <a:avLst/>
          </a:prstGeom>
          <a:solidFill>
            <a:schemeClr val="bg1"/>
          </a:solidFill>
        </p:spPr>
        <p:txBody>
          <a:bodyPr wrap="square" rtlCol="0">
            <a:spAutoFit/>
          </a:bodyPr>
          <a:lstStyle/>
          <a:p>
            <a:pPr marL="0" marR="0" lvl="0" indent="0" algn="ctr" defTabSz="914400" rtl="0" eaLnBrk="1" fontAlgn="auto" latinLnBrk="0" hangingPunct="0">
              <a:lnSpc>
                <a:spcPct val="100000"/>
              </a:lnSpc>
              <a:spcBef>
                <a:spcPts val="0"/>
              </a:spcBef>
              <a:spcAft>
                <a:spcPts val="200"/>
              </a:spcAft>
              <a:buClrTx/>
              <a:buSzTx/>
              <a:buFontTx/>
              <a:buNone/>
              <a:tabLst/>
              <a:defRPr/>
            </a:pPr>
            <a:r>
              <a:rPr kumimoji="0" lang="en-US" sz="1200" b="1" i="0" u="none" strike="noStrike" kern="0" cap="none" spc="0" normalizeH="0" baseline="0" noProof="0">
                <a:ln>
                  <a:noFill/>
                </a:ln>
                <a:solidFill>
                  <a:srgbClr val="00B0F0"/>
                </a:solidFill>
                <a:effectLst/>
                <a:uLnTx/>
                <a:uFillTx/>
                <a:latin typeface="Open Sans" panose="020B0606030504020204" pitchFamily="34" charset="0"/>
                <a:ea typeface="Open Sans" panose="020B0606030504020204" pitchFamily="34" charset="0"/>
                <a:cs typeface="Open Sans" panose="020B0606030504020204" pitchFamily="34" charset="0"/>
                <a:sym typeface="Open Sans"/>
              </a:rPr>
              <a:t>IMPLICATIONS FOR DELOITTE</a:t>
            </a:r>
            <a:endParaRPr kumimoji="0" lang="en-US" sz="1050" b="0" i="0" u="none" strike="noStrike" kern="0" cap="none" spc="0" normalizeH="0" baseline="0" noProof="0">
              <a:ln>
                <a:noFill/>
              </a:ln>
              <a:solidFill>
                <a:srgbClr val="00B0F0"/>
              </a:solidFill>
              <a:effectLst/>
              <a:uLnTx/>
              <a:uFillTx/>
              <a:latin typeface="Open Sans" panose="020B0606030504020204" pitchFamily="34" charset="0"/>
              <a:ea typeface="Open Sans" panose="020B0606030504020204" pitchFamily="34" charset="0"/>
              <a:cs typeface="Open Sans" panose="020B0606030504020204" pitchFamily="34" charset="0"/>
              <a:sym typeface="Open Sans"/>
            </a:endParaRPr>
          </a:p>
        </p:txBody>
      </p:sp>
      <p:sp>
        <p:nvSpPr>
          <p:cNvPr id="11" name="Rectangle: Rounded Corners 10">
            <a:extLst>
              <a:ext uri="{FF2B5EF4-FFF2-40B4-BE49-F238E27FC236}">
                <a16:creationId xmlns:a16="http://schemas.microsoft.com/office/drawing/2014/main" id="{91FF31C4-BA38-4CBC-AEF4-65688B755426}"/>
              </a:ext>
            </a:extLst>
          </p:cNvPr>
          <p:cNvSpPr/>
          <p:nvPr/>
        </p:nvSpPr>
        <p:spPr bwMode="gray">
          <a:xfrm>
            <a:off x="3898900" y="1152265"/>
            <a:ext cx="3521256" cy="4920075"/>
          </a:xfrm>
          <a:prstGeom prst="roundRect">
            <a:avLst>
              <a:gd name="adj" fmla="val 4542"/>
            </a:avLst>
          </a:prstGeom>
          <a:noFill/>
          <a:ln w="19050" algn="ctr">
            <a:gradFill flip="none" rotWithShape="1">
              <a:gsLst>
                <a:gs pos="49000">
                  <a:srgbClr val="D7F4D0"/>
                </a:gs>
                <a:gs pos="51000">
                  <a:srgbClr val="A0D6DD"/>
                </a:gs>
              </a:gsLst>
              <a:lin ang="0" scaled="1"/>
              <a:tileRect/>
            </a:gradFill>
            <a:miter lim="800000"/>
            <a:headEnd/>
            <a:tailEnd/>
          </a:ln>
        </p:spPr>
        <p:txBody>
          <a:bodyPr wrap="square" lIns="88900" tIns="137160" rIns="88900" bIns="88900" rtlCol="0" anchor="t"/>
          <a:lstStyle/>
          <a:p>
            <a:pPr marL="228600" marR="0" lvl="1" indent="-22860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endParaRPr kumimoji="0" lang="en-US" sz="10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5" name="TextBox 14">
            <a:extLst>
              <a:ext uri="{FF2B5EF4-FFF2-40B4-BE49-F238E27FC236}">
                <a16:creationId xmlns:a16="http://schemas.microsoft.com/office/drawing/2014/main" id="{504379E2-B98E-4F32-BEA3-850254F1B03B}"/>
              </a:ext>
            </a:extLst>
          </p:cNvPr>
          <p:cNvSpPr txBox="1"/>
          <p:nvPr/>
        </p:nvSpPr>
        <p:spPr>
          <a:xfrm>
            <a:off x="4248432" y="1043692"/>
            <a:ext cx="2822192" cy="276999"/>
          </a:xfrm>
          <a:prstGeom prst="rect">
            <a:avLst/>
          </a:prstGeom>
          <a:solidFill>
            <a:schemeClr val="bg1"/>
          </a:solidFill>
        </p:spPr>
        <p:txBody>
          <a:bodyPr wrap="square" rtlCol="0">
            <a:spAutoFit/>
          </a:bodyPr>
          <a:lstStyle/>
          <a:p>
            <a:pPr marL="0" marR="0" lvl="0" indent="0" algn="ctr" defTabSz="914400" rtl="0" eaLnBrk="1" fontAlgn="auto" latinLnBrk="0" hangingPunct="0">
              <a:lnSpc>
                <a:spcPct val="100000"/>
              </a:lnSpc>
              <a:spcBef>
                <a:spcPts val="0"/>
              </a:spcBef>
              <a:spcAft>
                <a:spcPts val="200"/>
              </a:spcAft>
              <a:buClrTx/>
              <a:buSzTx/>
              <a:buFontTx/>
              <a:buNone/>
              <a:tabLst/>
              <a:defRPr/>
            </a:pPr>
            <a:r>
              <a:rPr kumimoji="0" lang="en-US" sz="1200" b="1" i="0" u="none" strike="noStrike" kern="0" cap="none" spc="0" normalizeH="0" baseline="0" noProof="0">
                <a:ln>
                  <a:noFill/>
                </a:ln>
                <a:solidFill>
                  <a:srgbClr val="00B0F0"/>
                </a:solidFill>
                <a:effectLst/>
                <a:uLnTx/>
                <a:uFillTx/>
                <a:latin typeface="Open Sans" panose="020B0606030504020204" pitchFamily="34" charset="0"/>
                <a:ea typeface="Open Sans" panose="020B0606030504020204" pitchFamily="34" charset="0"/>
                <a:cs typeface="Open Sans" panose="020B0606030504020204" pitchFamily="34" charset="0"/>
                <a:sym typeface="Open Sans"/>
              </a:rPr>
              <a:t>MARKET LEADERS AND START-UPS</a:t>
            </a:r>
            <a:endParaRPr kumimoji="0" lang="en-US" sz="1050" b="0" i="0" u="none" strike="noStrike" kern="0" cap="none" spc="0" normalizeH="0" baseline="0" noProof="0">
              <a:ln>
                <a:noFill/>
              </a:ln>
              <a:solidFill>
                <a:srgbClr val="00B0F0"/>
              </a:solidFill>
              <a:effectLst/>
              <a:uLnTx/>
              <a:uFillTx/>
              <a:latin typeface="Open Sans" panose="020B0606030504020204" pitchFamily="34" charset="0"/>
              <a:ea typeface="Open Sans" panose="020B0606030504020204" pitchFamily="34" charset="0"/>
              <a:cs typeface="Open Sans" panose="020B0606030504020204" pitchFamily="34" charset="0"/>
              <a:sym typeface="Open Sans"/>
            </a:endParaRPr>
          </a:p>
        </p:txBody>
      </p:sp>
      <p:pic>
        <p:nvPicPr>
          <p:cNvPr id="4" name="Picture 3">
            <a:extLst>
              <a:ext uri="{FF2B5EF4-FFF2-40B4-BE49-F238E27FC236}">
                <a16:creationId xmlns:a16="http://schemas.microsoft.com/office/drawing/2014/main" id="{2EF160EE-CC70-4366-9626-BAC1EF31E8F2}"/>
              </a:ext>
            </a:extLst>
          </p:cNvPr>
          <p:cNvPicPr>
            <a:picLocks noChangeAspect="1"/>
          </p:cNvPicPr>
          <p:nvPr/>
        </p:nvPicPr>
        <p:blipFill>
          <a:blip r:embed="rId5"/>
          <a:stretch>
            <a:fillRect/>
          </a:stretch>
        </p:blipFill>
        <p:spPr>
          <a:xfrm>
            <a:off x="6131493" y="3766984"/>
            <a:ext cx="958949" cy="389573"/>
          </a:xfrm>
          <a:prstGeom prst="rect">
            <a:avLst/>
          </a:prstGeom>
        </p:spPr>
      </p:pic>
      <p:pic>
        <p:nvPicPr>
          <p:cNvPr id="52" name="Picture 2">
            <a:extLst>
              <a:ext uri="{FF2B5EF4-FFF2-40B4-BE49-F238E27FC236}">
                <a16:creationId xmlns:a16="http://schemas.microsoft.com/office/drawing/2014/main" id="{9FA8C7C6-F46E-4876-BA75-6F3A1EECB08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82770" y="2998184"/>
            <a:ext cx="461785" cy="277071"/>
          </a:xfrm>
          <a:prstGeom prst="rect">
            <a:avLst/>
          </a:prstGeom>
          <a:noFill/>
          <a:extLst>
            <a:ext uri="{909E8E84-426E-40DD-AFC4-6F175D3DCCD1}">
              <a14:hiddenFill xmlns:a14="http://schemas.microsoft.com/office/drawing/2010/main">
                <a:solidFill>
                  <a:srgbClr val="FFFFFF"/>
                </a:solidFill>
              </a14:hiddenFill>
            </a:ext>
          </a:extLst>
        </p:spPr>
      </p:pic>
      <p:sp>
        <p:nvSpPr>
          <p:cNvPr id="57" name="TextBox 56">
            <a:extLst>
              <a:ext uri="{FF2B5EF4-FFF2-40B4-BE49-F238E27FC236}">
                <a16:creationId xmlns:a16="http://schemas.microsoft.com/office/drawing/2014/main" id="{01E70ACF-6E19-47FA-B60E-321362BDA861}"/>
              </a:ext>
            </a:extLst>
          </p:cNvPr>
          <p:cNvSpPr txBox="1"/>
          <p:nvPr/>
        </p:nvSpPr>
        <p:spPr>
          <a:xfrm>
            <a:off x="5912249" y="3314909"/>
            <a:ext cx="1348294" cy="415498"/>
          </a:xfrm>
          <a:prstGeom prst="rect">
            <a:avLst/>
          </a:prstGeom>
          <a:noFill/>
        </p:spPr>
        <p:txBody>
          <a:bodyPr wrap="square" lIns="0" tIns="0" rIns="0" bIns="0" rtlCol="0">
            <a:spAutoFit/>
          </a:bodyPr>
          <a:lstStyle>
            <a:defPPr>
              <a:defRPr lang="en-US"/>
            </a:defPPr>
            <a:lvl1pPr algn="ctr">
              <a:spcBef>
                <a:spcPts val="600"/>
              </a:spcBef>
              <a:buSzPct val="100000"/>
              <a:defRPr sz="1050" b="1">
                <a:latin typeface="Open Sans" panose="020B0606030504020204" pitchFamily="34" charset="0"/>
                <a:ea typeface="Open Sans" panose="020B0606030504020204" pitchFamily="34" charset="0"/>
                <a:cs typeface="Open Sans" panose="020B0606030504020204" pitchFamily="34" charset="0"/>
              </a:defRPr>
            </a:lvl1pPr>
          </a:lstStyle>
          <a:p>
            <a:r>
              <a:rPr lang="en-US" sz="900" b="0" i="1" err="1"/>
              <a:t>CodeWhisperer</a:t>
            </a:r>
            <a:r>
              <a:rPr lang="en-US" sz="900" b="0" i="1"/>
              <a:t> provides first class support for AWS APIs</a:t>
            </a:r>
          </a:p>
        </p:txBody>
      </p:sp>
      <p:sp>
        <p:nvSpPr>
          <p:cNvPr id="58" name="TextBox 57">
            <a:extLst>
              <a:ext uri="{FF2B5EF4-FFF2-40B4-BE49-F238E27FC236}">
                <a16:creationId xmlns:a16="http://schemas.microsoft.com/office/drawing/2014/main" id="{3FB3C781-14D3-4978-B10D-2BB17E17CB2A}"/>
              </a:ext>
            </a:extLst>
          </p:cNvPr>
          <p:cNvSpPr txBox="1"/>
          <p:nvPr/>
        </p:nvSpPr>
        <p:spPr>
          <a:xfrm>
            <a:off x="516835" y="1323199"/>
            <a:ext cx="3192319" cy="4293483"/>
          </a:xfrm>
          <a:prstGeom prst="rect">
            <a:avLst/>
          </a:prstGeom>
          <a:noFill/>
        </p:spPr>
        <p:txBody>
          <a:bodyPr wrap="square">
            <a:spAutoFit/>
          </a:bodyPr>
          <a:lstStyle/>
          <a:p>
            <a:r>
              <a:rPr lang="en-US" sz="1100" b="1">
                <a:effectLst/>
                <a:latin typeface="Open Sans" panose="020B0606030504020204" pitchFamily="34" charset="0"/>
                <a:ea typeface="Open Sans" panose="020B0606030504020204" pitchFamily="34" charset="0"/>
                <a:cs typeface="Open Sans" panose="020B0606030504020204" pitchFamily="34" charset="0"/>
              </a:rPr>
              <a:t>By Development Lifecycle</a:t>
            </a:r>
          </a:p>
          <a:p>
            <a:pPr marL="228600" lvl="1" indent="-228600">
              <a:buFont typeface="Wingdings" panose="05000000000000000000" pitchFamily="2" charset="2"/>
              <a:buChar char="§"/>
              <a:defRPr/>
            </a:pPr>
            <a:r>
              <a:rPr lang="en-US" sz="1000">
                <a:solidFill>
                  <a:prstClr val="black"/>
                </a:solidFill>
                <a:latin typeface="Open Sans" panose="020B0606030504020204" pitchFamily="34" charset="0"/>
                <a:ea typeface="Open Sans" panose="020B0606030504020204" pitchFamily="34" charset="0"/>
                <a:cs typeface="Open Sans" panose="020B0606030504020204" pitchFamily="34" charset="0"/>
              </a:rPr>
              <a:t>Framework evaluation &amp; comparison, research, code reviews, code assessment, quality checks, diagram generation</a:t>
            </a:r>
          </a:p>
          <a:p>
            <a:pPr marL="228600" lvl="1" indent="-228600">
              <a:buFont typeface="Wingdings" panose="05000000000000000000" pitchFamily="2" charset="2"/>
              <a:buChar char="§"/>
              <a:defRPr/>
            </a:pPr>
            <a:r>
              <a:rPr lang="en-US" sz="1000">
                <a:solidFill>
                  <a:prstClr val="black"/>
                </a:solidFill>
                <a:latin typeface="Open Sans" panose="020B0606030504020204" pitchFamily="34" charset="0"/>
                <a:ea typeface="Open Sans" panose="020B0606030504020204" pitchFamily="34" charset="0"/>
                <a:cs typeface="Open Sans" panose="020B0606030504020204" pitchFamily="34" charset="0"/>
              </a:rPr>
              <a:t>Code generation across programming languages, frameworks and </a:t>
            </a:r>
            <a:r>
              <a:rPr lang="en-US" sz="1000" err="1">
                <a:solidFill>
                  <a:prstClr val="black"/>
                </a:solidFill>
                <a:latin typeface="Open Sans" panose="020B0606030504020204" pitchFamily="34" charset="0"/>
                <a:ea typeface="Open Sans" panose="020B0606030504020204" pitchFamily="34" charset="0"/>
                <a:cs typeface="Open Sans" panose="020B0606030504020204" pitchFamily="34" charset="0"/>
              </a:rPr>
              <a:t>hyperscalers</a:t>
            </a:r>
            <a:endParaRPr lang="en-US" sz="1000">
              <a:solidFill>
                <a:prstClr val="black"/>
              </a:solidFill>
              <a:latin typeface="Open Sans" panose="020B0606030504020204" pitchFamily="34" charset="0"/>
              <a:ea typeface="Open Sans" panose="020B0606030504020204" pitchFamily="34" charset="0"/>
              <a:cs typeface="Open Sans" panose="020B0606030504020204" pitchFamily="34" charset="0"/>
            </a:endParaRPr>
          </a:p>
          <a:p>
            <a:pPr marL="228600" lvl="1" indent="-228600">
              <a:buFont typeface="Wingdings" panose="05000000000000000000" pitchFamily="2" charset="2"/>
              <a:buChar char="§"/>
              <a:defRPr/>
            </a:pPr>
            <a:r>
              <a:rPr lang="en-US" sz="1000">
                <a:solidFill>
                  <a:prstClr val="black"/>
                </a:solidFill>
                <a:latin typeface="Open Sans" panose="020B0606030504020204" pitchFamily="34" charset="0"/>
                <a:ea typeface="Open Sans" panose="020B0606030504020204" pitchFamily="34" charset="0"/>
                <a:cs typeface="Open Sans" panose="020B0606030504020204" pitchFamily="34" charset="0"/>
              </a:rPr>
              <a:t>Documentation – requirements, design and architecture docs, tutorials, API usage guides, user guides, etc.</a:t>
            </a:r>
          </a:p>
          <a:p>
            <a:pPr marL="228600" lvl="1" indent="-228600">
              <a:buFont typeface="Wingdings" panose="05000000000000000000" pitchFamily="2" charset="2"/>
              <a:buChar char="§"/>
              <a:defRPr/>
            </a:pPr>
            <a:r>
              <a:rPr lang="en-US" sz="1000">
                <a:solidFill>
                  <a:prstClr val="black"/>
                </a:solidFill>
                <a:latin typeface="Open Sans" panose="020B0606030504020204" pitchFamily="34" charset="0"/>
                <a:ea typeface="Open Sans" panose="020B0606030504020204" pitchFamily="34" charset="0"/>
                <a:cs typeface="Open Sans" panose="020B0606030504020204" pitchFamily="34" charset="0"/>
              </a:rPr>
              <a:t>Test automation, test scenario creation</a:t>
            </a:r>
          </a:p>
          <a:p>
            <a:pPr marL="228600" lvl="1" indent="-228600">
              <a:buFont typeface="Wingdings" panose="05000000000000000000" pitchFamily="2" charset="2"/>
              <a:buChar char="§"/>
              <a:defRPr/>
            </a:pPr>
            <a:r>
              <a:rPr lang="en-US" sz="1000">
                <a:solidFill>
                  <a:prstClr val="black"/>
                </a:solidFill>
                <a:latin typeface="Open Sans" panose="020B0606030504020204" pitchFamily="34" charset="0"/>
                <a:ea typeface="Open Sans" panose="020B0606030504020204" pitchFamily="34" charset="0"/>
                <a:cs typeface="Open Sans" panose="020B0606030504020204" pitchFamily="34" charset="0"/>
              </a:rPr>
              <a:t>Support DevOps, Infra as code, scripts, CI/CD</a:t>
            </a:r>
          </a:p>
          <a:p>
            <a:pPr marL="228600" lvl="1" indent="-228600">
              <a:buFont typeface="Wingdings" panose="05000000000000000000" pitchFamily="2" charset="2"/>
              <a:buChar char="§"/>
              <a:defRPr/>
            </a:pPr>
            <a:r>
              <a:rPr lang="en-US" sz="1000">
                <a:solidFill>
                  <a:prstClr val="black"/>
                </a:solidFill>
                <a:latin typeface="Open Sans" panose="020B0606030504020204" pitchFamily="34" charset="0"/>
                <a:ea typeface="Open Sans" panose="020B0606030504020204" pitchFamily="34" charset="0"/>
                <a:cs typeface="Open Sans" panose="020B0606030504020204" pitchFamily="34" charset="0"/>
              </a:rPr>
              <a:t>Data engineering, SQL, munging data</a:t>
            </a:r>
          </a:p>
          <a:p>
            <a:pPr marL="228600" lvl="1" indent="-228600">
              <a:buFont typeface="Wingdings" panose="05000000000000000000" pitchFamily="2" charset="2"/>
              <a:buChar char="§"/>
              <a:defRPr/>
            </a:pPr>
            <a:r>
              <a:rPr lang="en-US" sz="1000">
                <a:solidFill>
                  <a:prstClr val="black"/>
                </a:solidFill>
                <a:latin typeface="Open Sans" panose="020B0606030504020204" pitchFamily="34" charset="0"/>
                <a:ea typeface="Open Sans" panose="020B0606030504020204" pitchFamily="34" charset="0"/>
                <a:cs typeface="Open Sans" panose="020B0606030504020204" pitchFamily="34" charset="0"/>
              </a:rPr>
              <a:t>Active ‘Debugging’ </a:t>
            </a:r>
          </a:p>
          <a:p>
            <a:pPr marL="228600" lvl="1" indent="-228600">
              <a:buFont typeface="Wingdings" panose="05000000000000000000" pitchFamily="2" charset="2"/>
              <a:buChar char="§"/>
              <a:defRPr/>
            </a:pPr>
            <a:r>
              <a:rPr lang="en-US" sz="1000">
                <a:solidFill>
                  <a:prstClr val="black"/>
                </a:solidFill>
                <a:latin typeface="Open Sans" panose="020B0606030504020204" pitchFamily="34" charset="0"/>
                <a:ea typeface="Open Sans" panose="020B0606030504020204" pitchFamily="34" charset="0"/>
                <a:cs typeface="Open Sans" panose="020B0606030504020204" pitchFamily="34" charset="0"/>
              </a:rPr>
              <a:t>Simulations / variations </a:t>
            </a:r>
          </a:p>
          <a:p>
            <a:pPr marL="228600" lvl="1" indent="-228600">
              <a:buFont typeface="Wingdings" panose="05000000000000000000" pitchFamily="2" charset="2"/>
              <a:buChar char="§"/>
              <a:defRPr/>
            </a:pPr>
            <a:r>
              <a:rPr lang="en-US" sz="1000">
                <a:solidFill>
                  <a:prstClr val="black"/>
                </a:solidFill>
                <a:latin typeface="Open Sans" panose="020B0606030504020204" pitchFamily="34" charset="0"/>
                <a:ea typeface="Open Sans" panose="020B0606030504020204" pitchFamily="34" charset="0"/>
                <a:cs typeface="Open Sans" panose="020B0606030504020204" pitchFamily="34" charset="0"/>
              </a:rPr>
              <a:t>Operational scripts provisioning / scheduling / fault detection, etc. </a:t>
            </a:r>
          </a:p>
          <a:p>
            <a:pPr>
              <a:defRPr/>
            </a:pPr>
            <a:endParaRPr lang="en-US" sz="1100">
              <a:solidFill>
                <a:prstClr val="black"/>
              </a:solidFill>
              <a:latin typeface="Open Sans" panose="020B0606030504020204" pitchFamily="34" charset="0"/>
              <a:ea typeface="Open Sans" panose="020B0606030504020204" pitchFamily="34" charset="0"/>
              <a:cs typeface="Open Sans" panose="020B0606030504020204" pitchFamily="34" charset="0"/>
            </a:endParaRPr>
          </a:p>
          <a:p>
            <a:r>
              <a:rPr lang="en-US" sz="1100" b="1">
                <a:effectLst/>
                <a:latin typeface="Open Sans" panose="020B0606030504020204" pitchFamily="34" charset="0"/>
                <a:ea typeface="Open Sans" panose="020B0606030504020204" pitchFamily="34" charset="0"/>
                <a:cs typeface="Open Sans" panose="020B0606030504020204" pitchFamily="34" charset="0"/>
              </a:rPr>
              <a:t>By Workload / Application Type </a:t>
            </a:r>
            <a:endParaRPr kumimoji="0" lang="en-US" sz="11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228600" marR="0" lvl="1" indent="-228600" fontAlgn="auto">
              <a:lnSpc>
                <a:spcPct val="100000"/>
              </a:lnSpc>
              <a:spcBef>
                <a:spcPts val="0"/>
              </a:spcBef>
              <a:spcAft>
                <a:spcPts val="0"/>
              </a:spcAft>
              <a:buClrTx/>
              <a:buSzTx/>
              <a:buFont typeface="Wingdings" panose="05000000000000000000" pitchFamily="2" charset="2"/>
              <a:buChar char="§"/>
              <a:tabLst/>
              <a:defRPr/>
            </a:pPr>
            <a:r>
              <a:rPr lang="en-US" sz="1000">
                <a:solidFill>
                  <a:prstClr val="black"/>
                </a:solidFill>
                <a:latin typeface="Open Sans" panose="020B0606030504020204" pitchFamily="34" charset="0"/>
                <a:ea typeface="Open Sans" panose="020B0606030504020204" pitchFamily="34" charset="0"/>
                <a:cs typeface="Open Sans" panose="020B0606030504020204" pitchFamily="34" charset="0"/>
              </a:rPr>
              <a:t>Training on new technologies</a:t>
            </a:r>
          </a:p>
          <a:p>
            <a:pPr marL="228600" lvl="1" indent="-228600">
              <a:buFont typeface="Wingdings" panose="05000000000000000000" pitchFamily="2" charset="2"/>
              <a:buChar char="§"/>
              <a:defRPr/>
            </a:pPr>
            <a:r>
              <a:rPr lang="en-US" sz="1000">
                <a:solidFill>
                  <a:prstClr val="black"/>
                </a:solidFill>
                <a:latin typeface="Open Sans" panose="020B0606030504020204" pitchFamily="34" charset="0"/>
                <a:ea typeface="Open Sans" panose="020B0606030504020204" pitchFamily="34" charset="0"/>
                <a:cs typeface="Open Sans" panose="020B0606030504020204" pitchFamily="34" charset="0"/>
              </a:rPr>
              <a:t>Start-up kit for simpler problems</a:t>
            </a:r>
          </a:p>
          <a:p>
            <a:pPr marL="228600" lvl="1" indent="-228600">
              <a:buFont typeface="Wingdings" panose="05000000000000000000" pitchFamily="2" charset="2"/>
              <a:buChar char="§"/>
              <a:defRPr/>
            </a:pPr>
            <a:r>
              <a:rPr lang="en-US" sz="1000">
                <a:solidFill>
                  <a:prstClr val="black"/>
                </a:solidFill>
                <a:latin typeface="Open Sans" panose="020B0606030504020204" pitchFamily="34" charset="0"/>
                <a:ea typeface="Open Sans" panose="020B0606030504020204" pitchFamily="34" charset="0"/>
                <a:cs typeface="Open Sans" panose="020B0606030504020204" pitchFamily="34" charset="0"/>
              </a:rPr>
              <a:t>Expanded domain use cases/code libraries</a:t>
            </a:r>
          </a:p>
          <a:p>
            <a:pPr marL="228600" lvl="1" indent="-228600">
              <a:buFont typeface="Wingdings" panose="05000000000000000000" pitchFamily="2" charset="2"/>
              <a:buChar char="§"/>
              <a:defRPr/>
            </a:pPr>
            <a:r>
              <a:rPr lang="en-US" sz="1000">
                <a:solidFill>
                  <a:prstClr val="black"/>
                </a:solidFill>
                <a:latin typeface="Open Sans" panose="020B0606030504020204" pitchFamily="34" charset="0"/>
                <a:ea typeface="Open Sans" panose="020B0606030504020204" pitchFamily="34" charset="0"/>
                <a:cs typeface="Open Sans" panose="020B0606030504020204" pitchFamily="34" charset="0"/>
              </a:rPr>
              <a:t>Peer review – optimized code writing</a:t>
            </a:r>
          </a:p>
          <a:p>
            <a:pPr marL="228600" lvl="1" indent="-228600">
              <a:buFont typeface="Wingdings" panose="05000000000000000000" pitchFamily="2" charset="2"/>
              <a:buChar char="§"/>
              <a:defRPr/>
            </a:pPr>
            <a:r>
              <a:rPr lang="en-US" sz="1000">
                <a:solidFill>
                  <a:prstClr val="black"/>
                </a:solidFill>
                <a:latin typeface="Open Sans" panose="020B0606030504020204" pitchFamily="34" charset="0"/>
                <a:ea typeface="Open Sans" panose="020B0606030504020204" pitchFamily="34" charset="0"/>
                <a:cs typeface="Open Sans" panose="020B0606030504020204" pitchFamily="34" charset="0"/>
              </a:rPr>
              <a:t>Program synthesis</a:t>
            </a:r>
          </a:p>
          <a:p>
            <a:pPr marL="228600" lvl="1" indent="-228600">
              <a:buFont typeface="Wingdings" panose="05000000000000000000" pitchFamily="2" charset="2"/>
              <a:buChar char="§"/>
              <a:defRPr/>
            </a:pPr>
            <a:r>
              <a:rPr lang="en-US" sz="1000">
                <a:solidFill>
                  <a:prstClr val="black"/>
                </a:solidFill>
                <a:latin typeface="Open Sans" panose="020B0606030504020204" pitchFamily="34" charset="0"/>
                <a:ea typeface="Open Sans" panose="020B0606030504020204" pitchFamily="34" charset="0"/>
                <a:cs typeface="Open Sans" panose="020B0606030504020204" pitchFamily="34" charset="0"/>
              </a:rPr>
              <a:t>Legacy code summarization &amp; translation, rewrite to another language </a:t>
            </a:r>
          </a:p>
          <a:p>
            <a:pPr marL="228600" lvl="1" indent="-228600">
              <a:buFont typeface="Wingdings" panose="05000000000000000000" pitchFamily="2" charset="2"/>
              <a:buChar char="§"/>
              <a:defRPr/>
            </a:pPr>
            <a:r>
              <a:rPr lang="en-US" sz="1000">
                <a:solidFill>
                  <a:prstClr val="black"/>
                </a:solidFill>
                <a:latin typeface="Open Sans" panose="020B0606030504020204" pitchFamily="34" charset="0"/>
                <a:ea typeface="Open Sans" panose="020B0606030504020204" pitchFamily="34" charset="0"/>
                <a:cs typeface="Open Sans" panose="020B0606030504020204" pitchFamily="34" charset="0"/>
              </a:rPr>
              <a:t>Customizing platforms – MuleSoft, SAP, Salesforce, ServiceNow, etc.</a:t>
            </a:r>
          </a:p>
        </p:txBody>
      </p:sp>
      <p:sp>
        <p:nvSpPr>
          <p:cNvPr id="60" name="TextBox 59">
            <a:extLst>
              <a:ext uri="{FF2B5EF4-FFF2-40B4-BE49-F238E27FC236}">
                <a16:creationId xmlns:a16="http://schemas.microsoft.com/office/drawing/2014/main" id="{7E11F0FC-D73D-4CE4-8067-E96EC1E2D595}"/>
              </a:ext>
            </a:extLst>
          </p:cNvPr>
          <p:cNvSpPr txBox="1"/>
          <p:nvPr/>
        </p:nvSpPr>
        <p:spPr>
          <a:xfrm>
            <a:off x="7761671" y="1192616"/>
            <a:ext cx="4334801" cy="1808187"/>
          </a:xfrm>
          <a:prstGeom prst="rect">
            <a:avLst/>
          </a:prstGeom>
          <a:noFill/>
        </p:spPr>
        <p:txBody>
          <a:bodyPr wrap="square" lIns="0" tIns="0" rIns="0" bIns="0" rtlCol="0" anchor="t">
            <a:spAutoFit/>
          </a:bodyPr>
          <a:lstStyle>
            <a:defPPr>
              <a:defRPr lang="en-US"/>
            </a:defPPr>
            <a:lvl1pPr marL="182880" indent="-182880">
              <a:spcBef>
                <a:spcPts val="600"/>
              </a:spcBef>
              <a:buSzPct val="100000"/>
              <a:buFont typeface="Wingdings" panose="05000000000000000000" pitchFamily="2" charset="2"/>
              <a:buChar char="§"/>
              <a:defRPr sz="900">
                <a:solidFill>
                  <a:prstClr val="black"/>
                </a:solidFill>
                <a:latin typeface="Open Sans" panose="020B0606030504020204" pitchFamily="34" charset="0"/>
                <a:ea typeface="Open Sans" panose="020B0606030504020204" pitchFamily="34" charset="0"/>
                <a:cs typeface="Open Sans" panose="020B0606030504020204" pitchFamily="34" charset="0"/>
              </a:defRPr>
            </a:lvl1pPr>
          </a:lstStyle>
          <a:p>
            <a:pPr marL="0" lvl="1">
              <a:spcAft>
                <a:spcPts val="300"/>
              </a:spcAft>
              <a:defRPr/>
            </a:pPr>
            <a:r>
              <a:rPr lang="en-US" sz="1000" b="1" dirty="0">
                <a:solidFill>
                  <a:prstClr val="black"/>
                </a:solidFill>
                <a:latin typeface="Open Sans" panose="020B0606030504020204" pitchFamily="34" charset="0"/>
                <a:ea typeface="Open Sans" panose="020B0606030504020204" pitchFamily="34" charset="0"/>
                <a:cs typeface="Open Sans" panose="020B0606030504020204" pitchFamily="34" charset="0"/>
              </a:rPr>
              <a:t>Advise</a:t>
            </a:r>
          </a:p>
          <a:p>
            <a:pPr marL="228600" lvl="1" indent="-228600">
              <a:spcAft>
                <a:spcPts val="300"/>
              </a:spcAft>
              <a:buFont typeface="Wingdings" panose="05000000000000000000" pitchFamily="2" charset="2"/>
              <a:buChar char="§"/>
              <a:defRPr/>
            </a:pPr>
            <a:r>
              <a:rPr lang="en-US" sz="1000" dirty="0">
                <a:solidFill>
                  <a:prstClr val="black"/>
                </a:solidFill>
                <a:latin typeface="Open Sans" panose="020B0606030504020204" pitchFamily="34" charset="0"/>
                <a:ea typeface="Open Sans" panose="020B0606030504020204" pitchFamily="34" charset="0"/>
                <a:cs typeface="Open Sans" panose="020B0606030504020204" pitchFamily="34" charset="0"/>
              </a:rPr>
              <a:t>Creation of newer streams of business / product development</a:t>
            </a:r>
          </a:p>
          <a:p>
            <a:pPr marL="228600" lvl="1" indent="-228600">
              <a:spcAft>
                <a:spcPts val="300"/>
              </a:spcAft>
              <a:buFont typeface="Wingdings" panose="05000000000000000000" pitchFamily="2" charset="2"/>
              <a:buChar char="§"/>
              <a:defRPr/>
            </a:pPr>
            <a:r>
              <a:rPr lang="en-US" sz="1000" dirty="0">
                <a:solidFill>
                  <a:prstClr val="black"/>
                </a:solidFill>
                <a:latin typeface="Open Sans" panose="020B0606030504020204" pitchFamily="34" charset="0"/>
                <a:ea typeface="Open Sans" panose="020B0606030504020204" pitchFamily="34" charset="0"/>
                <a:cs typeface="Open Sans" panose="020B0606030504020204" pitchFamily="34" charset="0"/>
              </a:rPr>
              <a:t>Ability for rapid prototyping (e.g., </a:t>
            </a:r>
            <a:r>
              <a:rPr lang="en-US" sz="1000" dirty="0" err="1">
                <a:solidFill>
                  <a:prstClr val="black"/>
                </a:solidFill>
                <a:latin typeface="Open Sans" panose="020B0606030504020204" pitchFamily="34" charset="0"/>
                <a:ea typeface="Open Sans" panose="020B0606030504020204" pitchFamily="34" charset="0"/>
                <a:cs typeface="Open Sans" panose="020B0606030504020204" pitchFamily="34" charset="0"/>
              </a:rPr>
              <a:t>DigiPrint</a:t>
            </a:r>
            <a:r>
              <a:rPr lang="en-US" sz="1000" dirty="0">
                <a:solidFill>
                  <a:prstClr val="black"/>
                </a:solidFill>
                <a:latin typeface="Open Sans" panose="020B0606030504020204" pitchFamily="34" charset="0"/>
                <a:ea typeface="Open Sans" panose="020B0606030504020204" pitchFamily="34" charset="0"/>
                <a:cs typeface="Open Sans" panose="020B0606030504020204" pitchFamily="34" charset="0"/>
              </a:rPr>
              <a:t> for clients)</a:t>
            </a:r>
          </a:p>
          <a:p>
            <a:pPr marL="0" lvl="1">
              <a:spcAft>
                <a:spcPts val="300"/>
              </a:spcAft>
              <a:defRPr/>
            </a:pPr>
            <a:r>
              <a:rPr lang="en-US" sz="1000" b="1" dirty="0">
                <a:solidFill>
                  <a:prstClr val="black"/>
                </a:solidFill>
                <a:latin typeface="Open Sans" panose="020B0606030504020204" pitchFamily="34" charset="0"/>
                <a:ea typeface="Open Sans" panose="020B0606030504020204" pitchFamily="34" charset="0"/>
                <a:cs typeface="Open Sans" panose="020B0606030504020204" pitchFamily="34" charset="0"/>
              </a:rPr>
              <a:t>Implement</a:t>
            </a:r>
          </a:p>
          <a:p>
            <a:pPr marL="228600" lvl="1" indent="-228600">
              <a:spcAft>
                <a:spcPts val="300"/>
              </a:spcAft>
              <a:buFont typeface="Wingdings" panose="05000000000000000000" pitchFamily="2" charset="2"/>
              <a:buChar char="§"/>
              <a:defRPr/>
            </a:pPr>
            <a:r>
              <a:rPr lang="en-US" sz="1000" dirty="0">
                <a:latin typeface="Open Sans" panose="020B0606030504020204" pitchFamily="34" charset="0"/>
                <a:ea typeface="Open Sans" panose="020B0606030504020204" pitchFamily="34" charset="0"/>
                <a:cs typeface="Open Sans" panose="020B0606030504020204" pitchFamily="34" charset="0"/>
              </a:rPr>
              <a:t>Increased software engineer staffing flexibility across programming languages, frameworks, and </a:t>
            </a:r>
            <a:r>
              <a:rPr lang="en-US" sz="1000" dirty="0" err="1">
                <a:latin typeface="Open Sans" panose="020B0606030504020204" pitchFamily="34" charset="0"/>
                <a:ea typeface="Open Sans" panose="020B0606030504020204" pitchFamily="34" charset="0"/>
                <a:cs typeface="Open Sans" panose="020B0606030504020204" pitchFamily="34" charset="0"/>
              </a:rPr>
              <a:t>hyperscalers</a:t>
            </a:r>
            <a:endParaRPr lang="en-US" sz="1000" dirty="0">
              <a:latin typeface="Open Sans" panose="020B0606030504020204" pitchFamily="34" charset="0"/>
              <a:ea typeface="Open Sans" panose="020B0606030504020204" pitchFamily="34" charset="0"/>
              <a:cs typeface="Open Sans" panose="020B0606030504020204" pitchFamily="34" charset="0"/>
            </a:endParaRPr>
          </a:p>
          <a:p>
            <a:pPr marL="0" lvl="1">
              <a:spcAft>
                <a:spcPts val="300"/>
              </a:spcAft>
              <a:defRPr/>
            </a:pPr>
            <a:r>
              <a:rPr lang="en-US" sz="1000" b="1" dirty="0">
                <a:latin typeface="Open Sans" panose="020B0606030504020204" pitchFamily="34" charset="0"/>
                <a:ea typeface="Open Sans" panose="020B0606030504020204" pitchFamily="34" charset="0"/>
                <a:cs typeface="Open Sans" panose="020B0606030504020204" pitchFamily="34" charset="0"/>
              </a:rPr>
              <a:t>Operate</a:t>
            </a:r>
          </a:p>
          <a:p>
            <a:pPr marL="228600" lvl="1" indent="-228600">
              <a:spcAft>
                <a:spcPts val="300"/>
              </a:spcAft>
              <a:buFont typeface="Wingdings" panose="05000000000000000000" pitchFamily="2" charset="2"/>
              <a:buChar char="§"/>
              <a:defRPr/>
            </a:pPr>
            <a:r>
              <a:rPr lang="en-US" sz="1000" dirty="0">
                <a:solidFill>
                  <a:prstClr val="black"/>
                </a:solidFill>
                <a:latin typeface="Open Sans" panose="020B0606030504020204" pitchFamily="34" charset="0"/>
                <a:ea typeface="Open Sans" panose="020B0606030504020204" pitchFamily="34" charset="0"/>
                <a:cs typeface="Open Sans" panose="020B0606030504020204" pitchFamily="34" charset="0"/>
              </a:rPr>
              <a:t>Lower barrier to entry for new competitors with ISVs (e.g., ServiceNow/SAP/etc.) </a:t>
            </a:r>
          </a:p>
          <a:p>
            <a:pPr marL="228600" lvl="1" indent="-228600">
              <a:spcAft>
                <a:spcPts val="300"/>
              </a:spcAft>
              <a:buFont typeface="Wingdings" panose="05000000000000000000" pitchFamily="2" charset="2"/>
              <a:buChar char="§"/>
              <a:defRPr/>
            </a:pPr>
            <a:r>
              <a:rPr lang="en-US" sz="1000" dirty="0">
                <a:solidFill>
                  <a:prstClr val="black"/>
                </a:solidFill>
                <a:latin typeface="Open Sans" panose="020B0606030504020204" pitchFamily="34" charset="0"/>
                <a:ea typeface="Open Sans" panose="020B0606030504020204" pitchFamily="34" charset="0"/>
                <a:cs typeface="Open Sans" panose="020B0606030504020204" pitchFamily="34" charset="0"/>
              </a:rPr>
              <a:t>Unclear IP protection and legal status impacts</a:t>
            </a:r>
          </a:p>
        </p:txBody>
      </p:sp>
      <p:sp>
        <p:nvSpPr>
          <p:cNvPr id="45" name="Rectangle 44">
            <a:extLst>
              <a:ext uri="{FF2B5EF4-FFF2-40B4-BE49-F238E27FC236}">
                <a16:creationId xmlns:a16="http://schemas.microsoft.com/office/drawing/2014/main" id="{C7480BE7-DC59-4A67-AB10-4F67551DC51C}"/>
              </a:ext>
            </a:extLst>
          </p:cNvPr>
          <p:cNvSpPr/>
          <p:nvPr/>
        </p:nvSpPr>
        <p:spPr bwMode="gray">
          <a:xfrm>
            <a:off x="-10886" y="6243041"/>
            <a:ext cx="12237537" cy="638609"/>
          </a:xfrm>
          <a:prstGeom prst="rect">
            <a:avLst/>
          </a:prstGeom>
          <a:solidFill>
            <a:srgbClr val="0D8390"/>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1200" cap="none" spc="0" normalizeH="0" baseline="0" noProof="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49" name="TextBox 48">
            <a:extLst>
              <a:ext uri="{FF2B5EF4-FFF2-40B4-BE49-F238E27FC236}">
                <a16:creationId xmlns:a16="http://schemas.microsoft.com/office/drawing/2014/main" id="{C450F27E-B0B3-4849-BC73-E2171C8DD92E}"/>
              </a:ext>
            </a:extLst>
          </p:cNvPr>
          <p:cNvSpPr txBox="1"/>
          <p:nvPr/>
        </p:nvSpPr>
        <p:spPr>
          <a:xfrm>
            <a:off x="439301" y="6403173"/>
            <a:ext cx="11457388" cy="307777"/>
          </a:xfrm>
          <a:prstGeom prst="rect">
            <a:avLst/>
          </a:prstGeom>
          <a:solidFill>
            <a:schemeClr val="accent5"/>
          </a:solidFill>
        </p:spPr>
        <p:txBody>
          <a:bodyPr wrap="square">
            <a:spAutoFit/>
          </a:bodyPr>
          <a:lstStyle/>
          <a:p>
            <a:pPr marL="60325" algn="ctr">
              <a:spcAft>
                <a:spcPts val="300"/>
              </a:spcAft>
            </a:pPr>
            <a:r>
              <a:rPr lang="en-US" sz="1400" i="1" kern="0">
                <a:solidFill>
                  <a:prstClr val="white"/>
                </a:solidFill>
                <a:latin typeface="Open Sans" panose="020B0606030504020204" pitchFamily="34" charset="0"/>
                <a:ea typeface="Open Sans" panose="020B0606030504020204" pitchFamily="34" charset="0"/>
                <a:cs typeface="Open Sans" panose="020B0606030504020204" pitchFamily="34" charset="0"/>
                <a:sym typeface="Open Sans"/>
              </a:rPr>
              <a:t>NOTE: Apply the Deloitte Technology, Trust and Ethics (TTE) Framework when building autonomous coding assets</a:t>
            </a:r>
          </a:p>
        </p:txBody>
      </p:sp>
      <p:sp>
        <p:nvSpPr>
          <p:cNvPr id="47" name="TextBox 46">
            <a:extLst>
              <a:ext uri="{FF2B5EF4-FFF2-40B4-BE49-F238E27FC236}">
                <a16:creationId xmlns:a16="http://schemas.microsoft.com/office/drawing/2014/main" id="{F3B04D8B-765E-43AC-AB74-CDEF01F5E820}"/>
              </a:ext>
            </a:extLst>
          </p:cNvPr>
          <p:cNvSpPr txBox="1"/>
          <p:nvPr/>
        </p:nvSpPr>
        <p:spPr>
          <a:xfrm>
            <a:off x="8992613" y="6052646"/>
            <a:ext cx="3107814" cy="215444"/>
          </a:xfrm>
          <a:prstGeom prst="rect">
            <a:avLst/>
          </a:prstGeom>
          <a:noFill/>
        </p:spPr>
        <p:txBody>
          <a:bodyPr wrap="square">
            <a:spAutoFit/>
          </a:bodyPr>
          <a:lstStyle/>
          <a:p>
            <a:pPr algn="r"/>
            <a:r>
              <a:rPr lang="en-US" sz="800" i="1" baseline="30000">
                <a:solidFill>
                  <a:schemeClr val="tx1"/>
                </a:solidFill>
              </a:rPr>
              <a:t>1</a:t>
            </a:r>
            <a:r>
              <a:rPr lang="en-US" sz="800" i="1">
                <a:solidFill>
                  <a:schemeClr val="tx1"/>
                </a:solidFill>
              </a:rPr>
              <a:t>Codex is currently US asset, being evaluated for Global SAM pilot</a:t>
            </a:r>
          </a:p>
        </p:txBody>
      </p:sp>
      <p:sp>
        <p:nvSpPr>
          <p:cNvPr id="48" name="Rectangle 47">
            <a:extLst>
              <a:ext uri="{FF2B5EF4-FFF2-40B4-BE49-F238E27FC236}">
                <a16:creationId xmlns:a16="http://schemas.microsoft.com/office/drawing/2014/main" id="{62791E84-F73F-4E76-BCF3-7A45A6AD48E3}"/>
              </a:ext>
            </a:extLst>
          </p:cNvPr>
          <p:cNvSpPr/>
          <p:nvPr/>
        </p:nvSpPr>
        <p:spPr bwMode="gray">
          <a:xfrm>
            <a:off x="9996000" y="520630"/>
            <a:ext cx="2196000" cy="207441"/>
          </a:xfrm>
          <a:prstGeom prst="rect">
            <a:avLst/>
          </a:prstGeom>
          <a:solidFill>
            <a:srgbClr val="FF0000"/>
          </a:solidFill>
          <a:ln w="19050" algn="ctr">
            <a:noFill/>
            <a:miter lim="800000"/>
            <a:headEnd/>
            <a:tailEnd/>
          </a:ln>
        </p:spPr>
        <p:txBody>
          <a:bodyPr wrap="square" lIns="0" tIns="0" rIns="0" bIns="0" rtlCol="0" anchor="ctr"/>
          <a:lstStyle/>
          <a:p>
            <a:pPr algn="ctr"/>
            <a:r>
              <a:rPr lang="en-US" sz="800" b="1" spc="30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rPr>
              <a:t>FOR </a:t>
            </a:r>
            <a:r>
              <a:rPr lang="en-DE" sz="800" b="1" spc="30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rPr>
              <a:t>INTERNAL</a:t>
            </a:r>
            <a:r>
              <a:rPr lang="en-US" sz="800" b="1" spc="30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rPr>
              <a:t> USE ONLY</a:t>
            </a:r>
            <a:endParaRPr lang="en-DE" sz="800" b="1" spc="30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endParaRPr>
          </a:p>
        </p:txBody>
      </p:sp>
      <p:pic>
        <p:nvPicPr>
          <p:cNvPr id="64" name="Picture 63">
            <a:extLst>
              <a:ext uri="{FF2B5EF4-FFF2-40B4-BE49-F238E27FC236}">
                <a16:creationId xmlns:a16="http://schemas.microsoft.com/office/drawing/2014/main" id="{4C9E35F0-7141-450A-BC82-3D28A3457CBC}"/>
              </a:ext>
            </a:extLst>
          </p:cNvPr>
          <p:cNvPicPr>
            <a:picLocks noChangeAspect="1"/>
          </p:cNvPicPr>
          <p:nvPr/>
        </p:nvPicPr>
        <p:blipFill>
          <a:blip r:embed="rId7"/>
          <a:stretch>
            <a:fillRect/>
          </a:stretch>
        </p:blipFill>
        <p:spPr>
          <a:xfrm>
            <a:off x="4501309" y="3859342"/>
            <a:ext cx="623603" cy="210953"/>
          </a:xfrm>
          <a:prstGeom prst="rect">
            <a:avLst/>
          </a:prstGeom>
          <a:noFill/>
        </p:spPr>
      </p:pic>
      <p:pic>
        <p:nvPicPr>
          <p:cNvPr id="67" name="Picture 66">
            <a:extLst>
              <a:ext uri="{FF2B5EF4-FFF2-40B4-BE49-F238E27FC236}">
                <a16:creationId xmlns:a16="http://schemas.microsoft.com/office/drawing/2014/main" id="{8661526E-ED99-4F3A-BE96-D66A0ADB0624}"/>
              </a:ext>
            </a:extLst>
          </p:cNvPr>
          <p:cNvPicPr>
            <a:picLocks noChangeAspect="1"/>
          </p:cNvPicPr>
          <p:nvPr/>
        </p:nvPicPr>
        <p:blipFill>
          <a:blip r:embed="rId8"/>
          <a:stretch>
            <a:fillRect/>
          </a:stretch>
        </p:blipFill>
        <p:spPr>
          <a:xfrm>
            <a:off x="6211312" y="1901922"/>
            <a:ext cx="740069" cy="389573"/>
          </a:xfrm>
          <a:prstGeom prst="rect">
            <a:avLst/>
          </a:prstGeom>
          <a:noFill/>
        </p:spPr>
      </p:pic>
      <p:sp>
        <p:nvSpPr>
          <p:cNvPr id="68" name="TextBox 67">
            <a:extLst>
              <a:ext uri="{FF2B5EF4-FFF2-40B4-BE49-F238E27FC236}">
                <a16:creationId xmlns:a16="http://schemas.microsoft.com/office/drawing/2014/main" id="{2E08FE4F-9EE8-41C4-B768-D9AA07A099B6}"/>
              </a:ext>
            </a:extLst>
          </p:cNvPr>
          <p:cNvSpPr txBox="1"/>
          <p:nvPr/>
        </p:nvSpPr>
        <p:spPr>
          <a:xfrm>
            <a:off x="5861538" y="2363177"/>
            <a:ext cx="1412671" cy="415498"/>
          </a:xfrm>
          <a:prstGeom prst="rect">
            <a:avLst/>
          </a:prstGeom>
          <a:noFill/>
        </p:spPr>
        <p:txBody>
          <a:bodyPr wrap="square" lIns="0" tIns="0" rIns="0" bIns="0" rtlCol="0">
            <a:spAutoFit/>
          </a:bodyPr>
          <a:lstStyle>
            <a:defPPr>
              <a:defRPr lang="en-US"/>
            </a:defPPr>
            <a:lvl1pPr algn="ctr">
              <a:spcBef>
                <a:spcPts val="600"/>
              </a:spcBef>
              <a:buSzPct val="100000"/>
              <a:defRPr sz="1050" b="1">
                <a:latin typeface="Open Sans" panose="020B0606030504020204" pitchFamily="34" charset="0"/>
                <a:ea typeface="Open Sans" panose="020B0606030504020204" pitchFamily="34" charset="0"/>
                <a:cs typeface="Open Sans" panose="020B0606030504020204" pitchFamily="34" charset="0"/>
              </a:defRPr>
            </a:lvl1pPr>
          </a:lstStyle>
          <a:p>
            <a:r>
              <a:rPr lang="en-US" sz="900" b="0" i="1"/>
              <a:t>Autonomous Database delivers </a:t>
            </a:r>
            <a:r>
              <a:rPr lang="en-US" sz="900" b="0" i="0">
                <a:solidFill>
                  <a:srgbClr val="1A1816"/>
                </a:solidFill>
                <a:effectLst/>
              </a:rPr>
              <a:t>automated database maintenance </a:t>
            </a:r>
            <a:endParaRPr lang="en-US" sz="900" b="0" i="1"/>
          </a:p>
        </p:txBody>
      </p:sp>
      <p:pic>
        <p:nvPicPr>
          <p:cNvPr id="5" name="Picture 2" descr="Open Ai Logo PNG Vectors Free Download">
            <a:extLst>
              <a:ext uri="{FF2B5EF4-FFF2-40B4-BE49-F238E27FC236}">
                <a16:creationId xmlns:a16="http://schemas.microsoft.com/office/drawing/2014/main" id="{C33C4DFA-8678-70AB-760E-382E950A95F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769246" y="2368912"/>
            <a:ext cx="205299" cy="208074"/>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7671AD08-F6A2-18CA-5D0A-F51F7A39EF1C}"/>
              </a:ext>
            </a:extLst>
          </p:cNvPr>
          <p:cNvSpPr txBox="1"/>
          <p:nvPr/>
        </p:nvSpPr>
        <p:spPr>
          <a:xfrm>
            <a:off x="4932354" y="2333776"/>
            <a:ext cx="636534" cy="246221"/>
          </a:xfrm>
          <a:prstGeom prst="rect">
            <a:avLst/>
          </a:prstGeom>
          <a:noFill/>
        </p:spPr>
        <p:txBody>
          <a:bodyPr wrap="square">
            <a:spAutoFit/>
          </a:bodyPr>
          <a:lstStyle/>
          <a:p>
            <a:pPr marL="0" marR="0" lvl="0" indent="0" defTabSz="685788" rtl="0" eaLnBrk="1" fontAlgn="auto" latinLnBrk="0" hangingPunct="1">
              <a:lnSpc>
                <a:spcPct val="100000"/>
              </a:lnSpc>
              <a:spcBef>
                <a:spcPts val="400"/>
              </a:spcBef>
              <a:spcAft>
                <a:spcPts val="0"/>
              </a:spcAft>
              <a:buClrTx/>
              <a:buSzTx/>
              <a:buFontTx/>
              <a:buNone/>
              <a:tabLst/>
              <a:defRPr/>
            </a:pPr>
            <a:r>
              <a:rPr kumimoji="0" lang="en-US" sz="1000" b="1" i="1" u="none" strike="noStrike" kern="1200" cap="none" spc="0" normalizeH="0" baseline="0" noProof="0" err="1">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OpenAI</a:t>
            </a:r>
            <a:r>
              <a:rPr kumimoji="0" lang="en-US" sz="1000" b="1" i="1"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 </a:t>
            </a:r>
          </a:p>
        </p:txBody>
      </p:sp>
      <p:sp>
        <p:nvSpPr>
          <p:cNvPr id="8" name="TextBox 7">
            <a:extLst>
              <a:ext uri="{FF2B5EF4-FFF2-40B4-BE49-F238E27FC236}">
                <a16:creationId xmlns:a16="http://schemas.microsoft.com/office/drawing/2014/main" id="{9577E54F-299A-FC49-ADE4-A41D83FECE65}"/>
              </a:ext>
            </a:extLst>
          </p:cNvPr>
          <p:cNvSpPr txBox="1"/>
          <p:nvPr/>
        </p:nvSpPr>
        <p:spPr>
          <a:xfrm>
            <a:off x="4945201" y="2912634"/>
            <a:ext cx="616586" cy="246221"/>
          </a:xfrm>
          <a:prstGeom prst="rect">
            <a:avLst/>
          </a:prstGeom>
          <a:noFill/>
        </p:spPr>
        <p:txBody>
          <a:bodyPr wrap="square">
            <a:spAutoFit/>
          </a:bodyPr>
          <a:lstStyle/>
          <a:p>
            <a:pPr marL="0" marR="0" lvl="0" indent="0" defTabSz="685788" rtl="0" eaLnBrk="1" fontAlgn="auto" latinLnBrk="0" hangingPunct="1">
              <a:lnSpc>
                <a:spcPct val="100000"/>
              </a:lnSpc>
              <a:spcBef>
                <a:spcPts val="400"/>
              </a:spcBef>
              <a:spcAft>
                <a:spcPts val="0"/>
              </a:spcAft>
              <a:buClrTx/>
              <a:buSzTx/>
              <a:buFontTx/>
              <a:buNone/>
              <a:tabLst/>
              <a:defRPr/>
            </a:pPr>
            <a:r>
              <a:rPr kumimoji="0" lang="en-US" sz="1000" b="1" i="1"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GitHub</a:t>
            </a:r>
          </a:p>
        </p:txBody>
      </p:sp>
      <p:pic>
        <p:nvPicPr>
          <p:cNvPr id="10" name="Picture 4">
            <a:extLst>
              <a:ext uri="{FF2B5EF4-FFF2-40B4-BE49-F238E27FC236}">
                <a16:creationId xmlns:a16="http://schemas.microsoft.com/office/drawing/2014/main" id="{F0EC0D7B-9F60-9DB4-8979-3D7F5797E0CE}"/>
              </a:ext>
            </a:extLst>
          </p:cNvPr>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748110" y="2898584"/>
            <a:ext cx="274320" cy="27432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Microsoft Unlocked">
            <a:extLst>
              <a:ext uri="{FF2B5EF4-FFF2-40B4-BE49-F238E27FC236}">
                <a16:creationId xmlns:a16="http://schemas.microsoft.com/office/drawing/2014/main" id="{7854D26D-1002-C182-F753-3741D387244B}"/>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9101" t="25689" r="10265" b="22234"/>
          <a:stretch/>
        </p:blipFill>
        <p:spPr bwMode="auto">
          <a:xfrm>
            <a:off x="4110759" y="1872884"/>
            <a:ext cx="912809" cy="263187"/>
          </a:xfrm>
          <a:prstGeom prst="rect">
            <a:avLst/>
          </a:prstGeom>
          <a:noFill/>
          <a:extLst>
            <a:ext uri="{909E8E84-426E-40DD-AFC4-6F175D3DCCD1}">
              <a14:hiddenFill xmlns:a14="http://schemas.microsoft.com/office/drawing/2010/main">
                <a:solidFill>
                  <a:srgbClr val="FFFFFF"/>
                </a:solidFill>
              </a14:hiddenFill>
            </a:ext>
          </a:extLst>
        </p:spPr>
      </p:pic>
      <p:cxnSp>
        <p:nvCxnSpPr>
          <p:cNvPr id="17" name="Connector: Elbow 73">
            <a:extLst>
              <a:ext uri="{FF2B5EF4-FFF2-40B4-BE49-F238E27FC236}">
                <a16:creationId xmlns:a16="http://schemas.microsoft.com/office/drawing/2014/main" id="{6B7DC6AD-2317-7911-3B82-48005F5E420C}"/>
              </a:ext>
            </a:extLst>
          </p:cNvPr>
          <p:cNvCxnSpPr>
            <a:cxnSpLocks/>
            <a:endCxn id="10" idx="1"/>
          </p:cNvCxnSpPr>
          <p:nvPr/>
        </p:nvCxnSpPr>
        <p:spPr>
          <a:xfrm rot="16200000" flipH="1">
            <a:off x="4148805" y="2436439"/>
            <a:ext cx="705008" cy="493601"/>
          </a:xfrm>
          <a:prstGeom prst="bentConnector2">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468FF1FC-A5AE-BA64-E79C-C5BB848D2551}"/>
              </a:ext>
            </a:extLst>
          </p:cNvPr>
          <p:cNvSpPr txBox="1"/>
          <p:nvPr/>
        </p:nvSpPr>
        <p:spPr>
          <a:xfrm>
            <a:off x="4339928" y="2834960"/>
            <a:ext cx="400632" cy="138499"/>
          </a:xfrm>
          <a:prstGeom prst="rect">
            <a:avLst/>
          </a:prstGeom>
          <a:noFill/>
        </p:spPr>
        <p:txBody>
          <a:bodyPr wrap="square" lIns="0" tIns="0" rIns="0" bIns="0" rtlCol="0">
            <a:spAutoFit/>
          </a:bodyPr>
          <a:lstStyle/>
          <a:p>
            <a:pPr>
              <a:spcBef>
                <a:spcPts val="600"/>
              </a:spcBef>
              <a:buSzPct val="100000"/>
            </a:pPr>
            <a:r>
              <a:rPr lang="en-US" sz="900" i="1">
                <a:solidFill>
                  <a:srgbClr val="313131"/>
                </a:solidFill>
                <a:latin typeface="Open Sans" panose="020B0606030504020204" pitchFamily="34" charset="0"/>
                <a:ea typeface="Open Sans" panose="020B0606030504020204" pitchFamily="34" charset="0"/>
                <a:cs typeface="Open Sans" panose="020B0606030504020204" pitchFamily="34" charset="0"/>
              </a:rPr>
              <a:t>Owns</a:t>
            </a:r>
          </a:p>
        </p:txBody>
      </p:sp>
      <p:cxnSp>
        <p:nvCxnSpPr>
          <p:cNvPr id="28" name="Connector: Elbow 73">
            <a:extLst>
              <a:ext uri="{FF2B5EF4-FFF2-40B4-BE49-F238E27FC236}">
                <a16:creationId xmlns:a16="http://schemas.microsoft.com/office/drawing/2014/main" id="{9903C913-D08B-7701-7979-79FFAFA6812F}"/>
              </a:ext>
            </a:extLst>
          </p:cNvPr>
          <p:cNvCxnSpPr>
            <a:cxnSpLocks/>
            <a:stCxn id="16" idx="2"/>
            <a:endCxn id="5" idx="1"/>
          </p:cNvCxnSpPr>
          <p:nvPr/>
        </p:nvCxnSpPr>
        <p:spPr>
          <a:xfrm rot="16200000" flipH="1">
            <a:off x="4499766" y="2203469"/>
            <a:ext cx="336878" cy="202082"/>
          </a:xfrm>
          <a:prstGeom prst="bentConnector2">
            <a:avLst/>
          </a:prstGeom>
          <a:ln>
            <a:solidFill>
              <a:schemeClr val="tx2"/>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E8F3A9F0-09B4-A784-D3B1-46C9D22127E0}"/>
              </a:ext>
            </a:extLst>
          </p:cNvPr>
          <p:cNvSpPr txBox="1"/>
          <p:nvPr/>
        </p:nvSpPr>
        <p:spPr>
          <a:xfrm>
            <a:off x="4583563" y="2164499"/>
            <a:ext cx="562586" cy="138499"/>
          </a:xfrm>
          <a:prstGeom prst="rect">
            <a:avLst/>
          </a:prstGeom>
          <a:noFill/>
        </p:spPr>
        <p:txBody>
          <a:bodyPr wrap="square" lIns="0" tIns="0" rIns="0" bIns="0" rtlCol="0">
            <a:spAutoFit/>
          </a:bodyPr>
          <a:lstStyle/>
          <a:p>
            <a:pPr>
              <a:spcBef>
                <a:spcPts val="600"/>
              </a:spcBef>
              <a:buSzPct val="100000"/>
            </a:pPr>
            <a:r>
              <a:rPr lang="en-US" sz="900" i="1">
                <a:solidFill>
                  <a:srgbClr val="313131"/>
                </a:solidFill>
                <a:latin typeface="Open Sans" panose="020B0606030504020204" pitchFamily="34" charset="0"/>
                <a:ea typeface="Open Sans" panose="020B0606030504020204" pitchFamily="34" charset="0"/>
                <a:cs typeface="Open Sans" panose="020B0606030504020204" pitchFamily="34" charset="0"/>
              </a:rPr>
              <a:t>Invests in</a:t>
            </a:r>
          </a:p>
        </p:txBody>
      </p:sp>
      <p:sp>
        <p:nvSpPr>
          <p:cNvPr id="31" name="TextBox 30">
            <a:extLst>
              <a:ext uri="{FF2B5EF4-FFF2-40B4-BE49-F238E27FC236}">
                <a16:creationId xmlns:a16="http://schemas.microsoft.com/office/drawing/2014/main" id="{C5C64A9F-01EF-91DC-48DF-ECA47DD6E601}"/>
              </a:ext>
            </a:extLst>
          </p:cNvPr>
          <p:cNvSpPr txBox="1"/>
          <p:nvPr/>
        </p:nvSpPr>
        <p:spPr>
          <a:xfrm>
            <a:off x="4567163" y="2632893"/>
            <a:ext cx="1277975" cy="138499"/>
          </a:xfrm>
          <a:prstGeom prst="rect">
            <a:avLst/>
          </a:prstGeom>
          <a:noFill/>
        </p:spPr>
        <p:txBody>
          <a:bodyPr wrap="square" lIns="0" tIns="0" rIns="0" bIns="0" rtlCol="0">
            <a:spAutoFit/>
          </a:bodyPr>
          <a:lstStyle>
            <a:defPPr>
              <a:defRPr lang="en-US"/>
            </a:defPPr>
            <a:lvl1pPr algn="ctr">
              <a:spcBef>
                <a:spcPts val="600"/>
              </a:spcBef>
              <a:buSzPct val="100000"/>
              <a:defRPr sz="1050" b="1">
                <a:latin typeface="Open Sans" panose="020B0606030504020204" pitchFamily="34" charset="0"/>
                <a:ea typeface="Open Sans" panose="020B0606030504020204" pitchFamily="34" charset="0"/>
                <a:cs typeface="Open Sans" panose="020B0606030504020204" pitchFamily="34" charset="0"/>
              </a:defRPr>
            </a:lvl1pPr>
          </a:lstStyle>
          <a:p>
            <a:r>
              <a:rPr lang="en-US" sz="900" b="0" i="1"/>
              <a:t>Codex</a:t>
            </a:r>
            <a:r>
              <a:rPr lang="en-US" sz="900" b="0" i="1" baseline="30000"/>
              <a:t> </a:t>
            </a:r>
            <a:r>
              <a:rPr lang="en-US" sz="900" b="0" i="1"/>
              <a:t>for autocomplete </a:t>
            </a:r>
          </a:p>
        </p:txBody>
      </p:sp>
      <p:sp>
        <p:nvSpPr>
          <p:cNvPr id="35" name="TextBox 34">
            <a:extLst>
              <a:ext uri="{FF2B5EF4-FFF2-40B4-BE49-F238E27FC236}">
                <a16:creationId xmlns:a16="http://schemas.microsoft.com/office/drawing/2014/main" id="{2C868CBB-674F-0054-683F-C52EAA8E437D}"/>
              </a:ext>
            </a:extLst>
          </p:cNvPr>
          <p:cNvSpPr txBox="1"/>
          <p:nvPr/>
        </p:nvSpPr>
        <p:spPr>
          <a:xfrm>
            <a:off x="4501309" y="3136720"/>
            <a:ext cx="1480978" cy="369332"/>
          </a:xfrm>
          <a:prstGeom prst="rect">
            <a:avLst/>
          </a:prstGeom>
          <a:noFill/>
        </p:spPr>
        <p:txBody>
          <a:bodyPr wrap="square">
            <a:spAutoFit/>
          </a:bodyPr>
          <a:lstStyle/>
          <a:p>
            <a:pPr marL="0" marR="0" lvl="0" indent="0" defTabSz="685788" rtl="0" eaLnBrk="1" fontAlgn="auto" latinLnBrk="0" hangingPunct="1">
              <a:lnSpc>
                <a:spcPct val="100000"/>
              </a:lnSpc>
              <a:spcBef>
                <a:spcPts val="400"/>
              </a:spcBef>
              <a:spcAft>
                <a:spcPts val="0"/>
              </a:spcAft>
              <a:buClrTx/>
              <a:buSzTx/>
              <a:buFontTx/>
              <a:buNone/>
              <a:tabLst/>
              <a:defRPr/>
            </a:pPr>
            <a:r>
              <a:rPr lang="en-US" sz="900" i="1">
                <a:solidFill>
                  <a:prstClr val="black"/>
                </a:solidFill>
                <a:latin typeface="Open Sans" panose="020B0606030504020204" pitchFamily="34" charset="0"/>
                <a:ea typeface="Open Sans" panose="020B0606030504020204" pitchFamily="34" charset="0"/>
                <a:cs typeface="Open Sans" panose="020B0606030504020204" pitchFamily="34" charset="0"/>
              </a:rPr>
              <a:t>Copilot to co-write code with programmer</a:t>
            </a:r>
            <a:endParaRPr kumimoji="0" lang="en-US" sz="900" i="1"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36" name="TextBox 35">
            <a:extLst>
              <a:ext uri="{FF2B5EF4-FFF2-40B4-BE49-F238E27FC236}">
                <a16:creationId xmlns:a16="http://schemas.microsoft.com/office/drawing/2014/main" id="{0905AF05-5564-A351-B3EB-890ECD533A0D}"/>
              </a:ext>
            </a:extLst>
          </p:cNvPr>
          <p:cNvSpPr txBox="1"/>
          <p:nvPr/>
        </p:nvSpPr>
        <p:spPr>
          <a:xfrm>
            <a:off x="3878903" y="4120982"/>
            <a:ext cx="1971905"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i="1" err="1">
                <a:latin typeface="Open Sans" panose="020B0606030504020204" pitchFamily="34" charset="0"/>
                <a:ea typeface="Open Sans" panose="020B0606030504020204" pitchFamily="34" charset="0"/>
                <a:cs typeface="Open Sans" panose="020B0606030504020204" pitchFamily="34" charset="0"/>
              </a:rPr>
              <a:t>AlphaCode</a:t>
            </a:r>
            <a:r>
              <a:rPr lang="en-US" sz="900" i="1">
                <a:latin typeface="Open Sans" panose="020B0606030504020204" pitchFamily="34" charset="0"/>
                <a:ea typeface="Open Sans" panose="020B0606030504020204" pitchFamily="34" charset="0"/>
                <a:cs typeface="Open Sans" panose="020B0606030504020204" pitchFamily="34" charset="0"/>
              </a:rPr>
              <a:t> for competitive programing</a:t>
            </a:r>
            <a:endParaRPr kumimoji="0" lang="en-US" sz="900" i="1" u="non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pic>
        <p:nvPicPr>
          <p:cNvPr id="41" name="Picture 40">
            <a:extLst>
              <a:ext uri="{FF2B5EF4-FFF2-40B4-BE49-F238E27FC236}">
                <a16:creationId xmlns:a16="http://schemas.microsoft.com/office/drawing/2014/main" id="{E9CB98E7-EC45-AA6D-95F7-1ABADBDDDF67}"/>
              </a:ext>
            </a:extLst>
          </p:cNvPr>
          <p:cNvPicPr>
            <a:picLocks noChangeAspect="1"/>
          </p:cNvPicPr>
          <p:nvPr/>
        </p:nvPicPr>
        <p:blipFill rotWithShape="1">
          <a:blip r:embed="rId12">
            <a:extLst>
              <a:ext uri="{28A0092B-C50C-407E-A947-70E740481C1C}">
                <a14:useLocalDpi xmlns:a14="http://schemas.microsoft.com/office/drawing/2010/main" val="0"/>
              </a:ext>
            </a:extLst>
          </a:blip>
          <a:srcRect/>
          <a:stretch/>
        </p:blipFill>
        <p:spPr>
          <a:xfrm>
            <a:off x="4342138" y="4862354"/>
            <a:ext cx="1033514" cy="287725"/>
          </a:xfrm>
          <a:prstGeom prst="rect">
            <a:avLst/>
          </a:prstGeom>
        </p:spPr>
      </p:pic>
      <p:sp>
        <p:nvSpPr>
          <p:cNvPr id="44" name="TextBox 43">
            <a:extLst>
              <a:ext uri="{FF2B5EF4-FFF2-40B4-BE49-F238E27FC236}">
                <a16:creationId xmlns:a16="http://schemas.microsoft.com/office/drawing/2014/main" id="{E0CFDBF6-D97F-D92B-99EE-B76C3D3AE1CB}"/>
              </a:ext>
            </a:extLst>
          </p:cNvPr>
          <p:cNvSpPr txBox="1"/>
          <p:nvPr/>
        </p:nvSpPr>
        <p:spPr>
          <a:xfrm>
            <a:off x="3817883" y="5138238"/>
            <a:ext cx="1925376"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i="1" err="1">
                <a:latin typeface="Open Sans" panose="020B0606030504020204" pitchFamily="34" charset="0"/>
                <a:ea typeface="Open Sans" panose="020B0606030504020204" pitchFamily="34" charset="0"/>
                <a:cs typeface="Open Sans" panose="020B0606030504020204" pitchFamily="34" charset="0"/>
              </a:rPr>
              <a:t>AIXCoder</a:t>
            </a:r>
            <a:r>
              <a:rPr lang="en-US" sz="900" i="1">
                <a:latin typeface="Open Sans" panose="020B0606030504020204" pitchFamily="34" charset="0"/>
                <a:ea typeface="Open Sans" panose="020B0606030504020204" pitchFamily="34" charset="0"/>
                <a:cs typeface="Open Sans" panose="020B0606030504020204" pitchFamily="34" charset="0"/>
              </a:rPr>
              <a:t> for code generation and code completion</a:t>
            </a:r>
            <a:endParaRPr kumimoji="0" lang="en-US" sz="900" i="1" u="non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46" name="TextBox 45">
            <a:extLst>
              <a:ext uri="{FF2B5EF4-FFF2-40B4-BE49-F238E27FC236}">
                <a16:creationId xmlns:a16="http://schemas.microsoft.com/office/drawing/2014/main" id="{78F92C6A-3476-CFFE-9157-CDE3828CFF88}"/>
              </a:ext>
            </a:extLst>
          </p:cNvPr>
          <p:cNvSpPr txBox="1"/>
          <p:nvPr/>
        </p:nvSpPr>
        <p:spPr>
          <a:xfrm>
            <a:off x="5587477" y="5078752"/>
            <a:ext cx="1840229"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i="1" err="1">
                <a:latin typeface="Open Sans" panose="020B0606030504020204" pitchFamily="34" charset="0"/>
                <a:ea typeface="Open Sans" panose="020B0606030504020204" pitchFamily="34" charset="0"/>
                <a:cs typeface="Open Sans" panose="020B0606030504020204" pitchFamily="34" charset="0"/>
              </a:rPr>
              <a:t>Tabnine</a:t>
            </a:r>
            <a:r>
              <a:rPr lang="en-US" sz="900" i="1">
                <a:latin typeface="Open Sans" panose="020B0606030504020204" pitchFamily="34" charset="0"/>
                <a:ea typeface="Open Sans" panose="020B0606030504020204" pitchFamily="34" charset="0"/>
                <a:cs typeface="Open Sans" panose="020B0606030504020204" pitchFamily="34" charset="0"/>
              </a:rPr>
              <a:t> provides whole-line &amp; full-function code completions </a:t>
            </a:r>
            <a:endParaRPr kumimoji="0" lang="en-US" sz="900" i="1" u="non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pic>
        <p:nvPicPr>
          <p:cNvPr id="53" name="Picture 52">
            <a:extLst>
              <a:ext uri="{FF2B5EF4-FFF2-40B4-BE49-F238E27FC236}">
                <a16:creationId xmlns:a16="http://schemas.microsoft.com/office/drawing/2014/main" id="{62120CC5-698B-6CE2-8CA9-39B7D9C31BD1}"/>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010249" y="4854789"/>
            <a:ext cx="1033514" cy="295290"/>
          </a:xfrm>
          <a:prstGeom prst="rect">
            <a:avLst/>
          </a:prstGeom>
        </p:spPr>
      </p:pic>
      <p:pic>
        <p:nvPicPr>
          <p:cNvPr id="56" name="Picture 55">
            <a:extLst>
              <a:ext uri="{FF2B5EF4-FFF2-40B4-BE49-F238E27FC236}">
                <a16:creationId xmlns:a16="http://schemas.microsoft.com/office/drawing/2014/main" id="{54216F08-8044-0E9A-7B2B-09C7ACBA788F}"/>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144832" y="5457284"/>
            <a:ext cx="901700" cy="330200"/>
          </a:xfrm>
          <a:prstGeom prst="rect">
            <a:avLst/>
          </a:prstGeom>
        </p:spPr>
      </p:pic>
      <p:sp>
        <p:nvSpPr>
          <p:cNvPr id="59" name="TextBox 58">
            <a:extLst>
              <a:ext uri="{FF2B5EF4-FFF2-40B4-BE49-F238E27FC236}">
                <a16:creationId xmlns:a16="http://schemas.microsoft.com/office/drawing/2014/main" id="{83F11D1E-84E7-2301-5D97-A0CB0661C962}"/>
              </a:ext>
            </a:extLst>
          </p:cNvPr>
          <p:cNvSpPr txBox="1"/>
          <p:nvPr/>
        </p:nvSpPr>
        <p:spPr>
          <a:xfrm>
            <a:off x="4741118" y="5753244"/>
            <a:ext cx="1840229"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i="1" err="1">
                <a:latin typeface="Open Sans" panose="020B0606030504020204" pitchFamily="34" charset="0"/>
                <a:ea typeface="Open Sans" panose="020B0606030504020204" pitchFamily="34" charset="0"/>
                <a:cs typeface="Open Sans" panose="020B0606030504020204" pitchFamily="34" charset="0"/>
              </a:rPr>
              <a:t>Codiga</a:t>
            </a:r>
            <a:r>
              <a:rPr lang="en-US" sz="900" i="1">
                <a:latin typeface="Open Sans" panose="020B0606030504020204" pitchFamily="34" charset="0"/>
                <a:ea typeface="Open Sans" panose="020B0606030504020204" pitchFamily="34" charset="0"/>
                <a:cs typeface="Open Sans" panose="020B0606030504020204" pitchFamily="34" charset="0"/>
              </a:rPr>
              <a:t> provides automated code / security analysis</a:t>
            </a:r>
            <a:endParaRPr kumimoji="0" lang="en-US" sz="900" i="1" u="non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pic>
        <p:nvPicPr>
          <p:cNvPr id="61" name="Online Media 60" descr="GitHub Copilot X">
            <a:hlinkClick r:id="" action="ppaction://media"/>
            <a:extLst>
              <a:ext uri="{FF2B5EF4-FFF2-40B4-BE49-F238E27FC236}">
                <a16:creationId xmlns:a16="http://schemas.microsoft.com/office/drawing/2014/main" id="{C0351F78-4EA0-19E7-6429-66A094AF829F}"/>
              </a:ext>
            </a:extLst>
          </p:cNvPr>
          <p:cNvPicPr>
            <a:picLocks noRot="1" noChangeAspect="1"/>
          </p:cNvPicPr>
          <p:nvPr>
            <a:videoFile r:link="rId1"/>
          </p:nvPr>
        </p:nvPicPr>
        <p:blipFill>
          <a:blip r:embed="rId15"/>
          <a:stretch>
            <a:fillRect/>
          </a:stretch>
        </p:blipFill>
        <p:spPr>
          <a:xfrm>
            <a:off x="8496358" y="4195514"/>
            <a:ext cx="2540000" cy="1435100"/>
          </a:xfrm>
          <a:prstGeom prst="rect">
            <a:avLst/>
          </a:prstGeom>
        </p:spPr>
      </p:pic>
      <p:sp>
        <p:nvSpPr>
          <p:cNvPr id="62" name="TextBox 61">
            <a:extLst>
              <a:ext uri="{FF2B5EF4-FFF2-40B4-BE49-F238E27FC236}">
                <a16:creationId xmlns:a16="http://schemas.microsoft.com/office/drawing/2014/main" id="{1876DEA8-9A4A-9D86-32D9-FA8720CB475B}"/>
              </a:ext>
            </a:extLst>
          </p:cNvPr>
          <p:cNvSpPr txBox="1"/>
          <p:nvPr/>
        </p:nvSpPr>
        <p:spPr>
          <a:xfrm>
            <a:off x="8678873" y="5751700"/>
            <a:ext cx="2219756" cy="190395"/>
          </a:xfrm>
          <a:prstGeom prst="rect">
            <a:avLst/>
          </a:prstGeom>
          <a:noFill/>
        </p:spPr>
        <p:txBody>
          <a:bodyPr vert="horz" wrap="square" lIns="0" tIns="0" rIns="0" bIns="0" rtlCol="0">
            <a:spAutoFit/>
          </a:bodyPr>
          <a:lstStyle/>
          <a:p>
            <a:pPr algn="ctr">
              <a:spcBef>
                <a:spcPts val="200"/>
              </a:spcBef>
              <a:buSzPct val="100000"/>
            </a:pPr>
            <a:r>
              <a:rPr lang="en-US" sz="1200" b="1"/>
              <a:t>GitHub Copilot X</a:t>
            </a:r>
          </a:p>
        </p:txBody>
      </p:sp>
      <p:sp>
        <p:nvSpPr>
          <p:cNvPr id="63" name="TextBox 62">
            <a:extLst>
              <a:ext uri="{FF2B5EF4-FFF2-40B4-BE49-F238E27FC236}">
                <a16:creationId xmlns:a16="http://schemas.microsoft.com/office/drawing/2014/main" id="{3936BFDE-342A-028C-1F2B-05CE7192EDB9}"/>
              </a:ext>
            </a:extLst>
          </p:cNvPr>
          <p:cNvSpPr txBox="1"/>
          <p:nvPr/>
        </p:nvSpPr>
        <p:spPr>
          <a:xfrm>
            <a:off x="5027982" y="4496308"/>
            <a:ext cx="1081811" cy="261610"/>
          </a:xfrm>
          <a:prstGeom prst="rect">
            <a:avLst/>
          </a:prstGeom>
          <a:noFill/>
        </p:spPr>
        <p:txBody>
          <a:bodyPr wrap="square" rtlCol="0">
            <a:spAutoFit/>
          </a:bodyPr>
          <a:lstStyle/>
          <a:p>
            <a:pPr marL="0" marR="0" lvl="0" indent="0" algn="ctr" defTabSz="914400" rtl="0" eaLnBrk="1" fontAlgn="auto" latinLnBrk="0" hangingPunct="0">
              <a:lnSpc>
                <a:spcPct val="100000"/>
              </a:lnSpc>
              <a:spcBef>
                <a:spcPts val="0"/>
              </a:spcBef>
              <a:spcAft>
                <a:spcPts val="200"/>
              </a:spcAft>
              <a:buClrTx/>
              <a:buSzTx/>
              <a:buFontTx/>
              <a:buNone/>
              <a:tabLst/>
              <a:defRPr/>
            </a:pPr>
            <a:r>
              <a:rPr kumimoji="0" lang="en-US" sz="1050" b="1" i="0" u="none" strike="noStrike" kern="0" cap="none" spc="0" normalizeH="0" baseline="0" noProof="0">
                <a:ln>
                  <a:noFill/>
                </a:ln>
                <a:solidFill>
                  <a:srgbClr val="6FC2B4"/>
                </a:solidFill>
                <a:effectLst/>
                <a:uLnTx/>
                <a:uFillTx/>
                <a:latin typeface="Open Sans" panose="020B0606030504020204" pitchFamily="34" charset="0"/>
                <a:ea typeface="Open Sans" panose="020B0606030504020204" pitchFamily="34" charset="0"/>
                <a:cs typeface="Open Sans" panose="020B0606030504020204" pitchFamily="34" charset="0"/>
                <a:sym typeface="Open Sans"/>
              </a:rPr>
              <a:t>START-UPS</a:t>
            </a:r>
            <a:endParaRPr kumimoji="0" lang="en-US" sz="900" b="0" i="1" u="none" strike="noStrike" kern="0" cap="none" spc="0" normalizeH="0" baseline="0" noProof="0">
              <a:ln>
                <a:noFill/>
              </a:ln>
              <a:solidFill>
                <a:srgbClr val="6FC2B4"/>
              </a:solidFill>
              <a:effectLst/>
              <a:uLnTx/>
              <a:uFillTx/>
              <a:latin typeface="Open Sans" panose="020B0606030504020204" pitchFamily="34" charset="0"/>
              <a:ea typeface="Open Sans" panose="020B0606030504020204" pitchFamily="34" charset="0"/>
              <a:cs typeface="Open Sans" panose="020B0606030504020204" pitchFamily="34" charset="0"/>
              <a:sym typeface="Open Sans"/>
            </a:endParaRPr>
          </a:p>
        </p:txBody>
      </p:sp>
      <p:sp>
        <p:nvSpPr>
          <p:cNvPr id="65" name="TextBox 64">
            <a:extLst>
              <a:ext uri="{FF2B5EF4-FFF2-40B4-BE49-F238E27FC236}">
                <a16:creationId xmlns:a16="http://schemas.microsoft.com/office/drawing/2014/main" id="{898FE947-7945-6D1B-CA3E-F43C7A70EDC2}"/>
              </a:ext>
            </a:extLst>
          </p:cNvPr>
          <p:cNvSpPr txBox="1"/>
          <p:nvPr/>
        </p:nvSpPr>
        <p:spPr>
          <a:xfrm>
            <a:off x="4610017" y="1498597"/>
            <a:ext cx="1971330" cy="261610"/>
          </a:xfrm>
          <a:prstGeom prst="rect">
            <a:avLst/>
          </a:prstGeom>
          <a:noFill/>
        </p:spPr>
        <p:txBody>
          <a:bodyPr wrap="square" rtlCol="0">
            <a:spAutoFit/>
          </a:bodyPr>
          <a:lstStyle/>
          <a:p>
            <a:pPr marL="0" marR="0" lvl="0" indent="0" algn="ctr" defTabSz="914400" rtl="0" eaLnBrk="1" fontAlgn="auto" latinLnBrk="0" hangingPunct="0">
              <a:lnSpc>
                <a:spcPct val="100000"/>
              </a:lnSpc>
              <a:spcBef>
                <a:spcPts val="0"/>
              </a:spcBef>
              <a:spcAft>
                <a:spcPts val="200"/>
              </a:spcAft>
              <a:buClrTx/>
              <a:buSzTx/>
              <a:buFontTx/>
              <a:buNone/>
              <a:tabLst/>
              <a:defRPr/>
            </a:pPr>
            <a:r>
              <a:rPr kumimoji="0" lang="en-US" sz="1050" b="1" i="0" u="none" strike="noStrike" kern="0" cap="none" spc="0" normalizeH="0" baseline="0" noProof="0">
                <a:ln>
                  <a:noFill/>
                </a:ln>
                <a:solidFill>
                  <a:srgbClr val="6FC2B4"/>
                </a:solidFill>
                <a:effectLst/>
                <a:uLnTx/>
                <a:uFillTx/>
                <a:latin typeface="Open Sans" panose="020B0606030504020204" pitchFamily="34" charset="0"/>
                <a:ea typeface="Open Sans" panose="020B0606030504020204" pitchFamily="34" charset="0"/>
                <a:cs typeface="Open Sans" panose="020B0606030504020204" pitchFamily="34" charset="0"/>
                <a:sym typeface="Open Sans"/>
              </a:rPr>
              <a:t>MARKET LEADERS</a:t>
            </a:r>
            <a:endParaRPr kumimoji="0" lang="en-US" sz="900" b="0" i="1" u="none" strike="noStrike" kern="0" cap="none" spc="0" normalizeH="0" baseline="0" noProof="0">
              <a:ln>
                <a:noFill/>
              </a:ln>
              <a:solidFill>
                <a:srgbClr val="6FC2B4"/>
              </a:solidFill>
              <a:effectLst/>
              <a:uLnTx/>
              <a:uFillTx/>
              <a:latin typeface="Open Sans" panose="020B0606030504020204" pitchFamily="34" charset="0"/>
              <a:ea typeface="Open Sans" panose="020B0606030504020204" pitchFamily="34" charset="0"/>
              <a:cs typeface="Open Sans" panose="020B0606030504020204" pitchFamily="34" charset="0"/>
              <a:sym typeface="Open Sans"/>
            </a:endParaRPr>
          </a:p>
        </p:txBody>
      </p:sp>
      <p:sp>
        <p:nvSpPr>
          <p:cNvPr id="27" name="TextBox 26">
            <a:extLst>
              <a:ext uri="{FF2B5EF4-FFF2-40B4-BE49-F238E27FC236}">
                <a16:creationId xmlns:a16="http://schemas.microsoft.com/office/drawing/2014/main" id="{725B4065-8B57-4E47-8720-B102D76B32C4}"/>
              </a:ext>
            </a:extLst>
          </p:cNvPr>
          <p:cNvSpPr txBox="1"/>
          <p:nvPr/>
        </p:nvSpPr>
        <p:spPr>
          <a:xfrm>
            <a:off x="5858186" y="4126882"/>
            <a:ext cx="1490020" cy="2308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i="1">
                <a:latin typeface="Open Sans" panose="020B0606030504020204" pitchFamily="34" charset="0"/>
                <a:ea typeface="Open Sans" panose="020B0606030504020204" pitchFamily="34" charset="0"/>
                <a:cs typeface="Open Sans" panose="020B0606030504020204" pitchFamily="34" charset="0"/>
              </a:rPr>
              <a:t>Autonomous Coding</a:t>
            </a:r>
            <a:endParaRPr kumimoji="0" lang="en-US" sz="900" i="1" u="non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96072828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6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1"/>
                </p:tgtEl>
              </p:cMediaNode>
            </p:video>
            <p:seq concurrent="1" nextAc="seek">
              <p:cTn id="8" restart="whenNotActive" fill="hold" evtFilter="cancelBubble" nodeType="interactiveSeq">
                <p:stCondLst>
                  <p:cond evt="onClick" delay="0">
                    <p:tgtEl>
                      <p:spTgt spid="61"/>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1"/>
                                        </p:tgtEl>
                                      </p:cBhvr>
                                    </p:cmd>
                                  </p:childTnLst>
                                </p:cTn>
                              </p:par>
                            </p:childTnLst>
                          </p:cTn>
                        </p:par>
                      </p:childTnLst>
                    </p:cTn>
                  </p:par>
                </p:childTnLst>
              </p:cTn>
              <p:nextCondLst>
                <p:cond evt="onClick" delay="0">
                  <p:tgtEl>
                    <p:spTgt spid="61"/>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14CAC8BA-847D-4962-A456-59323A9C3AE7}"/>
              </a:ext>
            </a:extLst>
          </p:cNvPr>
          <p:cNvSpPr/>
          <p:nvPr/>
        </p:nvSpPr>
        <p:spPr>
          <a:xfrm>
            <a:off x="0" y="-1"/>
            <a:ext cx="12192000" cy="839543"/>
          </a:xfrm>
          <a:prstGeom prst="rect">
            <a:avLst/>
          </a:prstGeom>
          <a:solidFill>
            <a:schemeClr val="bg1">
              <a:lumMod val="65000"/>
            </a:schemeClr>
          </a:solidFill>
          <a:ln w="25400" cap="flat" cmpd="sng" algn="ctr">
            <a:noFill/>
            <a:prstDash val="solid"/>
          </a:ln>
          <a:effectLst/>
        </p:spPr>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Open Sans"/>
            </a:endParaRPr>
          </a:p>
        </p:txBody>
      </p:sp>
      <p:sp>
        <p:nvSpPr>
          <p:cNvPr id="39" name="Title 15">
            <a:extLst>
              <a:ext uri="{FF2B5EF4-FFF2-40B4-BE49-F238E27FC236}">
                <a16:creationId xmlns:a16="http://schemas.microsoft.com/office/drawing/2014/main" id="{42EAFAE3-CCB7-47DC-8536-74B58735B220}"/>
              </a:ext>
            </a:extLst>
          </p:cNvPr>
          <p:cNvSpPr txBox="1">
            <a:spLocks/>
          </p:cNvSpPr>
          <p:nvPr/>
        </p:nvSpPr>
        <p:spPr>
          <a:xfrm>
            <a:off x="1012468" y="41642"/>
            <a:ext cx="7641437" cy="692497"/>
          </a:xfrm>
          <a:prstGeom prst="rect">
            <a:avLst/>
          </a:prstGeom>
          <a:noFill/>
          <a:ln w="12700">
            <a:noFill/>
            <a:prstDash/>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marL="0" marR="0" indent="0" algn="l" defTabSz="914400" rtl="0" latinLnBrk="0">
              <a:lnSpc>
                <a:spcPct val="100000"/>
              </a:lnSpc>
              <a:spcBef>
                <a:spcPts val="0"/>
              </a:spcBef>
              <a:spcAft>
                <a:spcPts val="0"/>
              </a:spcAft>
              <a:buClrTx/>
              <a:buSzTx/>
              <a:buFontTx/>
              <a:buNone/>
              <a:tabLst/>
              <a:defRPr sz="2400" b="0" i="0" u="none" strike="noStrike" cap="none" spc="0" baseline="0">
                <a:solidFill>
                  <a:srgbClr val="1F4E58"/>
                </a:solidFill>
                <a:uFillTx/>
                <a:latin typeface="Open Sans" panose="020B0606030504020204" pitchFamily="34" charset="0"/>
                <a:ea typeface="Open Sans" panose="020B0606030504020204" pitchFamily="34" charset="0"/>
                <a:cs typeface="Open Sans" panose="020B0606030504020204" pitchFamily="34" charset="0"/>
                <a:sym typeface="Open Sans Light"/>
              </a:defRPr>
            </a:lvl1pPr>
            <a:lvl2pPr marL="0" marR="0" indent="0" algn="l" defTabSz="914400" rtl="0" latinLnBrk="0">
              <a:lnSpc>
                <a:spcPct val="100000"/>
              </a:lnSpc>
              <a:spcBef>
                <a:spcPts val="0"/>
              </a:spcBef>
              <a:spcAft>
                <a:spcPts val="0"/>
              </a:spcAft>
              <a:buClrTx/>
              <a:buSzTx/>
              <a:buFontTx/>
              <a:buNone/>
              <a:tabLst/>
              <a:defRPr sz="2400" b="0" i="0" u="none" strike="noStrike" cap="none" spc="0" baseline="0">
                <a:solidFill>
                  <a:srgbClr val="000000"/>
                </a:solidFill>
                <a:uFillTx/>
                <a:latin typeface="Open Sans Light"/>
                <a:ea typeface="Open Sans Light"/>
                <a:cs typeface="Open Sans Light"/>
                <a:sym typeface="Open Sans Light"/>
              </a:defRPr>
            </a:lvl2pPr>
            <a:lvl3pPr marL="0" marR="0" indent="0" algn="l" defTabSz="914400" rtl="0" latinLnBrk="0">
              <a:lnSpc>
                <a:spcPct val="100000"/>
              </a:lnSpc>
              <a:spcBef>
                <a:spcPts val="0"/>
              </a:spcBef>
              <a:spcAft>
                <a:spcPts val="0"/>
              </a:spcAft>
              <a:buClrTx/>
              <a:buSzTx/>
              <a:buFontTx/>
              <a:buNone/>
              <a:tabLst/>
              <a:defRPr sz="2400" b="0" i="0" u="none" strike="noStrike" cap="none" spc="0" baseline="0">
                <a:solidFill>
                  <a:srgbClr val="000000"/>
                </a:solidFill>
                <a:uFillTx/>
                <a:latin typeface="Open Sans Light"/>
                <a:ea typeface="Open Sans Light"/>
                <a:cs typeface="Open Sans Light"/>
                <a:sym typeface="Open Sans Light"/>
              </a:defRPr>
            </a:lvl3pPr>
            <a:lvl4pPr marL="0" marR="0" indent="0" algn="l" defTabSz="914400" rtl="0" latinLnBrk="0">
              <a:lnSpc>
                <a:spcPct val="100000"/>
              </a:lnSpc>
              <a:spcBef>
                <a:spcPts val="0"/>
              </a:spcBef>
              <a:spcAft>
                <a:spcPts val="0"/>
              </a:spcAft>
              <a:buClrTx/>
              <a:buSzTx/>
              <a:buFontTx/>
              <a:buNone/>
              <a:tabLst/>
              <a:defRPr sz="2400" b="0" i="0" u="none" strike="noStrike" cap="none" spc="0" baseline="0">
                <a:solidFill>
                  <a:srgbClr val="000000"/>
                </a:solidFill>
                <a:uFillTx/>
                <a:latin typeface="Open Sans Light"/>
                <a:ea typeface="Open Sans Light"/>
                <a:cs typeface="Open Sans Light"/>
                <a:sym typeface="Open Sans Light"/>
              </a:defRPr>
            </a:lvl4pPr>
            <a:lvl5pPr marL="0" marR="0" indent="0" algn="l" defTabSz="914400" rtl="0" latinLnBrk="0">
              <a:lnSpc>
                <a:spcPct val="100000"/>
              </a:lnSpc>
              <a:spcBef>
                <a:spcPts val="0"/>
              </a:spcBef>
              <a:spcAft>
                <a:spcPts val="0"/>
              </a:spcAft>
              <a:buClrTx/>
              <a:buSzTx/>
              <a:buFontTx/>
              <a:buNone/>
              <a:tabLst/>
              <a:defRPr sz="2400" b="0" i="0" u="none" strike="noStrike" cap="none" spc="0" baseline="0">
                <a:solidFill>
                  <a:srgbClr val="000000"/>
                </a:solidFill>
                <a:uFillTx/>
                <a:latin typeface="Open Sans Light"/>
                <a:ea typeface="Open Sans Light"/>
                <a:cs typeface="Open Sans Light"/>
                <a:sym typeface="Open Sans Light"/>
              </a:defRPr>
            </a:lvl5pPr>
            <a:lvl6pPr marL="0" marR="0" indent="0" algn="l" defTabSz="914400" rtl="0" latinLnBrk="0">
              <a:lnSpc>
                <a:spcPct val="100000"/>
              </a:lnSpc>
              <a:spcBef>
                <a:spcPts val="0"/>
              </a:spcBef>
              <a:spcAft>
                <a:spcPts val="0"/>
              </a:spcAft>
              <a:buClrTx/>
              <a:buSzTx/>
              <a:buFontTx/>
              <a:buNone/>
              <a:tabLst/>
              <a:defRPr sz="2400" b="0" i="0" u="none" strike="noStrike" cap="none" spc="0" baseline="0">
                <a:solidFill>
                  <a:srgbClr val="000000"/>
                </a:solidFill>
                <a:uFillTx/>
                <a:latin typeface="Open Sans Light"/>
                <a:ea typeface="Open Sans Light"/>
                <a:cs typeface="Open Sans Light"/>
                <a:sym typeface="Open Sans Light"/>
              </a:defRPr>
            </a:lvl6pPr>
            <a:lvl7pPr marL="0" marR="0" indent="0" algn="l" defTabSz="914400" rtl="0" latinLnBrk="0">
              <a:lnSpc>
                <a:spcPct val="100000"/>
              </a:lnSpc>
              <a:spcBef>
                <a:spcPts val="0"/>
              </a:spcBef>
              <a:spcAft>
                <a:spcPts val="0"/>
              </a:spcAft>
              <a:buClrTx/>
              <a:buSzTx/>
              <a:buFontTx/>
              <a:buNone/>
              <a:tabLst/>
              <a:defRPr sz="2400" b="0" i="0" u="none" strike="noStrike" cap="none" spc="0" baseline="0">
                <a:solidFill>
                  <a:srgbClr val="000000"/>
                </a:solidFill>
                <a:uFillTx/>
                <a:latin typeface="Open Sans Light"/>
                <a:ea typeface="Open Sans Light"/>
                <a:cs typeface="Open Sans Light"/>
                <a:sym typeface="Open Sans Light"/>
              </a:defRPr>
            </a:lvl7pPr>
            <a:lvl8pPr marL="0" marR="0" indent="0" algn="l" defTabSz="914400" rtl="0" latinLnBrk="0">
              <a:lnSpc>
                <a:spcPct val="100000"/>
              </a:lnSpc>
              <a:spcBef>
                <a:spcPts val="0"/>
              </a:spcBef>
              <a:spcAft>
                <a:spcPts val="0"/>
              </a:spcAft>
              <a:buClrTx/>
              <a:buSzTx/>
              <a:buFontTx/>
              <a:buNone/>
              <a:tabLst/>
              <a:defRPr sz="2400" b="0" i="0" u="none" strike="noStrike" cap="none" spc="0" baseline="0">
                <a:solidFill>
                  <a:srgbClr val="000000"/>
                </a:solidFill>
                <a:uFillTx/>
                <a:latin typeface="Open Sans Light"/>
                <a:ea typeface="Open Sans Light"/>
                <a:cs typeface="Open Sans Light"/>
                <a:sym typeface="Open Sans Light"/>
              </a:defRPr>
            </a:lvl8pPr>
            <a:lvl9pPr marL="0" marR="0" indent="0" algn="l" defTabSz="914400" rtl="0" latinLnBrk="0">
              <a:lnSpc>
                <a:spcPct val="100000"/>
              </a:lnSpc>
              <a:spcBef>
                <a:spcPts val="0"/>
              </a:spcBef>
              <a:spcAft>
                <a:spcPts val="0"/>
              </a:spcAft>
              <a:buClrTx/>
              <a:buSzTx/>
              <a:buFontTx/>
              <a:buNone/>
              <a:tabLst/>
              <a:defRPr sz="2400" b="0" i="0" u="none" strike="noStrike" cap="none" spc="0" baseline="0">
                <a:solidFill>
                  <a:srgbClr val="000000"/>
                </a:solidFill>
                <a:uFillTx/>
                <a:latin typeface="Open Sans Light"/>
                <a:ea typeface="Open Sans Light"/>
                <a:cs typeface="Open Sans Light"/>
                <a:sym typeface="Open Sans Light"/>
              </a:defRPr>
            </a:lvl9p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2500" b="1" i="0" u="none" strike="noStrike" kern="0" cap="none" spc="30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sym typeface="Open Sans"/>
              </a:rPr>
              <a:t>Content &amp; Personalization</a:t>
            </a:r>
          </a:p>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400" b="1" i="1" u="none" strike="noStrike" kern="1200" cap="none" spc="0" normalizeH="0" baseline="0" noProof="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sym typeface="Open Sans Light"/>
              </a:rPr>
              <a:t>Autonomous content generation for experiences</a:t>
            </a:r>
          </a:p>
        </p:txBody>
      </p:sp>
      <p:pic>
        <p:nvPicPr>
          <p:cNvPr id="78" name="Picture 77">
            <a:extLst>
              <a:ext uri="{FF2B5EF4-FFF2-40B4-BE49-F238E27FC236}">
                <a16:creationId xmlns:a16="http://schemas.microsoft.com/office/drawing/2014/main" id="{EB023638-6E13-4BE7-902C-141C853BB6DC}"/>
              </a:ext>
            </a:extLst>
          </p:cNvPr>
          <p:cNvPicPr>
            <a:picLocks noChangeAspect="1"/>
          </p:cNvPicPr>
          <p:nvPr/>
        </p:nvPicPr>
        <p:blipFill>
          <a:blip r:embed="rId4"/>
          <a:stretch>
            <a:fillRect/>
          </a:stretch>
        </p:blipFill>
        <p:spPr>
          <a:xfrm>
            <a:off x="8537382" y="60008"/>
            <a:ext cx="3502453" cy="377510"/>
          </a:xfrm>
          <a:prstGeom prst="rect">
            <a:avLst/>
          </a:prstGeom>
        </p:spPr>
      </p:pic>
      <p:sp>
        <p:nvSpPr>
          <p:cNvPr id="79" name="Rectangle 78">
            <a:extLst>
              <a:ext uri="{FF2B5EF4-FFF2-40B4-BE49-F238E27FC236}">
                <a16:creationId xmlns:a16="http://schemas.microsoft.com/office/drawing/2014/main" id="{71B2654F-288F-4E5F-8EFF-15C6FD1CB76F}"/>
              </a:ext>
            </a:extLst>
          </p:cNvPr>
          <p:cNvSpPr/>
          <p:nvPr/>
        </p:nvSpPr>
        <p:spPr bwMode="gray">
          <a:xfrm>
            <a:off x="8482521" y="0"/>
            <a:ext cx="1183852" cy="559035"/>
          </a:xfrm>
          <a:prstGeom prst="rect">
            <a:avLst/>
          </a:prstGeom>
          <a:solidFill>
            <a:schemeClr val="bg1">
              <a:lumMod val="65000"/>
              <a:alpha val="62000"/>
            </a:schemeClr>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1200" cap="none" spc="0" normalizeH="0" baseline="0" noProof="0">
              <a:ln>
                <a:noFill/>
              </a:ln>
              <a:solidFill>
                <a:prstClr val="white"/>
              </a:solidFill>
              <a:effectLst/>
              <a:uLnTx/>
              <a:uFillTx/>
              <a:latin typeface="Calibri"/>
              <a:ea typeface="+mn-ea"/>
              <a:cs typeface="+mn-cs"/>
            </a:endParaRPr>
          </a:p>
        </p:txBody>
      </p:sp>
      <p:grpSp>
        <p:nvGrpSpPr>
          <p:cNvPr id="90" name="Group 749">
            <a:extLst>
              <a:ext uri="{FF2B5EF4-FFF2-40B4-BE49-F238E27FC236}">
                <a16:creationId xmlns:a16="http://schemas.microsoft.com/office/drawing/2014/main" id="{3411FD48-93E5-4B72-896D-C646F1AA6452}"/>
              </a:ext>
            </a:extLst>
          </p:cNvPr>
          <p:cNvGrpSpPr>
            <a:grpSpLocks noChangeAspect="1"/>
          </p:cNvGrpSpPr>
          <p:nvPr/>
        </p:nvGrpSpPr>
        <p:grpSpPr bwMode="auto">
          <a:xfrm>
            <a:off x="-151934" y="3213"/>
            <a:ext cx="1094290" cy="697294"/>
            <a:chOff x="3582" y="2789"/>
            <a:chExt cx="215" cy="137"/>
          </a:xfrm>
          <a:solidFill>
            <a:srgbClr val="F8F8F8">
              <a:alpha val="68000"/>
            </a:srgbClr>
          </a:solidFill>
        </p:grpSpPr>
        <p:sp>
          <p:nvSpPr>
            <p:cNvPr id="91" name="Freeform 751">
              <a:extLst>
                <a:ext uri="{FF2B5EF4-FFF2-40B4-BE49-F238E27FC236}">
                  <a16:creationId xmlns:a16="http://schemas.microsoft.com/office/drawing/2014/main" id="{52A88F51-92EC-466E-8BCA-8ED72BC9BA5E}"/>
                </a:ext>
              </a:extLst>
            </p:cNvPr>
            <p:cNvSpPr>
              <a:spLocks/>
            </p:cNvSpPr>
            <p:nvPr/>
          </p:nvSpPr>
          <p:spPr bwMode="auto">
            <a:xfrm>
              <a:off x="3582" y="2789"/>
              <a:ext cx="144" cy="137"/>
            </a:xfrm>
            <a:custGeom>
              <a:avLst/>
              <a:gdLst>
                <a:gd name="T0" fmla="*/ 209 w 216"/>
                <a:gd name="T1" fmla="*/ 187 h 207"/>
                <a:gd name="T2" fmla="*/ 171 w 216"/>
                <a:gd name="T3" fmla="*/ 179 h 207"/>
                <a:gd name="T4" fmla="*/ 156 w 216"/>
                <a:gd name="T5" fmla="*/ 177 h 207"/>
                <a:gd name="T6" fmla="*/ 145 w 216"/>
                <a:gd name="T7" fmla="*/ 147 h 207"/>
                <a:gd name="T8" fmla="*/ 167 w 216"/>
                <a:gd name="T9" fmla="*/ 96 h 207"/>
                <a:gd name="T10" fmla="*/ 157 w 216"/>
                <a:gd name="T11" fmla="*/ 22 h 207"/>
                <a:gd name="T12" fmla="*/ 108 w 216"/>
                <a:gd name="T13" fmla="*/ 0 h 207"/>
                <a:gd name="T14" fmla="*/ 59 w 216"/>
                <a:gd name="T15" fmla="*/ 22 h 207"/>
                <a:gd name="T16" fmla="*/ 50 w 216"/>
                <a:gd name="T17" fmla="*/ 96 h 207"/>
                <a:gd name="T18" fmla="*/ 72 w 216"/>
                <a:gd name="T19" fmla="*/ 147 h 207"/>
                <a:gd name="T20" fmla="*/ 61 w 216"/>
                <a:gd name="T21" fmla="*/ 177 h 207"/>
                <a:gd name="T22" fmla="*/ 45 w 216"/>
                <a:gd name="T23" fmla="*/ 179 h 207"/>
                <a:gd name="T24" fmla="*/ 8 w 216"/>
                <a:gd name="T25" fmla="*/ 187 h 207"/>
                <a:gd name="T26" fmla="*/ 3 w 216"/>
                <a:gd name="T27" fmla="*/ 201 h 207"/>
                <a:gd name="T28" fmla="*/ 12 w 216"/>
                <a:gd name="T29" fmla="*/ 207 h 207"/>
                <a:gd name="T30" fmla="*/ 17 w 216"/>
                <a:gd name="T31" fmla="*/ 206 h 207"/>
                <a:gd name="T32" fmla="*/ 46 w 216"/>
                <a:gd name="T33" fmla="*/ 200 h 207"/>
                <a:gd name="T34" fmla="*/ 71 w 216"/>
                <a:gd name="T35" fmla="*/ 195 h 207"/>
                <a:gd name="T36" fmla="*/ 91 w 216"/>
                <a:gd name="T37" fmla="*/ 162 h 207"/>
                <a:gd name="T38" fmla="*/ 90 w 216"/>
                <a:gd name="T39" fmla="*/ 135 h 207"/>
                <a:gd name="T40" fmla="*/ 71 w 216"/>
                <a:gd name="T41" fmla="*/ 91 h 207"/>
                <a:gd name="T42" fmla="*/ 76 w 216"/>
                <a:gd name="T43" fmla="*/ 36 h 207"/>
                <a:gd name="T44" fmla="*/ 108 w 216"/>
                <a:gd name="T45" fmla="*/ 22 h 207"/>
                <a:gd name="T46" fmla="*/ 108 w 216"/>
                <a:gd name="T47" fmla="*/ 21 h 207"/>
                <a:gd name="T48" fmla="*/ 109 w 216"/>
                <a:gd name="T49" fmla="*/ 22 h 207"/>
                <a:gd name="T50" fmla="*/ 141 w 216"/>
                <a:gd name="T51" fmla="*/ 36 h 207"/>
                <a:gd name="T52" fmla="*/ 146 w 216"/>
                <a:gd name="T53" fmla="*/ 91 h 207"/>
                <a:gd name="T54" fmla="*/ 127 w 216"/>
                <a:gd name="T55" fmla="*/ 135 h 207"/>
                <a:gd name="T56" fmla="*/ 125 w 216"/>
                <a:gd name="T57" fmla="*/ 162 h 207"/>
                <a:gd name="T58" fmla="*/ 146 w 216"/>
                <a:gd name="T59" fmla="*/ 195 h 207"/>
                <a:gd name="T60" fmla="*/ 170 w 216"/>
                <a:gd name="T61" fmla="*/ 200 h 207"/>
                <a:gd name="T62" fmla="*/ 200 w 216"/>
                <a:gd name="T63" fmla="*/ 206 h 207"/>
                <a:gd name="T64" fmla="*/ 204 w 216"/>
                <a:gd name="T65" fmla="*/ 207 h 207"/>
                <a:gd name="T66" fmla="*/ 214 w 216"/>
                <a:gd name="T67" fmla="*/ 201 h 207"/>
                <a:gd name="T68" fmla="*/ 209 w 216"/>
                <a:gd name="T69" fmla="*/ 187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6" h="207">
                  <a:moveTo>
                    <a:pt x="209" y="187"/>
                  </a:moveTo>
                  <a:cubicBezTo>
                    <a:pt x="194" y="180"/>
                    <a:pt x="182" y="180"/>
                    <a:pt x="171" y="179"/>
                  </a:cubicBezTo>
                  <a:cubicBezTo>
                    <a:pt x="165" y="179"/>
                    <a:pt x="159" y="179"/>
                    <a:pt x="156" y="177"/>
                  </a:cubicBezTo>
                  <a:cubicBezTo>
                    <a:pt x="149" y="173"/>
                    <a:pt x="143" y="153"/>
                    <a:pt x="145" y="147"/>
                  </a:cubicBezTo>
                  <a:cubicBezTo>
                    <a:pt x="153" y="134"/>
                    <a:pt x="162" y="114"/>
                    <a:pt x="167" y="96"/>
                  </a:cubicBezTo>
                  <a:cubicBezTo>
                    <a:pt x="174" y="64"/>
                    <a:pt x="171" y="39"/>
                    <a:pt x="157" y="22"/>
                  </a:cubicBezTo>
                  <a:cubicBezTo>
                    <a:pt x="139" y="0"/>
                    <a:pt x="111" y="0"/>
                    <a:pt x="108" y="0"/>
                  </a:cubicBezTo>
                  <a:cubicBezTo>
                    <a:pt x="106" y="0"/>
                    <a:pt x="77" y="0"/>
                    <a:pt x="59" y="22"/>
                  </a:cubicBezTo>
                  <a:cubicBezTo>
                    <a:pt x="45" y="39"/>
                    <a:pt x="42" y="64"/>
                    <a:pt x="50" y="96"/>
                  </a:cubicBezTo>
                  <a:cubicBezTo>
                    <a:pt x="54" y="114"/>
                    <a:pt x="63" y="134"/>
                    <a:pt x="72" y="147"/>
                  </a:cubicBezTo>
                  <a:cubicBezTo>
                    <a:pt x="73" y="153"/>
                    <a:pt x="67" y="173"/>
                    <a:pt x="61" y="177"/>
                  </a:cubicBezTo>
                  <a:cubicBezTo>
                    <a:pt x="57" y="179"/>
                    <a:pt x="52" y="179"/>
                    <a:pt x="45" y="179"/>
                  </a:cubicBezTo>
                  <a:cubicBezTo>
                    <a:pt x="35" y="180"/>
                    <a:pt x="22" y="180"/>
                    <a:pt x="8" y="187"/>
                  </a:cubicBezTo>
                  <a:cubicBezTo>
                    <a:pt x="2" y="189"/>
                    <a:pt x="0" y="196"/>
                    <a:pt x="3" y="201"/>
                  </a:cubicBezTo>
                  <a:cubicBezTo>
                    <a:pt x="4" y="205"/>
                    <a:pt x="8" y="207"/>
                    <a:pt x="12" y="207"/>
                  </a:cubicBezTo>
                  <a:cubicBezTo>
                    <a:pt x="14" y="207"/>
                    <a:pt x="15" y="207"/>
                    <a:pt x="17" y="206"/>
                  </a:cubicBezTo>
                  <a:cubicBezTo>
                    <a:pt x="28" y="201"/>
                    <a:pt x="37" y="201"/>
                    <a:pt x="46" y="200"/>
                  </a:cubicBezTo>
                  <a:cubicBezTo>
                    <a:pt x="55" y="200"/>
                    <a:pt x="63" y="200"/>
                    <a:pt x="71" y="195"/>
                  </a:cubicBezTo>
                  <a:cubicBezTo>
                    <a:pt x="85" y="188"/>
                    <a:pt x="90" y="168"/>
                    <a:pt x="91" y="162"/>
                  </a:cubicBezTo>
                  <a:cubicBezTo>
                    <a:pt x="93" y="153"/>
                    <a:pt x="95" y="142"/>
                    <a:pt x="90" y="135"/>
                  </a:cubicBezTo>
                  <a:cubicBezTo>
                    <a:pt x="82" y="125"/>
                    <a:pt x="74" y="106"/>
                    <a:pt x="71" y="91"/>
                  </a:cubicBezTo>
                  <a:cubicBezTo>
                    <a:pt x="65" y="66"/>
                    <a:pt x="66" y="47"/>
                    <a:pt x="76" y="36"/>
                  </a:cubicBezTo>
                  <a:cubicBezTo>
                    <a:pt x="87" y="21"/>
                    <a:pt x="108" y="22"/>
                    <a:pt x="108" y="22"/>
                  </a:cubicBezTo>
                  <a:cubicBezTo>
                    <a:pt x="108" y="22"/>
                    <a:pt x="108" y="21"/>
                    <a:pt x="108" y="21"/>
                  </a:cubicBezTo>
                  <a:cubicBezTo>
                    <a:pt x="108" y="21"/>
                    <a:pt x="108" y="22"/>
                    <a:pt x="109" y="22"/>
                  </a:cubicBezTo>
                  <a:cubicBezTo>
                    <a:pt x="109" y="22"/>
                    <a:pt x="129" y="21"/>
                    <a:pt x="141" y="36"/>
                  </a:cubicBezTo>
                  <a:cubicBezTo>
                    <a:pt x="150" y="47"/>
                    <a:pt x="152" y="66"/>
                    <a:pt x="146" y="91"/>
                  </a:cubicBezTo>
                  <a:cubicBezTo>
                    <a:pt x="142" y="106"/>
                    <a:pt x="134" y="125"/>
                    <a:pt x="127" y="135"/>
                  </a:cubicBezTo>
                  <a:cubicBezTo>
                    <a:pt x="122" y="142"/>
                    <a:pt x="123" y="153"/>
                    <a:pt x="125" y="162"/>
                  </a:cubicBezTo>
                  <a:cubicBezTo>
                    <a:pt x="126" y="168"/>
                    <a:pt x="132" y="188"/>
                    <a:pt x="146" y="195"/>
                  </a:cubicBezTo>
                  <a:cubicBezTo>
                    <a:pt x="154" y="200"/>
                    <a:pt x="162" y="200"/>
                    <a:pt x="170" y="200"/>
                  </a:cubicBezTo>
                  <a:cubicBezTo>
                    <a:pt x="179" y="201"/>
                    <a:pt x="189" y="201"/>
                    <a:pt x="200" y="206"/>
                  </a:cubicBezTo>
                  <a:cubicBezTo>
                    <a:pt x="201" y="207"/>
                    <a:pt x="203" y="207"/>
                    <a:pt x="204" y="207"/>
                  </a:cubicBezTo>
                  <a:cubicBezTo>
                    <a:pt x="208" y="207"/>
                    <a:pt x="212" y="205"/>
                    <a:pt x="214" y="201"/>
                  </a:cubicBezTo>
                  <a:cubicBezTo>
                    <a:pt x="216" y="196"/>
                    <a:pt x="214" y="189"/>
                    <a:pt x="209" y="187"/>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sp>
          <p:nvSpPr>
            <p:cNvPr id="92" name="Freeform 752">
              <a:extLst>
                <a:ext uri="{FF2B5EF4-FFF2-40B4-BE49-F238E27FC236}">
                  <a16:creationId xmlns:a16="http://schemas.microsoft.com/office/drawing/2014/main" id="{D9C861F0-8341-4226-A1E3-D14AC17B8DB5}"/>
                </a:ext>
              </a:extLst>
            </p:cNvPr>
            <p:cNvSpPr>
              <a:spLocks/>
            </p:cNvSpPr>
            <p:nvPr/>
          </p:nvSpPr>
          <p:spPr bwMode="auto">
            <a:xfrm>
              <a:off x="3702" y="2802"/>
              <a:ext cx="95" cy="111"/>
            </a:xfrm>
            <a:custGeom>
              <a:avLst/>
              <a:gdLst>
                <a:gd name="T0" fmla="*/ 136 w 143"/>
                <a:gd name="T1" fmla="*/ 147 h 167"/>
                <a:gd name="T2" fmla="*/ 109 w 143"/>
                <a:gd name="T3" fmla="*/ 139 h 167"/>
                <a:gd name="T4" fmla="*/ 95 w 143"/>
                <a:gd name="T5" fmla="*/ 136 h 167"/>
                <a:gd name="T6" fmla="*/ 89 w 143"/>
                <a:gd name="T7" fmla="*/ 118 h 167"/>
                <a:gd name="T8" fmla="*/ 106 w 143"/>
                <a:gd name="T9" fmla="*/ 78 h 167"/>
                <a:gd name="T10" fmla="*/ 99 w 143"/>
                <a:gd name="T11" fmla="*/ 20 h 167"/>
                <a:gd name="T12" fmla="*/ 56 w 143"/>
                <a:gd name="T13" fmla="*/ 1 h 167"/>
                <a:gd name="T14" fmla="*/ 14 w 143"/>
                <a:gd name="T15" fmla="*/ 20 h 167"/>
                <a:gd name="T16" fmla="*/ 6 w 143"/>
                <a:gd name="T17" fmla="*/ 78 h 167"/>
                <a:gd name="T18" fmla="*/ 24 w 143"/>
                <a:gd name="T19" fmla="*/ 118 h 167"/>
                <a:gd name="T20" fmla="*/ 18 w 143"/>
                <a:gd name="T21" fmla="*/ 136 h 167"/>
                <a:gd name="T22" fmla="*/ 16 w 143"/>
                <a:gd name="T23" fmla="*/ 151 h 167"/>
                <a:gd name="T24" fmla="*/ 24 w 143"/>
                <a:gd name="T25" fmla="*/ 155 h 167"/>
                <a:gd name="T26" fmla="*/ 31 w 143"/>
                <a:gd name="T27" fmla="*/ 153 h 167"/>
                <a:gd name="T28" fmla="*/ 41 w 143"/>
                <a:gd name="T29" fmla="*/ 107 h 167"/>
                <a:gd name="T30" fmla="*/ 27 w 143"/>
                <a:gd name="T31" fmla="*/ 73 h 167"/>
                <a:gd name="T32" fmla="*/ 31 w 143"/>
                <a:gd name="T33" fmla="*/ 33 h 167"/>
                <a:gd name="T34" fmla="*/ 56 w 143"/>
                <a:gd name="T35" fmla="*/ 22 h 167"/>
                <a:gd name="T36" fmla="*/ 82 w 143"/>
                <a:gd name="T37" fmla="*/ 33 h 167"/>
                <a:gd name="T38" fmla="*/ 86 w 143"/>
                <a:gd name="T39" fmla="*/ 73 h 167"/>
                <a:gd name="T40" fmla="*/ 71 w 143"/>
                <a:gd name="T41" fmla="*/ 107 h 167"/>
                <a:gd name="T42" fmla="*/ 82 w 143"/>
                <a:gd name="T43" fmla="*/ 153 h 167"/>
                <a:gd name="T44" fmla="*/ 83 w 143"/>
                <a:gd name="T45" fmla="*/ 154 h 167"/>
                <a:gd name="T46" fmla="*/ 106 w 143"/>
                <a:gd name="T47" fmla="*/ 160 h 167"/>
                <a:gd name="T48" fmla="*/ 125 w 143"/>
                <a:gd name="T49" fmla="*/ 165 h 167"/>
                <a:gd name="T50" fmla="*/ 131 w 143"/>
                <a:gd name="T51" fmla="*/ 167 h 167"/>
                <a:gd name="T52" fmla="*/ 140 w 143"/>
                <a:gd name="T53" fmla="*/ 162 h 167"/>
                <a:gd name="T54" fmla="*/ 136 w 143"/>
                <a:gd name="T55" fmla="*/ 147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43" h="167">
                  <a:moveTo>
                    <a:pt x="136" y="147"/>
                  </a:moveTo>
                  <a:cubicBezTo>
                    <a:pt x="128" y="142"/>
                    <a:pt x="118" y="140"/>
                    <a:pt x="109" y="139"/>
                  </a:cubicBezTo>
                  <a:cubicBezTo>
                    <a:pt x="104" y="138"/>
                    <a:pt x="98" y="137"/>
                    <a:pt x="95" y="136"/>
                  </a:cubicBezTo>
                  <a:cubicBezTo>
                    <a:pt x="89" y="131"/>
                    <a:pt x="88" y="121"/>
                    <a:pt x="89" y="118"/>
                  </a:cubicBezTo>
                  <a:cubicBezTo>
                    <a:pt x="96" y="109"/>
                    <a:pt x="103" y="93"/>
                    <a:pt x="106" y="78"/>
                  </a:cubicBezTo>
                  <a:cubicBezTo>
                    <a:pt x="112" y="53"/>
                    <a:pt x="110" y="34"/>
                    <a:pt x="99" y="20"/>
                  </a:cubicBezTo>
                  <a:cubicBezTo>
                    <a:pt x="83" y="0"/>
                    <a:pt x="58" y="1"/>
                    <a:pt x="56" y="1"/>
                  </a:cubicBezTo>
                  <a:cubicBezTo>
                    <a:pt x="54" y="1"/>
                    <a:pt x="30" y="0"/>
                    <a:pt x="14" y="20"/>
                  </a:cubicBezTo>
                  <a:cubicBezTo>
                    <a:pt x="3" y="34"/>
                    <a:pt x="0" y="53"/>
                    <a:pt x="6" y="78"/>
                  </a:cubicBezTo>
                  <a:cubicBezTo>
                    <a:pt x="10" y="93"/>
                    <a:pt x="17" y="109"/>
                    <a:pt x="24" y="118"/>
                  </a:cubicBezTo>
                  <a:cubicBezTo>
                    <a:pt x="25" y="121"/>
                    <a:pt x="24" y="132"/>
                    <a:pt x="18" y="136"/>
                  </a:cubicBezTo>
                  <a:cubicBezTo>
                    <a:pt x="13" y="140"/>
                    <a:pt x="12" y="146"/>
                    <a:pt x="16" y="151"/>
                  </a:cubicBezTo>
                  <a:cubicBezTo>
                    <a:pt x="18" y="154"/>
                    <a:pt x="21" y="155"/>
                    <a:pt x="24" y="155"/>
                  </a:cubicBezTo>
                  <a:cubicBezTo>
                    <a:pt x="26" y="155"/>
                    <a:pt x="29" y="155"/>
                    <a:pt x="31" y="153"/>
                  </a:cubicBezTo>
                  <a:cubicBezTo>
                    <a:pt x="45" y="142"/>
                    <a:pt x="49" y="118"/>
                    <a:pt x="41" y="107"/>
                  </a:cubicBezTo>
                  <a:cubicBezTo>
                    <a:pt x="36" y="99"/>
                    <a:pt x="30" y="85"/>
                    <a:pt x="27" y="73"/>
                  </a:cubicBezTo>
                  <a:cubicBezTo>
                    <a:pt x="23" y="55"/>
                    <a:pt x="24" y="42"/>
                    <a:pt x="31" y="33"/>
                  </a:cubicBezTo>
                  <a:cubicBezTo>
                    <a:pt x="39" y="22"/>
                    <a:pt x="55" y="22"/>
                    <a:pt x="56" y="22"/>
                  </a:cubicBezTo>
                  <a:cubicBezTo>
                    <a:pt x="58" y="22"/>
                    <a:pt x="73" y="22"/>
                    <a:pt x="82" y="33"/>
                  </a:cubicBezTo>
                  <a:cubicBezTo>
                    <a:pt x="89" y="42"/>
                    <a:pt x="90" y="55"/>
                    <a:pt x="86" y="73"/>
                  </a:cubicBezTo>
                  <a:cubicBezTo>
                    <a:pt x="83" y="85"/>
                    <a:pt x="77" y="99"/>
                    <a:pt x="71" y="107"/>
                  </a:cubicBezTo>
                  <a:cubicBezTo>
                    <a:pt x="63" y="118"/>
                    <a:pt x="67" y="142"/>
                    <a:pt x="82" y="153"/>
                  </a:cubicBezTo>
                  <a:cubicBezTo>
                    <a:pt x="82" y="153"/>
                    <a:pt x="83" y="154"/>
                    <a:pt x="83" y="154"/>
                  </a:cubicBezTo>
                  <a:cubicBezTo>
                    <a:pt x="90" y="158"/>
                    <a:pt x="98" y="159"/>
                    <a:pt x="106" y="160"/>
                  </a:cubicBezTo>
                  <a:cubicBezTo>
                    <a:pt x="113" y="161"/>
                    <a:pt x="121" y="162"/>
                    <a:pt x="125" y="165"/>
                  </a:cubicBezTo>
                  <a:cubicBezTo>
                    <a:pt x="127" y="166"/>
                    <a:pt x="129" y="167"/>
                    <a:pt x="131" y="167"/>
                  </a:cubicBezTo>
                  <a:cubicBezTo>
                    <a:pt x="134" y="167"/>
                    <a:pt x="138" y="165"/>
                    <a:pt x="140" y="162"/>
                  </a:cubicBezTo>
                  <a:cubicBezTo>
                    <a:pt x="143" y="157"/>
                    <a:pt x="141" y="150"/>
                    <a:pt x="136" y="147"/>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93" name="Rectangle 92">
            <a:extLst>
              <a:ext uri="{FF2B5EF4-FFF2-40B4-BE49-F238E27FC236}">
                <a16:creationId xmlns:a16="http://schemas.microsoft.com/office/drawing/2014/main" id="{46A8CA36-DADE-43EA-B9E1-616F7AFEBD02}"/>
              </a:ext>
            </a:extLst>
          </p:cNvPr>
          <p:cNvSpPr/>
          <p:nvPr/>
        </p:nvSpPr>
        <p:spPr bwMode="gray">
          <a:xfrm>
            <a:off x="10910844" y="0"/>
            <a:ext cx="1183852" cy="559035"/>
          </a:xfrm>
          <a:prstGeom prst="rect">
            <a:avLst/>
          </a:prstGeom>
          <a:solidFill>
            <a:schemeClr val="bg1">
              <a:lumMod val="65000"/>
              <a:alpha val="62000"/>
            </a:schemeClr>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1200" cap="none" spc="0" normalizeH="0" baseline="0" noProof="0">
              <a:ln>
                <a:noFill/>
              </a:ln>
              <a:solidFill>
                <a:prstClr val="white"/>
              </a:solidFill>
              <a:effectLst/>
              <a:uLnTx/>
              <a:uFillTx/>
              <a:latin typeface="Calibri"/>
              <a:ea typeface="+mn-ea"/>
              <a:cs typeface="+mn-cs"/>
            </a:endParaRPr>
          </a:p>
        </p:txBody>
      </p:sp>
      <p:sp>
        <p:nvSpPr>
          <p:cNvPr id="81" name="Rectangle: Rounded Corners 80">
            <a:extLst>
              <a:ext uri="{FF2B5EF4-FFF2-40B4-BE49-F238E27FC236}">
                <a16:creationId xmlns:a16="http://schemas.microsoft.com/office/drawing/2014/main" id="{FAE16B14-F799-4C7E-A8AE-2FCECDE41F32}"/>
              </a:ext>
            </a:extLst>
          </p:cNvPr>
          <p:cNvSpPr/>
          <p:nvPr/>
        </p:nvSpPr>
        <p:spPr bwMode="gray">
          <a:xfrm>
            <a:off x="3974310" y="1143064"/>
            <a:ext cx="3348000" cy="4788000"/>
          </a:xfrm>
          <a:prstGeom prst="roundRect">
            <a:avLst>
              <a:gd name="adj" fmla="val 4542"/>
            </a:avLst>
          </a:prstGeom>
          <a:noFill/>
          <a:ln w="19050" algn="ctr">
            <a:gradFill flip="none" rotWithShape="1">
              <a:gsLst>
                <a:gs pos="49000">
                  <a:srgbClr val="D7F4D0"/>
                </a:gs>
                <a:gs pos="51000">
                  <a:srgbClr val="A0D6DD"/>
                </a:gs>
              </a:gsLst>
              <a:lin ang="0" scaled="1"/>
              <a:tileRect/>
            </a:gradFill>
            <a:miter lim="800000"/>
            <a:headEnd/>
            <a:tailEnd/>
          </a:ln>
        </p:spPr>
        <p:txBody>
          <a:bodyPr wrap="square" lIns="88900" tIns="137160" rIns="88900" bIns="88900" rtlCol="0" anchor="t"/>
          <a:lstStyle/>
          <a:p>
            <a:pPr marL="228600" marR="0" lvl="1" indent="-22860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endParaRPr kumimoji="0" lang="en-US" sz="10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96" name="TextBox 95">
            <a:extLst>
              <a:ext uri="{FF2B5EF4-FFF2-40B4-BE49-F238E27FC236}">
                <a16:creationId xmlns:a16="http://schemas.microsoft.com/office/drawing/2014/main" id="{D676D136-88D4-4C42-BD56-8E111D8CA96C}"/>
              </a:ext>
            </a:extLst>
          </p:cNvPr>
          <p:cNvSpPr txBox="1"/>
          <p:nvPr/>
        </p:nvSpPr>
        <p:spPr>
          <a:xfrm>
            <a:off x="7620220" y="1380151"/>
            <a:ext cx="4299058" cy="2077492"/>
          </a:xfrm>
          <a:prstGeom prst="rect">
            <a:avLst/>
          </a:prstGeom>
          <a:noFill/>
        </p:spPr>
        <p:txBody>
          <a:bodyPr wrap="square" lIns="0" tIns="0" rIns="0" bIns="0" rtlCol="0">
            <a:spAutoFit/>
          </a:bodyPr>
          <a:lstStyle/>
          <a:p>
            <a:pPr marL="182880" marR="0" lvl="0" indent="-182880" algn="l" defTabSz="914400" rtl="0" eaLnBrk="1" fontAlgn="auto" latinLnBrk="0" hangingPunct="1">
              <a:lnSpc>
                <a:spcPct val="100000"/>
              </a:lnSpc>
              <a:spcBef>
                <a:spcPts val="600"/>
              </a:spcBef>
              <a:spcAft>
                <a:spcPts val="0"/>
              </a:spcAft>
              <a:buClrTx/>
              <a:buSzPct val="100000"/>
              <a:tabLst/>
              <a:defRPr/>
            </a:pPr>
            <a:r>
              <a:rPr lang="en-US" sz="1000" b="1" dirty="0">
                <a:latin typeface="Open Sans" panose="020B0606030504020204" pitchFamily="34" charset="0"/>
                <a:ea typeface="Open Sans" panose="020B0606030504020204" pitchFamily="34" charset="0"/>
                <a:cs typeface="Open Sans" panose="020B0606030504020204" pitchFamily="34" charset="0"/>
              </a:rPr>
              <a:t>Advise</a:t>
            </a:r>
          </a:p>
          <a:p>
            <a:pPr marL="182880" indent="-182880">
              <a:spcBef>
                <a:spcPts val="600"/>
              </a:spcBef>
              <a:buSzPct val="100000"/>
              <a:buFont typeface="Wingdings" panose="05000000000000000000" pitchFamily="2" charset="2"/>
              <a:buChar char="§"/>
              <a:defRPr/>
            </a:pPr>
            <a:r>
              <a:rPr lang="en-US" sz="1000" dirty="0">
                <a:latin typeface="Open Sans" panose="020B0606030504020204" pitchFamily="34" charset="0"/>
                <a:ea typeface="Open Sans" panose="020B0606030504020204" pitchFamily="34" charset="0"/>
                <a:cs typeface="Open Sans" panose="020B0606030504020204" pitchFamily="34" charset="0"/>
              </a:rPr>
              <a:t>Enhance competitiveness, quality, and differentiation of what is sold</a:t>
            </a:r>
          </a:p>
          <a:p>
            <a:pPr marL="182880" indent="-182880">
              <a:spcBef>
                <a:spcPts val="600"/>
              </a:spcBef>
              <a:buSzPct val="100000"/>
              <a:buFont typeface="Wingdings" panose="05000000000000000000" pitchFamily="2" charset="2"/>
              <a:buChar char="§"/>
              <a:defRPr/>
            </a:pPr>
            <a:r>
              <a:rPr lang="en-US" sz="1000" dirty="0">
                <a:latin typeface="Open Sans" panose="020B0606030504020204" pitchFamily="34" charset="0"/>
                <a:ea typeface="Open Sans" panose="020B0606030504020204" pitchFamily="34" charset="0"/>
                <a:cs typeface="Open Sans" panose="020B0606030504020204" pitchFamily="34" charset="0"/>
              </a:rPr>
              <a:t>Offer new services to clients to help them re-vector their talent pool and enhance productivity</a:t>
            </a:r>
          </a:p>
          <a:p>
            <a:pPr marL="182880" indent="-182880">
              <a:spcBef>
                <a:spcPts val="600"/>
              </a:spcBef>
              <a:buSzPct val="100000"/>
              <a:buFont typeface="Wingdings" panose="05000000000000000000" pitchFamily="2" charset="2"/>
              <a:buChar char="§"/>
              <a:defRPr/>
            </a:pPr>
            <a:r>
              <a:rPr lang="en-US" sz="1000" dirty="0">
                <a:latin typeface="Open Sans" panose="020B0606030504020204" pitchFamily="34" charset="0"/>
                <a:ea typeface="Open Sans" panose="020B0606030504020204" pitchFamily="34" charset="0"/>
                <a:cs typeface="Open Sans" panose="020B0606030504020204" pitchFamily="34" charset="0"/>
              </a:rPr>
              <a:t>Consider impact on contracts as more and more client deliverables could be generated by Generative AI as opposed to standard staffing </a:t>
            </a:r>
          </a:p>
          <a:p>
            <a:pPr>
              <a:spcBef>
                <a:spcPts val="600"/>
              </a:spcBef>
              <a:buSzPct val="100000"/>
              <a:defRPr/>
            </a:pPr>
            <a:r>
              <a:rPr lang="en-US" sz="1000" b="1" dirty="0">
                <a:latin typeface="Open Sans" panose="020B0606030504020204" pitchFamily="34" charset="0"/>
                <a:ea typeface="Open Sans" panose="020B0606030504020204" pitchFamily="34" charset="0"/>
                <a:cs typeface="Open Sans" panose="020B0606030504020204" pitchFamily="34" charset="0"/>
              </a:rPr>
              <a:t>Implement</a:t>
            </a:r>
          </a:p>
          <a:p>
            <a:pPr marL="182880" indent="-182880">
              <a:spcBef>
                <a:spcPts val="600"/>
              </a:spcBef>
              <a:buSzPct val="100000"/>
              <a:buFont typeface="Wingdings" panose="05000000000000000000" pitchFamily="2" charset="2"/>
              <a:buChar char="§"/>
              <a:defRPr/>
            </a:pPr>
            <a:r>
              <a:rPr lang="en-US" sz="1000" dirty="0">
                <a:latin typeface="Open Sans" panose="020B0606030504020204" pitchFamily="34" charset="0"/>
                <a:ea typeface="Open Sans" panose="020B0606030504020204" pitchFamily="34" charset="0"/>
                <a:cs typeface="Open Sans" panose="020B0606030504020204" pitchFamily="34" charset="0"/>
              </a:rPr>
              <a:t>Create efficient and more tailored solutions for clients</a:t>
            </a:r>
          </a:p>
          <a:p>
            <a:pPr marR="0" lvl="0" algn="l" defTabSz="914400" rtl="0" eaLnBrk="1" fontAlgn="auto" latinLnBrk="0" hangingPunct="1">
              <a:lnSpc>
                <a:spcPct val="100000"/>
              </a:lnSpc>
              <a:spcBef>
                <a:spcPts val="600"/>
              </a:spcBef>
              <a:spcAft>
                <a:spcPts val="0"/>
              </a:spcAft>
              <a:buClrTx/>
              <a:buSzPct val="100000"/>
              <a:tabLst/>
              <a:defRPr/>
            </a:pPr>
            <a:r>
              <a:rPr lang="en-US" sz="1000" b="1" dirty="0">
                <a:latin typeface="Open Sans" panose="020B0606030504020204" pitchFamily="34" charset="0"/>
                <a:ea typeface="Open Sans" panose="020B0606030504020204" pitchFamily="34" charset="0"/>
                <a:cs typeface="Open Sans" panose="020B0606030504020204" pitchFamily="34" charset="0"/>
              </a:rPr>
              <a:t>Operate</a:t>
            </a:r>
          </a:p>
          <a:p>
            <a:pPr marL="171450" marR="0" lvl="0" indent="-171450" algn="l" defTabSz="914400" rtl="0" eaLnBrk="1" fontAlgn="auto" latinLnBrk="0" hangingPunct="1">
              <a:lnSpc>
                <a:spcPct val="100000"/>
              </a:lnSpc>
              <a:spcBef>
                <a:spcPts val="600"/>
              </a:spcBef>
              <a:spcAft>
                <a:spcPts val="0"/>
              </a:spcAft>
              <a:buClrTx/>
              <a:buSzPct val="100000"/>
              <a:buFont typeface="Arial" panose="020B0604020202020204" pitchFamily="34" charset="0"/>
              <a:buChar char="•"/>
              <a:tabLst/>
              <a:defRPr/>
            </a:pPr>
            <a:r>
              <a:rPr lang="en-US" sz="1000" dirty="0">
                <a:latin typeface="Open Sans" panose="020B0606030504020204" pitchFamily="34" charset="0"/>
                <a:ea typeface="Open Sans" panose="020B0606030504020204" pitchFamily="34" charset="0"/>
                <a:cs typeface="Open Sans" panose="020B0606030504020204" pitchFamily="34" charset="0"/>
              </a:rPr>
              <a:t>N/A</a:t>
            </a:r>
          </a:p>
        </p:txBody>
      </p:sp>
      <p:sp>
        <p:nvSpPr>
          <p:cNvPr id="97" name="Rectangle 96">
            <a:extLst>
              <a:ext uri="{FF2B5EF4-FFF2-40B4-BE49-F238E27FC236}">
                <a16:creationId xmlns:a16="http://schemas.microsoft.com/office/drawing/2014/main" id="{CCB81E91-3697-45C7-910D-C5FBE8476942}"/>
              </a:ext>
            </a:extLst>
          </p:cNvPr>
          <p:cNvSpPr/>
          <p:nvPr/>
        </p:nvSpPr>
        <p:spPr bwMode="gray">
          <a:xfrm>
            <a:off x="-10886" y="6243041"/>
            <a:ext cx="12237537" cy="638609"/>
          </a:xfrm>
          <a:prstGeom prst="rect">
            <a:avLst/>
          </a:prstGeom>
          <a:solidFill>
            <a:srgbClr val="0D8390"/>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1200" cap="none" spc="0" normalizeH="0" baseline="0" noProof="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23" name="Rectangle: Rounded Corners 122">
            <a:extLst>
              <a:ext uri="{FF2B5EF4-FFF2-40B4-BE49-F238E27FC236}">
                <a16:creationId xmlns:a16="http://schemas.microsoft.com/office/drawing/2014/main" id="{93F34C1A-E033-496F-AB8D-FA5B7B022FAB}"/>
              </a:ext>
            </a:extLst>
          </p:cNvPr>
          <p:cNvSpPr/>
          <p:nvPr/>
        </p:nvSpPr>
        <p:spPr bwMode="gray">
          <a:xfrm>
            <a:off x="439301" y="1143065"/>
            <a:ext cx="3348000" cy="4788000"/>
          </a:xfrm>
          <a:prstGeom prst="roundRect">
            <a:avLst>
              <a:gd name="adj" fmla="val 4542"/>
            </a:avLst>
          </a:prstGeom>
          <a:noFill/>
          <a:ln w="19050" algn="ctr">
            <a:gradFill flip="none" rotWithShape="1">
              <a:gsLst>
                <a:gs pos="49000">
                  <a:srgbClr val="D7F4D0"/>
                </a:gs>
                <a:gs pos="51000">
                  <a:srgbClr val="A0D6DD"/>
                </a:gs>
              </a:gsLst>
              <a:lin ang="0" scaled="1"/>
              <a:tileRect/>
            </a:gradFill>
            <a:miter lim="800000"/>
            <a:headEnd/>
            <a:tailEnd/>
          </a:ln>
        </p:spPr>
        <p:txBody>
          <a:bodyPr wrap="square" lIns="88900" tIns="137160" rIns="88900" bIns="88900" rtlCol="0" anchor="t"/>
          <a:lstStyle/>
          <a:p>
            <a:pPr marL="228600" marR="0" lvl="1" indent="-22860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Content</a:t>
            </a:r>
          </a:p>
          <a:p>
            <a:pPr marL="228600" marR="0" lvl="1" indent="-2286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0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Sales &amp; Marketing Materials</a:t>
            </a:r>
          </a:p>
          <a:p>
            <a:pPr marL="228600" marR="0" lvl="1" indent="-2286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0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Metaverse 3D Experience</a:t>
            </a:r>
          </a:p>
          <a:p>
            <a:pPr marL="228600" marR="0" lvl="1" indent="-2286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0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Internet Search</a:t>
            </a:r>
          </a:p>
          <a:p>
            <a:pPr marL="228600" marR="0" lvl="1" indent="-2286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0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Legal &amp; Regulatory Documents</a:t>
            </a:r>
          </a:p>
          <a:p>
            <a:pPr marL="228600" marR="0" lvl="1" indent="-2286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0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News &amp; Media Summaries</a:t>
            </a:r>
          </a:p>
          <a:p>
            <a:pPr marL="228600" marR="0" lvl="1" indent="-2286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0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Image, Video, Audio and Music</a:t>
            </a:r>
          </a:p>
          <a:p>
            <a:pPr marL="228600" marR="0" lvl="1" indent="-2286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0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Short &amp; Long Form Story Scripting</a:t>
            </a:r>
          </a:p>
          <a:p>
            <a:pPr marL="228600" marR="0" lvl="1" indent="-2286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0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Caption and Subtitle Generation </a:t>
            </a:r>
          </a:p>
          <a:p>
            <a:pPr marL="228600" marR="0" lvl="1" indent="-2286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0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Web Design &amp; Development</a:t>
            </a:r>
          </a:p>
          <a:p>
            <a:pPr marL="228600" marR="0" lvl="1" indent="-2286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0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Financial Reports &amp; Analysis</a:t>
            </a:r>
          </a:p>
          <a:p>
            <a:pPr marL="228600" marR="0" lvl="1" indent="-2286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0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Product Description &amp; Reviews </a:t>
            </a:r>
          </a:p>
          <a:p>
            <a:pPr marL="228600" marR="0" lvl="1" indent="-2286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0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Brand Strategy Development</a:t>
            </a:r>
          </a:p>
          <a:p>
            <a:pPr marL="228600" marR="0" lvl="1" indent="-2286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0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Video Editing / Generation</a:t>
            </a:r>
          </a:p>
          <a:p>
            <a:pPr marL="228600" marR="0" lvl="1" indent="-2286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0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Gaming World Creation</a:t>
            </a:r>
          </a:p>
          <a:p>
            <a:pPr marL="228600" marR="0" lvl="1" indent="-22860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endParaRPr kumimoji="0" lang="en-US" sz="9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228600" marR="0" lvl="1" indent="-22860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Personalization</a:t>
            </a:r>
          </a:p>
          <a:p>
            <a:pPr marL="228600" marR="0" lvl="1" indent="-2286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0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Consumer Advertisements</a:t>
            </a:r>
          </a:p>
          <a:p>
            <a:pPr marL="228600" marR="0" lvl="1" indent="-2286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0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Recommender Systems for E-Commerce and Streaming Platform</a:t>
            </a:r>
          </a:p>
          <a:p>
            <a:pPr marL="228600" marR="0" lvl="1" indent="-2286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0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Dialogue Generation for Chatbots and Virtual Assistants</a:t>
            </a:r>
          </a:p>
          <a:p>
            <a:pPr marL="228600" marR="0" lvl="1" indent="-2286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0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3D Virtual Avatar Creation (Avatar Cloud Engines)</a:t>
            </a:r>
          </a:p>
          <a:p>
            <a:pPr marL="228600" marR="0" lvl="1" indent="-2286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0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Personalized Healthcare Plans and Treatment Options</a:t>
            </a:r>
          </a:p>
          <a:p>
            <a:pPr marL="228600" marR="0" lvl="1" indent="-2286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0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Personalized Education &amp; Financial Plans </a:t>
            </a:r>
          </a:p>
          <a:p>
            <a:pPr marL="228600" lvl="1" indent="-228600">
              <a:buFont typeface="Wingdings" panose="05000000000000000000" pitchFamily="2" charset="2"/>
              <a:buChar char="§"/>
              <a:defRPr/>
            </a:pPr>
            <a:r>
              <a:rPr kumimoji="0" lang="en-US" sz="10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Public engagement / strategic communications</a:t>
            </a:r>
          </a:p>
          <a:p>
            <a:pPr marL="228600" marR="0" lvl="1" indent="-2286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0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Fraud Detection on Customer Calls</a:t>
            </a:r>
          </a:p>
          <a:p>
            <a:pPr marL="228600" marR="0" lvl="1" indent="-2286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0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Investment Advice &amp; Wealth Management</a:t>
            </a:r>
          </a:p>
        </p:txBody>
      </p:sp>
      <p:sp>
        <p:nvSpPr>
          <p:cNvPr id="124" name="TextBox 123">
            <a:extLst>
              <a:ext uri="{FF2B5EF4-FFF2-40B4-BE49-F238E27FC236}">
                <a16:creationId xmlns:a16="http://schemas.microsoft.com/office/drawing/2014/main" id="{A70E7073-C937-4244-8284-E397E14851CC}"/>
              </a:ext>
            </a:extLst>
          </p:cNvPr>
          <p:cNvSpPr txBox="1"/>
          <p:nvPr/>
        </p:nvSpPr>
        <p:spPr>
          <a:xfrm>
            <a:off x="1007334" y="1013250"/>
            <a:ext cx="2192201" cy="276999"/>
          </a:xfrm>
          <a:prstGeom prst="rect">
            <a:avLst/>
          </a:prstGeom>
          <a:solidFill>
            <a:schemeClr val="bg1"/>
          </a:solidFill>
        </p:spPr>
        <p:txBody>
          <a:bodyPr wrap="square" rtlCol="0">
            <a:spAutoFit/>
          </a:bodyPr>
          <a:lstStyle/>
          <a:p>
            <a:pPr marL="0" marR="0" lvl="0" indent="0" algn="ctr" defTabSz="914400" rtl="0" eaLnBrk="1" fontAlgn="auto" latinLnBrk="0" hangingPunct="0">
              <a:lnSpc>
                <a:spcPct val="100000"/>
              </a:lnSpc>
              <a:spcBef>
                <a:spcPts val="0"/>
              </a:spcBef>
              <a:spcAft>
                <a:spcPts val="200"/>
              </a:spcAft>
              <a:buClrTx/>
              <a:buSzTx/>
              <a:buFontTx/>
              <a:buNone/>
              <a:tabLst/>
              <a:defRPr/>
            </a:pPr>
            <a:r>
              <a:rPr kumimoji="0" lang="en-US" sz="1200" b="1" i="0" u="none" strike="noStrike" kern="0" cap="none" spc="0" normalizeH="0" baseline="0" noProof="0">
                <a:ln>
                  <a:noFill/>
                </a:ln>
                <a:solidFill>
                  <a:srgbClr val="00B0F0"/>
                </a:solidFill>
                <a:effectLst/>
                <a:uLnTx/>
                <a:uFillTx/>
                <a:latin typeface="Open Sans" panose="020B0606030504020204" pitchFamily="34" charset="0"/>
                <a:ea typeface="Open Sans" panose="020B0606030504020204" pitchFamily="34" charset="0"/>
                <a:cs typeface="Open Sans" panose="020B0606030504020204" pitchFamily="34" charset="0"/>
                <a:sym typeface="Open Sans"/>
              </a:rPr>
              <a:t>ILLUSTRATIVE USE CASES</a:t>
            </a:r>
            <a:endParaRPr kumimoji="0" lang="en-US" sz="1050" b="0" i="0" u="none" strike="noStrike" kern="0" cap="none" spc="0" normalizeH="0" baseline="0" noProof="0">
              <a:ln>
                <a:noFill/>
              </a:ln>
              <a:solidFill>
                <a:srgbClr val="00B0F0"/>
              </a:solidFill>
              <a:effectLst/>
              <a:uLnTx/>
              <a:uFillTx/>
              <a:latin typeface="Open Sans" panose="020B0606030504020204" pitchFamily="34" charset="0"/>
              <a:ea typeface="Open Sans" panose="020B0606030504020204" pitchFamily="34" charset="0"/>
              <a:cs typeface="Open Sans" panose="020B0606030504020204" pitchFamily="34" charset="0"/>
              <a:sym typeface="Open Sans"/>
            </a:endParaRPr>
          </a:p>
        </p:txBody>
      </p:sp>
      <p:cxnSp>
        <p:nvCxnSpPr>
          <p:cNvPr id="125" name="Straight Connector 124">
            <a:extLst>
              <a:ext uri="{FF2B5EF4-FFF2-40B4-BE49-F238E27FC236}">
                <a16:creationId xmlns:a16="http://schemas.microsoft.com/office/drawing/2014/main" id="{33217AAB-FA70-471A-BB33-AD42DCC14381}"/>
              </a:ext>
            </a:extLst>
          </p:cNvPr>
          <p:cNvCxnSpPr>
            <a:cxnSpLocks/>
          </p:cNvCxnSpPr>
          <p:nvPr/>
        </p:nvCxnSpPr>
        <p:spPr>
          <a:xfrm>
            <a:off x="6645142" y="2524618"/>
            <a:ext cx="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35" name="TextBox 134">
            <a:extLst>
              <a:ext uri="{FF2B5EF4-FFF2-40B4-BE49-F238E27FC236}">
                <a16:creationId xmlns:a16="http://schemas.microsoft.com/office/drawing/2014/main" id="{3BD89EDD-E0A3-4846-AFA3-D7BD38FFD536}"/>
              </a:ext>
            </a:extLst>
          </p:cNvPr>
          <p:cNvSpPr txBox="1"/>
          <p:nvPr/>
        </p:nvSpPr>
        <p:spPr>
          <a:xfrm>
            <a:off x="4199789" y="1013250"/>
            <a:ext cx="2756329" cy="276999"/>
          </a:xfrm>
          <a:prstGeom prst="rect">
            <a:avLst/>
          </a:prstGeom>
          <a:solidFill>
            <a:schemeClr val="bg1"/>
          </a:solidFill>
        </p:spPr>
        <p:txBody>
          <a:bodyPr wrap="square" rtlCol="0">
            <a:spAutoFit/>
          </a:bodyPr>
          <a:lstStyle/>
          <a:p>
            <a:pPr marL="0" marR="0" lvl="0" indent="0" algn="ctr" defTabSz="914400" rtl="0" eaLnBrk="1" fontAlgn="auto" latinLnBrk="0" hangingPunct="0">
              <a:lnSpc>
                <a:spcPct val="100000"/>
              </a:lnSpc>
              <a:spcBef>
                <a:spcPts val="0"/>
              </a:spcBef>
              <a:spcAft>
                <a:spcPts val="200"/>
              </a:spcAft>
              <a:buClrTx/>
              <a:buSzTx/>
              <a:buFontTx/>
              <a:buNone/>
              <a:tabLst/>
              <a:defRPr/>
            </a:pPr>
            <a:r>
              <a:rPr kumimoji="0" lang="en-US" sz="1200" b="1" i="0" u="none" strike="noStrike" kern="0" cap="none" spc="0" normalizeH="0" baseline="0" noProof="0">
                <a:ln>
                  <a:noFill/>
                </a:ln>
                <a:solidFill>
                  <a:srgbClr val="00B0F0"/>
                </a:solidFill>
                <a:effectLst/>
                <a:uLnTx/>
                <a:uFillTx/>
                <a:latin typeface="Open Sans" panose="020B0606030504020204" pitchFamily="34" charset="0"/>
                <a:ea typeface="Open Sans" panose="020B0606030504020204" pitchFamily="34" charset="0"/>
                <a:cs typeface="Open Sans" panose="020B0606030504020204" pitchFamily="34" charset="0"/>
                <a:sym typeface="Open Sans"/>
              </a:rPr>
              <a:t>MARKET LEADERS AND START-UPS</a:t>
            </a:r>
            <a:endParaRPr kumimoji="0" lang="en-US" sz="1050" b="0" i="0" u="none" strike="noStrike" kern="0" cap="none" spc="0" normalizeH="0" baseline="0" noProof="0">
              <a:ln>
                <a:noFill/>
              </a:ln>
              <a:solidFill>
                <a:srgbClr val="00B0F0"/>
              </a:solidFill>
              <a:effectLst/>
              <a:uLnTx/>
              <a:uFillTx/>
              <a:latin typeface="Open Sans" panose="020B0606030504020204" pitchFamily="34" charset="0"/>
              <a:ea typeface="Open Sans" panose="020B0606030504020204" pitchFamily="34" charset="0"/>
              <a:cs typeface="Open Sans" panose="020B0606030504020204" pitchFamily="34" charset="0"/>
              <a:sym typeface="Open Sans"/>
            </a:endParaRPr>
          </a:p>
        </p:txBody>
      </p:sp>
      <p:sp>
        <p:nvSpPr>
          <p:cNvPr id="136" name="TextBox 135">
            <a:extLst>
              <a:ext uri="{FF2B5EF4-FFF2-40B4-BE49-F238E27FC236}">
                <a16:creationId xmlns:a16="http://schemas.microsoft.com/office/drawing/2014/main" id="{E67B7103-F0BB-4DBD-B565-31B42FF74AFE}"/>
              </a:ext>
            </a:extLst>
          </p:cNvPr>
          <p:cNvSpPr txBox="1"/>
          <p:nvPr/>
        </p:nvSpPr>
        <p:spPr>
          <a:xfrm>
            <a:off x="4555164" y="1395557"/>
            <a:ext cx="1971330" cy="261610"/>
          </a:xfrm>
          <a:prstGeom prst="rect">
            <a:avLst/>
          </a:prstGeom>
          <a:noFill/>
        </p:spPr>
        <p:txBody>
          <a:bodyPr wrap="square" rtlCol="0">
            <a:spAutoFit/>
          </a:bodyPr>
          <a:lstStyle/>
          <a:p>
            <a:pPr marL="0" marR="0" lvl="0" indent="0" algn="ctr" defTabSz="914400" rtl="0" eaLnBrk="1" fontAlgn="auto" latinLnBrk="0" hangingPunct="0">
              <a:lnSpc>
                <a:spcPct val="100000"/>
              </a:lnSpc>
              <a:spcBef>
                <a:spcPts val="0"/>
              </a:spcBef>
              <a:spcAft>
                <a:spcPts val="200"/>
              </a:spcAft>
              <a:buClrTx/>
              <a:buSzTx/>
              <a:buFontTx/>
              <a:buNone/>
              <a:tabLst/>
              <a:defRPr/>
            </a:pPr>
            <a:r>
              <a:rPr kumimoji="0" lang="en-US" sz="1050" b="1" i="0" u="none" strike="noStrike" kern="0" cap="none" spc="0" normalizeH="0" baseline="0" noProof="0">
                <a:ln>
                  <a:noFill/>
                </a:ln>
                <a:solidFill>
                  <a:srgbClr val="6FC2B4"/>
                </a:solidFill>
                <a:effectLst/>
                <a:uLnTx/>
                <a:uFillTx/>
                <a:latin typeface="Open Sans" panose="020B0606030504020204" pitchFamily="34" charset="0"/>
                <a:ea typeface="Open Sans" panose="020B0606030504020204" pitchFamily="34" charset="0"/>
                <a:cs typeface="Open Sans" panose="020B0606030504020204" pitchFamily="34" charset="0"/>
                <a:sym typeface="Open Sans"/>
              </a:rPr>
              <a:t>MARKET LEADERS</a:t>
            </a:r>
            <a:endParaRPr kumimoji="0" lang="en-US" sz="900" b="0" i="1" u="none" strike="noStrike" kern="0" cap="none" spc="0" normalizeH="0" baseline="0" noProof="0">
              <a:ln>
                <a:noFill/>
              </a:ln>
              <a:solidFill>
                <a:srgbClr val="6FC2B4"/>
              </a:solidFill>
              <a:effectLst/>
              <a:uLnTx/>
              <a:uFillTx/>
              <a:latin typeface="Open Sans" panose="020B0606030504020204" pitchFamily="34" charset="0"/>
              <a:ea typeface="Open Sans" panose="020B0606030504020204" pitchFamily="34" charset="0"/>
              <a:cs typeface="Open Sans" panose="020B0606030504020204" pitchFamily="34" charset="0"/>
              <a:sym typeface="Open Sans"/>
            </a:endParaRPr>
          </a:p>
        </p:txBody>
      </p:sp>
      <p:cxnSp>
        <p:nvCxnSpPr>
          <p:cNvPr id="137" name="Straight Connector 136">
            <a:extLst>
              <a:ext uri="{FF2B5EF4-FFF2-40B4-BE49-F238E27FC236}">
                <a16:creationId xmlns:a16="http://schemas.microsoft.com/office/drawing/2014/main" id="{20A55E27-8D31-45F2-ADFD-46732285AB5A}"/>
              </a:ext>
            </a:extLst>
          </p:cNvPr>
          <p:cNvCxnSpPr/>
          <p:nvPr/>
        </p:nvCxnSpPr>
        <p:spPr>
          <a:xfrm>
            <a:off x="4626563" y="2290047"/>
            <a:ext cx="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139" name="Rectangle: Rounded Corners 138">
            <a:extLst>
              <a:ext uri="{FF2B5EF4-FFF2-40B4-BE49-F238E27FC236}">
                <a16:creationId xmlns:a16="http://schemas.microsoft.com/office/drawing/2014/main" id="{3F352C9C-1F08-48FB-9218-1C1DE2F98BC1}"/>
              </a:ext>
            </a:extLst>
          </p:cNvPr>
          <p:cNvSpPr/>
          <p:nvPr/>
        </p:nvSpPr>
        <p:spPr bwMode="gray">
          <a:xfrm>
            <a:off x="7521773" y="1126395"/>
            <a:ext cx="4500639" cy="2458815"/>
          </a:xfrm>
          <a:prstGeom prst="roundRect">
            <a:avLst>
              <a:gd name="adj" fmla="val 4542"/>
            </a:avLst>
          </a:prstGeom>
          <a:noFill/>
          <a:ln w="19050" algn="ctr">
            <a:gradFill flip="none" rotWithShape="1">
              <a:gsLst>
                <a:gs pos="49000">
                  <a:srgbClr val="D7F4D0"/>
                </a:gs>
                <a:gs pos="51000">
                  <a:srgbClr val="A0D6DD"/>
                </a:gs>
              </a:gsLst>
              <a:lin ang="0" scaled="1"/>
              <a:tileRect/>
            </a:gradFill>
            <a:miter lim="800000"/>
            <a:headEnd/>
            <a:tailEnd/>
          </a:ln>
        </p:spPr>
        <p:txBody>
          <a:bodyPr wrap="square" lIns="88900" tIns="137160" rIns="88900" bIns="88900" rtlCol="0" anchor="t"/>
          <a:lstStyle/>
          <a:p>
            <a:pPr marL="228600" marR="0" lvl="1" indent="-22860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endParaRPr kumimoji="0" lang="en-US" sz="10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40" name="TextBox 139">
            <a:extLst>
              <a:ext uri="{FF2B5EF4-FFF2-40B4-BE49-F238E27FC236}">
                <a16:creationId xmlns:a16="http://schemas.microsoft.com/office/drawing/2014/main" id="{81985989-5021-41EF-A92F-434D02B90DC9}"/>
              </a:ext>
            </a:extLst>
          </p:cNvPr>
          <p:cNvSpPr txBox="1"/>
          <p:nvPr/>
        </p:nvSpPr>
        <p:spPr>
          <a:xfrm>
            <a:off x="8324678" y="1013250"/>
            <a:ext cx="2894829" cy="276999"/>
          </a:xfrm>
          <a:prstGeom prst="rect">
            <a:avLst/>
          </a:prstGeom>
          <a:solidFill>
            <a:schemeClr val="bg1"/>
          </a:solidFill>
        </p:spPr>
        <p:txBody>
          <a:bodyPr wrap="square" rtlCol="0">
            <a:spAutoFit/>
          </a:bodyPr>
          <a:lstStyle/>
          <a:p>
            <a:pPr marL="0" marR="0" lvl="0" indent="0" algn="ctr" defTabSz="914400" rtl="0" eaLnBrk="1" fontAlgn="auto" latinLnBrk="0" hangingPunct="0">
              <a:lnSpc>
                <a:spcPct val="100000"/>
              </a:lnSpc>
              <a:spcBef>
                <a:spcPts val="0"/>
              </a:spcBef>
              <a:spcAft>
                <a:spcPts val="200"/>
              </a:spcAft>
              <a:buClrTx/>
              <a:buSzTx/>
              <a:buFontTx/>
              <a:buNone/>
              <a:tabLst/>
              <a:defRPr/>
            </a:pPr>
            <a:r>
              <a:rPr kumimoji="0" lang="en-US" sz="1200" b="1" i="0" u="none" strike="noStrike" kern="0" cap="none" spc="0" normalizeH="0" baseline="0" noProof="0">
                <a:ln>
                  <a:noFill/>
                </a:ln>
                <a:solidFill>
                  <a:srgbClr val="00B0F0"/>
                </a:solidFill>
                <a:effectLst/>
                <a:uLnTx/>
                <a:uFillTx/>
                <a:latin typeface="Open Sans" panose="020B0606030504020204" pitchFamily="34" charset="0"/>
                <a:ea typeface="Open Sans" panose="020B0606030504020204" pitchFamily="34" charset="0"/>
                <a:cs typeface="Open Sans" panose="020B0606030504020204" pitchFamily="34" charset="0"/>
                <a:sym typeface="Open Sans"/>
              </a:rPr>
              <a:t>IMPLICATIONS FOR DELOITTE</a:t>
            </a:r>
            <a:endParaRPr kumimoji="0" lang="en-US" sz="1050" b="0" i="0" u="none" strike="noStrike" kern="0" cap="none" spc="0" normalizeH="0" baseline="0" noProof="0">
              <a:ln>
                <a:noFill/>
              </a:ln>
              <a:solidFill>
                <a:srgbClr val="00B0F0"/>
              </a:solidFill>
              <a:effectLst/>
              <a:uLnTx/>
              <a:uFillTx/>
              <a:latin typeface="Open Sans" panose="020B0606030504020204" pitchFamily="34" charset="0"/>
              <a:ea typeface="Open Sans" panose="020B0606030504020204" pitchFamily="34" charset="0"/>
              <a:cs typeface="Open Sans" panose="020B0606030504020204" pitchFamily="34" charset="0"/>
              <a:sym typeface="Open Sans"/>
            </a:endParaRPr>
          </a:p>
        </p:txBody>
      </p:sp>
      <p:pic>
        <p:nvPicPr>
          <p:cNvPr id="141" name="Picture 6" descr="Logos &amp; Brand Guidelines | NVIDIA">
            <a:extLst>
              <a:ext uri="{FF2B5EF4-FFF2-40B4-BE49-F238E27FC236}">
                <a16:creationId xmlns:a16="http://schemas.microsoft.com/office/drawing/2014/main" id="{02220CAB-4210-442E-B016-65CFA616581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
          <a:stretch/>
        </p:blipFill>
        <p:spPr bwMode="auto">
          <a:xfrm>
            <a:off x="5259287" y="1593837"/>
            <a:ext cx="810396" cy="607472"/>
          </a:xfrm>
          <a:prstGeom prst="rect">
            <a:avLst/>
          </a:prstGeom>
          <a:noFill/>
          <a:extLst>
            <a:ext uri="{909E8E84-426E-40DD-AFC4-6F175D3DCCD1}">
              <a14:hiddenFill xmlns:a14="http://schemas.microsoft.com/office/drawing/2010/main">
                <a:solidFill>
                  <a:srgbClr val="FFFFFF"/>
                </a:solidFill>
              </a14:hiddenFill>
            </a:ext>
          </a:extLst>
        </p:spPr>
      </p:pic>
      <p:pic>
        <p:nvPicPr>
          <p:cNvPr id="144" name="Picture 2">
            <a:extLst>
              <a:ext uri="{FF2B5EF4-FFF2-40B4-BE49-F238E27FC236}">
                <a16:creationId xmlns:a16="http://schemas.microsoft.com/office/drawing/2014/main" id="{C53DC77D-10CA-47E3-B26F-8A56E8061BA3}"/>
              </a:ext>
            </a:extLst>
          </p:cNvPr>
          <p:cNvPicPr>
            <a:picLocks noChangeAspect="1" noChangeArrowheads="1"/>
          </p:cNvPicPr>
          <p:nvPr/>
        </p:nvPicPr>
        <p:blipFill>
          <a:blip r:embed="rId6" cstate="email">
            <a:extLst>
              <a:ext uri="{28A0092B-C50C-407E-A947-70E740481C1C}">
                <a14:useLocalDpi xmlns:a14="http://schemas.microsoft.com/office/drawing/2010/main" val="0"/>
              </a:ext>
            </a:extLst>
          </a:blip>
          <a:srcRect/>
          <a:stretch>
            <a:fillRect/>
          </a:stretch>
        </p:blipFill>
        <p:spPr bwMode="auto">
          <a:xfrm>
            <a:off x="6188758" y="2700562"/>
            <a:ext cx="820876" cy="200658"/>
          </a:xfrm>
          <a:prstGeom prst="rect">
            <a:avLst/>
          </a:prstGeom>
          <a:noFill/>
          <a:extLst>
            <a:ext uri="{909E8E84-426E-40DD-AFC4-6F175D3DCCD1}">
              <a14:hiddenFill xmlns:a14="http://schemas.microsoft.com/office/drawing/2010/main">
                <a:solidFill>
                  <a:srgbClr val="FFFFFF"/>
                </a:solidFill>
              </a14:hiddenFill>
            </a:ext>
          </a:extLst>
        </p:spPr>
      </p:pic>
      <p:pic>
        <p:nvPicPr>
          <p:cNvPr id="146" name="Picture 145">
            <a:extLst>
              <a:ext uri="{FF2B5EF4-FFF2-40B4-BE49-F238E27FC236}">
                <a16:creationId xmlns:a16="http://schemas.microsoft.com/office/drawing/2014/main" id="{7B14F421-7050-4BE0-A4E6-F8280581AF2E}"/>
              </a:ext>
            </a:extLst>
          </p:cNvPr>
          <p:cNvPicPr>
            <a:picLocks noChangeAspect="1"/>
          </p:cNvPicPr>
          <p:nvPr/>
        </p:nvPicPr>
        <p:blipFill rotWithShape="1">
          <a:blip r:embed="rId7"/>
          <a:srcRect l="6489" t="16092" r="5489" b="17383"/>
          <a:stretch/>
        </p:blipFill>
        <p:spPr>
          <a:xfrm>
            <a:off x="6372440" y="3837214"/>
            <a:ext cx="453512" cy="342755"/>
          </a:xfrm>
          <a:prstGeom prst="rect">
            <a:avLst/>
          </a:prstGeom>
        </p:spPr>
      </p:pic>
      <p:pic>
        <p:nvPicPr>
          <p:cNvPr id="147" name="Picture 146">
            <a:extLst>
              <a:ext uri="{FF2B5EF4-FFF2-40B4-BE49-F238E27FC236}">
                <a16:creationId xmlns:a16="http://schemas.microsoft.com/office/drawing/2014/main" id="{143AA499-74C4-4286-9BAF-D625BBADB1A9}"/>
              </a:ext>
            </a:extLst>
          </p:cNvPr>
          <p:cNvPicPr>
            <a:picLocks noChangeAspect="1"/>
          </p:cNvPicPr>
          <p:nvPr/>
        </p:nvPicPr>
        <p:blipFill>
          <a:blip r:embed="rId8"/>
          <a:stretch>
            <a:fillRect/>
          </a:stretch>
        </p:blipFill>
        <p:spPr>
          <a:xfrm>
            <a:off x="4211499" y="3894091"/>
            <a:ext cx="830128" cy="229001"/>
          </a:xfrm>
          <a:prstGeom prst="rect">
            <a:avLst/>
          </a:prstGeom>
          <a:solidFill>
            <a:schemeClr val="bg2">
              <a:lumMod val="90000"/>
            </a:schemeClr>
          </a:solidFill>
        </p:spPr>
      </p:pic>
      <p:pic>
        <p:nvPicPr>
          <p:cNvPr id="148" name="Picture 147">
            <a:extLst>
              <a:ext uri="{FF2B5EF4-FFF2-40B4-BE49-F238E27FC236}">
                <a16:creationId xmlns:a16="http://schemas.microsoft.com/office/drawing/2014/main" id="{008DECBB-620B-4021-AE73-C8EDD1EAE753}"/>
              </a:ext>
            </a:extLst>
          </p:cNvPr>
          <p:cNvPicPr>
            <a:picLocks noChangeAspect="1"/>
          </p:cNvPicPr>
          <p:nvPr/>
        </p:nvPicPr>
        <p:blipFill>
          <a:blip r:embed="rId9"/>
          <a:stretch>
            <a:fillRect/>
          </a:stretch>
        </p:blipFill>
        <p:spPr>
          <a:xfrm>
            <a:off x="5398509" y="3932417"/>
            <a:ext cx="531953" cy="152349"/>
          </a:xfrm>
          <a:prstGeom prst="rect">
            <a:avLst/>
          </a:prstGeom>
        </p:spPr>
      </p:pic>
      <p:pic>
        <p:nvPicPr>
          <p:cNvPr id="149" name="Picture 148">
            <a:extLst>
              <a:ext uri="{FF2B5EF4-FFF2-40B4-BE49-F238E27FC236}">
                <a16:creationId xmlns:a16="http://schemas.microsoft.com/office/drawing/2014/main" id="{647B64AE-F92C-4ECB-AA6A-7B4433CE6040}"/>
              </a:ext>
            </a:extLst>
          </p:cNvPr>
          <p:cNvPicPr>
            <a:picLocks noChangeAspect="1"/>
          </p:cNvPicPr>
          <p:nvPr/>
        </p:nvPicPr>
        <p:blipFill>
          <a:blip r:embed="rId10"/>
          <a:stretch>
            <a:fillRect/>
          </a:stretch>
        </p:blipFill>
        <p:spPr>
          <a:xfrm>
            <a:off x="6197357" y="5078218"/>
            <a:ext cx="709989" cy="122029"/>
          </a:xfrm>
          <a:prstGeom prst="rect">
            <a:avLst/>
          </a:prstGeom>
        </p:spPr>
      </p:pic>
      <p:sp>
        <p:nvSpPr>
          <p:cNvPr id="36" name="TextBox 35">
            <a:extLst>
              <a:ext uri="{FF2B5EF4-FFF2-40B4-BE49-F238E27FC236}">
                <a16:creationId xmlns:a16="http://schemas.microsoft.com/office/drawing/2014/main" id="{19DE8C4E-F790-4D50-B8F1-2DA571A1DE44}"/>
              </a:ext>
            </a:extLst>
          </p:cNvPr>
          <p:cNvSpPr txBox="1"/>
          <p:nvPr/>
        </p:nvSpPr>
        <p:spPr>
          <a:xfrm>
            <a:off x="3943234" y="4140098"/>
            <a:ext cx="1241101" cy="784830"/>
          </a:xfrm>
          <a:prstGeom prst="rect">
            <a:avLst/>
          </a:prstGeom>
          <a:noFill/>
        </p:spPr>
        <p:txBody>
          <a:bodyPr wrap="square">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900" b="0" i="1" u="none" strike="noStrike" kern="0" cap="none" spc="0" normalizeH="0" baseline="0" noProof="0">
                <a:ln>
                  <a:noFill/>
                </a:ln>
                <a:effectLst/>
                <a:uLnTx/>
                <a:uFillTx/>
                <a:latin typeface="Open Sans" panose="020B0606030504020204" pitchFamily="34" charset="0"/>
                <a:ea typeface="Open Sans" panose="020B0606030504020204" pitchFamily="34" charset="0"/>
                <a:cs typeface="Open Sans" panose="020B0606030504020204" pitchFamily="34" charset="0"/>
                <a:sym typeface="Open Sans"/>
              </a:rPr>
              <a:t>Search Engine Optimization (SEO) optimized blog posts, copy, summaries</a:t>
            </a:r>
          </a:p>
        </p:txBody>
      </p:sp>
      <p:sp>
        <p:nvSpPr>
          <p:cNvPr id="40" name="TextBox 39">
            <a:extLst>
              <a:ext uri="{FF2B5EF4-FFF2-40B4-BE49-F238E27FC236}">
                <a16:creationId xmlns:a16="http://schemas.microsoft.com/office/drawing/2014/main" id="{FA3F8AE3-6FF9-415E-B526-883055B68005}"/>
              </a:ext>
            </a:extLst>
          </p:cNvPr>
          <p:cNvSpPr txBox="1"/>
          <p:nvPr/>
        </p:nvSpPr>
        <p:spPr>
          <a:xfrm>
            <a:off x="6147260" y="4140098"/>
            <a:ext cx="1112917" cy="507831"/>
          </a:xfrm>
          <a:prstGeom prst="rect">
            <a:avLst/>
          </a:prstGeom>
          <a:noFill/>
        </p:spPr>
        <p:txBody>
          <a:bodyPr wrap="square">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900" b="0" i="1" u="none" strike="noStrike" kern="0" cap="none" spc="0" normalizeH="0" baseline="0" noProof="0">
                <a:ln>
                  <a:noFill/>
                </a:ln>
                <a:effectLst/>
                <a:uLnTx/>
                <a:uFillTx/>
                <a:latin typeface="Open Sans" panose="020B0606030504020204" pitchFamily="34" charset="0"/>
                <a:ea typeface="Open Sans" panose="020B0606030504020204" pitchFamily="34" charset="0"/>
                <a:cs typeface="Open Sans" panose="020B0606030504020204" pitchFamily="34" charset="0"/>
                <a:sym typeface="Open Sans"/>
              </a:rPr>
              <a:t>Copywriting across mediums using GPT-3</a:t>
            </a:r>
          </a:p>
        </p:txBody>
      </p:sp>
      <p:sp>
        <p:nvSpPr>
          <p:cNvPr id="41" name="TextBox 40">
            <a:extLst>
              <a:ext uri="{FF2B5EF4-FFF2-40B4-BE49-F238E27FC236}">
                <a16:creationId xmlns:a16="http://schemas.microsoft.com/office/drawing/2014/main" id="{2B9E5C49-22E1-437D-9B25-8F9BEFCDC723}"/>
              </a:ext>
            </a:extLst>
          </p:cNvPr>
          <p:cNvSpPr txBox="1"/>
          <p:nvPr/>
        </p:nvSpPr>
        <p:spPr>
          <a:xfrm>
            <a:off x="5930462" y="5204239"/>
            <a:ext cx="1434533" cy="646331"/>
          </a:xfrm>
          <a:prstGeom prst="rect">
            <a:avLst/>
          </a:prstGeom>
          <a:noFill/>
        </p:spPr>
        <p:txBody>
          <a:bodyPr wrap="square">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900" b="0" i="1" u="none" strike="noStrike" kern="0" cap="none" spc="0" normalizeH="0" baseline="0" noProof="0">
                <a:ln>
                  <a:noFill/>
                </a:ln>
                <a:effectLst/>
                <a:uLnTx/>
                <a:uFillTx/>
                <a:latin typeface="Open Sans" panose="020B0606030504020204" pitchFamily="34" charset="0"/>
                <a:ea typeface="Open Sans" panose="020B0606030504020204" pitchFamily="34" charset="0"/>
                <a:cs typeface="Open Sans" panose="020B0606030504020204" pitchFamily="34" charset="0"/>
                <a:sym typeface="Open Sans"/>
              </a:rPr>
              <a:t>Cyber Threat Detection and Response. </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900" b="0" i="1" u="none" strike="noStrike" kern="0" cap="none" spc="0" normalizeH="0" baseline="0" noProof="0">
                <a:ln>
                  <a:noFill/>
                </a:ln>
                <a:effectLst/>
                <a:uLnTx/>
                <a:uFillTx/>
                <a:latin typeface="Open Sans" panose="020B0606030504020204" pitchFamily="34" charset="0"/>
                <a:ea typeface="Open Sans" panose="020B0606030504020204" pitchFamily="34" charset="0"/>
                <a:cs typeface="Open Sans" panose="020B0606030504020204" pitchFamily="34" charset="0"/>
                <a:sym typeface="Open Sans"/>
              </a:rPr>
              <a:t>Uses Microsoft Amazon Web Services (AWS)</a:t>
            </a:r>
          </a:p>
        </p:txBody>
      </p:sp>
      <p:sp>
        <p:nvSpPr>
          <p:cNvPr id="42" name="TextBox 41">
            <a:extLst>
              <a:ext uri="{FF2B5EF4-FFF2-40B4-BE49-F238E27FC236}">
                <a16:creationId xmlns:a16="http://schemas.microsoft.com/office/drawing/2014/main" id="{AD3E889D-27BD-4BB1-89BC-68CC51439884}"/>
              </a:ext>
            </a:extLst>
          </p:cNvPr>
          <p:cNvSpPr txBox="1"/>
          <p:nvPr/>
        </p:nvSpPr>
        <p:spPr>
          <a:xfrm>
            <a:off x="4100605" y="2097169"/>
            <a:ext cx="1051917" cy="507831"/>
          </a:xfrm>
          <a:prstGeom prst="rect">
            <a:avLst/>
          </a:prstGeom>
          <a:noFill/>
        </p:spPr>
        <p:txBody>
          <a:bodyPr wrap="square">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900" b="0" i="1" u="none" strike="noStrike" kern="0" cap="none" spc="0" normalizeH="0" baseline="0" noProof="0">
                <a:ln>
                  <a:noFill/>
                </a:ln>
                <a:effectLst/>
                <a:uLnTx/>
                <a:uFillTx/>
                <a:latin typeface="Open Sans" panose="020B0606030504020204" pitchFamily="34" charset="0"/>
                <a:ea typeface="Open Sans" panose="020B0606030504020204" pitchFamily="34" charset="0"/>
                <a:cs typeface="Open Sans" panose="020B0606030504020204" pitchFamily="34" charset="0"/>
                <a:sym typeface="Open Sans"/>
              </a:rPr>
              <a:t>Make-A-Video: Text to Video Generation</a:t>
            </a:r>
          </a:p>
        </p:txBody>
      </p:sp>
      <p:sp>
        <p:nvSpPr>
          <p:cNvPr id="43" name="TextBox 42">
            <a:extLst>
              <a:ext uri="{FF2B5EF4-FFF2-40B4-BE49-F238E27FC236}">
                <a16:creationId xmlns:a16="http://schemas.microsoft.com/office/drawing/2014/main" id="{C2F6B98E-01CF-4E11-9931-E776C2BC2265}"/>
              </a:ext>
            </a:extLst>
          </p:cNvPr>
          <p:cNvSpPr txBox="1"/>
          <p:nvPr/>
        </p:nvSpPr>
        <p:spPr>
          <a:xfrm>
            <a:off x="5138527" y="2113318"/>
            <a:ext cx="1051917" cy="369332"/>
          </a:xfrm>
          <a:prstGeom prst="rect">
            <a:avLst/>
          </a:prstGeom>
          <a:noFill/>
        </p:spPr>
        <p:txBody>
          <a:bodyPr wrap="square">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lang="en-US" sz="900" i="1" kern="0">
                <a:latin typeface="Open Sans" panose="020B0606030504020204" pitchFamily="34" charset="0"/>
                <a:ea typeface="Open Sans" panose="020B0606030504020204" pitchFamily="34" charset="0"/>
                <a:cs typeface="Open Sans" panose="020B0606030504020204" pitchFamily="34" charset="0"/>
                <a:sym typeface="Open Sans"/>
              </a:rPr>
              <a:t>2D &amp; 3D Content Generation</a:t>
            </a:r>
            <a:endParaRPr kumimoji="0" lang="en-US" sz="900" b="0" i="1" u="none" strike="noStrike" kern="0" cap="none" spc="0" normalizeH="0" baseline="0" noProof="0">
              <a:ln>
                <a:noFill/>
              </a:ln>
              <a:effectLst/>
              <a:uLnTx/>
              <a:uFillTx/>
              <a:latin typeface="Open Sans" panose="020B0606030504020204" pitchFamily="34" charset="0"/>
              <a:ea typeface="Open Sans" panose="020B0606030504020204" pitchFamily="34" charset="0"/>
              <a:cs typeface="Open Sans" panose="020B0606030504020204" pitchFamily="34" charset="0"/>
              <a:sym typeface="Open Sans"/>
            </a:endParaRPr>
          </a:p>
        </p:txBody>
      </p:sp>
      <p:sp>
        <p:nvSpPr>
          <p:cNvPr id="44" name="TextBox 43">
            <a:extLst>
              <a:ext uri="{FF2B5EF4-FFF2-40B4-BE49-F238E27FC236}">
                <a16:creationId xmlns:a16="http://schemas.microsoft.com/office/drawing/2014/main" id="{50AEBFE6-EDB5-4283-AAED-776A24F3DDA1}"/>
              </a:ext>
            </a:extLst>
          </p:cNvPr>
          <p:cNvSpPr txBox="1"/>
          <p:nvPr/>
        </p:nvSpPr>
        <p:spPr>
          <a:xfrm>
            <a:off x="6028459" y="2108672"/>
            <a:ext cx="1141474" cy="369332"/>
          </a:xfrm>
          <a:prstGeom prst="rect">
            <a:avLst/>
          </a:prstGeom>
          <a:noFill/>
        </p:spPr>
        <p:txBody>
          <a:bodyPr wrap="square">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900" b="0" i="1" u="none" strike="noStrike" kern="0" cap="none" spc="0" normalizeH="0" baseline="0" noProof="0">
                <a:ln>
                  <a:noFill/>
                </a:ln>
                <a:effectLst/>
                <a:uLnTx/>
                <a:uFillTx/>
                <a:latin typeface="Open Sans" panose="020B0606030504020204" pitchFamily="34" charset="0"/>
                <a:ea typeface="Open Sans" panose="020B0606030504020204" pitchFamily="34" charset="0"/>
                <a:cs typeface="Open Sans" panose="020B0606030504020204" pitchFamily="34" charset="0"/>
                <a:sym typeface="Open Sans"/>
              </a:rPr>
              <a:t> Internet Search (Bing by GPT-3)</a:t>
            </a:r>
          </a:p>
        </p:txBody>
      </p:sp>
      <p:sp>
        <p:nvSpPr>
          <p:cNvPr id="45" name="TextBox 44">
            <a:extLst>
              <a:ext uri="{FF2B5EF4-FFF2-40B4-BE49-F238E27FC236}">
                <a16:creationId xmlns:a16="http://schemas.microsoft.com/office/drawing/2014/main" id="{927853E3-813E-40A7-BE5D-BFF85932376E}"/>
              </a:ext>
            </a:extLst>
          </p:cNvPr>
          <p:cNvSpPr txBox="1"/>
          <p:nvPr/>
        </p:nvSpPr>
        <p:spPr>
          <a:xfrm>
            <a:off x="4025946" y="2945260"/>
            <a:ext cx="1201234" cy="507831"/>
          </a:xfrm>
          <a:prstGeom prst="rect">
            <a:avLst/>
          </a:prstGeom>
          <a:noFill/>
        </p:spPr>
        <p:txBody>
          <a:bodyPr wrap="square">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900" b="0" i="1" u="none" strike="noStrike" kern="0" cap="none" spc="0" normalizeH="0" baseline="0" noProof="0">
                <a:ln>
                  <a:noFill/>
                </a:ln>
                <a:effectLst/>
                <a:uLnTx/>
                <a:uFillTx/>
                <a:latin typeface="Open Sans" panose="020B0606030504020204" pitchFamily="34" charset="0"/>
                <a:ea typeface="Open Sans" panose="020B0606030504020204" pitchFamily="34" charset="0"/>
                <a:cs typeface="Open Sans" panose="020B0606030504020204" pitchFamily="34" charset="0"/>
                <a:sym typeface="Open Sans"/>
              </a:rPr>
              <a:t>Various Generative AI Use Cases offered as a service</a:t>
            </a:r>
            <a:endParaRPr kumimoji="0" lang="en-US" sz="900" b="0" i="1" u="none" strike="noStrike" kern="0" cap="none" spc="0" normalizeH="0" baseline="0" noProof="0">
              <a:ln>
                <a:noFill/>
              </a:ln>
              <a:solidFill>
                <a:srgbClr val="C00000"/>
              </a:solidFill>
              <a:effectLst/>
              <a:uLnTx/>
              <a:uFillTx/>
              <a:latin typeface="Open Sans" panose="020B0606030504020204" pitchFamily="34" charset="0"/>
              <a:ea typeface="Open Sans" panose="020B0606030504020204" pitchFamily="34" charset="0"/>
              <a:cs typeface="Open Sans" panose="020B0606030504020204" pitchFamily="34" charset="0"/>
              <a:sym typeface="Open Sans"/>
            </a:endParaRPr>
          </a:p>
        </p:txBody>
      </p:sp>
      <p:cxnSp>
        <p:nvCxnSpPr>
          <p:cNvPr id="50" name="Straight Connector 49">
            <a:extLst>
              <a:ext uri="{FF2B5EF4-FFF2-40B4-BE49-F238E27FC236}">
                <a16:creationId xmlns:a16="http://schemas.microsoft.com/office/drawing/2014/main" id="{0AB6755D-9EBD-43A8-A3DE-75F546610FD0}"/>
              </a:ext>
            </a:extLst>
          </p:cNvPr>
          <p:cNvCxnSpPr>
            <a:cxnSpLocks/>
            <a:stCxn id="144" idx="0"/>
            <a:endCxn id="44" idx="2"/>
          </p:cNvCxnSpPr>
          <p:nvPr/>
        </p:nvCxnSpPr>
        <p:spPr>
          <a:xfrm flipV="1">
            <a:off x="6599196" y="2478004"/>
            <a:ext cx="0" cy="222558"/>
          </a:xfrm>
          <a:prstGeom prst="line">
            <a:avLst/>
          </a:prstGeom>
          <a:ln>
            <a:solidFill>
              <a:schemeClr val="tx2"/>
            </a:solidFill>
            <a:prstDash val="lgDash"/>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FD535BAB-8410-49AC-A059-2ED42520632B}"/>
              </a:ext>
            </a:extLst>
          </p:cNvPr>
          <p:cNvCxnSpPr>
            <a:cxnSpLocks/>
            <a:endCxn id="43" idx="2"/>
          </p:cNvCxnSpPr>
          <p:nvPr/>
        </p:nvCxnSpPr>
        <p:spPr>
          <a:xfrm flipV="1">
            <a:off x="5664486" y="2482650"/>
            <a:ext cx="0" cy="1403548"/>
          </a:xfrm>
          <a:prstGeom prst="line">
            <a:avLst/>
          </a:prstGeom>
          <a:ln>
            <a:solidFill>
              <a:schemeClr val="tx2"/>
            </a:solidFill>
            <a:prstDash val="lgDash"/>
          </a:ln>
        </p:spPr>
        <p:style>
          <a:lnRef idx="1">
            <a:schemeClr val="accent1"/>
          </a:lnRef>
          <a:fillRef idx="0">
            <a:schemeClr val="accent1"/>
          </a:fillRef>
          <a:effectRef idx="0">
            <a:schemeClr val="accent1"/>
          </a:effectRef>
          <a:fontRef idx="minor">
            <a:schemeClr val="tx1"/>
          </a:fontRef>
        </p:style>
      </p:cxnSp>
      <p:sp>
        <p:nvSpPr>
          <p:cNvPr id="130" name="TextBox 129">
            <a:extLst>
              <a:ext uri="{FF2B5EF4-FFF2-40B4-BE49-F238E27FC236}">
                <a16:creationId xmlns:a16="http://schemas.microsoft.com/office/drawing/2014/main" id="{7132C975-E9D1-44EC-8AB4-750DF000E276}"/>
              </a:ext>
            </a:extLst>
          </p:cNvPr>
          <p:cNvSpPr txBox="1"/>
          <p:nvPr/>
        </p:nvSpPr>
        <p:spPr>
          <a:xfrm>
            <a:off x="5115546" y="3602832"/>
            <a:ext cx="1081811" cy="261610"/>
          </a:xfrm>
          <a:prstGeom prst="rect">
            <a:avLst/>
          </a:prstGeom>
          <a:solidFill>
            <a:schemeClr val="bg1"/>
          </a:solidFill>
        </p:spPr>
        <p:txBody>
          <a:bodyPr wrap="square" rtlCol="0">
            <a:spAutoFit/>
          </a:bodyPr>
          <a:lstStyle/>
          <a:p>
            <a:pPr marL="0" marR="0" lvl="0" indent="0" algn="ctr" defTabSz="914400" rtl="0" eaLnBrk="1" fontAlgn="auto" latinLnBrk="0" hangingPunct="0">
              <a:lnSpc>
                <a:spcPct val="100000"/>
              </a:lnSpc>
              <a:spcBef>
                <a:spcPts val="0"/>
              </a:spcBef>
              <a:spcAft>
                <a:spcPts val="200"/>
              </a:spcAft>
              <a:buClrTx/>
              <a:buSzTx/>
              <a:buFontTx/>
              <a:buNone/>
              <a:tabLst/>
              <a:defRPr/>
            </a:pPr>
            <a:r>
              <a:rPr kumimoji="0" lang="en-US" sz="1050" b="1" i="0" u="none" strike="noStrike" kern="0" cap="none" spc="0" normalizeH="0" baseline="0" noProof="0">
                <a:ln>
                  <a:noFill/>
                </a:ln>
                <a:solidFill>
                  <a:srgbClr val="6FC2B4"/>
                </a:solidFill>
                <a:effectLst/>
                <a:uLnTx/>
                <a:uFillTx/>
                <a:latin typeface="Open Sans" panose="020B0606030504020204" pitchFamily="34" charset="0"/>
                <a:ea typeface="Open Sans" panose="020B0606030504020204" pitchFamily="34" charset="0"/>
                <a:cs typeface="Open Sans" panose="020B0606030504020204" pitchFamily="34" charset="0"/>
                <a:sym typeface="Open Sans"/>
              </a:rPr>
              <a:t>START-UPS</a:t>
            </a:r>
            <a:endParaRPr kumimoji="0" lang="en-US" sz="900" b="0" i="1" u="none" strike="noStrike" kern="0" cap="none" spc="0" normalizeH="0" baseline="0" noProof="0">
              <a:ln>
                <a:noFill/>
              </a:ln>
              <a:solidFill>
                <a:srgbClr val="6FC2B4"/>
              </a:solidFill>
              <a:effectLst/>
              <a:uLnTx/>
              <a:uFillTx/>
              <a:latin typeface="Open Sans" panose="020B0606030504020204" pitchFamily="34" charset="0"/>
              <a:ea typeface="Open Sans" panose="020B0606030504020204" pitchFamily="34" charset="0"/>
              <a:cs typeface="Open Sans" panose="020B0606030504020204" pitchFamily="34" charset="0"/>
              <a:sym typeface="Open Sans"/>
            </a:endParaRPr>
          </a:p>
        </p:txBody>
      </p:sp>
      <p:sp>
        <p:nvSpPr>
          <p:cNvPr id="150" name="TextBox 149">
            <a:extLst>
              <a:ext uri="{FF2B5EF4-FFF2-40B4-BE49-F238E27FC236}">
                <a16:creationId xmlns:a16="http://schemas.microsoft.com/office/drawing/2014/main" id="{6E2B48F1-485A-47C4-8356-9C303E674410}"/>
              </a:ext>
            </a:extLst>
          </p:cNvPr>
          <p:cNvSpPr txBox="1"/>
          <p:nvPr/>
        </p:nvSpPr>
        <p:spPr>
          <a:xfrm>
            <a:off x="5019399" y="4140098"/>
            <a:ext cx="1290908" cy="923330"/>
          </a:xfrm>
          <a:prstGeom prst="rect">
            <a:avLst/>
          </a:prstGeom>
          <a:noFill/>
        </p:spPr>
        <p:txBody>
          <a:bodyPr wrap="square">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lang="en-US" sz="900" i="1" kern="0">
                <a:latin typeface="Open Sans" panose="020B0606030504020204" pitchFamily="34" charset="0"/>
                <a:ea typeface="Open Sans" panose="020B0606030504020204" pitchFamily="34" charset="0"/>
                <a:cs typeface="Open Sans" panose="020B0606030504020204" pitchFamily="34" charset="0"/>
                <a:sym typeface="Open Sans"/>
              </a:rPr>
              <a:t>Natural Language Processing (NLP) toolkit and language model for developers.</a:t>
            </a:r>
            <a:r>
              <a:rPr kumimoji="0" lang="en-US" sz="900" b="0" i="1" u="none" strike="noStrike" kern="0" cap="none" spc="0" normalizeH="0" baseline="0" noProof="0">
                <a:ln>
                  <a:noFill/>
                </a:ln>
                <a:effectLst/>
                <a:uLnTx/>
                <a:uFillTx/>
                <a:latin typeface="Open Sans" panose="020B0606030504020204" pitchFamily="34" charset="0"/>
                <a:ea typeface="Open Sans" panose="020B0606030504020204" pitchFamily="34" charset="0"/>
                <a:cs typeface="Open Sans" panose="020B0606030504020204" pitchFamily="34" charset="0"/>
                <a:sym typeface="Open Sans"/>
              </a:rPr>
              <a:t> </a:t>
            </a:r>
            <a:r>
              <a:rPr lang="en-US" sz="900" i="1" kern="0">
                <a:latin typeface="Open Sans" panose="020B0606030504020204" pitchFamily="34" charset="0"/>
                <a:ea typeface="Open Sans" panose="020B0606030504020204" pitchFamily="34" charset="0"/>
                <a:cs typeface="Open Sans" panose="020B0606030504020204" pitchFamily="34" charset="0"/>
                <a:sym typeface="Open Sans"/>
              </a:rPr>
              <a:t>P</a:t>
            </a:r>
            <a:r>
              <a:rPr kumimoji="0" lang="en-US" sz="900" b="0" i="1" u="none" strike="noStrike" kern="0" cap="none" spc="0" normalizeH="0" baseline="0" noProof="0">
                <a:ln>
                  <a:noFill/>
                </a:ln>
                <a:effectLst/>
                <a:uLnTx/>
                <a:uFillTx/>
                <a:latin typeface="Open Sans" panose="020B0606030504020204" pitchFamily="34" charset="0"/>
                <a:ea typeface="Open Sans" panose="020B0606030504020204" pitchFamily="34" charset="0"/>
                <a:cs typeface="Open Sans" panose="020B0606030504020204" pitchFamily="34" charset="0"/>
                <a:sym typeface="Open Sans"/>
              </a:rPr>
              <a:t>art of NVIDIA inception program</a:t>
            </a:r>
          </a:p>
        </p:txBody>
      </p:sp>
      <p:sp>
        <p:nvSpPr>
          <p:cNvPr id="46" name="TextBox 45">
            <a:extLst>
              <a:ext uri="{FF2B5EF4-FFF2-40B4-BE49-F238E27FC236}">
                <a16:creationId xmlns:a16="http://schemas.microsoft.com/office/drawing/2014/main" id="{F21020C5-CDDB-40BD-BCE9-B0C8760F2D95}"/>
              </a:ext>
            </a:extLst>
          </p:cNvPr>
          <p:cNvSpPr txBox="1"/>
          <p:nvPr/>
        </p:nvSpPr>
        <p:spPr>
          <a:xfrm>
            <a:off x="5757939" y="2945260"/>
            <a:ext cx="1502239" cy="646331"/>
          </a:xfrm>
          <a:prstGeom prst="rect">
            <a:avLst/>
          </a:prstGeom>
          <a:noFill/>
        </p:spPr>
        <p:txBody>
          <a:bodyPr wrap="square">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900" b="0" i="1" u="none" strike="noStrike" kern="0" cap="none" spc="0" normalizeH="0" baseline="0" noProof="0">
                <a:ln>
                  <a:noFill/>
                </a:ln>
                <a:effectLst/>
                <a:uLnTx/>
                <a:uFillTx/>
                <a:latin typeface="Open Sans" panose="020B0606030504020204" pitchFamily="34" charset="0"/>
                <a:ea typeface="Open Sans" panose="020B0606030504020204" pitchFamily="34" charset="0"/>
                <a:cs typeface="Open Sans" panose="020B0606030504020204" pitchFamily="34" charset="0"/>
                <a:sym typeface="Open Sans"/>
              </a:rPr>
              <a:t>Natural Language Processing (NLP) Tasks &amp; </a:t>
            </a:r>
            <a:r>
              <a:rPr lang="en-US" sz="900" i="1" kern="0">
                <a:latin typeface="Open Sans" panose="020B0606030504020204" pitchFamily="34" charset="0"/>
                <a:ea typeface="Open Sans" panose="020B0606030504020204" pitchFamily="34" charset="0"/>
                <a:cs typeface="Open Sans" panose="020B0606030504020204" pitchFamily="34" charset="0"/>
                <a:sym typeface="Open Sans"/>
              </a:rPr>
              <a:t>Text-</a:t>
            </a:r>
            <a:r>
              <a:rPr kumimoji="0" lang="en-US" sz="900" b="0" i="1" u="none" strike="noStrike" kern="0" cap="none" spc="0" normalizeH="0" baseline="0" noProof="0">
                <a:ln>
                  <a:noFill/>
                </a:ln>
                <a:effectLst/>
                <a:uLnTx/>
                <a:uFillTx/>
                <a:latin typeface="Open Sans" panose="020B0606030504020204" pitchFamily="34" charset="0"/>
                <a:ea typeface="Open Sans" panose="020B0606030504020204" pitchFamily="34" charset="0"/>
                <a:cs typeface="Open Sans" panose="020B0606030504020204" pitchFamily="34" charset="0"/>
                <a:sym typeface="Open Sans"/>
              </a:rPr>
              <a:t>to-Image generation.</a:t>
            </a:r>
          </a:p>
          <a:p>
            <a:pPr marL="0" marR="0" lvl="0" indent="0" algn="ctr" defTabSz="914400" rtl="0" eaLnBrk="1" fontAlgn="auto" latinLnBrk="0" hangingPunct="0">
              <a:lnSpc>
                <a:spcPct val="100000"/>
              </a:lnSpc>
              <a:spcBef>
                <a:spcPts val="0"/>
              </a:spcBef>
              <a:spcAft>
                <a:spcPts val="0"/>
              </a:spcAft>
              <a:buClrTx/>
              <a:buSzTx/>
              <a:buFontTx/>
              <a:buNone/>
              <a:tabLst/>
              <a:defRPr/>
            </a:pPr>
            <a:r>
              <a:rPr lang="en-US" sz="900" i="1" kern="0">
                <a:latin typeface="Open Sans" panose="020B0606030504020204" pitchFamily="34" charset="0"/>
                <a:ea typeface="Open Sans" panose="020B0606030504020204" pitchFamily="34" charset="0"/>
                <a:cs typeface="Open Sans" panose="020B0606030504020204" pitchFamily="34" charset="0"/>
                <a:sym typeface="Open Sans"/>
              </a:rPr>
              <a:t>Invested by Microsoft</a:t>
            </a:r>
            <a:endParaRPr kumimoji="0" lang="en-US" sz="900" b="0" i="1" u="none" strike="noStrike" kern="0" cap="none" spc="0" normalizeH="0" baseline="0" noProof="0">
              <a:ln>
                <a:noFill/>
              </a:ln>
              <a:effectLst/>
              <a:uLnTx/>
              <a:uFillTx/>
              <a:latin typeface="Open Sans" panose="020B0606030504020204" pitchFamily="34" charset="0"/>
              <a:ea typeface="Open Sans" panose="020B0606030504020204" pitchFamily="34" charset="0"/>
              <a:cs typeface="Open Sans" panose="020B0606030504020204" pitchFamily="34" charset="0"/>
              <a:sym typeface="Open Sans"/>
            </a:endParaRPr>
          </a:p>
        </p:txBody>
      </p:sp>
      <p:sp>
        <p:nvSpPr>
          <p:cNvPr id="61" name="TextBox 60">
            <a:extLst>
              <a:ext uri="{FF2B5EF4-FFF2-40B4-BE49-F238E27FC236}">
                <a16:creationId xmlns:a16="http://schemas.microsoft.com/office/drawing/2014/main" id="{655C97B6-E1FA-498D-865B-45650EB0E903}"/>
              </a:ext>
            </a:extLst>
          </p:cNvPr>
          <p:cNvSpPr txBox="1"/>
          <p:nvPr/>
        </p:nvSpPr>
        <p:spPr>
          <a:xfrm>
            <a:off x="9883412" y="5970194"/>
            <a:ext cx="2480366" cy="200055"/>
          </a:xfrm>
          <a:prstGeom prst="rect">
            <a:avLst/>
          </a:prstGeom>
          <a:noFill/>
        </p:spPr>
        <p:txBody>
          <a:bodyPr wrap="square">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lang="en-US" sz="700" i="1" kern="0">
                <a:latin typeface="Open Sans" panose="020B0606030504020204" pitchFamily="34" charset="0"/>
                <a:ea typeface="Open Sans" panose="020B0606030504020204" pitchFamily="34" charset="0"/>
                <a:cs typeface="Open Sans" panose="020B0606030504020204" pitchFamily="34" charset="0"/>
                <a:sym typeface="Open Sans"/>
              </a:rPr>
              <a:t>Indicates co-development or investment</a:t>
            </a:r>
            <a:endParaRPr kumimoji="0" lang="en-US" sz="700" b="0" i="1" u="none" strike="noStrike" kern="0" cap="none" spc="0" normalizeH="0" baseline="0" noProof="0">
              <a:ln>
                <a:noFill/>
              </a:ln>
              <a:effectLst/>
              <a:uLnTx/>
              <a:uFillTx/>
              <a:latin typeface="Open Sans" panose="020B0606030504020204" pitchFamily="34" charset="0"/>
              <a:ea typeface="Open Sans" panose="020B0606030504020204" pitchFamily="34" charset="0"/>
              <a:cs typeface="Open Sans" panose="020B0606030504020204" pitchFamily="34" charset="0"/>
              <a:sym typeface="Open Sans"/>
            </a:endParaRPr>
          </a:p>
        </p:txBody>
      </p:sp>
      <p:cxnSp>
        <p:nvCxnSpPr>
          <p:cNvPr id="62" name="Straight Connector 61">
            <a:extLst>
              <a:ext uri="{FF2B5EF4-FFF2-40B4-BE49-F238E27FC236}">
                <a16:creationId xmlns:a16="http://schemas.microsoft.com/office/drawing/2014/main" id="{10091933-C303-41C7-BA91-967EAC5DF070}"/>
              </a:ext>
            </a:extLst>
          </p:cNvPr>
          <p:cNvCxnSpPr>
            <a:cxnSpLocks/>
          </p:cNvCxnSpPr>
          <p:nvPr/>
        </p:nvCxnSpPr>
        <p:spPr>
          <a:xfrm>
            <a:off x="9883412" y="6070221"/>
            <a:ext cx="367121" cy="0"/>
          </a:xfrm>
          <a:prstGeom prst="line">
            <a:avLst/>
          </a:prstGeom>
          <a:ln>
            <a:solidFill>
              <a:schemeClr val="tx2"/>
            </a:solidFill>
            <a:prstDash val="lgDash"/>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9CB47FA7-EF13-4A3F-A931-A4401E6E5D66}"/>
              </a:ext>
            </a:extLst>
          </p:cNvPr>
          <p:cNvPicPr>
            <a:picLocks noChangeAspect="1"/>
          </p:cNvPicPr>
          <p:nvPr/>
        </p:nvPicPr>
        <p:blipFill>
          <a:blip r:embed="rId11"/>
          <a:stretch>
            <a:fillRect/>
          </a:stretch>
        </p:blipFill>
        <p:spPr>
          <a:xfrm>
            <a:off x="4259851" y="5029695"/>
            <a:ext cx="733425" cy="219075"/>
          </a:xfrm>
          <a:prstGeom prst="rect">
            <a:avLst/>
          </a:prstGeom>
        </p:spPr>
      </p:pic>
      <p:sp>
        <p:nvSpPr>
          <p:cNvPr id="151" name="TextBox 150">
            <a:extLst>
              <a:ext uri="{FF2B5EF4-FFF2-40B4-BE49-F238E27FC236}">
                <a16:creationId xmlns:a16="http://schemas.microsoft.com/office/drawing/2014/main" id="{6C392281-402B-42BB-AF14-2AB4A9B38D7F}"/>
              </a:ext>
            </a:extLst>
          </p:cNvPr>
          <p:cNvSpPr txBox="1"/>
          <p:nvPr/>
        </p:nvSpPr>
        <p:spPr>
          <a:xfrm>
            <a:off x="4068792" y="5204239"/>
            <a:ext cx="1115543" cy="646331"/>
          </a:xfrm>
          <a:prstGeom prst="rect">
            <a:avLst/>
          </a:prstGeom>
          <a:noFill/>
        </p:spPr>
        <p:txBody>
          <a:bodyPr wrap="square">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900" b="0" i="1" u="none" strike="noStrike" kern="0" cap="none" spc="0" normalizeH="0" baseline="0" noProof="0">
                <a:ln>
                  <a:noFill/>
                </a:ln>
                <a:effectLst/>
                <a:uLnTx/>
                <a:uFillTx/>
                <a:latin typeface="Open Sans" panose="020B0606030504020204" pitchFamily="34" charset="0"/>
                <a:ea typeface="Open Sans" panose="020B0606030504020204" pitchFamily="34" charset="0"/>
                <a:cs typeface="Open Sans" panose="020B0606030504020204" pitchFamily="34" charset="0"/>
                <a:sym typeface="Open Sans"/>
              </a:rPr>
              <a:t>Content for digital ad, sales, social media, ecommerce</a:t>
            </a:r>
          </a:p>
        </p:txBody>
      </p:sp>
      <p:grpSp>
        <p:nvGrpSpPr>
          <p:cNvPr id="5" name="Group 4">
            <a:extLst>
              <a:ext uri="{FF2B5EF4-FFF2-40B4-BE49-F238E27FC236}">
                <a16:creationId xmlns:a16="http://schemas.microsoft.com/office/drawing/2014/main" id="{93B2C0BB-FD72-4196-8860-8F4D402296E0}"/>
              </a:ext>
            </a:extLst>
          </p:cNvPr>
          <p:cNvGrpSpPr/>
          <p:nvPr/>
        </p:nvGrpSpPr>
        <p:grpSpPr>
          <a:xfrm>
            <a:off x="7521773" y="3568022"/>
            <a:ext cx="4530797" cy="2394509"/>
            <a:chOff x="7521773" y="3855726"/>
            <a:chExt cx="4530797" cy="2203901"/>
          </a:xfrm>
        </p:grpSpPr>
        <p:sp>
          <p:nvSpPr>
            <p:cNvPr id="94" name="Rounded Rectangle 93">
              <a:extLst>
                <a:ext uri="{FF2B5EF4-FFF2-40B4-BE49-F238E27FC236}">
                  <a16:creationId xmlns:a16="http://schemas.microsoft.com/office/drawing/2014/main" id="{CF5DCBBB-06CF-4BF2-B28A-59BFD4F74098}"/>
                </a:ext>
              </a:extLst>
            </p:cNvPr>
            <p:cNvSpPr/>
            <p:nvPr/>
          </p:nvSpPr>
          <p:spPr bwMode="gray">
            <a:xfrm>
              <a:off x="7521773" y="4066876"/>
              <a:ext cx="4530797" cy="1992751"/>
            </a:xfrm>
            <a:prstGeom prst="roundRect">
              <a:avLst/>
            </a:prstGeom>
            <a:solidFill>
              <a:srgbClr val="D1E7F1"/>
            </a:solidFill>
            <a:ln w="19050" algn="ctr">
              <a:solidFill>
                <a:srgbClr val="62B5E5"/>
              </a:solidFill>
              <a:miter lim="800000"/>
              <a:headEnd/>
              <a:tailEnd/>
            </a:ln>
          </p:spPr>
          <p:txBody>
            <a:bodyPr wrap="square" lIns="88900" tIns="88900" rIns="88900" bIns="88900" rtlCol="0" anchor="ctr"/>
            <a:lstStyle/>
            <a:p>
              <a:pPr marL="342900" marR="0" lvl="0" indent="-342900" algn="l" defTabSz="914400" rtl="0" eaLnBrk="1" fontAlgn="auto" latinLnBrk="0" hangingPunct="1">
                <a:lnSpc>
                  <a:spcPct val="106000"/>
                </a:lnSpc>
                <a:spcBef>
                  <a:spcPts val="0"/>
                </a:spcBef>
                <a:spcAft>
                  <a:spcPts val="0"/>
                </a:spcAft>
                <a:buClrTx/>
                <a:buSzTx/>
                <a:buFont typeface="+mj-lt"/>
                <a:buAutoNum type="arabicPeriod"/>
                <a:tabLst/>
                <a:defRPr/>
              </a:pPr>
              <a:endParaRPr kumimoji="0" lang="en-US" sz="1000" b="1" i="0" u="none" strike="noStrike" kern="1200" cap="none" spc="0" normalizeH="0" baseline="0" noProof="0">
                <a:ln>
                  <a:noFill/>
                </a:ln>
                <a:effectLst/>
                <a:uLnTx/>
                <a:uFillTx/>
                <a:latin typeface="Open Sans" panose="020B0606030504020204" pitchFamily="34" charset="0"/>
                <a:ea typeface="Open Sans" panose="020B0606030504020204" pitchFamily="34" charset="0"/>
                <a:cs typeface="Open Sans" panose="020B0606030504020204" pitchFamily="34" charset="0"/>
              </a:endParaRPr>
            </a:p>
            <a:p>
              <a:pPr marL="342900" marR="0" lvl="0" indent="-342900" algn="l" defTabSz="914400" rtl="0" eaLnBrk="1" fontAlgn="auto" latinLnBrk="0" hangingPunct="1">
                <a:lnSpc>
                  <a:spcPct val="106000"/>
                </a:lnSpc>
                <a:spcBef>
                  <a:spcPts val="0"/>
                </a:spcBef>
                <a:spcAft>
                  <a:spcPts val="0"/>
                </a:spcAft>
                <a:buClrTx/>
                <a:buSzTx/>
                <a:buFont typeface="+mj-lt"/>
                <a:buAutoNum type="arabicPeriod"/>
                <a:tabLst/>
                <a:defRPr/>
              </a:pPr>
              <a:endParaRPr lang="en-US" sz="1000" b="1">
                <a:latin typeface="Open Sans" panose="020B0606030504020204" pitchFamily="34" charset="0"/>
                <a:ea typeface="Open Sans" panose="020B0606030504020204" pitchFamily="34" charset="0"/>
                <a:cs typeface="Open Sans" panose="020B0606030504020204" pitchFamily="34" charset="0"/>
              </a:endParaRPr>
            </a:p>
            <a:p>
              <a:pPr marR="0" lvl="0" algn="l" defTabSz="914400" rtl="0" eaLnBrk="1" fontAlgn="auto" latinLnBrk="0" hangingPunct="1">
                <a:lnSpc>
                  <a:spcPct val="106000"/>
                </a:lnSpc>
                <a:spcBef>
                  <a:spcPts val="0"/>
                </a:spcBef>
                <a:spcAft>
                  <a:spcPts val="0"/>
                </a:spcAft>
                <a:buClrTx/>
                <a:buSzTx/>
                <a:tabLst/>
                <a:defRPr/>
              </a:pPr>
              <a:endParaRPr kumimoji="0" lang="en-US" sz="1000" b="0" i="0" u="none" strike="sngStrike" kern="1200" cap="none" spc="0" normalizeH="0" baseline="0" noProof="0">
                <a:ln>
                  <a:noFill/>
                </a:ln>
                <a:effectLst/>
                <a:uLnTx/>
                <a:uFillTx/>
                <a:latin typeface="Open Sans" panose="020B0606030504020204" pitchFamily="34" charset="0"/>
                <a:ea typeface="Open Sans" panose="020B0606030504020204" pitchFamily="34" charset="0"/>
                <a:cs typeface="Open Sans" panose="020B0606030504020204" pitchFamily="34" charset="0"/>
              </a:endParaRPr>
            </a:p>
            <a:p>
              <a:pPr marL="342900" marR="0" lvl="0" indent="-342900" algn="l" defTabSz="914400" rtl="0" eaLnBrk="1" fontAlgn="auto" latinLnBrk="0" hangingPunct="1">
                <a:lnSpc>
                  <a:spcPct val="106000"/>
                </a:lnSpc>
                <a:spcBef>
                  <a:spcPts val="0"/>
                </a:spcBef>
                <a:spcAft>
                  <a:spcPts val="0"/>
                </a:spcAft>
                <a:buClrTx/>
                <a:buSzTx/>
                <a:buFont typeface="+mj-lt"/>
                <a:buAutoNum type="arabicPeriod"/>
                <a:tabLst/>
                <a:defRPr/>
              </a:pPr>
              <a:endParaRPr kumimoji="0" lang="en-US" sz="900" b="0" i="0" u="none" strike="noStrike" kern="1200" cap="none" spc="0" normalizeH="0" baseline="0" noProof="0">
                <a:ln>
                  <a:noFill/>
                </a:ln>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72" name="TextBox 71">
              <a:extLst>
                <a:ext uri="{FF2B5EF4-FFF2-40B4-BE49-F238E27FC236}">
                  <a16:creationId xmlns:a16="http://schemas.microsoft.com/office/drawing/2014/main" id="{358CC220-E77A-4F76-9845-2705375C560B}"/>
                </a:ext>
              </a:extLst>
            </p:cNvPr>
            <p:cNvSpPr txBox="1"/>
            <p:nvPr/>
          </p:nvSpPr>
          <p:spPr>
            <a:xfrm>
              <a:off x="8889613" y="3945827"/>
              <a:ext cx="1797461" cy="276999"/>
            </a:xfrm>
            <a:prstGeom prst="rect">
              <a:avLst/>
            </a:prstGeom>
            <a:solidFill>
              <a:schemeClr val="bg1"/>
            </a:solidFill>
            <a:ln w="19050">
              <a:solidFill>
                <a:srgbClr val="62B5E5"/>
              </a:solidFill>
            </a:ln>
          </p:spPr>
          <p:txBody>
            <a:bodyPr wrap="square" rtlCol="0">
              <a:spAutoFit/>
            </a:bodyPr>
            <a:lstStyle/>
            <a:p>
              <a:pPr marL="0" marR="0" lvl="0" indent="0" algn="ctr" defTabSz="914400" rtl="0" eaLnBrk="1" fontAlgn="auto" latinLnBrk="0" hangingPunct="0">
                <a:lnSpc>
                  <a:spcPct val="100000"/>
                </a:lnSpc>
                <a:spcBef>
                  <a:spcPts val="0"/>
                </a:spcBef>
                <a:spcAft>
                  <a:spcPts val="200"/>
                </a:spcAft>
                <a:buClrTx/>
                <a:buSzTx/>
                <a:buFontTx/>
                <a:buNone/>
                <a:tabLst/>
                <a:defRPr/>
              </a:pPr>
              <a:r>
                <a:rPr kumimoji="0" lang="en-US" sz="1200" b="1" i="0" u="none" strike="noStrike" kern="0" cap="none" spc="0" normalizeH="0" baseline="0" noProof="0">
                  <a:ln>
                    <a:noFill/>
                  </a:ln>
                  <a:solidFill>
                    <a:srgbClr val="00B0F0"/>
                  </a:solidFill>
                  <a:effectLst/>
                  <a:uLnTx/>
                  <a:uFillTx/>
                  <a:latin typeface="Open Sans" panose="020B0606030504020204" pitchFamily="34" charset="0"/>
                  <a:ea typeface="Open Sans" panose="020B0606030504020204" pitchFamily="34" charset="0"/>
                  <a:cs typeface="Open Sans" panose="020B0606030504020204" pitchFamily="34" charset="0"/>
                  <a:sym typeface="Open Sans"/>
                </a:rPr>
                <a:t>DEMO</a:t>
              </a:r>
              <a:endParaRPr kumimoji="0" lang="en-US" sz="1050" b="0" i="0" u="none" strike="noStrike" kern="0" cap="none" spc="0" normalizeH="0" baseline="0" noProof="0">
                <a:ln>
                  <a:noFill/>
                </a:ln>
                <a:solidFill>
                  <a:srgbClr val="00B0F0"/>
                </a:solidFill>
                <a:effectLst/>
                <a:uLnTx/>
                <a:uFillTx/>
                <a:latin typeface="Open Sans" panose="020B0606030504020204" pitchFamily="34" charset="0"/>
                <a:ea typeface="Open Sans" panose="020B0606030504020204" pitchFamily="34" charset="0"/>
                <a:cs typeface="Open Sans" panose="020B0606030504020204" pitchFamily="34" charset="0"/>
                <a:sym typeface="Open Sans"/>
              </a:endParaRPr>
            </a:p>
          </p:txBody>
        </p:sp>
        <p:grpSp>
          <p:nvGrpSpPr>
            <p:cNvPr id="73" name="Group 72">
              <a:extLst>
                <a:ext uri="{FF2B5EF4-FFF2-40B4-BE49-F238E27FC236}">
                  <a16:creationId xmlns:a16="http://schemas.microsoft.com/office/drawing/2014/main" id="{0D55D7F3-2559-4FEA-8B0D-15D9BCF2EDD5}"/>
                </a:ext>
              </a:extLst>
            </p:cNvPr>
            <p:cNvGrpSpPr/>
            <p:nvPr/>
          </p:nvGrpSpPr>
          <p:grpSpPr>
            <a:xfrm>
              <a:off x="8626155" y="3855726"/>
              <a:ext cx="457200" cy="457200"/>
              <a:chOff x="12037491" y="4540905"/>
              <a:chExt cx="457200" cy="457200"/>
            </a:xfrm>
          </p:grpSpPr>
          <p:sp>
            <p:nvSpPr>
              <p:cNvPr id="74" name="Oval 73">
                <a:extLst>
                  <a:ext uri="{FF2B5EF4-FFF2-40B4-BE49-F238E27FC236}">
                    <a16:creationId xmlns:a16="http://schemas.microsoft.com/office/drawing/2014/main" id="{31347EE1-8557-4781-8F53-DA08BBB6EBE7}"/>
                  </a:ext>
                </a:extLst>
              </p:cNvPr>
              <p:cNvSpPr/>
              <p:nvPr/>
            </p:nvSpPr>
            <p:spPr bwMode="gray">
              <a:xfrm>
                <a:off x="12037491" y="4540905"/>
                <a:ext cx="457200" cy="457200"/>
              </a:xfrm>
              <a:prstGeom prst="ellipse">
                <a:avLst/>
              </a:prstGeom>
              <a:solidFill>
                <a:schemeClr val="bg1"/>
              </a:solidFill>
              <a:ln w="19050" algn="ctr">
                <a:solidFill>
                  <a:srgbClr val="62B5E5"/>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grpSp>
            <p:nvGrpSpPr>
              <p:cNvPr id="75" name="Group 74">
                <a:extLst>
                  <a:ext uri="{FF2B5EF4-FFF2-40B4-BE49-F238E27FC236}">
                    <a16:creationId xmlns:a16="http://schemas.microsoft.com/office/drawing/2014/main" id="{940D2B67-EEFD-471D-9694-FFBEA3C39968}"/>
                  </a:ext>
                </a:extLst>
              </p:cNvPr>
              <p:cNvGrpSpPr/>
              <p:nvPr/>
            </p:nvGrpSpPr>
            <p:grpSpPr>
              <a:xfrm>
                <a:off x="12130943" y="4664787"/>
                <a:ext cx="272600" cy="209435"/>
                <a:chOff x="7686676" y="2170113"/>
                <a:chExt cx="968374" cy="798513"/>
              </a:xfrm>
              <a:solidFill>
                <a:srgbClr val="62B5E5"/>
              </a:solidFill>
            </p:grpSpPr>
            <p:sp>
              <p:nvSpPr>
                <p:cNvPr id="76" name="Freeform 89">
                  <a:extLst>
                    <a:ext uri="{FF2B5EF4-FFF2-40B4-BE49-F238E27FC236}">
                      <a16:creationId xmlns:a16="http://schemas.microsoft.com/office/drawing/2014/main" id="{5E26A35E-5093-488B-A0A1-0647CEAD730B}"/>
                    </a:ext>
                  </a:extLst>
                </p:cNvPr>
                <p:cNvSpPr>
                  <a:spLocks noEditPoints="1"/>
                </p:cNvSpPr>
                <p:nvPr/>
              </p:nvSpPr>
              <p:spPr bwMode="auto">
                <a:xfrm>
                  <a:off x="7786689" y="2238376"/>
                  <a:ext cx="757236" cy="661988"/>
                </a:xfrm>
                <a:custGeom>
                  <a:avLst/>
                  <a:gdLst>
                    <a:gd name="T0" fmla="*/ 0 w 453"/>
                    <a:gd name="T1" fmla="*/ 142 h 396"/>
                    <a:gd name="T2" fmla="*/ 0 w 453"/>
                    <a:gd name="T3" fmla="*/ 145 h 396"/>
                    <a:gd name="T4" fmla="*/ 0 w 453"/>
                    <a:gd name="T5" fmla="*/ 251 h 396"/>
                    <a:gd name="T6" fmla="*/ 0 w 453"/>
                    <a:gd name="T7" fmla="*/ 254 h 396"/>
                    <a:gd name="T8" fmla="*/ 453 w 453"/>
                    <a:gd name="T9" fmla="*/ 396 h 396"/>
                    <a:gd name="T10" fmla="*/ 453 w 453"/>
                    <a:gd name="T11" fmla="*/ 0 h 396"/>
                    <a:gd name="T12" fmla="*/ 0 w 453"/>
                    <a:gd name="T13" fmla="*/ 142 h 396"/>
                    <a:gd name="T14" fmla="*/ 378 w 453"/>
                    <a:gd name="T15" fmla="*/ 86 h 396"/>
                    <a:gd name="T16" fmla="*/ 79 w 453"/>
                    <a:gd name="T17" fmla="*/ 183 h 396"/>
                    <a:gd name="T18" fmla="*/ 76 w 453"/>
                    <a:gd name="T19" fmla="*/ 183 h 396"/>
                    <a:gd name="T20" fmla="*/ 64 w 453"/>
                    <a:gd name="T21" fmla="*/ 175 h 396"/>
                    <a:gd name="T22" fmla="*/ 72 w 453"/>
                    <a:gd name="T23" fmla="*/ 160 h 396"/>
                    <a:gd name="T24" fmla="*/ 370 w 453"/>
                    <a:gd name="T25" fmla="*/ 63 h 396"/>
                    <a:gd name="T26" fmla="*/ 385 w 453"/>
                    <a:gd name="T27" fmla="*/ 71 h 396"/>
                    <a:gd name="T28" fmla="*/ 378 w 453"/>
                    <a:gd name="T29" fmla="*/ 86 h 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53" h="396">
                      <a:moveTo>
                        <a:pt x="0" y="142"/>
                      </a:moveTo>
                      <a:cubicBezTo>
                        <a:pt x="0" y="143"/>
                        <a:pt x="0" y="144"/>
                        <a:pt x="0" y="145"/>
                      </a:cubicBezTo>
                      <a:cubicBezTo>
                        <a:pt x="0" y="251"/>
                        <a:pt x="0" y="251"/>
                        <a:pt x="0" y="251"/>
                      </a:cubicBezTo>
                      <a:cubicBezTo>
                        <a:pt x="0" y="252"/>
                        <a:pt x="0" y="253"/>
                        <a:pt x="0" y="254"/>
                      </a:cubicBezTo>
                      <a:cubicBezTo>
                        <a:pt x="453" y="396"/>
                        <a:pt x="453" y="396"/>
                        <a:pt x="453" y="396"/>
                      </a:cubicBezTo>
                      <a:cubicBezTo>
                        <a:pt x="453" y="0"/>
                        <a:pt x="453" y="0"/>
                        <a:pt x="453" y="0"/>
                      </a:cubicBezTo>
                      <a:lnTo>
                        <a:pt x="0" y="142"/>
                      </a:lnTo>
                      <a:close/>
                      <a:moveTo>
                        <a:pt x="378" y="86"/>
                      </a:moveTo>
                      <a:cubicBezTo>
                        <a:pt x="79" y="183"/>
                        <a:pt x="79" y="183"/>
                        <a:pt x="79" y="183"/>
                      </a:cubicBezTo>
                      <a:cubicBezTo>
                        <a:pt x="78" y="183"/>
                        <a:pt x="77" y="183"/>
                        <a:pt x="76" y="183"/>
                      </a:cubicBezTo>
                      <a:cubicBezTo>
                        <a:pt x="71" y="183"/>
                        <a:pt x="66" y="180"/>
                        <a:pt x="64" y="175"/>
                      </a:cubicBezTo>
                      <a:cubicBezTo>
                        <a:pt x="62" y="169"/>
                        <a:pt x="66" y="162"/>
                        <a:pt x="72" y="160"/>
                      </a:cubicBezTo>
                      <a:cubicBezTo>
                        <a:pt x="370" y="63"/>
                        <a:pt x="370" y="63"/>
                        <a:pt x="370" y="63"/>
                      </a:cubicBezTo>
                      <a:cubicBezTo>
                        <a:pt x="377" y="61"/>
                        <a:pt x="383" y="64"/>
                        <a:pt x="385" y="71"/>
                      </a:cubicBezTo>
                      <a:cubicBezTo>
                        <a:pt x="388" y="77"/>
                        <a:pt x="384" y="84"/>
                        <a:pt x="378" y="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Open Sans" panose="020B0606030504020204" pitchFamily="34" charset="0"/>
                    <a:ea typeface="Open Sans" panose="020B0606030504020204" pitchFamily="34" charset="0"/>
                    <a:cs typeface="Open Sans" panose="020B0606030504020204" pitchFamily="34" charset="0"/>
                  </a:endParaRPr>
                </a:p>
              </p:txBody>
            </p:sp>
            <p:sp>
              <p:nvSpPr>
                <p:cNvPr id="77" name="Freeform 90">
                  <a:extLst>
                    <a:ext uri="{FF2B5EF4-FFF2-40B4-BE49-F238E27FC236}">
                      <a16:creationId xmlns:a16="http://schemas.microsoft.com/office/drawing/2014/main" id="{E60B795C-58B5-4850-92F7-C29BC542488B}"/>
                    </a:ext>
                  </a:extLst>
                </p:cNvPr>
                <p:cNvSpPr>
                  <a:spLocks/>
                </p:cNvSpPr>
                <p:nvPr/>
              </p:nvSpPr>
              <p:spPr bwMode="auto">
                <a:xfrm>
                  <a:off x="8578850" y="2170113"/>
                  <a:ext cx="76200" cy="798513"/>
                </a:xfrm>
                <a:custGeom>
                  <a:avLst/>
                  <a:gdLst>
                    <a:gd name="T0" fmla="*/ 46 w 46"/>
                    <a:gd name="T1" fmla="*/ 455 h 478"/>
                    <a:gd name="T2" fmla="*/ 46 w 46"/>
                    <a:gd name="T3" fmla="*/ 23 h 478"/>
                    <a:gd name="T4" fmla="*/ 46 w 46"/>
                    <a:gd name="T5" fmla="*/ 23 h 478"/>
                    <a:gd name="T6" fmla="*/ 23 w 46"/>
                    <a:gd name="T7" fmla="*/ 0 h 478"/>
                    <a:gd name="T8" fmla="*/ 0 w 46"/>
                    <a:gd name="T9" fmla="*/ 23 h 478"/>
                    <a:gd name="T10" fmla="*/ 0 w 46"/>
                    <a:gd name="T11" fmla="*/ 23 h 478"/>
                    <a:gd name="T12" fmla="*/ 0 w 46"/>
                    <a:gd name="T13" fmla="*/ 455 h 478"/>
                    <a:gd name="T14" fmla="*/ 0 w 46"/>
                    <a:gd name="T15" fmla="*/ 455 h 478"/>
                    <a:gd name="T16" fmla="*/ 23 w 46"/>
                    <a:gd name="T17" fmla="*/ 478 h 478"/>
                    <a:gd name="T18" fmla="*/ 46 w 46"/>
                    <a:gd name="T19" fmla="*/ 455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 h="478">
                      <a:moveTo>
                        <a:pt x="46" y="455"/>
                      </a:moveTo>
                      <a:cubicBezTo>
                        <a:pt x="46" y="23"/>
                        <a:pt x="46" y="23"/>
                        <a:pt x="46" y="23"/>
                      </a:cubicBezTo>
                      <a:cubicBezTo>
                        <a:pt x="46" y="23"/>
                        <a:pt x="46" y="23"/>
                        <a:pt x="46" y="23"/>
                      </a:cubicBezTo>
                      <a:cubicBezTo>
                        <a:pt x="46" y="10"/>
                        <a:pt x="36" y="0"/>
                        <a:pt x="23" y="0"/>
                      </a:cubicBezTo>
                      <a:cubicBezTo>
                        <a:pt x="10" y="0"/>
                        <a:pt x="0" y="10"/>
                        <a:pt x="0" y="23"/>
                      </a:cubicBezTo>
                      <a:cubicBezTo>
                        <a:pt x="0" y="23"/>
                        <a:pt x="0" y="23"/>
                        <a:pt x="0" y="23"/>
                      </a:cubicBezTo>
                      <a:cubicBezTo>
                        <a:pt x="0" y="455"/>
                        <a:pt x="0" y="455"/>
                        <a:pt x="0" y="455"/>
                      </a:cubicBezTo>
                      <a:cubicBezTo>
                        <a:pt x="0" y="455"/>
                        <a:pt x="0" y="455"/>
                        <a:pt x="0" y="455"/>
                      </a:cubicBezTo>
                      <a:cubicBezTo>
                        <a:pt x="0" y="468"/>
                        <a:pt x="10" y="478"/>
                        <a:pt x="23" y="478"/>
                      </a:cubicBezTo>
                      <a:cubicBezTo>
                        <a:pt x="36" y="478"/>
                        <a:pt x="46" y="468"/>
                        <a:pt x="46" y="4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Open Sans" panose="020B0606030504020204" pitchFamily="34" charset="0"/>
                    <a:ea typeface="Open Sans" panose="020B0606030504020204" pitchFamily="34" charset="0"/>
                    <a:cs typeface="Open Sans" panose="020B0606030504020204" pitchFamily="34" charset="0"/>
                  </a:endParaRPr>
                </a:p>
              </p:txBody>
            </p:sp>
            <p:sp>
              <p:nvSpPr>
                <p:cNvPr id="80" name="Freeform 91">
                  <a:extLst>
                    <a:ext uri="{FF2B5EF4-FFF2-40B4-BE49-F238E27FC236}">
                      <a16:creationId xmlns:a16="http://schemas.microsoft.com/office/drawing/2014/main" id="{6E1617D5-3D15-4A49-9EA8-29CA19DD0E9A}"/>
                    </a:ext>
                  </a:extLst>
                </p:cNvPr>
                <p:cNvSpPr>
                  <a:spLocks/>
                </p:cNvSpPr>
                <p:nvPr/>
              </p:nvSpPr>
              <p:spPr bwMode="auto">
                <a:xfrm>
                  <a:off x="7989888" y="2771775"/>
                  <a:ext cx="290512" cy="188913"/>
                </a:xfrm>
                <a:custGeom>
                  <a:avLst/>
                  <a:gdLst>
                    <a:gd name="T0" fmla="*/ 140 w 174"/>
                    <a:gd name="T1" fmla="*/ 54 h 113"/>
                    <a:gd name="T2" fmla="*/ 140 w 174"/>
                    <a:gd name="T3" fmla="*/ 54 h 113"/>
                    <a:gd name="T4" fmla="*/ 92 w 174"/>
                    <a:gd name="T5" fmla="*/ 80 h 113"/>
                    <a:gd name="T6" fmla="*/ 89 w 174"/>
                    <a:gd name="T7" fmla="*/ 79 h 113"/>
                    <a:gd name="T8" fmla="*/ 34 w 174"/>
                    <a:gd name="T9" fmla="*/ 22 h 113"/>
                    <a:gd name="T10" fmla="*/ 34 w 174"/>
                    <a:gd name="T11" fmla="*/ 19 h 113"/>
                    <a:gd name="T12" fmla="*/ 19 w 174"/>
                    <a:gd name="T13" fmla="*/ 1 h 113"/>
                    <a:gd name="T14" fmla="*/ 0 w 174"/>
                    <a:gd name="T15" fmla="*/ 16 h 113"/>
                    <a:gd name="T16" fmla="*/ 0 w 174"/>
                    <a:gd name="T17" fmla="*/ 22 h 113"/>
                    <a:gd name="T18" fmla="*/ 87 w 174"/>
                    <a:gd name="T19" fmla="*/ 113 h 113"/>
                    <a:gd name="T20" fmla="*/ 92 w 174"/>
                    <a:gd name="T21" fmla="*/ 113 h 113"/>
                    <a:gd name="T22" fmla="*/ 168 w 174"/>
                    <a:gd name="T23" fmla="*/ 73 h 113"/>
                    <a:gd name="T24" fmla="*/ 164 w 174"/>
                    <a:gd name="T25" fmla="*/ 49 h 113"/>
                    <a:gd name="T26" fmla="*/ 140 w 174"/>
                    <a:gd name="T27" fmla="*/ 54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4" h="113">
                      <a:moveTo>
                        <a:pt x="140" y="54"/>
                      </a:moveTo>
                      <a:cubicBezTo>
                        <a:pt x="140" y="54"/>
                        <a:pt x="140" y="54"/>
                        <a:pt x="140" y="54"/>
                      </a:cubicBezTo>
                      <a:cubicBezTo>
                        <a:pt x="130" y="69"/>
                        <a:pt x="112" y="80"/>
                        <a:pt x="92" y="80"/>
                      </a:cubicBezTo>
                      <a:cubicBezTo>
                        <a:pt x="91" y="80"/>
                        <a:pt x="90" y="80"/>
                        <a:pt x="89" y="79"/>
                      </a:cubicBezTo>
                      <a:cubicBezTo>
                        <a:pt x="58" y="78"/>
                        <a:pt x="34" y="52"/>
                        <a:pt x="34" y="22"/>
                      </a:cubicBezTo>
                      <a:cubicBezTo>
                        <a:pt x="34" y="20"/>
                        <a:pt x="34" y="19"/>
                        <a:pt x="34" y="19"/>
                      </a:cubicBezTo>
                      <a:cubicBezTo>
                        <a:pt x="35" y="10"/>
                        <a:pt x="28" y="1"/>
                        <a:pt x="19" y="1"/>
                      </a:cubicBezTo>
                      <a:cubicBezTo>
                        <a:pt x="9" y="0"/>
                        <a:pt x="1" y="7"/>
                        <a:pt x="0" y="16"/>
                      </a:cubicBezTo>
                      <a:cubicBezTo>
                        <a:pt x="0" y="18"/>
                        <a:pt x="0" y="20"/>
                        <a:pt x="0" y="22"/>
                      </a:cubicBezTo>
                      <a:cubicBezTo>
                        <a:pt x="0" y="70"/>
                        <a:pt x="38" y="111"/>
                        <a:pt x="87" y="113"/>
                      </a:cubicBezTo>
                      <a:cubicBezTo>
                        <a:pt x="89" y="113"/>
                        <a:pt x="91" y="113"/>
                        <a:pt x="92" y="113"/>
                      </a:cubicBezTo>
                      <a:cubicBezTo>
                        <a:pt x="124" y="113"/>
                        <a:pt x="152" y="97"/>
                        <a:pt x="168" y="73"/>
                      </a:cubicBezTo>
                      <a:cubicBezTo>
                        <a:pt x="174" y="65"/>
                        <a:pt x="172" y="55"/>
                        <a:pt x="164" y="49"/>
                      </a:cubicBezTo>
                      <a:cubicBezTo>
                        <a:pt x="156" y="44"/>
                        <a:pt x="146" y="46"/>
                        <a:pt x="140"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Open Sans" panose="020B0606030504020204" pitchFamily="34" charset="0"/>
                    <a:ea typeface="Open Sans" panose="020B0606030504020204" pitchFamily="34" charset="0"/>
                    <a:cs typeface="Open Sans" panose="020B0606030504020204" pitchFamily="34" charset="0"/>
                  </a:endParaRPr>
                </a:p>
              </p:txBody>
            </p:sp>
            <p:sp>
              <p:nvSpPr>
                <p:cNvPr id="82" name="Freeform 92">
                  <a:extLst>
                    <a:ext uri="{FF2B5EF4-FFF2-40B4-BE49-F238E27FC236}">
                      <a16:creationId xmlns:a16="http://schemas.microsoft.com/office/drawing/2014/main" id="{E9471271-F9E6-468A-A6CF-08AD15E3ADC9}"/>
                    </a:ext>
                  </a:extLst>
                </p:cNvPr>
                <p:cNvSpPr>
                  <a:spLocks/>
                </p:cNvSpPr>
                <p:nvPr/>
              </p:nvSpPr>
              <p:spPr bwMode="auto">
                <a:xfrm>
                  <a:off x="7686676" y="2447925"/>
                  <a:ext cx="68262" cy="242888"/>
                </a:xfrm>
                <a:custGeom>
                  <a:avLst/>
                  <a:gdLst>
                    <a:gd name="T0" fmla="*/ 41 w 41"/>
                    <a:gd name="T1" fmla="*/ 126 h 146"/>
                    <a:gd name="T2" fmla="*/ 41 w 41"/>
                    <a:gd name="T3" fmla="*/ 20 h 146"/>
                    <a:gd name="T4" fmla="*/ 41 w 41"/>
                    <a:gd name="T5" fmla="*/ 20 h 146"/>
                    <a:gd name="T6" fmla="*/ 21 w 41"/>
                    <a:gd name="T7" fmla="*/ 0 h 146"/>
                    <a:gd name="T8" fmla="*/ 0 w 41"/>
                    <a:gd name="T9" fmla="*/ 20 h 146"/>
                    <a:gd name="T10" fmla="*/ 0 w 41"/>
                    <a:gd name="T11" fmla="*/ 20 h 146"/>
                    <a:gd name="T12" fmla="*/ 0 w 41"/>
                    <a:gd name="T13" fmla="*/ 126 h 146"/>
                    <a:gd name="T14" fmla="*/ 0 w 41"/>
                    <a:gd name="T15" fmla="*/ 126 h 146"/>
                    <a:gd name="T16" fmla="*/ 21 w 41"/>
                    <a:gd name="T17" fmla="*/ 146 h 146"/>
                    <a:gd name="T18" fmla="*/ 41 w 41"/>
                    <a:gd name="T19" fmla="*/ 12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 h="146">
                      <a:moveTo>
                        <a:pt x="41" y="126"/>
                      </a:moveTo>
                      <a:cubicBezTo>
                        <a:pt x="41" y="20"/>
                        <a:pt x="41" y="20"/>
                        <a:pt x="41" y="20"/>
                      </a:cubicBezTo>
                      <a:cubicBezTo>
                        <a:pt x="41" y="20"/>
                        <a:pt x="41" y="20"/>
                        <a:pt x="41" y="20"/>
                      </a:cubicBezTo>
                      <a:cubicBezTo>
                        <a:pt x="41" y="9"/>
                        <a:pt x="32" y="0"/>
                        <a:pt x="21" y="0"/>
                      </a:cubicBezTo>
                      <a:cubicBezTo>
                        <a:pt x="9" y="0"/>
                        <a:pt x="0" y="9"/>
                        <a:pt x="0" y="20"/>
                      </a:cubicBezTo>
                      <a:cubicBezTo>
                        <a:pt x="0" y="20"/>
                        <a:pt x="0" y="20"/>
                        <a:pt x="0" y="20"/>
                      </a:cubicBezTo>
                      <a:cubicBezTo>
                        <a:pt x="0" y="126"/>
                        <a:pt x="0" y="126"/>
                        <a:pt x="0" y="126"/>
                      </a:cubicBezTo>
                      <a:cubicBezTo>
                        <a:pt x="0" y="126"/>
                        <a:pt x="0" y="126"/>
                        <a:pt x="0" y="126"/>
                      </a:cubicBezTo>
                      <a:cubicBezTo>
                        <a:pt x="0" y="137"/>
                        <a:pt x="9" y="146"/>
                        <a:pt x="21" y="146"/>
                      </a:cubicBezTo>
                      <a:cubicBezTo>
                        <a:pt x="32" y="146"/>
                        <a:pt x="41" y="137"/>
                        <a:pt x="41" y="1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Open Sans" panose="020B0606030504020204" pitchFamily="34" charset="0"/>
                    <a:ea typeface="Open Sans" panose="020B0606030504020204" pitchFamily="34" charset="0"/>
                    <a:cs typeface="Open Sans" panose="020B0606030504020204" pitchFamily="34" charset="0"/>
                  </a:endParaRPr>
                </a:p>
              </p:txBody>
            </p:sp>
          </p:grpSp>
        </p:grpSp>
      </p:grpSp>
      <p:pic>
        <p:nvPicPr>
          <p:cNvPr id="63" name="Picture 2" descr="Microsoft Unlocked">
            <a:extLst>
              <a:ext uri="{FF2B5EF4-FFF2-40B4-BE49-F238E27FC236}">
                <a16:creationId xmlns:a16="http://schemas.microsoft.com/office/drawing/2014/main" id="{0EEC47A9-4124-4DAA-BF5E-ED36BD891891}"/>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075055" y="1669224"/>
            <a:ext cx="1023134" cy="456756"/>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10">
            <a:extLst>
              <a:ext uri="{FF2B5EF4-FFF2-40B4-BE49-F238E27FC236}">
                <a16:creationId xmlns:a16="http://schemas.microsoft.com/office/drawing/2014/main" id="{CCD806AC-1EF7-45F6-8312-97619AFE27B1}"/>
              </a:ext>
            </a:extLst>
          </p:cNvPr>
          <p:cNvPicPr>
            <a:picLocks noChangeAspect="1" noChangeArrowheads="1"/>
          </p:cNvPicPr>
          <p:nvPr/>
        </p:nvPicPr>
        <p:blipFill>
          <a:blip r:embed="rId13" cstate="email">
            <a:extLst>
              <a:ext uri="{28A0092B-C50C-407E-A947-70E740481C1C}">
                <a14:useLocalDpi xmlns:a14="http://schemas.microsoft.com/office/drawing/2010/main" val="0"/>
              </a:ext>
            </a:extLst>
          </a:blip>
          <a:srcRect/>
          <a:stretch>
            <a:fillRect/>
          </a:stretch>
        </p:blipFill>
        <p:spPr bwMode="auto">
          <a:xfrm>
            <a:off x="4193273" y="1789143"/>
            <a:ext cx="810397" cy="162079"/>
          </a:xfrm>
          <a:prstGeom prst="rect">
            <a:avLst/>
          </a:prstGeom>
          <a:noFill/>
          <a:extLst>
            <a:ext uri="{909E8E84-426E-40DD-AFC4-6F175D3DCCD1}">
              <a14:hiddenFill xmlns:a14="http://schemas.microsoft.com/office/drawing/2010/main">
                <a:solidFill>
                  <a:srgbClr val="FFFFFF"/>
                </a:solidFill>
              </a14:hiddenFill>
            </a:ext>
          </a:extLst>
        </p:spPr>
      </p:pic>
      <p:sp>
        <p:nvSpPr>
          <p:cNvPr id="59" name="TextBox 58">
            <a:extLst>
              <a:ext uri="{FF2B5EF4-FFF2-40B4-BE49-F238E27FC236}">
                <a16:creationId xmlns:a16="http://schemas.microsoft.com/office/drawing/2014/main" id="{17BE4E5D-EEBE-40B5-A2F0-3B3B3D763656}"/>
              </a:ext>
            </a:extLst>
          </p:cNvPr>
          <p:cNvSpPr txBox="1"/>
          <p:nvPr/>
        </p:nvSpPr>
        <p:spPr>
          <a:xfrm>
            <a:off x="439301" y="6403173"/>
            <a:ext cx="11457388" cy="307777"/>
          </a:xfrm>
          <a:prstGeom prst="rect">
            <a:avLst/>
          </a:prstGeom>
          <a:solidFill>
            <a:schemeClr val="accent5"/>
          </a:solidFill>
        </p:spPr>
        <p:txBody>
          <a:bodyPr wrap="square">
            <a:spAutoFit/>
          </a:bodyPr>
          <a:lstStyle/>
          <a:p>
            <a:pPr marL="60325" algn="ctr">
              <a:spcAft>
                <a:spcPts val="300"/>
              </a:spcAft>
            </a:pPr>
            <a:r>
              <a:rPr lang="en-US" sz="1400" i="1" kern="0">
                <a:solidFill>
                  <a:prstClr val="white"/>
                </a:solidFill>
                <a:latin typeface="Open Sans" panose="020B0606030504020204" pitchFamily="34" charset="0"/>
                <a:ea typeface="Open Sans" panose="020B0606030504020204" pitchFamily="34" charset="0"/>
                <a:cs typeface="Open Sans" panose="020B0606030504020204" pitchFamily="34" charset="0"/>
                <a:sym typeface="Open Sans"/>
              </a:rPr>
              <a:t>NOTE: Apply the Deloitte Technology, Trust and Ethics (TTE) Framework when building Generative AI applications to create content</a:t>
            </a:r>
          </a:p>
        </p:txBody>
      </p:sp>
      <p:sp>
        <p:nvSpPr>
          <p:cNvPr id="60" name="Rectangle 59">
            <a:extLst>
              <a:ext uri="{FF2B5EF4-FFF2-40B4-BE49-F238E27FC236}">
                <a16:creationId xmlns:a16="http://schemas.microsoft.com/office/drawing/2014/main" id="{1E00F9B9-07D1-44B3-B62B-87030B1010E8}"/>
              </a:ext>
            </a:extLst>
          </p:cNvPr>
          <p:cNvSpPr/>
          <p:nvPr/>
        </p:nvSpPr>
        <p:spPr bwMode="gray">
          <a:xfrm>
            <a:off x="9996000" y="520630"/>
            <a:ext cx="2196000" cy="207441"/>
          </a:xfrm>
          <a:prstGeom prst="rect">
            <a:avLst/>
          </a:prstGeom>
          <a:solidFill>
            <a:srgbClr val="FF0000"/>
          </a:solidFill>
          <a:ln w="19050" algn="ctr">
            <a:noFill/>
            <a:miter lim="800000"/>
            <a:headEnd/>
            <a:tailEnd/>
          </a:ln>
        </p:spPr>
        <p:txBody>
          <a:bodyPr wrap="square" lIns="0" tIns="0" rIns="0" bIns="0" rtlCol="0" anchor="ctr"/>
          <a:lstStyle/>
          <a:p>
            <a:pPr algn="ctr"/>
            <a:r>
              <a:rPr lang="en-US" sz="800" b="1" spc="30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rPr>
              <a:t>FOR </a:t>
            </a:r>
            <a:r>
              <a:rPr lang="en-DE" sz="800" b="1" spc="30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rPr>
              <a:t>INTERNAL</a:t>
            </a:r>
            <a:r>
              <a:rPr lang="en-US" sz="800" b="1" spc="30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rPr>
              <a:t> USE ONLY</a:t>
            </a:r>
            <a:endParaRPr lang="en-DE" sz="800" b="1" spc="30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endParaRPr>
          </a:p>
        </p:txBody>
      </p:sp>
      <p:pic>
        <p:nvPicPr>
          <p:cNvPr id="68" name="Picture 2" descr="AI Content Labs - Unleash the power of AI in content creation">
            <a:extLst>
              <a:ext uri="{FF2B5EF4-FFF2-40B4-BE49-F238E27FC236}">
                <a16:creationId xmlns:a16="http://schemas.microsoft.com/office/drawing/2014/main" id="{2DEE50CA-AD43-40DC-A693-A354F06FB351}"/>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230168" y="5109045"/>
            <a:ext cx="785133" cy="152324"/>
          </a:xfrm>
          <a:prstGeom prst="rect">
            <a:avLst/>
          </a:prstGeom>
          <a:noFill/>
        </p:spPr>
      </p:pic>
      <p:sp>
        <p:nvSpPr>
          <p:cNvPr id="70" name="TextBox 69">
            <a:extLst>
              <a:ext uri="{FF2B5EF4-FFF2-40B4-BE49-F238E27FC236}">
                <a16:creationId xmlns:a16="http://schemas.microsoft.com/office/drawing/2014/main" id="{DB7E197D-86FE-4B98-8CBE-F24C09392755}"/>
              </a:ext>
            </a:extLst>
          </p:cNvPr>
          <p:cNvSpPr txBox="1"/>
          <p:nvPr/>
        </p:nvSpPr>
        <p:spPr>
          <a:xfrm>
            <a:off x="4993277" y="5270102"/>
            <a:ext cx="1102724" cy="646331"/>
          </a:xfrm>
          <a:prstGeom prst="rect">
            <a:avLst/>
          </a:prstGeom>
          <a:noFill/>
        </p:spPr>
        <p:txBody>
          <a:bodyPr wrap="square">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900" b="0" i="1" u="none" strike="noStrike" kern="0" cap="none" spc="0" normalizeH="0" baseline="0" noProof="0">
                <a:ln>
                  <a:noFill/>
                </a:ln>
                <a:effectLst/>
                <a:uLnTx/>
                <a:uFillTx/>
                <a:latin typeface="Open Sans" panose="020B0606030504020204" pitchFamily="34" charset="0"/>
                <a:ea typeface="Open Sans" panose="020B0606030504020204" pitchFamily="34" charset="0"/>
                <a:cs typeface="Open Sans" panose="020B0606030504020204" pitchFamily="34" charset="0"/>
                <a:sym typeface="Open Sans"/>
              </a:rPr>
              <a:t>Open–source models  for language and image generation</a:t>
            </a:r>
          </a:p>
        </p:txBody>
      </p:sp>
      <p:pic>
        <p:nvPicPr>
          <p:cNvPr id="71" name="Picture 70">
            <a:extLst>
              <a:ext uri="{FF2B5EF4-FFF2-40B4-BE49-F238E27FC236}">
                <a16:creationId xmlns:a16="http://schemas.microsoft.com/office/drawing/2014/main" id="{3B9ADD24-FECA-4466-AB23-BF0844FC96CA}"/>
              </a:ext>
            </a:extLst>
          </p:cNvPr>
          <p:cNvPicPr>
            <a:picLocks noChangeAspect="1"/>
          </p:cNvPicPr>
          <p:nvPr/>
        </p:nvPicPr>
        <p:blipFill>
          <a:blip r:embed="rId15"/>
          <a:stretch>
            <a:fillRect/>
          </a:stretch>
        </p:blipFill>
        <p:spPr>
          <a:xfrm>
            <a:off x="4311572" y="2705630"/>
            <a:ext cx="623603" cy="210953"/>
          </a:xfrm>
          <a:prstGeom prst="rect">
            <a:avLst/>
          </a:prstGeom>
          <a:noFill/>
        </p:spPr>
      </p:pic>
      <p:pic>
        <p:nvPicPr>
          <p:cNvPr id="2" name="Online Media 1" descr="Say Hello to Jasper Chat">
            <a:hlinkClick r:id="" action="ppaction://media"/>
            <a:extLst>
              <a:ext uri="{FF2B5EF4-FFF2-40B4-BE49-F238E27FC236}">
                <a16:creationId xmlns:a16="http://schemas.microsoft.com/office/drawing/2014/main" id="{F77186F3-B51B-F2C9-EF4D-62B64FC3F581}"/>
              </a:ext>
            </a:extLst>
          </p:cNvPr>
          <p:cNvPicPr>
            <a:picLocks noRot="1" noChangeAspect="1"/>
          </p:cNvPicPr>
          <p:nvPr>
            <a:videoFile r:link="rId1"/>
          </p:nvPr>
        </p:nvPicPr>
        <p:blipFill>
          <a:blip r:embed="rId16"/>
          <a:stretch>
            <a:fillRect/>
          </a:stretch>
        </p:blipFill>
        <p:spPr>
          <a:xfrm>
            <a:off x="8444265" y="4120919"/>
            <a:ext cx="2456165" cy="1387733"/>
          </a:xfrm>
          <a:prstGeom prst="rect">
            <a:avLst/>
          </a:prstGeom>
        </p:spPr>
      </p:pic>
      <p:sp>
        <p:nvSpPr>
          <p:cNvPr id="4" name="TextBox 3">
            <a:extLst>
              <a:ext uri="{FF2B5EF4-FFF2-40B4-BE49-F238E27FC236}">
                <a16:creationId xmlns:a16="http://schemas.microsoft.com/office/drawing/2014/main" id="{EF28455B-F66D-F139-8D84-2474AB1CE38D}"/>
              </a:ext>
            </a:extLst>
          </p:cNvPr>
          <p:cNvSpPr txBox="1"/>
          <p:nvPr/>
        </p:nvSpPr>
        <p:spPr>
          <a:xfrm>
            <a:off x="8839057" y="5671998"/>
            <a:ext cx="1654631" cy="184666"/>
          </a:xfrm>
          <a:prstGeom prst="rect">
            <a:avLst/>
          </a:prstGeom>
          <a:noFill/>
        </p:spPr>
        <p:txBody>
          <a:bodyPr vert="horz" wrap="square" lIns="0" tIns="0" rIns="0" bIns="0" rtlCol="0">
            <a:spAutoFit/>
          </a:bodyPr>
          <a:lstStyle/>
          <a:p>
            <a:pPr algn="ctr">
              <a:spcBef>
                <a:spcPts val="200"/>
              </a:spcBef>
              <a:buSzPct val="100000"/>
            </a:pPr>
            <a:r>
              <a:rPr lang="en-US" sz="1200" b="1"/>
              <a:t>Jasper Chat</a:t>
            </a:r>
          </a:p>
        </p:txBody>
      </p:sp>
    </p:spTree>
    <p:extLst>
      <p:ext uri="{BB962C8B-B14F-4D97-AF65-F5344CB8AC3E}">
        <p14:creationId xmlns:p14="http://schemas.microsoft.com/office/powerpoint/2010/main" val="1653578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14CAC8BA-847D-4962-A456-59323A9C3AE7}"/>
              </a:ext>
            </a:extLst>
          </p:cNvPr>
          <p:cNvSpPr/>
          <p:nvPr/>
        </p:nvSpPr>
        <p:spPr>
          <a:xfrm>
            <a:off x="0" y="0"/>
            <a:ext cx="12192000" cy="839543"/>
          </a:xfrm>
          <a:prstGeom prst="rect">
            <a:avLst/>
          </a:prstGeom>
          <a:solidFill>
            <a:schemeClr val="bg1">
              <a:lumMod val="65000"/>
            </a:schemeClr>
          </a:solidFill>
          <a:ln w="25400" cap="flat" cmpd="sng" algn="ctr">
            <a:noFill/>
            <a:prstDash val="solid"/>
          </a:ln>
          <a:effectLst/>
        </p:spPr>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Open Sans"/>
            </a:endParaRPr>
          </a:p>
        </p:txBody>
      </p:sp>
      <p:sp>
        <p:nvSpPr>
          <p:cNvPr id="39" name="Title 15">
            <a:extLst>
              <a:ext uri="{FF2B5EF4-FFF2-40B4-BE49-F238E27FC236}">
                <a16:creationId xmlns:a16="http://schemas.microsoft.com/office/drawing/2014/main" id="{42EAFAE3-CCB7-47DC-8536-74B58735B220}"/>
              </a:ext>
            </a:extLst>
          </p:cNvPr>
          <p:cNvSpPr txBox="1">
            <a:spLocks/>
          </p:cNvSpPr>
          <p:nvPr/>
        </p:nvSpPr>
        <p:spPr>
          <a:xfrm>
            <a:off x="1007334" y="53305"/>
            <a:ext cx="7641437" cy="692497"/>
          </a:xfrm>
          <a:prstGeom prst="rect">
            <a:avLst/>
          </a:prstGeom>
          <a:noFill/>
          <a:ln w="12700">
            <a:noFill/>
            <a:prstDash/>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marL="0" marR="0" indent="0" algn="l" defTabSz="914400" rtl="0" latinLnBrk="0">
              <a:lnSpc>
                <a:spcPct val="100000"/>
              </a:lnSpc>
              <a:spcBef>
                <a:spcPts val="0"/>
              </a:spcBef>
              <a:spcAft>
                <a:spcPts val="0"/>
              </a:spcAft>
              <a:buClrTx/>
              <a:buSzTx/>
              <a:buFontTx/>
              <a:buNone/>
              <a:tabLst/>
              <a:defRPr sz="2400" b="0" i="0" u="none" strike="noStrike" cap="none" spc="0" baseline="0">
                <a:solidFill>
                  <a:srgbClr val="1F4E58"/>
                </a:solidFill>
                <a:uFillTx/>
                <a:latin typeface="Open Sans" panose="020B0606030504020204" pitchFamily="34" charset="0"/>
                <a:ea typeface="Open Sans" panose="020B0606030504020204" pitchFamily="34" charset="0"/>
                <a:cs typeface="Open Sans" panose="020B0606030504020204" pitchFamily="34" charset="0"/>
                <a:sym typeface="Open Sans Light"/>
              </a:defRPr>
            </a:lvl1pPr>
            <a:lvl2pPr marL="0" marR="0" indent="0" algn="l" defTabSz="914400" rtl="0" latinLnBrk="0">
              <a:lnSpc>
                <a:spcPct val="100000"/>
              </a:lnSpc>
              <a:spcBef>
                <a:spcPts val="0"/>
              </a:spcBef>
              <a:spcAft>
                <a:spcPts val="0"/>
              </a:spcAft>
              <a:buClrTx/>
              <a:buSzTx/>
              <a:buFontTx/>
              <a:buNone/>
              <a:tabLst/>
              <a:defRPr sz="2400" b="0" i="0" u="none" strike="noStrike" cap="none" spc="0" baseline="0">
                <a:solidFill>
                  <a:srgbClr val="000000"/>
                </a:solidFill>
                <a:uFillTx/>
                <a:latin typeface="Open Sans Light"/>
                <a:ea typeface="Open Sans Light"/>
                <a:cs typeface="Open Sans Light"/>
                <a:sym typeface="Open Sans Light"/>
              </a:defRPr>
            </a:lvl2pPr>
            <a:lvl3pPr marL="0" marR="0" indent="0" algn="l" defTabSz="914400" rtl="0" latinLnBrk="0">
              <a:lnSpc>
                <a:spcPct val="100000"/>
              </a:lnSpc>
              <a:spcBef>
                <a:spcPts val="0"/>
              </a:spcBef>
              <a:spcAft>
                <a:spcPts val="0"/>
              </a:spcAft>
              <a:buClrTx/>
              <a:buSzTx/>
              <a:buFontTx/>
              <a:buNone/>
              <a:tabLst/>
              <a:defRPr sz="2400" b="0" i="0" u="none" strike="noStrike" cap="none" spc="0" baseline="0">
                <a:solidFill>
                  <a:srgbClr val="000000"/>
                </a:solidFill>
                <a:uFillTx/>
                <a:latin typeface="Open Sans Light"/>
                <a:ea typeface="Open Sans Light"/>
                <a:cs typeface="Open Sans Light"/>
                <a:sym typeface="Open Sans Light"/>
              </a:defRPr>
            </a:lvl3pPr>
            <a:lvl4pPr marL="0" marR="0" indent="0" algn="l" defTabSz="914400" rtl="0" latinLnBrk="0">
              <a:lnSpc>
                <a:spcPct val="100000"/>
              </a:lnSpc>
              <a:spcBef>
                <a:spcPts val="0"/>
              </a:spcBef>
              <a:spcAft>
                <a:spcPts val="0"/>
              </a:spcAft>
              <a:buClrTx/>
              <a:buSzTx/>
              <a:buFontTx/>
              <a:buNone/>
              <a:tabLst/>
              <a:defRPr sz="2400" b="0" i="0" u="none" strike="noStrike" cap="none" spc="0" baseline="0">
                <a:solidFill>
                  <a:srgbClr val="000000"/>
                </a:solidFill>
                <a:uFillTx/>
                <a:latin typeface="Open Sans Light"/>
                <a:ea typeface="Open Sans Light"/>
                <a:cs typeface="Open Sans Light"/>
                <a:sym typeface="Open Sans Light"/>
              </a:defRPr>
            </a:lvl4pPr>
            <a:lvl5pPr marL="0" marR="0" indent="0" algn="l" defTabSz="914400" rtl="0" latinLnBrk="0">
              <a:lnSpc>
                <a:spcPct val="100000"/>
              </a:lnSpc>
              <a:spcBef>
                <a:spcPts val="0"/>
              </a:spcBef>
              <a:spcAft>
                <a:spcPts val="0"/>
              </a:spcAft>
              <a:buClrTx/>
              <a:buSzTx/>
              <a:buFontTx/>
              <a:buNone/>
              <a:tabLst/>
              <a:defRPr sz="2400" b="0" i="0" u="none" strike="noStrike" cap="none" spc="0" baseline="0">
                <a:solidFill>
                  <a:srgbClr val="000000"/>
                </a:solidFill>
                <a:uFillTx/>
                <a:latin typeface="Open Sans Light"/>
                <a:ea typeface="Open Sans Light"/>
                <a:cs typeface="Open Sans Light"/>
                <a:sym typeface="Open Sans Light"/>
              </a:defRPr>
            </a:lvl5pPr>
            <a:lvl6pPr marL="0" marR="0" indent="0" algn="l" defTabSz="914400" rtl="0" latinLnBrk="0">
              <a:lnSpc>
                <a:spcPct val="100000"/>
              </a:lnSpc>
              <a:spcBef>
                <a:spcPts val="0"/>
              </a:spcBef>
              <a:spcAft>
                <a:spcPts val="0"/>
              </a:spcAft>
              <a:buClrTx/>
              <a:buSzTx/>
              <a:buFontTx/>
              <a:buNone/>
              <a:tabLst/>
              <a:defRPr sz="2400" b="0" i="0" u="none" strike="noStrike" cap="none" spc="0" baseline="0">
                <a:solidFill>
                  <a:srgbClr val="000000"/>
                </a:solidFill>
                <a:uFillTx/>
                <a:latin typeface="Open Sans Light"/>
                <a:ea typeface="Open Sans Light"/>
                <a:cs typeface="Open Sans Light"/>
                <a:sym typeface="Open Sans Light"/>
              </a:defRPr>
            </a:lvl6pPr>
            <a:lvl7pPr marL="0" marR="0" indent="0" algn="l" defTabSz="914400" rtl="0" latinLnBrk="0">
              <a:lnSpc>
                <a:spcPct val="100000"/>
              </a:lnSpc>
              <a:spcBef>
                <a:spcPts val="0"/>
              </a:spcBef>
              <a:spcAft>
                <a:spcPts val="0"/>
              </a:spcAft>
              <a:buClrTx/>
              <a:buSzTx/>
              <a:buFontTx/>
              <a:buNone/>
              <a:tabLst/>
              <a:defRPr sz="2400" b="0" i="0" u="none" strike="noStrike" cap="none" spc="0" baseline="0">
                <a:solidFill>
                  <a:srgbClr val="000000"/>
                </a:solidFill>
                <a:uFillTx/>
                <a:latin typeface="Open Sans Light"/>
                <a:ea typeface="Open Sans Light"/>
                <a:cs typeface="Open Sans Light"/>
                <a:sym typeface="Open Sans Light"/>
              </a:defRPr>
            </a:lvl7pPr>
            <a:lvl8pPr marL="0" marR="0" indent="0" algn="l" defTabSz="914400" rtl="0" latinLnBrk="0">
              <a:lnSpc>
                <a:spcPct val="100000"/>
              </a:lnSpc>
              <a:spcBef>
                <a:spcPts val="0"/>
              </a:spcBef>
              <a:spcAft>
                <a:spcPts val="0"/>
              </a:spcAft>
              <a:buClrTx/>
              <a:buSzTx/>
              <a:buFontTx/>
              <a:buNone/>
              <a:tabLst/>
              <a:defRPr sz="2400" b="0" i="0" u="none" strike="noStrike" cap="none" spc="0" baseline="0">
                <a:solidFill>
                  <a:srgbClr val="000000"/>
                </a:solidFill>
                <a:uFillTx/>
                <a:latin typeface="Open Sans Light"/>
                <a:ea typeface="Open Sans Light"/>
                <a:cs typeface="Open Sans Light"/>
                <a:sym typeface="Open Sans Light"/>
              </a:defRPr>
            </a:lvl8pPr>
            <a:lvl9pPr marL="0" marR="0" indent="0" algn="l" defTabSz="914400" rtl="0" latinLnBrk="0">
              <a:lnSpc>
                <a:spcPct val="100000"/>
              </a:lnSpc>
              <a:spcBef>
                <a:spcPts val="0"/>
              </a:spcBef>
              <a:spcAft>
                <a:spcPts val="0"/>
              </a:spcAft>
              <a:buClrTx/>
              <a:buSzTx/>
              <a:buFontTx/>
              <a:buNone/>
              <a:tabLst/>
              <a:defRPr sz="2400" b="0" i="0" u="none" strike="noStrike" cap="none" spc="0" baseline="0">
                <a:solidFill>
                  <a:srgbClr val="000000"/>
                </a:solidFill>
                <a:uFillTx/>
                <a:latin typeface="Open Sans Light"/>
                <a:ea typeface="Open Sans Light"/>
                <a:cs typeface="Open Sans Light"/>
                <a:sym typeface="Open Sans Light"/>
              </a:defRPr>
            </a:lvl9p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2500" b="1" i="0" u="none" strike="noStrike" kern="0" cap="none" spc="300" normalizeH="0" baseline="0" noProof="0">
                <a:ln>
                  <a:noFill/>
                </a:ln>
                <a:solidFill>
                  <a:prstClr val="black"/>
                </a:solidFill>
                <a:effectLst/>
                <a:uLnTx/>
                <a:uFillTx/>
                <a:sym typeface="Open Sans"/>
              </a:rPr>
              <a:t>Industry/Domain Specific</a:t>
            </a:r>
          </a:p>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400" b="1" i="1" u="none" strike="noStrike" kern="1200" cap="none" spc="0" normalizeH="0" baseline="0" noProof="0">
                <a:ln>
                  <a:noFill/>
                </a:ln>
                <a:solidFill>
                  <a:prstClr val="white"/>
                </a:solidFill>
                <a:effectLst/>
                <a:uLnTx/>
                <a:uFillTx/>
                <a:sym typeface="Open Sans Light"/>
              </a:rPr>
              <a:t>Application of Foundation </a:t>
            </a:r>
            <a:r>
              <a:rPr lang="en-US" sz="1400" b="1" i="1">
                <a:solidFill>
                  <a:prstClr val="white"/>
                </a:solidFill>
              </a:rPr>
              <a:t>M</a:t>
            </a:r>
            <a:r>
              <a:rPr kumimoji="0" lang="en-US" sz="1400" b="1" i="1" u="none" strike="noStrike" kern="1200" cap="none" spc="0" normalizeH="0" baseline="0" noProof="0" err="1">
                <a:ln>
                  <a:noFill/>
                </a:ln>
                <a:solidFill>
                  <a:prstClr val="white"/>
                </a:solidFill>
                <a:effectLst/>
                <a:uLnTx/>
                <a:uFillTx/>
                <a:sym typeface="Open Sans Light"/>
              </a:rPr>
              <a:t>odels</a:t>
            </a:r>
            <a:r>
              <a:rPr kumimoji="0" lang="en-US" sz="1400" b="1" i="1" u="none" strike="noStrike" kern="1200" cap="none" spc="0" normalizeH="0" baseline="0" noProof="0">
                <a:ln>
                  <a:noFill/>
                </a:ln>
                <a:solidFill>
                  <a:prstClr val="white"/>
                </a:solidFill>
                <a:effectLst/>
                <a:uLnTx/>
                <a:uFillTx/>
                <a:sym typeface="Open Sans Light"/>
              </a:rPr>
              <a:t> for industry and domain context generating solutions</a:t>
            </a:r>
          </a:p>
        </p:txBody>
      </p:sp>
      <p:pic>
        <p:nvPicPr>
          <p:cNvPr id="78" name="Picture 77">
            <a:extLst>
              <a:ext uri="{FF2B5EF4-FFF2-40B4-BE49-F238E27FC236}">
                <a16:creationId xmlns:a16="http://schemas.microsoft.com/office/drawing/2014/main" id="{EB023638-6E13-4BE7-902C-141C853BB6DC}"/>
              </a:ext>
            </a:extLst>
          </p:cNvPr>
          <p:cNvPicPr>
            <a:picLocks noChangeAspect="1"/>
          </p:cNvPicPr>
          <p:nvPr/>
        </p:nvPicPr>
        <p:blipFill>
          <a:blip r:embed="rId4"/>
          <a:stretch>
            <a:fillRect/>
          </a:stretch>
        </p:blipFill>
        <p:spPr>
          <a:xfrm>
            <a:off x="8537382" y="60008"/>
            <a:ext cx="3502453" cy="377510"/>
          </a:xfrm>
          <a:prstGeom prst="rect">
            <a:avLst/>
          </a:prstGeom>
        </p:spPr>
      </p:pic>
      <p:sp>
        <p:nvSpPr>
          <p:cNvPr id="79" name="Rectangle 78">
            <a:extLst>
              <a:ext uri="{FF2B5EF4-FFF2-40B4-BE49-F238E27FC236}">
                <a16:creationId xmlns:a16="http://schemas.microsoft.com/office/drawing/2014/main" id="{71B2654F-288F-4E5F-8EFF-15C6FD1CB76F}"/>
              </a:ext>
            </a:extLst>
          </p:cNvPr>
          <p:cNvSpPr/>
          <p:nvPr/>
        </p:nvSpPr>
        <p:spPr bwMode="gray">
          <a:xfrm>
            <a:off x="8482521" y="0"/>
            <a:ext cx="2410838" cy="559035"/>
          </a:xfrm>
          <a:prstGeom prst="rect">
            <a:avLst/>
          </a:prstGeom>
          <a:solidFill>
            <a:schemeClr val="bg1">
              <a:lumMod val="65000"/>
              <a:alpha val="62000"/>
            </a:schemeClr>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1200" cap="none" spc="0" normalizeH="0" baseline="0" noProof="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33" name="Freeform 542">
            <a:extLst>
              <a:ext uri="{FF2B5EF4-FFF2-40B4-BE49-F238E27FC236}">
                <a16:creationId xmlns:a16="http://schemas.microsoft.com/office/drawing/2014/main" id="{1875CA76-45A7-498B-A993-54889BB215EC}"/>
              </a:ext>
            </a:extLst>
          </p:cNvPr>
          <p:cNvSpPr>
            <a:spLocks noChangeAspect="1" noEditPoints="1"/>
          </p:cNvSpPr>
          <p:nvPr/>
        </p:nvSpPr>
        <p:spPr bwMode="auto">
          <a:xfrm>
            <a:off x="82991" y="-14743"/>
            <a:ext cx="712620" cy="942082"/>
          </a:xfrm>
          <a:custGeom>
            <a:avLst/>
            <a:gdLst>
              <a:gd name="T0" fmla="*/ 99 w 199"/>
              <a:gd name="T1" fmla="*/ 0 h 320"/>
              <a:gd name="T2" fmla="*/ 99 w 199"/>
              <a:gd name="T3" fmla="*/ 0 h 320"/>
              <a:gd name="T4" fmla="*/ 99 w 199"/>
              <a:gd name="T5" fmla="*/ 0 h 320"/>
              <a:gd name="T6" fmla="*/ 99 w 199"/>
              <a:gd name="T7" fmla="*/ 0 h 320"/>
              <a:gd name="T8" fmla="*/ 98 w 199"/>
              <a:gd name="T9" fmla="*/ 0 h 320"/>
              <a:gd name="T10" fmla="*/ 0 w 199"/>
              <a:gd name="T11" fmla="*/ 95 h 320"/>
              <a:gd name="T12" fmla="*/ 19 w 199"/>
              <a:gd name="T13" fmla="*/ 158 h 320"/>
              <a:gd name="T14" fmla="*/ 45 w 199"/>
              <a:gd name="T15" fmla="*/ 213 h 320"/>
              <a:gd name="T16" fmla="*/ 45 w 199"/>
              <a:gd name="T17" fmla="*/ 245 h 320"/>
              <a:gd name="T18" fmla="*/ 46 w 199"/>
              <a:gd name="T19" fmla="*/ 246 h 320"/>
              <a:gd name="T20" fmla="*/ 45 w 199"/>
              <a:gd name="T21" fmla="*/ 247 h 320"/>
              <a:gd name="T22" fmla="*/ 56 w 199"/>
              <a:gd name="T23" fmla="*/ 311 h 320"/>
              <a:gd name="T24" fmla="*/ 67 w 199"/>
              <a:gd name="T25" fmla="*/ 320 h 320"/>
              <a:gd name="T26" fmla="*/ 131 w 199"/>
              <a:gd name="T27" fmla="*/ 320 h 320"/>
              <a:gd name="T28" fmla="*/ 141 w 199"/>
              <a:gd name="T29" fmla="*/ 311 h 320"/>
              <a:gd name="T30" fmla="*/ 152 w 199"/>
              <a:gd name="T31" fmla="*/ 247 h 320"/>
              <a:gd name="T32" fmla="*/ 152 w 199"/>
              <a:gd name="T33" fmla="*/ 246 h 320"/>
              <a:gd name="T34" fmla="*/ 152 w 199"/>
              <a:gd name="T35" fmla="*/ 245 h 320"/>
              <a:gd name="T36" fmla="*/ 152 w 199"/>
              <a:gd name="T37" fmla="*/ 213 h 320"/>
              <a:gd name="T38" fmla="*/ 179 w 199"/>
              <a:gd name="T39" fmla="*/ 158 h 320"/>
              <a:gd name="T40" fmla="*/ 199 w 199"/>
              <a:gd name="T41" fmla="*/ 95 h 320"/>
              <a:gd name="T42" fmla="*/ 99 w 199"/>
              <a:gd name="T43" fmla="*/ 0 h 320"/>
              <a:gd name="T44" fmla="*/ 122 w 199"/>
              <a:gd name="T45" fmla="*/ 298 h 320"/>
              <a:gd name="T46" fmla="*/ 76 w 199"/>
              <a:gd name="T47" fmla="*/ 298 h 320"/>
              <a:gd name="T48" fmla="*/ 69 w 199"/>
              <a:gd name="T49" fmla="*/ 256 h 320"/>
              <a:gd name="T50" fmla="*/ 129 w 199"/>
              <a:gd name="T51" fmla="*/ 256 h 320"/>
              <a:gd name="T52" fmla="*/ 122 w 199"/>
              <a:gd name="T53" fmla="*/ 298 h 320"/>
              <a:gd name="T54" fmla="*/ 161 w 199"/>
              <a:gd name="T55" fmla="*/ 147 h 320"/>
              <a:gd name="T56" fmla="*/ 131 w 199"/>
              <a:gd name="T57" fmla="*/ 213 h 320"/>
              <a:gd name="T58" fmla="*/ 131 w 199"/>
              <a:gd name="T59" fmla="*/ 234 h 320"/>
              <a:gd name="T60" fmla="*/ 109 w 199"/>
              <a:gd name="T61" fmla="*/ 234 h 320"/>
              <a:gd name="T62" fmla="*/ 109 w 199"/>
              <a:gd name="T63" fmla="*/ 153 h 320"/>
              <a:gd name="T64" fmla="*/ 128 w 199"/>
              <a:gd name="T65" fmla="*/ 135 h 320"/>
              <a:gd name="T66" fmla="*/ 128 w 199"/>
              <a:gd name="T67" fmla="*/ 120 h 320"/>
              <a:gd name="T68" fmla="*/ 112 w 199"/>
              <a:gd name="T69" fmla="*/ 120 h 320"/>
              <a:gd name="T70" fmla="*/ 99 w 199"/>
              <a:gd name="T71" fmla="*/ 134 h 320"/>
              <a:gd name="T72" fmla="*/ 85 w 199"/>
              <a:gd name="T73" fmla="*/ 120 h 320"/>
              <a:gd name="T74" fmla="*/ 70 w 199"/>
              <a:gd name="T75" fmla="*/ 120 h 320"/>
              <a:gd name="T76" fmla="*/ 70 w 199"/>
              <a:gd name="T77" fmla="*/ 135 h 320"/>
              <a:gd name="T78" fmla="*/ 88 w 199"/>
              <a:gd name="T79" fmla="*/ 153 h 320"/>
              <a:gd name="T80" fmla="*/ 88 w 199"/>
              <a:gd name="T81" fmla="*/ 234 h 320"/>
              <a:gd name="T82" fmla="*/ 67 w 199"/>
              <a:gd name="T83" fmla="*/ 234 h 320"/>
              <a:gd name="T84" fmla="*/ 67 w 199"/>
              <a:gd name="T85" fmla="*/ 213 h 320"/>
              <a:gd name="T86" fmla="*/ 37 w 199"/>
              <a:gd name="T87" fmla="*/ 146 h 320"/>
              <a:gd name="T88" fmla="*/ 21 w 199"/>
              <a:gd name="T89" fmla="*/ 95 h 320"/>
              <a:gd name="T90" fmla="*/ 99 w 199"/>
              <a:gd name="T91" fmla="*/ 21 h 320"/>
              <a:gd name="T92" fmla="*/ 177 w 199"/>
              <a:gd name="T93" fmla="*/ 95 h 320"/>
              <a:gd name="T94" fmla="*/ 161 w 199"/>
              <a:gd name="T95" fmla="*/ 147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99" h="320">
                <a:moveTo>
                  <a:pt x="99" y="0"/>
                </a:moveTo>
                <a:cubicBezTo>
                  <a:pt x="99" y="0"/>
                  <a:pt x="99" y="0"/>
                  <a:pt x="99" y="0"/>
                </a:cubicBezTo>
                <a:cubicBezTo>
                  <a:pt x="99" y="0"/>
                  <a:pt x="99" y="0"/>
                  <a:pt x="99" y="0"/>
                </a:cubicBezTo>
                <a:cubicBezTo>
                  <a:pt x="99" y="0"/>
                  <a:pt x="99" y="0"/>
                  <a:pt x="99" y="0"/>
                </a:cubicBezTo>
                <a:cubicBezTo>
                  <a:pt x="99" y="0"/>
                  <a:pt x="99" y="0"/>
                  <a:pt x="98" y="0"/>
                </a:cubicBezTo>
                <a:cubicBezTo>
                  <a:pt x="45" y="0"/>
                  <a:pt x="0" y="44"/>
                  <a:pt x="0" y="95"/>
                </a:cubicBezTo>
                <a:cubicBezTo>
                  <a:pt x="0" y="129"/>
                  <a:pt x="18" y="157"/>
                  <a:pt x="19" y="158"/>
                </a:cubicBezTo>
                <a:cubicBezTo>
                  <a:pt x="32" y="179"/>
                  <a:pt x="45" y="206"/>
                  <a:pt x="45" y="213"/>
                </a:cubicBezTo>
                <a:cubicBezTo>
                  <a:pt x="45" y="245"/>
                  <a:pt x="45" y="245"/>
                  <a:pt x="45" y="245"/>
                </a:cubicBezTo>
                <a:cubicBezTo>
                  <a:pt x="45" y="245"/>
                  <a:pt x="45" y="246"/>
                  <a:pt x="46" y="246"/>
                </a:cubicBezTo>
                <a:cubicBezTo>
                  <a:pt x="46" y="246"/>
                  <a:pt x="45" y="246"/>
                  <a:pt x="45" y="247"/>
                </a:cubicBezTo>
                <a:cubicBezTo>
                  <a:pt x="56" y="311"/>
                  <a:pt x="56" y="311"/>
                  <a:pt x="56" y="311"/>
                </a:cubicBezTo>
                <a:cubicBezTo>
                  <a:pt x="57" y="316"/>
                  <a:pt x="61" y="320"/>
                  <a:pt x="67" y="320"/>
                </a:cubicBezTo>
                <a:cubicBezTo>
                  <a:pt x="131" y="320"/>
                  <a:pt x="131" y="320"/>
                  <a:pt x="131" y="320"/>
                </a:cubicBezTo>
                <a:cubicBezTo>
                  <a:pt x="136" y="320"/>
                  <a:pt x="140" y="316"/>
                  <a:pt x="141" y="311"/>
                </a:cubicBezTo>
                <a:cubicBezTo>
                  <a:pt x="152" y="247"/>
                  <a:pt x="152" y="247"/>
                  <a:pt x="152" y="247"/>
                </a:cubicBezTo>
                <a:cubicBezTo>
                  <a:pt x="152" y="246"/>
                  <a:pt x="152" y="246"/>
                  <a:pt x="152" y="246"/>
                </a:cubicBezTo>
                <a:cubicBezTo>
                  <a:pt x="152" y="246"/>
                  <a:pt x="152" y="245"/>
                  <a:pt x="152" y="245"/>
                </a:cubicBezTo>
                <a:cubicBezTo>
                  <a:pt x="152" y="213"/>
                  <a:pt x="152" y="213"/>
                  <a:pt x="152" y="213"/>
                </a:cubicBezTo>
                <a:cubicBezTo>
                  <a:pt x="152" y="206"/>
                  <a:pt x="166" y="179"/>
                  <a:pt x="179" y="158"/>
                </a:cubicBezTo>
                <a:cubicBezTo>
                  <a:pt x="180" y="157"/>
                  <a:pt x="199" y="129"/>
                  <a:pt x="199" y="95"/>
                </a:cubicBezTo>
                <a:cubicBezTo>
                  <a:pt x="199" y="44"/>
                  <a:pt x="153" y="0"/>
                  <a:pt x="99" y="0"/>
                </a:cubicBezTo>
                <a:close/>
                <a:moveTo>
                  <a:pt x="122" y="298"/>
                </a:moveTo>
                <a:cubicBezTo>
                  <a:pt x="76" y="298"/>
                  <a:pt x="76" y="298"/>
                  <a:pt x="76" y="298"/>
                </a:cubicBezTo>
                <a:cubicBezTo>
                  <a:pt x="69" y="256"/>
                  <a:pt x="69" y="256"/>
                  <a:pt x="69" y="256"/>
                </a:cubicBezTo>
                <a:cubicBezTo>
                  <a:pt x="129" y="256"/>
                  <a:pt x="129" y="256"/>
                  <a:pt x="129" y="256"/>
                </a:cubicBezTo>
                <a:lnTo>
                  <a:pt x="122" y="298"/>
                </a:lnTo>
                <a:close/>
                <a:moveTo>
                  <a:pt x="161" y="147"/>
                </a:moveTo>
                <a:cubicBezTo>
                  <a:pt x="154" y="158"/>
                  <a:pt x="131" y="196"/>
                  <a:pt x="131" y="213"/>
                </a:cubicBezTo>
                <a:cubicBezTo>
                  <a:pt x="131" y="234"/>
                  <a:pt x="131" y="234"/>
                  <a:pt x="131" y="234"/>
                </a:cubicBezTo>
                <a:cubicBezTo>
                  <a:pt x="109" y="234"/>
                  <a:pt x="109" y="234"/>
                  <a:pt x="109" y="234"/>
                </a:cubicBezTo>
                <a:cubicBezTo>
                  <a:pt x="109" y="153"/>
                  <a:pt x="109" y="153"/>
                  <a:pt x="109" y="153"/>
                </a:cubicBezTo>
                <a:cubicBezTo>
                  <a:pt x="128" y="135"/>
                  <a:pt x="128" y="135"/>
                  <a:pt x="128" y="135"/>
                </a:cubicBezTo>
                <a:cubicBezTo>
                  <a:pt x="132" y="131"/>
                  <a:pt x="132" y="124"/>
                  <a:pt x="128" y="120"/>
                </a:cubicBezTo>
                <a:cubicBezTo>
                  <a:pt x="123" y="116"/>
                  <a:pt x="117" y="116"/>
                  <a:pt x="112" y="120"/>
                </a:cubicBezTo>
                <a:cubicBezTo>
                  <a:pt x="99" y="134"/>
                  <a:pt x="99" y="134"/>
                  <a:pt x="99" y="134"/>
                </a:cubicBezTo>
                <a:cubicBezTo>
                  <a:pt x="85" y="120"/>
                  <a:pt x="85" y="120"/>
                  <a:pt x="85" y="120"/>
                </a:cubicBezTo>
                <a:cubicBezTo>
                  <a:pt x="81" y="116"/>
                  <a:pt x="74" y="116"/>
                  <a:pt x="70" y="120"/>
                </a:cubicBezTo>
                <a:cubicBezTo>
                  <a:pt x="66" y="124"/>
                  <a:pt x="66" y="131"/>
                  <a:pt x="70" y="135"/>
                </a:cubicBezTo>
                <a:cubicBezTo>
                  <a:pt x="88" y="153"/>
                  <a:pt x="88" y="153"/>
                  <a:pt x="88" y="153"/>
                </a:cubicBezTo>
                <a:cubicBezTo>
                  <a:pt x="88" y="234"/>
                  <a:pt x="88" y="234"/>
                  <a:pt x="88" y="234"/>
                </a:cubicBezTo>
                <a:cubicBezTo>
                  <a:pt x="67" y="234"/>
                  <a:pt x="67" y="234"/>
                  <a:pt x="67" y="234"/>
                </a:cubicBezTo>
                <a:cubicBezTo>
                  <a:pt x="67" y="213"/>
                  <a:pt x="67" y="213"/>
                  <a:pt x="67" y="213"/>
                </a:cubicBezTo>
                <a:cubicBezTo>
                  <a:pt x="67" y="196"/>
                  <a:pt x="44" y="158"/>
                  <a:pt x="37" y="146"/>
                </a:cubicBezTo>
                <a:cubicBezTo>
                  <a:pt x="37" y="146"/>
                  <a:pt x="21" y="123"/>
                  <a:pt x="21" y="95"/>
                </a:cubicBezTo>
                <a:cubicBezTo>
                  <a:pt x="21" y="55"/>
                  <a:pt x="57" y="21"/>
                  <a:pt x="99" y="21"/>
                </a:cubicBezTo>
                <a:cubicBezTo>
                  <a:pt x="141" y="21"/>
                  <a:pt x="177" y="55"/>
                  <a:pt x="177" y="95"/>
                </a:cubicBezTo>
                <a:cubicBezTo>
                  <a:pt x="177" y="122"/>
                  <a:pt x="161" y="146"/>
                  <a:pt x="161" y="147"/>
                </a:cubicBezTo>
                <a:close/>
              </a:path>
            </a:pathLst>
          </a:custGeom>
          <a:solidFill>
            <a:schemeClr val="bg1">
              <a:alpha val="72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91" name="Rectangle 90">
            <a:extLst>
              <a:ext uri="{FF2B5EF4-FFF2-40B4-BE49-F238E27FC236}">
                <a16:creationId xmlns:a16="http://schemas.microsoft.com/office/drawing/2014/main" id="{A2BF1D9E-099D-4ACF-888E-F273F6DEAD06}"/>
              </a:ext>
            </a:extLst>
          </p:cNvPr>
          <p:cNvSpPr/>
          <p:nvPr/>
        </p:nvSpPr>
        <p:spPr bwMode="gray">
          <a:xfrm>
            <a:off x="-124344" y="6241050"/>
            <a:ext cx="12361362" cy="638609"/>
          </a:xfrm>
          <a:prstGeom prst="rect">
            <a:avLst/>
          </a:prstGeom>
          <a:solidFill>
            <a:schemeClr val="accent5"/>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1200" cap="none" spc="0" normalizeH="0" baseline="0" noProof="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96" name="Rectangle: Rounded Corners 95">
            <a:extLst>
              <a:ext uri="{FF2B5EF4-FFF2-40B4-BE49-F238E27FC236}">
                <a16:creationId xmlns:a16="http://schemas.microsoft.com/office/drawing/2014/main" id="{F8EE022F-324B-41FA-A23A-DA797801923D}"/>
              </a:ext>
            </a:extLst>
          </p:cNvPr>
          <p:cNvSpPr/>
          <p:nvPr/>
        </p:nvSpPr>
        <p:spPr bwMode="gray">
          <a:xfrm>
            <a:off x="439301" y="1143065"/>
            <a:ext cx="3852000" cy="5076000"/>
          </a:xfrm>
          <a:prstGeom prst="roundRect">
            <a:avLst>
              <a:gd name="adj" fmla="val 4542"/>
            </a:avLst>
          </a:prstGeom>
          <a:noFill/>
          <a:ln w="19050" algn="ctr">
            <a:gradFill flip="none" rotWithShape="1">
              <a:gsLst>
                <a:gs pos="49000">
                  <a:srgbClr val="D7F4D0"/>
                </a:gs>
                <a:gs pos="51000">
                  <a:srgbClr val="A0D6DD"/>
                </a:gs>
              </a:gsLst>
              <a:lin ang="0" scaled="1"/>
              <a:tileRect/>
            </a:gradFill>
            <a:miter lim="800000"/>
            <a:headEnd/>
            <a:tailEnd/>
          </a:ln>
        </p:spPr>
        <p:txBody>
          <a:bodyPr wrap="square" lIns="72000" tIns="137160" rIns="0" bIns="88900" rtlCol="0" anchor="t"/>
          <a:lstStyle/>
          <a:p>
            <a:pPr marL="0" marR="0" lvl="1"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Life Sciences &amp; Healthcare</a:t>
            </a:r>
          </a:p>
          <a:p>
            <a:pPr marL="274320" marR="0" lvl="1" indent="-27432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0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Protein Folding Prediction (AI-Enabled Drug Discovery)</a:t>
            </a:r>
          </a:p>
          <a:p>
            <a:pPr marL="274320" marR="0" lvl="1" indent="-27432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0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AI-Enabled Healthcare Clinical Surveillance (Care-to-Cure)</a:t>
            </a:r>
          </a:p>
          <a:p>
            <a:pPr marL="274320" marR="0" lvl="1" indent="-27432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0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3D Images of Anatomy for Education</a:t>
            </a:r>
          </a:p>
          <a:p>
            <a:pPr marL="274320" marR="0" lvl="1" indent="-27432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274320" marR="0" lvl="1" indent="-27432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Consumer</a:t>
            </a:r>
          </a:p>
          <a:p>
            <a:pPr marL="274320" marR="0" lvl="1" indent="-27432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0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Customer Sentiment Analysis</a:t>
            </a:r>
            <a:endParaRPr kumimoji="0" lang="en-US" sz="1000" b="0" i="0" u="none" strike="noStrike" kern="1200" cap="none" spc="0" normalizeH="0" baseline="0" noProof="0">
              <a:ln>
                <a:noFill/>
              </a:ln>
              <a:solidFill>
                <a:srgbClr val="FF0000"/>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274320" marR="0" lvl="1" indent="-27432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0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Product Packaging, Description &amp; Branding Design</a:t>
            </a:r>
          </a:p>
          <a:p>
            <a:pPr marL="274320" marR="0" lvl="1" indent="-27432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0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Language Translation For Global E-commerce </a:t>
            </a:r>
          </a:p>
          <a:p>
            <a:pPr marL="274320" marR="0" lvl="1" indent="-27432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0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Continuous training environment (Autonomous Mobility Simulation)</a:t>
            </a:r>
          </a:p>
          <a:p>
            <a:pPr marL="274320" marR="0" lvl="1" indent="-27432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274320" marR="0" lvl="1" indent="-27432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Energy, Resources &amp; Industrials</a:t>
            </a:r>
          </a:p>
          <a:p>
            <a:pPr marL="274320" marR="0" lvl="1" indent="-27432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0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3D Models of Well Sites, Reservoirs, Pipelines</a:t>
            </a:r>
          </a:p>
          <a:p>
            <a:pPr marL="274320" marR="0" lvl="1" indent="-27432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0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Nanomaterial Informatics</a:t>
            </a:r>
          </a:p>
          <a:p>
            <a:pPr marL="274320" marR="0" lvl="1" indent="-27432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000" b="0" i="0" u="none" strike="noStrike" kern="1200" cap="none" spc="0" normalizeH="0" baseline="0" noProof="0" err="1">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GreenTech</a:t>
            </a:r>
            <a:r>
              <a:rPr kumimoji="0" lang="en-US" sz="10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 Simulation</a:t>
            </a:r>
          </a:p>
          <a:p>
            <a:pPr marL="274320" marR="0" lvl="1" indent="-27432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274320" marR="0" lvl="1" indent="-27432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Financial Services</a:t>
            </a:r>
          </a:p>
          <a:p>
            <a:pPr marL="274320" marR="0" lvl="1" indent="-27432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0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Fraud Detection on Customer Calls</a:t>
            </a:r>
          </a:p>
          <a:p>
            <a:pPr marL="274320" marR="0" lvl="1" indent="-27432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0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Retail Branch Customer Interactions</a:t>
            </a:r>
          </a:p>
          <a:p>
            <a:pPr marL="274320" marR="0" lvl="1" indent="-27432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274320" marR="0" lvl="1" indent="-27432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Tech Media &amp; Telecom</a:t>
            </a:r>
          </a:p>
          <a:p>
            <a:pPr marL="274320" marR="0" lvl="1" indent="-27432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0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Disaster Recovery Simulation</a:t>
            </a:r>
          </a:p>
          <a:p>
            <a:pPr marL="0" marR="0" lvl="1"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274320" marR="0" lvl="1" indent="-27432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Audit, Tax &amp; Risk Advisory</a:t>
            </a:r>
          </a:p>
          <a:p>
            <a:pPr marL="274320" marR="0" lvl="1" indent="-27432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0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Financial Statement Analysis </a:t>
            </a:r>
          </a:p>
          <a:p>
            <a:pPr marL="274320" marR="0" lvl="1" indent="-27432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0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K-1 Extracts </a:t>
            </a:r>
          </a:p>
          <a:p>
            <a:pPr marL="274320" marR="0" lvl="1" indent="-27432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0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Cyber Threat Vulnerability Management</a:t>
            </a:r>
          </a:p>
          <a:p>
            <a:pPr marL="0" marR="0" lvl="1" algn="l" defTabSz="914400" rtl="0" eaLnBrk="1" fontAlgn="auto" latinLnBrk="0" hangingPunct="1">
              <a:lnSpc>
                <a:spcPct val="100000"/>
              </a:lnSpc>
              <a:spcBef>
                <a:spcPts val="0"/>
              </a:spcBef>
              <a:spcAft>
                <a:spcPts val="0"/>
              </a:spcAft>
              <a:buClrTx/>
              <a:buSzTx/>
              <a:tabLst/>
              <a:defRPr/>
            </a:pPr>
            <a:endParaRPr kumimoji="0" lang="en-US" sz="8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274320" marR="0" lvl="1" indent="-27432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Government and Public services</a:t>
            </a:r>
          </a:p>
          <a:p>
            <a:pPr marL="274320" marR="0" lvl="1" indent="-27432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0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Fraud, Waste &amp; Abuse Prevention</a:t>
            </a:r>
          </a:p>
          <a:p>
            <a:pPr marL="274320" marR="0" lvl="1" indent="-27432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0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Regulation &amp; Oversight</a:t>
            </a:r>
          </a:p>
          <a:p>
            <a:pPr marL="274320" marR="0" lvl="1" indent="-27432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1000">
                <a:solidFill>
                  <a:prstClr val="black"/>
                </a:solidFill>
                <a:latin typeface="Open Sans" panose="020B0606030504020204" pitchFamily="34" charset="0"/>
                <a:ea typeface="Open Sans" panose="020B0606030504020204" pitchFamily="34" charset="0"/>
                <a:cs typeface="Open Sans" panose="020B0606030504020204" pitchFamily="34" charset="0"/>
              </a:rPr>
              <a:t>Open Source Intelligence &amp; Sensemaking</a:t>
            </a:r>
            <a:endParaRPr kumimoji="0" lang="en-US" sz="10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0" marR="0" lvl="1"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01" name="TextBox 100">
            <a:extLst>
              <a:ext uri="{FF2B5EF4-FFF2-40B4-BE49-F238E27FC236}">
                <a16:creationId xmlns:a16="http://schemas.microsoft.com/office/drawing/2014/main" id="{262A37E2-3650-4FF5-B8CB-20930DB0E9B1}"/>
              </a:ext>
            </a:extLst>
          </p:cNvPr>
          <p:cNvSpPr txBox="1"/>
          <p:nvPr/>
        </p:nvSpPr>
        <p:spPr>
          <a:xfrm>
            <a:off x="1007334" y="1003725"/>
            <a:ext cx="2192201" cy="276999"/>
          </a:xfrm>
          <a:prstGeom prst="rect">
            <a:avLst/>
          </a:prstGeom>
          <a:solidFill>
            <a:schemeClr val="bg1"/>
          </a:solidFill>
        </p:spPr>
        <p:txBody>
          <a:bodyPr wrap="square" rtlCol="0">
            <a:spAutoFit/>
          </a:bodyPr>
          <a:lstStyle/>
          <a:p>
            <a:pPr marL="0" marR="0" lvl="0" indent="0" algn="ctr" defTabSz="914400" rtl="0" eaLnBrk="1" fontAlgn="auto" latinLnBrk="0" hangingPunct="0">
              <a:lnSpc>
                <a:spcPct val="100000"/>
              </a:lnSpc>
              <a:spcBef>
                <a:spcPts val="0"/>
              </a:spcBef>
              <a:spcAft>
                <a:spcPts val="200"/>
              </a:spcAft>
              <a:buClrTx/>
              <a:buSzTx/>
              <a:buFontTx/>
              <a:buNone/>
              <a:tabLst/>
              <a:defRPr/>
            </a:pPr>
            <a:r>
              <a:rPr kumimoji="0" lang="en-US" sz="1200" b="1" i="0" u="none" strike="noStrike" kern="0" cap="none" spc="0" normalizeH="0" baseline="0" noProof="0">
                <a:ln>
                  <a:noFill/>
                </a:ln>
                <a:solidFill>
                  <a:srgbClr val="00B0F0"/>
                </a:solidFill>
                <a:effectLst/>
                <a:uLnTx/>
                <a:uFillTx/>
                <a:latin typeface="Open Sans" panose="020B0606030504020204" pitchFamily="34" charset="0"/>
                <a:ea typeface="Open Sans" panose="020B0606030504020204" pitchFamily="34" charset="0"/>
                <a:cs typeface="Open Sans" panose="020B0606030504020204" pitchFamily="34" charset="0"/>
                <a:sym typeface="Open Sans"/>
              </a:rPr>
              <a:t>ILLUSTRATIVE USE CASES</a:t>
            </a:r>
            <a:endParaRPr kumimoji="0" lang="en-US" sz="1050" b="0" i="0" u="none" strike="noStrike" kern="0" cap="none" spc="0" normalizeH="0" baseline="0" noProof="0">
              <a:ln>
                <a:noFill/>
              </a:ln>
              <a:solidFill>
                <a:srgbClr val="00B0F0"/>
              </a:solidFill>
              <a:effectLst/>
              <a:uLnTx/>
              <a:uFillTx/>
              <a:latin typeface="Open Sans" panose="020B0606030504020204" pitchFamily="34" charset="0"/>
              <a:ea typeface="Open Sans" panose="020B0606030504020204" pitchFamily="34" charset="0"/>
              <a:cs typeface="Open Sans" panose="020B0606030504020204" pitchFamily="34" charset="0"/>
              <a:sym typeface="Open Sans"/>
            </a:endParaRPr>
          </a:p>
        </p:txBody>
      </p:sp>
      <p:grpSp>
        <p:nvGrpSpPr>
          <p:cNvPr id="2" name="Group 1">
            <a:extLst>
              <a:ext uri="{FF2B5EF4-FFF2-40B4-BE49-F238E27FC236}">
                <a16:creationId xmlns:a16="http://schemas.microsoft.com/office/drawing/2014/main" id="{35DB3C6E-CF20-47AC-A0F8-28B97E214E71}"/>
              </a:ext>
            </a:extLst>
          </p:cNvPr>
          <p:cNvGrpSpPr/>
          <p:nvPr/>
        </p:nvGrpSpPr>
        <p:grpSpPr>
          <a:xfrm>
            <a:off x="7980216" y="1003725"/>
            <a:ext cx="4057275" cy="2839339"/>
            <a:chOff x="7522945" y="1003725"/>
            <a:chExt cx="4057275" cy="2839339"/>
          </a:xfrm>
        </p:grpSpPr>
        <p:sp>
          <p:nvSpPr>
            <p:cNvPr id="83" name="TextBox 82">
              <a:extLst>
                <a:ext uri="{FF2B5EF4-FFF2-40B4-BE49-F238E27FC236}">
                  <a16:creationId xmlns:a16="http://schemas.microsoft.com/office/drawing/2014/main" id="{CEDFF4C7-3DF1-4B44-B9FD-6C57C03819E6}"/>
                </a:ext>
              </a:extLst>
            </p:cNvPr>
            <p:cNvSpPr txBox="1"/>
            <p:nvPr/>
          </p:nvSpPr>
          <p:spPr>
            <a:xfrm>
              <a:off x="7620220" y="1380151"/>
              <a:ext cx="3960000" cy="2446824"/>
            </a:xfrm>
            <a:prstGeom prst="rect">
              <a:avLst/>
            </a:prstGeom>
            <a:noFill/>
          </p:spPr>
          <p:txBody>
            <a:bodyPr wrap="square" lIns="0" tIns="0" rIns="0" bIns="0" rtlCol="0">
              <a:spAutoFit/>
            </a:bodyPr>
            <a:lstStyle/>
            <a:p>
              <a:pPr marR="0" lvl="0" algn="l" defTabSz="914400" rtl="0" eaLnBrk="1" fontAlgn="auto" latinLnBrk="0" hangingPunct="1">
                <a:lnSpc>
                  <a:spcPct val="100000"/>
                </a:lnSpc>
                <a:spcBef>
                  <a:spcPts val="600"/>
                </a:spcBef>
                <a:spcAft>
                  <a:spcPts val="0"/>
                </a:spcAft>
                <a:buClrTx/>
                <a:buSzPct val="100000"/>
                <a:tabLst/>
                <a:defRPr/>
              </a:pPr>
              <a:r>
                <a:rPr kumimoji="0" lang="en-US" sz="1000" b="1" i="0" u="none" strike="noStrike" kern="1200" cap="none" spc="0" normalizeH="0" baseline="0" noProof="0" dirty="0">
                  <a:ln>
                    <a:noFill/>
                  </a:ln>
                  <a:solidFill>
                    <a:srgbClr val="313131"/>
                  </a:solidFill>
                  <a:effectLst/>
                  <a:uLnTx/>
                  <a:uFillTx/>
                  <a:latin typeface="Open Sans" panose="020B0606030504020204" pitchFamily="34" charset="0"/>
                  <a:ea typeface="Open Sans" panose="020B0606030504020204" pitchFamily="34" charset="0"/>
                  <a:cs typeface="Open Sans" panose="020B0606030504020204" pitchFamily="34" charset="0"/>
                </a:rPr>
                <a:t>Advise</a:t>
              </a:r>
              <a:endParaRPr kumimoji="0" lang="en-US" sz="1000" b="0" i="0" u="none" strike="noStrike" kern="1200" cap="none" spc="0" normalizeH="0" baseline="0" noProof="0" dirty="0">
                <a:ln>
                  <a:noFill/>
                </a:ln>
                <a:solidFill>
                  <a:srgbClr val="313131"/>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285750" indent="-285750">
                <a:spcBef>
                  <a:spcPts val="600"/>
                </a:spcBef>
                <a:buSzPct val="100000"/>
                <a:buFont typeface="Wingdings" panose="05000000000000000000" pitchFamily="2" charset="2"/>
                <a:buChar char="§"/>
                <a:defRPr/>
              </a:pPr>
              <a:r>
                <a:rPr lang="en-US" sz="1000" dirty="0">
                  <a:latin typeface="Open Sans" panose="020B0606030504020204" pitchFamily="34" charset="0"/>
                  <a:ea typeface="Open Sans" panose="020B0606030504020204" pitchFamily="34" charset="0"/>
                  <a:cs typeface="Open Sans" panose="020B0606030504020204" pitchFamily="34" charset="0"/>
                </a:rPr>
                <a:t>Enhance competitiveness, quality, and differentiation of what is sold</a:t>
              </a:r>
            </a:p>
            <a:p>
              <a:pPr>
                <a:spcBef>
                  <a:spcPts val="600"/>
                </a:spcBef>
                <a:buSzPct val="100000"/>
                <a:defRPr/>
              </a:pPr>
              <a:r>
                <a:rPr lang="en-US" sz="1000" b="1" dirty="0">
                  <a:solidFill>
                    <a:srgbClr val="313131"/>
                  </a:solidFill>
                  <a:latin typeface="Open Sans" panose="020B0606030504020204" pitchFamily="34" charset="0"/>
                  <a:ea typeface="Open Sans" panose="020B0606030504020204" pitchFamily="34" charset="0"/>
                  <a:cs typeface="Open Sans" panose="020B0606030504020204" pitchFamily="34" charset="0"/>
                </a:rPr>
                <a:t>Implement</a:t>
              </a:r>
              <a:endParaRPr kumimoji="0" lang="en-US" sz="1000" b="1" i="0" u="none" strike="noStrike" kern="1200" cap="none" spc="0" normalizeH="0" baseline="0" noProof="0" dirty="0">
                <a:ln>
                  <a:noFill/>
                </a:ln>
                <a:solidFill>
                  <a:srgbClr val="313131"/>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285750" indent="-285750">
                <a:spcBef>
                  <a:spcPts val="600"/>
                </a:spcBef>
                <a:buSzPct val="100000"/>
                <a:buFont typeface="Wingdings" panose="05000000000000000000" pitchFamily="2" charset="2"/>
                <a:buChar char="§"/>
                <a:defRPr/>
              </a:pPr>
              <a:r>
                <a:rPr kumimoji="0" lang="en-US" sz="1000" b="0" i="0" u="none" strike="noStrike" kern="1200" cap="none" spc="0" normalizeH="0" baseline="0" noProof="0" dirty="0">
                  <a:ln>
                    <a:noFill/>
                  </a:ln>
                  <a:solidFill>
                    <a:srgbClr val="313131"/>
                  </a:solidFill>
                  <a:effectLst/>
                  <a:uLnTx/>
                  <a:uFillTx/>
                  <a:latin typeface="Open Sans" panose="020B0606030504020204" pitchFamily="34" charset="0"/>
                  <a:ea typeface="Open Sans" panose="020B0606030504020204" pitchFamily="34" charset="0"/>
                  <a:cs typeface="Open Sans" panose="020B0606030504020204" pitchFamily="34" charset="0"/>
                </a:rPr>
                <a:t>Curate privileged partnerships with market leaders and start-up ecosystem </a:t>
              </a:r>
            </a:p>
            <a:p>
              <a:pPr marL="285750" indent="-285750">
                <a:spcBef>
                  <a:spcPts val="600"/>
                </a:spcBef>
                <a:buSzPct val="100000"/>
                <a:buFont typeface="Wingdings" panose="05000000000000000000" pitchFamily="2" charset="2"/>
                <a:buChar char="§"/>
                <a:defRPr/>
              </a:pPr>
              <a:r>
                <a:rPr kumimoji="0" lang="en-US" sz="1000" b="0" i="0" u="none" strike="noStrike" kern="1200" cap="none" spc="0" normalizeH="0" baseline="0" noProof="0" dirty="0">
                  <a:ln>
                    <a:noFill/>
                  </a:ln>
                  <a:solidFill>
                    <a:srgbClr val="313131"/>
                  </a:solidFill>
                  <a:effectLst/>
                  <a:uLnTx/>
                  <a:uFillTx/>
                  <a:latin typeface="Open Sans" panose="020B0606030504020204" pitchFamily="34" charset="0"/>
                  <a:ea typeface="Open Sans" panose="020B0606030504020204" pitchFamily="34" charset="0"/>
                  <a:cs typeface="Open Sans" panose="020B0606030504020204" pitchFamily="34" charset="0"/>
                </a:rPr>
                <a:t>Ensure the models are ethical, transparent, and compliant with relevant regulations and industry standards</a:t>
              </a:r>
            </a:p>
            <a:p>
              <a:pPr>
                <a:spcBef>
                  <a:spcPts val="600"/>
                </a:spcBef>
                <a:buSzPct val="100000"/>
                <a:defRPr/>
              </a:pPr>
              <a:r>
                <a:rPr lang="en-US" sz="1000" b="1" dirty="0">
                  <a:solidFill>
                    <a:srgbClr val="313131"/>
                  </a:solidFill>
                  <a:latin typeface="Open Sans" panose="020B0606030504020204" pitchFamily="34" charset="0"/>
                  <a:ea typeface="Open Sans" panose="020B0606030504020204" pitchFamily="34" charset="0"/>
                  <a:cs typeface="Open Sans" panose="020B0606030504020204" pitchFamily="34" charset="0"/>
                </a:rPr>
                <a:t>Operate</a:t>
              </a:r>
              <a:endParaRPr kumimoji="0" lang="en-US" sz="1000" b="1" i="0" u="none" strike="noStrike" kern="1200" cap="none" spc="0" normalizeH="0" baseline="0" noProof="0" dirty="0">
                <a:ln>
                  <a:noFill/>
                </a:ln>
                <a:solidFill>
                  <a:srgbClr val="313131"/>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285750" marR="0" lvl="0" indent="-285750" algn="l" defTabSz="914400" rtl="0" eaLnBrk="1" fontAlgn="auto" latinLnBrk="0" hangingPunct="1">
                <a:lnSpc>
                  <a:spcPct val="100000"/>
                </a:lnSpc>
                <a:spcBef>
                  <a:spcPts val="600"/>
                </a:spcBef>
                <a:spcAft>
                  <a:spcPts val="600"/>
                </a:spcAft>
                <a:buClrTx/>
                <a:buSzPct val="100000"/>
                <a:buFont typeface="Wingdings" panose="05000000000000000000" pitchFamily="2" charset="2"/>
                <a:buChar char="§"/>
                <a:tabLst/>
                <a:defRPr/>
              </a:pPr>
              <a:r>
                <a:rPr kumimoji="0" lang="en-US" sz="1000" b="0" i="0" u="none" strike="noStrike" kern="1200" cap="none" spc="0" normalizeH="0" baseline="0" noProof="0" dirty="0">
                  <a:ln>
                    <a:noFill/>
                  </a:ln>
                  <a:solidFill>
                    <a:srgbClr val="313131"/>
                  </a:solidFill>
                  <a:effectLst/>
                  <a:uLnTx/>
                  <a:uFillTx/>
                  <a:latin typeface="Open Sans" panose="020B0606030504020204" pitchFamily="34" charset="0"/>
                  <a:ea typeface="Open Sans" panose="020B0606030504020204" pitchFamily="34" charset="0"/>
                  <a:cs typeface="Open Sans" panose="020B0606030504020204" pitchFamily="34" charset="0"/>
                </a:rPr>
                <a:t>Work with the privileged partners to fine tune, train and shape models for industry and domain specific applications </a:t>
              </a:r>
              <a:endParaRPr lang="en-US" sz="1000" dirty="0">
                <a:latin typeface="Open Sans" panose="020B0606030504020204" pitchFamily="34" charset="0"/>
                <a:ea typeface="Open Sans" panose="020B0606030504020204" pitchFamily="34" charset="0"/>
                <a:cs typeface="Open Sans" panose="020B0606030504020204" pitchFamily="34" charset="0"/>
              </a:endParaRPr>
            </a:p>
            <a:p>
              <a:pPr marR="0" lvl="0" algn="l" defTabSz="914400" rtl="0" eaLnBrk="1" fontAlgn="auto" latinLnBrk="0" hangingPunct="1">
                <a:lnSpc>
                  <a:spcPct val="100000"/>
                </a:lnSpc>
                <a:spcBef>
                  <a:spcPts val="600"/>
                </a:spcBef>
                <a:spcAft>
                  <a:spcPts val="0"/>
                </a:spcAft>
                <a:buClrTx/>
                <a:buSzPct val="100000"/>
                <a:tabLst/>
                <a:defRPr/>
              </a:pPr>
              <a:endParaRPr kumimoji="0" lang="en-US" sz="900" b="0" i="0" u="none" strike="noStrike" kern="1200" cap="none" spc="0" normalizeH="0" baseline="0" noProof="0" dirty="0">
                <a:ln>
                  <a:noFill/>
                </a:ln>
                <a:solidFill>
                  <a:srgbClr val="313131"/>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27" name="Rectangle: Rounded Corners 126">
              <a:extLst>
                <a:ext uri="{FF2B5EF4-FFF2-40B4-BE49-F238E27FC236}">
                  <a16:creationId xmlns:a16="http://schemas.microsoft.com/office/drawing/2014/main" id="{4D075870-94A8-4221-8B40-3CCD499DE05A}"/>
                </a:ext>
              </a:extLst>
            </p:cNvPr>
            <p:cNvSpPr/>
            <p:nvPr/>
          </p:nvSpPr>
          <p:spPr bwMode="gray">
            <a:xfrm>
              <a:off x="7522945" y="1143064"/>
              <a:ext cx="3996000" cy="2700000"/>
            </a:xfrm>
            <a:prstGeom prst="roundRect">
              <a:avLst>
                <a:gd name="adj" fmla="val 4542"/>
              </a:avLst>
            </a:prstGeom>
            <a:noFill/>
            <a:ln w="19050" algn="ctr">
              <a:gradFill flip="none" rotWithShape="1">
                <a:gsLst>
                  <a:gs pos="49000">
                    <a:srgbClr val="D7F4D0"/>
                  </a:gs>
                  <a:gs pos="51000">
                    <a:srgbClr val="A0D6DD"/>
                  </a:gs>
                </a:gsLst>
                <a:lin ang="0" scaled="1"/>
                <a:tileRect/>
              </a:gradFill>
              <a:miter lim="800000"/>
              <a:headEnd/>
              <a:tailEnd/>
            </a:ln>
          </p:spPr>
          <p:txBody>
            <a:bodyPr wrap="square" lIns="88900" tIns="137160" rIns="88900" bIns="88900" rtlCol="0" anchor="t"/>
            <a:lstStyle/>
            <a:p>
              <a:pPr marL="228600" marR="0" lvl="1" indent="-22860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endParaRPr kumimoji="0" lang="en-US" sz="10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28" name="TextBox 127">
              <a:extLst>
                <a:ext uri="{FF2B5EF4-FFF2-40B4-BE49-F238E27FC236}">
                  <a16:creationId xmlns:a16="http://schemas.microsoft.com/office/drawing/2014/main" id="{B94018D2-8C13-4341-B7C6-FCB4E2C3A72D}"/>
                </a:ext>
              </a:extLst>
            </p:cNvPr>
            <p:cNvSpPr txBox="1"/>
            <p:nvPr/>
          </p:nvSpPr>
          <p:spPr>
            <a:xfrm>
              <a:off x="8325850" y="1003725"/>
              <a:ext cx="2894829" cy="276999"/>
            </a:xfrm>
            <a:prstGeom prst="rect">
              <a:avLst/>
            </a:prstGeom>
            <a:solidFill>
              <a:schemeClr val="bg1"/>
            </a:solidFill>
          </p:spPr>
          <p:txBody>
            <a:bodyPr wrap="square" rtlCol="0">
              <a:spAutoFit/>
            </a:bodyPr>
            <a:lstStyle/>
            <a:p>
              <a:pPr marL="0" marR="0" lvl="0" indent="0" algn="ctr" defTabSz="914400" rtl="0" eaLnBrk="1" fontAlgn="auto" latinLnBrk="0" hangingPunct="0">
                <a:lnSpc>
                  <a:spcPct val="100000"/>
                </a:lnSpc>
                <a:spcBef>
                  <a:spcPts val="0"/>
                </a:spcBef>
                <a:spcAft>
                  <a:spcPts val="200"/>
                </a:spcAft>
                <a:buClrTx/>
                <a:buSzTx/>
                <a:buFontTx/>
                <a:buNone/>
                <a:tabLst/>
                <a:defRPr/>
              </a:pPr>
              <a:r>
                <a:rPr kumimoji="0" lang="en-US" sz="1200" b="1" i="0" u="none" strike="noStrike" kern="0" cap="none" spc="0" normalizeH="0" baseline="0" noProof="0">
                  <a:ln>
                    <a:noFill/>
                  </a:ln>
                  <a:solidFill>
                    <a:srgbClr val="00B0F0"/>
                  </a:solidFill>
                  <a:effectLst/>
                  <a:uLnTx/>
                  <a:uFillTx/>
                  <a:latin typeface="Open Sans" panose="020B0606030504020204" pitchFamily="34" charset="0"/>
                  <a:ea typeface="Open Sans" panose="020B0606030504020204" pitchFamily="34" charset="0"/>
                  <a:cs typeface="Open Sans" panose="020B0606030504020204" pitchFamily="34" charset="0"/>
                  <a:sym typeface="Open Sans"/>
                </a:rPr>
                <a:t>IMPLICATIONS FOR DELOITTE</a:t>
              </a:r>
              <a:endParaRPr kumimoji="0" lang="en-US" sz="1050" b="0" i="0" u="none" strike="noStrike" kern="0" cap="none" spc="0" normalizeH="0" baseline="0" noProof="0">
                <a:ln>
                  <a:noFill/>
                </a:ln>
                <a:solidFill>
                  <a:srgbClr val="00B0F0"/>
                </a:solidFill>
                <a:effectLst/>
                <a:uLnTx/>
                <a:uFillTx/>
                <a:latin typeface="Open Sans" panose="020B0606030504020204" pitchFamily="34" charset="0"/>
                <a:ea typeface="Open Sans" panose="020B0606030504020204" pitchFamily="34" charset="0"/>
                <a:cs typeface="Open Sans" panose="020B0606030504020204" pitchFamily="34" charset="0"/>
                <a:sym typeface="Open Sans"/>
              </a:endParaRPr>
            </a:p>
          </p:txBody>
        </p:sp>
      </p:grpSp>
      <p:sp>
        <p:nvSpPr>
          <p:cNvPr id="62" name="TextBox 61">
            <a:extLst>
              <a:ext uri="{FF2B5EF4-FFF2-40B4-BE49-F238E27FC236}">
                <a16:creationId xmlns:a16="http://schemas.microsoft.com/office/drawing/2014/main" id="{5115D7AF-2152-4CA3-ACB6-066B3447E0A6}"/>
              </a:ext>
            </a:extLst>
          </p:cNvPr>
          <p:cNvSpPr txBox="1"/>
          <p:nvPr/>
        </p:nvSpPr>
        <p:spPr>
          <a:xfrm>
            <a:off x="9883412" y="5970194"/>
            <a:ext cx="2480366" cy="200055"/>
          </a:xfrm>
          <a:prstGeom prst="rect">
            <a:avLst/>
          </a:prstGeom>
          <a:noFill/>
        </p:spPr>
        <p:txBody>
          <a:bodyPr wrap="square">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lang="en-US" sz="700" i="1" kern="0">
                <a:latin typeface="Open Sans" panose="020B0606030504020204" pitchFamily="34" charset="0"/>
                <a:ea typeface="Open Sans" panose="020B0606030504020204" pitchFamily="34" charset="0"/>
                <a:cs typeface="Open Sans" panose="020B0606030504020204" pitchFamily="34" charset="0"/>
                <a:sym typeface="Open Sans"/>
              </a:rPr>
              <a:t>Indicates co-development or investment</a:t>
            </a:r>
            <a:endParaRPr kumimoji="0" lang="en-US" sz="700" b="0" i="1" u="none" strike="noStrike" kern="0" cap="none" spc="0" normalizeH="0" baseline="0" noProof="0">
              <a:ln>
                <a:noFill/>
              </a:ln>
              <a:effectLst/>
              <a:uLnTx/>
              <a:uFillTx/>
              <a:latin typeface="Open Sans" panose="020B0606030504020204" pitchFamily="34" charset="0"/>
              <a:ea typeface="Open Sans" panose="020B0606030504020204" pitchFamily="34" charset="0"/>
              <a:cs typeface="Open Sans" panose="020B0606030504020204" pitchFamily="34" charset="0"/>
              <a:sym typeface="Open Sans"/>
            </a:endParaRPr>
          </a:p>
        </p:txBody>
      </p:sp>
      <p:cxnSp>
        <p:nvCxnSpPr>
          <p:cNvPr id="63" name="Straight Connector 62">
            <a:extLst>
              <a:ext uri="{FF2B5EF4-FFF2-40B4-BE49-F238E27FC236}">
                <a16:creationId xmlns:a16="http://schemas.microsoft.com/office/drawing/2014/main" id="{78E1EF67-2A6C-4F2E-AEF3-6385966ABB96}"/>
              </a:ext>
            </a:extLst>
          </p:cNvPr>
          <p:cNvCxnSpPr>
            <a:cxnSpLocks/>
          </p:cNvCxnSpPr>
          <p:nvPr/>
        </p:nvCxnSpPr>
        <p:spPr>
          <a:xfrm>
            <a:off x="9883412" y="6070221"/>
            <a:ext cx="367121" cy="0"/>
          </a:xfrm>
          <a:prstGeom prst="line">
            <a:avLst/>
          </a:prstGeom>
          <a:ln>
            <a:solidFill>
              <a:schemeClr val="tx2"/>
            </a:solidFill>
            <a:prstDash val="lgDash"/>
          </a:ln>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F33CA40B-D8E9-453B-B297-C49A226F6675}"/>
              </a:ext>
            </a:extLst>
          </p:cNvPr>
          <p:cNvGrpSpPr/>
          <p:nvPr/>
        </p:nvGrpSpPr>
        <p:grpSpPr>
          <a:xfrm>
            <a:off x="8041491" y="3800490"/>
            <a:ext cx="3996000" cy="2162043"/>
            <a:chOff x="7506694" y="3800490"/>
            <a:chExt cx="3996000" cy="2162043"/>
          </a:xfrm>
        </p:grpSpPr>
        <p:sp>
          <p:nvSpPr>
            <p:cNvPr id="51" name="Rounded Rectangle 93">
              <a:extLst>
                <a:ext uri="{FF2B5EF4-FFF2-40B4-BE49-F238E27FC236}">
                  <a16:creationId xmlns:a16="http://schemas.microsoft.com/office/drawing/2014/main" id="{F8B44EBE-BB0C-4CF1-8F8A-511ECA1C3D1E}"/>
                </a:ext>
              </a:extLst>
            </p:cNvPr>
            <p:cNvSpPr/>
            <p:nvPr/>
          </p:nvSpPr>
          <p:spPr bwMode="gray">
            <a:xfrm>
              <a:off x="7506694" y="4011640"/>
              <a:ext cx="3996000" cy="1950893"/>
            </a:xfrm>
            <a:prstGeom prst="roundRect">
              <a:avLst/>
            </a:prstGeom>
            <a:solidFill>
              <a:srgbClr val="D1E7F1"/>
            </a:solidFill>
            <a:ln w="19050" algn="ctr">
              <a:solidFill>
                <a:srgbClr val="62B5E5"/>
              </a:solidFill>
              <a:miter lim="800000"/>
              <a:headEnd/>
              <a:tailEnd/>
            </a:ln>
          </p:spPr>
          <p:txBody>
            <a:bodyPr wrap="square" lIns="88900" tIns="88900" rIns="88900" bIns="88900" rtlCol="0" anchor="ctr"/>
            <a:lstStyle/>
            <a:p>
              <a:pPr marR="0" lvl="0" algn="l" defTabSz="914400" rtl="0" eaLnBrk="1" fontAlgn="auto" latinLnBrk="0" hangingPunct="1">
                <a:lnSpc>
                  <a:spcPct val="106000"/>
                </a:lnSpc>
                <a:spcBef>
                  <a:spcPts val="0"/>
                </a:spcBef>
                <a:spcAft>
                  <a:spcPts val="600"/>
                </a:spcAft>
                <a:buClrTx/>
                <a:buSzTx/>
                <a:tabLst/>
                <a:defRPr/>
              </a:pPr>
              <a:endParaRPr kumimoji="0" lang="en-US" sz="900" b="1" i="1" u="none" strike="noStrike" kern="1200" cap="none" spc="0" normalizeH="0" baseline="0" noProof="0">
                <a:ln>
                  <a:noFill/>
                </a:ln>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nvGrpSpPr>
            <p:cNvPr id="4" name="Group 3">
              <a:extLst>
                <a:ext uri="{FF2B5EF4-FFF2-40B4-BE49-F238E27FC236}">
                  <a16:creationId xmlns:a16="http://schemas.microsoft.com/office/drawing/2014/main" id="{B5AC1E28-16F0-4013-A71D-1C35DB9FB1E3}"/>
                </a:ext>
              </a:extLst>
            </p:cNvPr>
            <p:cNvGrpSpPr/>
            <p:nvPr/>
          </p:nvGrpSpPr>
          <p:grpSpPr>
            <a:xfrm>
              <a:off x="8474235" y="3800490"/>
              <a:ext cx="2060919" cy="457200"/>
              <a:chOff x="8611076" y="3800490"/>
              <a:chExt cx="2060919" cy="457200"/>
            </a:xfrm>
          </p:grpSpPr>
          <p:sp>
            <p:nvSpPr>
              <p:cNvPr id="52" name="TextBox 51">
                <a:extLst>
                  <a:ext uri="{FF2B5EF4-FFF2-40B4-BE49-F238E27FC236}">
                    <a16:creationId xmlns:a16="http://schemas.microsoft.com/office/drawing/2014/main" id="{EBF90C47-826B-45D9-9A61-40E869718AE7}"/>
                  </a:ext>
                </a:extLst>
              </p:cNvPr>
              <p:cNvSpPr txBox="1"/>
              <p:nvPr/>
            </p:nvSpPr>
            <p:spPr>
              <a:xfrm>
                <a:off x="8874534" y="3890591"/>
                <a:ext cx="1797461" cy="276999"/>
              </a:xfrm>
              <a:prstGeom prst="rect">
                <a:avLst/>
              </a:prstGeom>
              <a:solidFill>
                <a:schemeClr val="bg1"/>
              </a:solidFill>
              <a:ln w="19050">
                <a:solidFill>
                  <a:srgbClr val="62B5E5"/>
                </a:solidFill>
              </a:ln>
            </p:spPr>
            <p:txBody>
              <a:bodyPr wrap="square" rtlCol="0">
                <a:spAutoFit/>
              </a:bodyPr>
              <a:lstStyle/>
              <a:p>
                <a:pPr marL="0" marR="0" lvl="0" indent="0" algn="ctr" defTabSz="914400" rtl="0" eaLnBrk="1" fontAlgn="auto" latinLnBrk="0" hangingPunct="0">
                  <a:lnSpc>
                    <a:spcPct val="100000"/>
                  </a:lnSpc>
                  <a:spcBef>
                    <a:spcPts val="0"/>
                  </a:spcBef>
                  <a:spcAft>
                    <a:spcPts val="200"/>
                  </a:spcAft>
                  <a:buClrTx/>
                  <a:buSzTx/>
                  <a:buFontTx/>
                  <a:buNone/>
                  <a:tabLst/>
                  <a:defRPr/>
                </a:pPr>
                <a:r>
                  <a:rPr kumimoji="0" lang="en-US" sz="1200" b="1" i="0" u="none" strike="noStrike" kern="0" cap="none" spc="0" normalizeH="0" baseline="0" noProof="0">
                    <a:ln>
                      <a:noFill/>
                    </a:ln>
                    <a:solidFill>
                      <a:srgbClr val="00B0F0"/>
                    </a:solidFill>
                    <a:effectLst/>
                    <a:uLnTx/>
                    <a:uFillTx/>
                    <a:latin typeface="Open Sans" panose="020B0606030504020204" pitchFamily="34" charset="0"/>
                    <a:ea typeface="Open Sans" panose="020B0606030504020204" pitchFamily="34" charset="0"/>
                    <a:cs typeface="Open Sans" panose="020B0606030504020204" pitchFamily="34" charset="0"/>
                    <a:sym typeface="Open Sans"/>
                  </a:rPr>
                  <a:t>DEMO</a:t>
                </a:r>
                <a:endParaRPr kumimoji="0" lang="en-US" sz="1050" b="0" i="0" u="none" strike="noStrike" kern="0" cap="none" spc="0" normalizeH="0" baseline="0" noProof="0">
                  <a:ln>
                    <a:noFill/>
                  </a:ln>
                  <a:solidFill>
                    <a:srgbClr val="00B0F0"/>
                  </a:solidFill>
                  <a:effectLst/>
                  <a:uLnTx/>
                  <a:uFillTx/>
                  <a:latin typeface="Open Sans" panose="020B0606030504020204" pitchFamily="34" charset="0"/>
                  <a:ea typeface="Open Sans" panose="020B0606030504020204" pitchFamily="34" charset="0"/>
                  <a:cs typeface="Open Sans" panose="020B0606030504020204" pitchFamily="34" charset="0"/>
                  <a:sym typeface="Open Sans"/>
                </a:endParaRPr>
              </a:p>
            </p:txBody>
          </p:sp>
          <p:grpSp>
            <p:nvGrpSpPr>
              <p:cNvPr id="23" name="Group 22">
                <a:extLst>
                  <a:ext uri="{FF2B5EF4-FFF2-40B4-BE49-F238E27FC236}">
                    <a16:creationId xmlns:a16="http://schemas.microsoft.com/office/drawing/2014/main" id="{CF6E89B7-1628-46AF-96BD-2063C1AA5127}"/>
                  </a:ext>
                </a:extLst>
              </p:cNvPr>
              <p:cNvGrpSpPr/>
              <p:nvPr/>
            </p:nvGrpSpPr>
            <p:grpSpPr>
              <a:xfrm>
                <a:off x="8611076" y="3800490"/>
                <a:ext cx="457200" cy="457200"/>
                <a:chOff x="12037491" y="4540905"/>
                <a:chExt cx="457200" cy="457200"/>
              </a:xfrm>
            </p:grpSpPr>
            <p:sp>
              <p:nvSpPr>
                <p:cNvPr id="22" name="Oval 21">
                  <a:extLst>
                    <a:ext uri="{FF2B5EF4-FFF2-40B4-BE49-F238E27FC236}">
                      <a16:creationId xmlns:a16="http://schemas.microsoft.com/office/drawing/2014/main" id="{93A68CD9-52F4-466E-9C6A-0BBEAEF7166F}"/>
                    </a:ext>
                  </a:extLst>
                </p:cNvPr>
                <p:cNvSpPr/>
                <p:nvPr/>
              </p:nvSpPr>
              <p:spPr bwMode="gray">
                <a:xfrm>
                  <a:off x="12037491" y="4540905"/>
                  <a:ext cx="457200" cy="457200"/>
                </a:xfrm>
                <a:prstGeom prst="ellipse">
                  <a:avLst/>
                </a:prstGeom>
                <a:solidFill>
                  <a:schemeClr val="bg1"/>
                </a:solidFill>
                <a:ln w="19050" algn="ctr">
                  <a:solidFill>
                    <a:srgbClr val="62B5E5"/>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grpSp>
              <p:nvGrpSpPr>
                <p:cNvPr id="68" name="Group 67">
                  <a:extLst>
                    <a:ext uri="{FF2B5EF4-FFF2-40B4-BE49-F238E27FC236}">
                      <a16:creationId xmlns:a16="http://schemas.microsoft.com/office/drawing/2014/main" id="{AB473848-78CA-472B-9DF4-3424B3EF9C09}"/>
                    </a:ext>
                  </a:extLst>
                </p:cNvPr>
                <p:cNvGrpSpPr/>
                <p:nvPr/>
              </p:nvGrpSpPr>
              <p:grpSpPr>
                <a:xfrm>
                  <a:off x="12130943" y="4664787"/>
                  <a:ext cx="272600" cy="209435"/>
                  <a:chOff x="7686676" y="2170113"/>
                  <a:chExt cx="968374" cy="798513"/>
                </a:xfrm>
                <a:solidFill>
                  <a:srgbClr val="62B5E5"/>
                </a:solidFill>
              </p:grpSpPr>
              <p:sp>
                <p:nvSpPr>
                  <p:cNvPr id="69" name="Freeform 89">
                    <a:extLst>
                      <a:ext uri="{FF2B5EF4-FFF2-40B4-BE49-F238E27FC236}">
                        <a16:creationId xmlns:a16="http://schemas.microsoft.com/office/drawing/2014/main" id="{CDB706B8-C512-4EFC-8D63-659D9A32285C}"/>
                      </a:ext>
                    </a:extLst>
                  </p:cNvPr>
                  <p:cNvSpPr>
                    <a:spLocks noEditPoints="1"/>
                  </p:cNvSpPr>
                  <p:nvPr/>
                </p:nvSpPr>
                <p:spPr bwMode="auto">
                  <a:xfrm>
                    <a:off x="7786688" y="2238375"/>
                    <a:ext cx="757237" cy="661988"/>
                  </a:xfrm>
                  <a:custGeom>
                    <a:avLst/>
                    <a:gdLst>
                      <a:gd name="T0" fmla="*/ 0 w 453"/>
                      <a:gd name="T1" fmla="*/ 142 h 396"/>
                      <a:gd name="T2" fmla="*/ 0 w 453"/>
                      <a:gd name="T3" fmla="*/ 145 h 396"/>
                      <a:gd name="T4" fmla="*/ 0 w 453"/>
                      <a:gd name="T5" fmla="*/ 251 h 396"/>
                      <a:gd name="T6" fmla="*/ 0 w 453"/>
                      <a:gd name="T7" fmla="*/ 254 h 396"/>
                      <a:gd name="T8" fmla="*/ 453 w 453"/>
                      <a:gd name="T9" fmla="*/ 396 h 396"/>
                      <a:gd name="T10" fmla="*/ 453 w 453"/>
                      <a:gd name="T11" fmla="*/ 0 h 396"/>
                      <a:gd name="T12" fmla="*/ 0 w 453"/>
                      <a:gd name="T13" fmla="*/ 142 h 396"/>
                      <a:gd name="T14" fmla="*/ 378 w 453"/>
                      <a:gd name="T15" fmla="*/ 86 h 396"/>
                      <a:gd name="T16" fmla="*/ 79 w 453"/>
                      <a:gd name="T17" fmla="*/ 183 h 396"/>
                      <a:gd name="T18" fmla="*/ 76 w 453"/>
                      <a:gd name="T19" fmla="*/ 183 h 396"/>
                      <a:gd name="T20" fmla="*/ 64 w 453"/>
                      <a:gd name="T21" fmla="*/ 175 h 396"/>
                      <a:gd name="T22" fmla="*/ 72 w 453"/>
                      <a:gd name="T23" fmla="*/ 160 h 396"/>
                      <a:gd name="T24" fmla="*/ 370 w 453"/>
                      <a:gd name="T25" fmla="*/ 63 h 396"/>
                      <a:gd name="T26" fmla="*/ 385 w 453"/>
                      <a:gd name="T27" fmla="*/ 71 h 396"/>
                      <a:gd name="T28" fmla="*/ 378 w 453"/>
                      <a:gd name="T29" fmla="*/ 86 h 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53" h="396">
                        <a:moveTo>
                          <a:pt x="0" y="142"/>
                        </a:moveTo>
                        <a:cubicBezTo>
                          <a:pt x="0" y="143"/>
                          <a:pt x="0" y="144"/>
                          <a:pt x="0" y="145"/>
                        </a:cubicBezTo>
                        <a:cubicBezTo>
                          <a:pt x="0" y="251"/>
                          <a:pt x="0" y="251"/>
                          <a:pt x="0" y="251"/>
                        </a:cubicBezTo>
                        <a:cubicBezTo>
                          <a:pt x="0" y="252"/>
                          <a:pt x="0" y="253"/>
                          <a:pt x="0" y="254"/>
                        </a:cubicBezTo>
                        <a:cubicBezTo>
                          <a:pt x="453" y="396"/>
                          <a:pt x="453" y="396"/>
                          <a:pt x="453" y="396"/>
                        </a:cubicBezTo>
                        <a:cubicBezTo>
                          <a:pt x="453" y="0"/>
                          <a:pt x="453" y="0"/>
                          <a:pt x="453" y="0"/>
                        </a:cubicBezTo>
                        <a:lnTo>
                          <a:pt x="0" y="142"/>
                        </a:lnTo>
                        <a:close/>
                        <a:moveTo>
                          <a:pt x="378" y="86"/>
                        </a:moveTo>
                        <a:cubicBezTo>
                          <a:pt x="79" y="183"/>
                          <a:pt x="79" y="183"/>
                          <a:pt x="79" y="183"/>
                        </a:cubicBezTo>
                        <a:cubicBezTo>
                          <a:pt x="78" y="183"/>
                          <a:pt x="77" y="183"/>
                          <a:pt x="76" y="183"/>
                        </a:cubicBezTo>
                        <a:cubicBezTo>
                          <a:pt x="71" y="183"/>
                          <a:pt x="66" y="180"/>
                          <a:pt x="64" y="175"/>
                        </a:cubicBezTo>
                        <a:cubicBezTo>
                          <a:pt x="62" y="169"/>
                          <a:pt x="66" y="162"/>
                          <a:pt x="72" y="160"/>
                        </a:cubicBezTo>
                        <a:cubicBezTo>
                          <a:pt x="370" y="63"/>
                          <a:pt x="370" y="63"/>
                          <a:pt x="370" y="63"/>
                        </a:cubicBezTo>
                        <a:cubicBezTo>
                          <a:pt x="377" y="61"/>
                          <a:pt x="383" y="64"/>
                          <a:pt x="385" y="71"/>
                        </a:cubicBezTo>
                        <a:cubicBezTo>
                          <a:pt x="388" y="77"/>
                          <a:pt x="384" y="84"/>
                          <a:pt x="378" y="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Open Sans" panose="020B0606030504020204" pitchFamily="34" charset="0"/>
                      <a:ea typeface="Open Sans" panose="020B0606030504020204" pitchFamily="34" charset="0"/>
                      <a:cs typeface="Open Sans" panose="020B0606030504020204" pitchFamily="34" charset="0"/>
                    </a:endParaRPr>
                  </a:p>
                </p:txBody>
              </p:sp>
              <p:sp>
                <p:nvSpPr>
                  <p:cNvPr id="70" name="Freeform 90">
                    <a:extLst>
                      <a:ext uri="{FF2B5EF4-FFF2-40B4-BE49-F238E27FC236}">
                        <a16:creationId xmlns:a16="http://schemas.microsoft.com/office/drawing/2014/main" id="{61325CD7-FA88-4D8D-B5DE-BA58C117B916}"/>
                      </a:ext>
                    </a:extLst>
                  </p:cNvPr>
                  <p:cNvSpPr>
                    <a:spLocks/>
                  </p:cNvSpPr>
                  <p:nvPr/>
                </p:nvSpPr>
                <p:spPr bwMode="auto">
                  <a:xfrm>
                    <a:off x="8578850" y="2170113"/>
                    <a:ext cx="76200" cy="798513"/>
                  </a:xfrm>
                  <a:custGeom>
                    <a:avLst/>
                    <a:gdLst>
                      <a:gd name="T0" fmla="*/ 46 w 46"/>
                      <a:gd name="T1" fmla="*/ 455 h 478"/>
                      <a:gd name="T2" fmla="*/ 46 w 46"/>
                      <a:gd name="T3" fmla="*/ 23 h 478"/>
                      <a:gd name="T4" fmla="*/ 46 w 46"/>
                      <a:gd name="T5" fmla="*/ 23 h 478"/>
                      <a:gd name="T6" fmla="*/ 23 w 46"/>
                      <a:gd name="T7" fmla="*/ 0 h 478"/>
                      <a:gd name="T8" fmla="*/ 0 w 46"/>
                      <a:gd name="T9" fmla="*/ 23 h 478"/>
                      <a:gd name="T10" fmla="*/ 0 w 46"/>
                      <a:gd name="T11" fmla="*/ 23 h 478"/>
                      <a:gd name="T12" fmla="*/ 0 w 46"/>
                      <a:gd name="T13" fmla="*/ 455 h 478"/>
                      <a:gd name="T14" fmla="*/ 0 w 46"/>
                      <a:gd name="T15" fmla="*/ 455 h 478"/>
                      <a:gd name="T16" fmla="*/ 23 w 46"/>
                      <a:gd name="T17" fmla="*/ 478 h 478"/>
                      <a:gd name="T18" fmla="*/ 46 w 46"/>
                      <a:gd name="T19" fmla="*/ 455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 h="478">
                        <a:moveTo>
                          <a:pt x="46" y="455"/>
                        </a:moveTo>
                        <a:cubicBezTo>
                          <a:pt x="46" y="23"/>
                          <a:pt x="46" y="23"/>
                          <a:pt x="46" y="23"/>
                        </a:cubicBezTo>
                        <a:cubicBezTo>
                          <a:pt x="46" y="23"/>
                          <a:pt x="46" y="23"/>
                          <a:pt x="46" y="23"/>
                        </a:cubicBezTo>
                        <a:cubicBezTo>
                          <a:pt x="46" y="10"/>
                          <a:pt x="36" y="0"/>
                          <a:pt x="23" y="0"/>
                        </a:cubicBezTo>
                        <a:cubicBezTo>
                          <a:pt x="10" y="0"/>
                          <a:pt x="0" y="10"/>
                          <a:pt x="0" y="23"/>
                        </a:cubicBezTo>
                        <a:cubicBezTo>
                          <a:pt x="0" y="23"/>
                          <a:pt x="0" y="23"/>
                          <a:pt x="0" y="23"/>
                        </a:cubicBezTo>
                        <a:cubicBezTo>
                          <a:pt x="0" y="455"/>
                          <a:pt x="0" y="455"/>
                          <a:pt x="0" y="455"/>
                        </a:cubicBezTo>
                        <a:cubicBezTo>
                          <a:pt x="0" y="455"/>
                          <a:pt x="0" y="455"/>
                          <a:pt x="0" y="455"/>
                        </a:cubicBezTo>
                        <a:cubicBezTo>
                          <a:pt x="0" y="468"/>
                          <a:pt x="10" y="478"/>
                          <a:pt x="23" y="478"/>
                        </a:cubicBezTo>
                        <a:cubicBezTo>
                          <a:pt x="36" y="478"/>
                          <a:pt x="46" y="468"/>
                          <a:pt x="46" y="4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Open Sans" panose="020B0606030504020204" pitchFamily="34" charset="0"/>
                      <a:ea typeface="Open Sans" panose="020B0606030504020204" pitchFamily="34" charset="0"/>
                      <a:cs typeface="Open Sans" panose="020B0606030504020204" pitchFamily="34" charset="0"/>
                    </a:endParaRPr>
                  </a:p>
                </p:txBody>
              </p:sp>
              <p:sp>
                <p:nvSpPr>
                  <p:cNvPr id="71" name="Freeform 91">
                    <a:extLst>
                      <a:ext uri="{FF2B5EF4-FFF2-40B4-BE49-F238E27FC236}">
                        <a16:creationId xmlns:a16="http://schemas.microsoft.com/office/drawing/2014/main" id="{7DE96B1C-9B51-49E0-BB57-4FF3921EA1E6}"/>
                      </a:ext>
                    </a:extLst>
                  </p:cNvPr>
                  <p:cNvSpPr>
                    <a:spLocks/>
                  </p:cNvSpPr>
                  <p:nvPr/>
                </p:nvSpPr>
                <p:spPr bwMode="auto">
                  <a:xfrm>
                    <a:off x="7989888" y="2771775"/>
                    <a:ext cx="290512" cy="188913"/>
                  </a:xfrm>
                  <a:custGeom>
                    <a:avLst/>
                    <a:gdLst>
                      <a:gd name="T0" fmla="*/ 140 w 174"/>
                      <a:gd name="T1" fmla="*/ 54 h 113"/>
                      <a:gd name="T2" fmla="*/ 140 w 174"/>
                      <a:gd name="T3" fmla="*/ 54 h 113"/>
                      <a:gd name="T4" fmla="*/ 92 w 174"/>
                      <a:gd name="T5" fmla="*/ 80 h 113"/>
                      <a:gd name="T6" fmla="*/ 89 w 174"/>
                      <a:gd name="T7" fmla="*/ 79 h 113"/>
                      <a:gd name="T8" fmla="*/ 34 w 174"/>
                      <a:gd name="T9" fmla="*/ 22 h 113"/>
                      <a:gd name="T10" fmla="*/ 34 w 174"/>
                      <a:gd name="T11" fmla="*/ 19 h 113"/>
                      <a:gd name="T12" fmla="*/ 19 w 174"/>
                      <a:gd name="T13" fmla="*/ 1 h 113"/>
                      <a:gd name="T14" fmla="*/ 0 w 174"/>
                      <a:gd name="T15" fmla="*/ 16 h 113"/>
                      <a:gd name="T16" fmla="*/ 0 w 174"/>
                      <a:gd name="T17" fmla="*/ 22 h 113"/>
                      <a:gd name="T18" fmla="*/ 87 w 174"/>
                      <a:gd name="T19" fmla="*/ 113 h 113"/>
                      <a:gd name="T20" fmla="*/ 92 w 174"/>
                      <a:gd name="T21" fmla="*/ 113 h 113"/>
                      <a:gd name="T22" fmla="*/ 168 w 174"/>
                      <a:gd name="T23" fmla="*/ 73 h 113"/>
                      <a:gd name="T24" fmla="*/ 164 w 174"/>
                      <a:gd name="T25" fmla="*/ 49 h 113"/>
                      <a:gd name="T26" fmla="*/ 140 w 174"/>
                      <a:gd name="T27" fmla="*/ 54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4" h="113">
                        <a:moveTo>
                          <a:pt x="140" y="54"/>
                        </a:moveTo>
                        <a:cubicBezTo>
                          <a:pt x="140" y="54"/>
                          <a:pt x="140" y="54"/>
                          <a:pt x="140" y="54"/>
                        </a:cubicBezTo>
                        <a:cubicBezTo>
                          <a:pt x="130" y="69"/>
                          <a:pt x="112" y="80"/>
                          <a:pt x="92" y="80"/>
                        </a:cubicBezTo>
                        <a:cubicBezTo>
                          <a:pt x="91" y="80"/>
                          <a:pt x="90" y="80"/>
                          <a:pt x="89" y="79"/>
                        </a:cubicBezTo>
                        <a:cubicBezTo>
                          <a:pt x="58" y="78"/>
                          <a:pt x="34" y="52"/>
                          <a:pt x="34" y="22"/>
                        </a:cubicBezTo>
                        <a:cubicBezTo>
                          <a:pt x="34" y="20"/>
                          <a:pt x="34" y="19"/>
                          <a:pt x="34" y="19"/>
                        </a:cubicBezTo>
                        <a:cubicBezTo>
                          <a:pt x="35" y="10"/>
                          <a:pt x="28" y="1"/>
                          <a:pt x="19" y="1"/>
                        </a:cubicBezTo>
                        <a:cubicBezTo>
                          <a:pt x="9" y="0"/>
                          <a:pt x="1" y="7"/>
                          <a:pt x="0" y="16"/>
                        </a:cubicBezTo>
                        <a:cubicBezTo>
                          <a:pt x="0" y="18"/>
                          <a:pt x="0" y="20"/>
                          <a:pt x="0" y="22"/>
                        </a:cubicBezTo>
                        <a:cubicBezTo>
                          <a:pt x="0" y="70"/>
                          <a:pt x="38" y="111"/>
                          <a:pt x="87" y="113"/>
                        </a:cubicBezTo>
                        <a:cubicBezTo>
                          <a:pt x="89" y="113"/>
                          <a:pt x="91" y="113"/>
                          <a:pt x="92" y="113"/>
                        </a:cubicBezTo>
                        <a:cubicBezTo>
                          <a:pt x="124" y="113"/>
                          <a:pt x="152" y="97"/>
                          <a:pt x="168" y="73"/>
                        </a:cubicBezTo>
                        <a:cubicBezTo>
                          <a:pt x="174" y="65"/>
                          <a:pt x="172" y="55"/>
                          <a:pt x="164" y="49"/>
                        </a:cubicBezTo>
                        <a:cubicBezTo>
                          <a:pt x="156" y="44"/>
                          <a:pt x="146" y="46"/>
                          <a:pt x="140"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Open Sans" panose="020B0606030504020204" pitchFamily="34" charset="0"/>
                      <a:ea typeface="Open Sans" panose="020B0606030504020204" pitchFamily="34" charset="0"/>
                      <a:cs typeface="Open Sans" panose="020B0606030504020204" pitchFamily="34" charset="0"/>
                    </a:endParaRPr>
                  </a:p>
                </p:txBody>
              </p:sp>
              <p:sp>
                <p:nvSpPr>
                  <p:cNvPr id="72" name="Freeform 92">
                    <a:extLst>
                      <a:ext uri="{FF2B5EF4-FFF2-40B4-BE49-F238E27FC236}">
                        <a16:creationId xmlns:a16="http://schemas.microsoft.com/office/drawing/2014/main" id="{6EDBA6C5-C613-4C95-8DD5-5DB4C796A06F}"/>
                      </a:ext>
                    </a:extLst>
                  </p:cNvPr>
                  <p:cNvSpPr>
                    <a:spLocks/>
                  </p:cNvSpPr>
                  <p:nvPr/>
                </p:nvSpPr>
                <p:spPr bwMode="auto">
                  <a:xfrm>
                    <a:off x="7686676" y="2447925"/>
                    <a:ext cx="68262" cy="242888"/>
                  </a:xfrm>
                  <a:custGeom>
                    <a:avLst/>
                    <a:gdLst>
                      <a:gd name="T0" fmla="*/ 41 w 41"/>
                      <a:gd name="T1" fmla="*/ 126 h 146"/>
                      <a:gd name="T2" fmla="*/ 41 w 41"/>
                      <a:gd name="T3" fmla="*/ 20 h 146"/>
                      <a:gd name="T4" fmla="*/ 41 w 41"/>
                      <a:gd name="T5" fmla="*/ 20 h 146"/>
                      <a:gd name="T6" fmla="*/ 21 w 41"/>
                      <a:gd name="T7" fmla="*/ 0 h 146"/>
                      <a:gd name="T8" fmla="*/ 0 w 41"/>
                      <a:gd name="T9" fmla="*/ 20 h 146"/>
                      <a:gd name="T10" fmla="*/ 0 w 41"/>
                      <a:gd name="T11" fmla="*/ 20 h 146"/>
                      <a:gd name="T12" fmla="*/ 0 w 41"/>
                      <a:gd name="T13" fmla="*/ 126 h 146"/>
                      <a:gd name="T14" fmla="*/ 0 w 41"/>
                      <a:gd name="T15" fmla="*/ 126 h 146"/>
                      <a:gd name="T16" fmla="*/ 21 w 41"/>
                      <a:gd name="T17" fmla="*/ 146 h 146"/>
                      <a:gd name="T18" fmla="*/ 41 w 41"/>
                      <a:gd name="T19" fmla="*/ 12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 h="146">
                        <a:moveTo>
                          <a:pt x="41" y="126"/>
                        </a:moveTo>
                        <a:cubicBezTo>
                          <a:pt x="41" y="20"/>
                          <a:pt x="41" y="20"/>
                          <a:pt x="41" y="20"/>
                        </a:cubicBezTo>
                        <a:cubicBezTo>
                          <a:pt x="41" y="20"/>
                          <a:pt x="41" y="20"/>
                          <a:pt x="41" y="20"/>
                        </a:cubicBezTo>
                        <a:cubicBezTo>
                          <a:pt x="41" y="9"/>
                          <a:pt x="32" y="0"/>
                          <a:pt x="21" y="0"/>
                        </a:cubicBezTo>
                        <a:cubicBezTo>
                          <a:pt x="9" y="0"/>
                          <a:pt x="0" y="9"/>
                          <a:pt x="0" y="20"/>
                        </a:cubicBezTo>
                        <a:cubicBezTo>
                          <a:pt x="0" y="20"/>
                          <a:pt x="0" y="20"/>
                          <a:pt x="0" y="20"/>
                        </a:cubicBezTo>
                        <a:cubicBezTo>
                          <a:pt x="0" y="126"/>
                          <a:pt x="0" y="126"/>
                          <a:pt x="0" y="126"/>
                        </a:cubicBezTo>
                        <a:cubicBezTo>
                          <a:pt x="0" y="126"/>
                          <a:pt x="0" y="126"/>
                          <a:pt x="0" y="126"/>
                        </a:cubicBezTo>
                        <a:cubicBezTo>
                          <a:pt x="0" y="137"/>
                          <a:pt x="9" y="146"/>
                          <a:pt x="21" y="146"/>
                        </a:cubicBezTo>
                        <a:cubicBezTo>
                          <a:pt x="32" y="146"/>
                          <a:pt x="41" y="137"/>
                          <a:pt x="41" y="1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Open Sans" panose="020B0606030504020204" pitchFamily="34" charset="0"/>
                      <a:ea typeface="Open Sans" panose="020B0606030504020204" pitchFamily="34" charset="0"/>
                      <a:cs typeface="Open Sans" panose="020B0606030504020204" pitchFamily="34" charset="0"/>
                    </a:endParaRPr>
                  </a:p>
                </p:txBody>
              </p:sp>
            </p:grpSp>
          </p:grpSp>
        </p:grpSp>
      </p:grpSp>
      <p:grpSp>
        <p:nvGrpSpPr>
          <p:cNvPr id="6" name="Group 5">
            <a:extLst>
              <a:ext uri="{FF2B5EF4-FFF2-40B4-BE49-F238E27FC236}">
                <a16:creationId xmlns:a16="http://schemas.microsoft.com/office/drawing/2014/main" id="{3EF25004-6135-4172-9AA3-C3F666C7429C}"/>
              </a:ext>
            </a:extLst>
          </p:cNvPr>
          <p:cNvGrpSpPr/>
          <p:nvPr/>
        </p:nvGrpSpPr>
        <p:grpSpPr>
          <a:xfrm>
            <a:off x="4456274" y="1003725"/>
            <a:ext cx="3342058" cy="4958809"/>
            <a:chOff x="3974310" y="1003725"/>
            <a:chExt cx="3342058" cy="4958809"/>
          </a:xfrm>
        </p:grpSpPr>
        <p:sp>
          <p:nvSpPr>
            <p:cNvPr id="125" name="Rectangle: Rounded Corners 124">
              <a:extLst>
                <a:ext uri="{FF2B5EF4-FFF2-40B4-BE49-F238E27FC236}">
                  <a16:creationId xmlns:a16="http://schemas.microsoft.com/office/drawing/2014/main" id="{295F5E57-02D3-4ADA-9ED9-905E9C486907}"/>
                </a:ext>
              </a:extLst>
            </p:cNvPr>
            <p:cNvSpPr/>
            <p:nvPr/>
          </p:nvSpPr>
          <p:spPr bwMode="gray">
            <a:xfrm>
              <a:off x="3974310" y="1143066"/>
              <a:ext cx="3342058" cy="4819468"/>
            </a:xfrm>
            <a:prstGeom prst="roundRect">
              <a:avLst>
                <a:gd name="adj" fmla="val 4542"/>
              </a:avLst>
            </a:prstGeom>
            <a:noFill/>
            <a:ln w="19050" algn="ctr">
              <a:gradFill flip="none" rotWithShape="1">
                <a:gsLst>
                  <a:gs pos="49000">
                    <a:srgbClr val="D7F4D0"/>
                  </a:gs>
                  <a:gs pos="51000">
                    <a:srgbClr val="A0D6DD"/>
                  </a:gs>
                </a:gsLst>
                <a:lin ang="0" scaled="1"/>
                <a:tileRect/>
              </a:gradFill>
              <a:miter lim="800000"/>
              <a:headEnd/>
              <a:tailEnd/>
            </a:ln>
          </p:spPr>
          <p:txBody>
            <a:bodyPr wrap="square" lIns="88900" tIns="137160" rIns="88900" bIns="88900" rtlCol="0" anchor="t"/>
            <a:lstStyle/>
            <a:p>
              <a:pPr marL="228600" marR="0" lvl="1" indent="-22860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endParaRPr kumimoji="0" lang="en-US" sz="10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cxnSp>
          <p:nvCxnSpPr>
            <p:cNvPr id="110" name="Straight Connector 109">
              <a:extLst>
                <a:ext uri="{FF2B5EF4-FFF2-40B4-BE49-F238E27FC236}">
                  <a16:creationId xmlns:a16="http://schemas.microsoft.com/office/drawing/2014/main" id="{BC08AD83-3256-4FEB-9BA4-58BCF552DDBE}"/>
                </a:ext>
              </a:extLst>
            </p:cNvPr>
            <p:cNvCxnSpPr>
              <a:cxnSpLocks/>
            </p:cNvCxnSpPr>
            <p:nvPr/>
          </p:nvCxnSpPr>
          <p:spPr>
            <a:xfrm>
              <a:off x="6345293" y="2122299"/>
              <a:ext cx="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11" name="Picture 6" descr="Logos &amp; Brand Guidelines | NVIDIA">
              <a:extLst>
                <a:ext uri="{FF2B5EF4-FFF2-40B4-BE49-F238E27FC236}">
                  <a16:creationId xmlns:a16="http://schemas.microsoft.com/office/drawing/2014/main" id="{01BB50D4-96DB-4BFE-AF05-0F6E1689ED6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
            <a:stretch/>
          </p:blipFill>
          <p:spPr bwMode="auto">
            <a:xfrm>
              <a:off x="4114459" y="1618924"/>
              <a:ext cx="810396" cy="607472"/>
            </a:xfrm>
            <a:prstGeom prst="rect">
              <a:avLst/>
            </a:prstGeom>
            <a:noFill/>
            <a:extLst>
              <a:ext uri="{909E8E84-426E-40DD-AFC4-6F175D3DCCD1}">
                <a14:hiddenFill xmlns:a14="http://schemas.microsoft.com/office/drawing/2010/main">
                  <a:solidFill>
                    <a:srgbClr val="FFFFFF"/>
                  </a:solidFill>
                </a14:hiddenFill>
              </a:ext>
            </a:extLst>
          </p:spPr>
        </p:pic>
        <p:pic>
          <p:nvPicPr>
            <p:cNvPr id="113" name="Picture 12" descr="Viable Raises $3.9M in Funding">
              <a:extLst>
                <a:ext uri="{FF2B5EF4-FFF2-40B4-BE49-F238E27FC236}">
                  <a16:creationId xmlns:a16="http://schemas.microsoft.com/office/drawing/2014/main" id="{04EFC166-0CAC-4586-9883-99B05835D6A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04172" y="3353745"/>
              <a:ext cx="609480" cy="199192"/>
            </a:xfrm>
            <a:prstGeom prst="rect">
              <a:avLst/>
            </a:prstGeom>
            <a:noFill/>
            <a:extLst>
              <a:ext uri="{909E8E84-426E-40DD-AFC4-6F175D3DCCD1}">
                <a14:hiddenFill xmlns:a14="http://schemas.microsoft.com/office/drawing/2010/main">
                  <a:solidFill>
                    <a:srgbClr val="FFFFFF"/>
                  </a:solidFill>
                </a14:hiddenFill>
              </a:ext>
            </a:extLst>
          </p:spPr>
        </p:pic>
        <p:sp>
          <p:nvSpPr>
            <p:cNvPr id="115" name="TextBox 114">
              <a:extLst>
                <a:ext uri="{FF2B5EF4-FFF2-40B4-BE49-F238E27FC236}">
                  <a16:creationId xmlns:a16="http://schemas.microsoft.com/office/drawing/2014/main" id="{2AAFBE36-B7C2-430D-92A8-F625A017A5F0}"/>
                </a:ext>
              </a:extLst>
            </p:cNvPr>
            <p:cNvSpPr txBox="1"/>
            <p:nvPr/>
          </p:nvSpPr>
          <p:spPr>
            <a:xfrm>
              <a:off x="5076077" y="2886519"/>
              <a:ext cx="1081811" cy="261610"/>
            </a:xfrm>
            <a:prstGeom prst="rect">
              <a:avLst/>
            </a:prstGeom>
            <a:noFill/>
          </p:spPr>
          <p:txBody>
            <a:bodyPr wrap="square" rtlCol="0">
              <a:spAutoFit/>
            </a:bodyPr>
            <a:lstStyle/>
            <a:p>
              <a:pPr marL="0" marR="0" lvl="0" indent="0" algn="ctr" defTabSz="914400" rtl="0" eaLnBrk="1" fontAlgn="auto" latinLnBrk="0" hangingPunct="0">
                <a:lnSpc>
                  <a:spcPct val="100000"/>
                </a:lnSpc>
                <a:spcBef>
                  <a:spcPts val="0"/>
                </a:spcBef>
                <a:spcAft>
                  <a:spcPts val="200"/>
                </a:spcAft>
                <a:buClrTx/>
                <a:buSzTx/>
                <a:buFontTx/>
                <a:buNone/>
                <a:tabLst/>
                <a:defRPr/>
              </a:pPr>
              <a:r>
                <a:rPr kumimoji="0" lang="en-US" sz="1050" b="1" i="0" u="none" strike="noStrike" kern="0" cap="none" spc="0" normalizeH="0" baseline="0" noProof="0">
                  <a:ln>
                    <a:noFill/>
                  </a:ln>
                  <a:solidFill>
                    <a:srgbClr val="6FC2B4"/>
                  </a:solidFill>
                  <a:effectLst/>
                  <a:uLnTx/>
                  <a:uFillTx/>
                  <a:latin typeface="Open Sans" panose="020B0606030504020204" pitchFamily="34" charset="0"/>
                  <a:ea typeface="Open Sans" panose="020B0606030504020204" pitchFamily="34" charset="0"/>
                  <a:cs typeface="Open Sans" panose="020B0606030504020204" pitchFamily="34" charset="0"/>
                  <a:sym typeface="Open Sans"/>
                </a:rPr>
                <a:t>START-UPS</a:t>
              </a:r>
              <a:endParaRPr kumimoji="0" lang="en-US" sz="900" b="0" i="1" u="none" strike="noStrike" kern="0" cap="none" spc="0" normalizeH="0" baseline="0" noProof="0">
                <a:ln>
                  <a:noFill/>
                </a:ln>
                <a:solidFill>
                  <a:srgbClr val="6FC2B4"/>
                </a:solidFill>
                <a:effectLst/>
                <a:uLnTx/>
                <a:uFillTx/>
                <a:latin typeface="Open Sans" panose="020B0606030504020204" pitchFamily="34" charset="0"/>
                <a:ea typeface="Open Sans" panose="020B0606030504020204" pitchFamily="34" charset="0"/>
                <a:cs typeface="Open Sans" panose="020B0606030504020204" pitchFamily="34" charset="0"/>
                <a:sym typeface="Open Sans"/>
              </a:endParaRPr>
            </a:p>
          </p:txBody>
        </p:sp>
        <p:sp>
          <p:nvSpPr>
            <p:cNvPr id="123" name="TextBox 122">
              <a:extLst>
                <a:ext uri="{FF2B5EF4-FFF2-40B4-BE49-F238E27FC236}">
                  <a16:creationId xmlns:a16="http://schemas.microsoft.com/office/drawing/2014/main" id="{35C247D6-B8A8-4FEA-B8CB-1E84C3903962}"/>
                </a:ext>
              </a:extLst>
            </p:cNvPr>
            <p:cNvSpPr txBox="1"/>
            <p:nvPr/>
          </p:nvSpPr>
          <p:spPr>
            <a:xfrm>
              <a:off x="4199789" y="1003725"/>
              <a:ext cx="2756329" cy="276999"/>
            </a:xfrm>
            <a:prstGeom prst="rect">
              <a:avLst/>
            </a:prstGeom>
            <a:solidFill>
              <a:schemeClr val="bg1"/>
            </a:solidFill>
          </p:spPr>
          <p:txBody>
            <a:bodyPr wrap="square" rtlCol="0">
              <a:spAutoFit/>
            </a:bodyPr>
            <a:lstStyle/>
            <a:p>
              <a:pPr marL="0" marR="0" lvl="0" indent="0" algn="ctr" defTabSz="914400" rtl="0" eaLnBrk="1" fontAlgn="auto" latinLnBrk="0" hangingPunct="0">
                <a:lnSpc>
                  <a:spcPct val="100000"/>
                </a:lnSpc>
                <a:spcBef>
                  <a:spcPts val="0"/>
                </a:spcBef>
                <a:spcAft>
                  <a:spcPts val="200"/>
                </a:spcAft>
                <a:buClrTx/>
                <a:buSzTx/>
                <a:buFontTx/>
                <a:buNone/>
                <a:tabLst/>
                <a:defRPr/>
              </a:pPr>
              <a:r>
                <a:rPr kumimoji="0" lang="en-US" sz="1200" b="1" i="0" u="none" strike="noStrike" kern="0" cap="none" spc="0" normalizeH="0" baseline="0" noProof="0">
                  <a:ln>
                    <a:noFill/>
                  </a:ln>
                  <a:solidFill>
                    <a:srgbClr val="00B0F0"/>
                  </a:solidFill>
                  <a:effectLst/>
                  <a:uLnTx/>
                  <a:uFillTx/>
                  <a:latin typeface="Open Sans" panose="020B0606030504020204" pitchFamily="34" charset="0"/>
                  <a:ea typeface="Open Sans" panose="020B0606030504020204" pitchFamily="34" charset="0"/>
                  <a:cs typeface="Open Sans" panose="020B0606030504020204" pitchFamily="34" charset="0"/>
                  <a:sym typeface="Open Sans"/>
                </a:rPr>
                <a:t>MARKET LEADERS AND START-UPS</a:t>
              </a:r>
              <a:endParaRPr kumimoji="0" lang="en-US" sz="1050" b="0" i="0" u="none" strike="noStrike" kern="0" cap="none" spc="0" normalizeH="0" baseline="0" noProof="0">
                <a:ln>
                  <a:noFill/>
                </a:ln>
                <a:solidFill>
                  <a:srgbClr val="00B0F0"/>
                </a:solidFill>
                <a:effectLst/>
                <a:uLnTx/>
                <a:uFillTx/>
                <a:latin typeface="Open Sans" panose="020B0606030504020204" pitchFamily="34" charset="0"/>
                <a:ea typeface="Open Sans" panose="020B0606030504020204" pitchFamily="34" charset="0"/>
                <a:cs typeface="Open Sans" panose="020B0606030504020204" pitchFamily="34" charset="0"/>
                <a:sym typeface="Open Sans"/>
              </a:endParaRPr>
            </a:p>
          </p:txBody>
        </p:sp>
        <p:sp>
          <p:nvSpPr>
            <p:cNvPr id="124" name="TextBox 123">
              <a:extLst>
                <a:ext uri="{FF2B5EF4-FFF2-40B4-BE49-F238E27FC236}">
                  <a16:creationId xmlns:a16="http://schemas.microsoft.com/office/drawing/2014/main" id="{9250CD5A-9796-4981-BC9F-295A40D29539}"/>
                </a:ext>
              </a:extLst>
            </p:cNvPr>
            <p:cNvSpPr txBox="1"/>
            <p:nvPr/>
          </p:nvSpPr>
          <p:spPr>
            <a:xfrm>
              <a:off x="4555164" y="1362899"/>
              <a:ext cx="1971330" cy="261610"/>
            </a:xfrm>
            <a:prstGeom prst="rect">
              <a:avLst/>
            </a:prstGeom>
            <a:noFill/>
          </p:spPr>
          <p:txBody>
            <a:bodyPr wrap="square" rtlCol="0">
              <a:spAutoFit/>
            </a:bodyPr>
            <a:lstStyle/>
            <a:p>
              <a:pPr marL="0" marR="0" lvl="0" indent="0" algn="ctr" defTabSz="914400" rtl="0" eaLnBrk="1" fontAlgn="auto" latinLnBrk="0" hangingPunct="0">
                <a:lnSpc>
                  <a:spcPct val="100000"/>
                </a:lnSpc>
                <a:spcBef>
                  <a:spcPts val="0"/>
                </a:spcBef>
                <a:spcAft>
                  <a:spcPts val="200"/>
                </a:spcAft>
                <a:buClrTx/>
                <a:buSzTx/>
                <a:buFontTx/>
                <a:buNone/>
                <a:tabLst/>
                <a:defRPr/>
              </a:pPr>
              <a:r>
                <a:rPr kumimoji="0" lang="en-US" sz="1050" b="1" i="0" u="none" strike="noStrike" kern="0" cap="none" spc="0" normalizeH="0" baseline="0" noProof="0">
                  <a:ln>
                    <a:noFill/>
                  </a:ln>
                  <a:solidFill>
                    <a:srgbClr val="6FC2B4"/>
                  </a:solidFill>
                  <a:effectLst/>
                  <a:uLnTx/>
                  <a:uFillTx/>
                  <a:latin typeface="Open Sans" panose="020B0606030504020204" pitchFamily="34" charset="0"/>
                  <a:ea typeface="Open Sans" panose="020B0606030504020204" pitchFamily="34" charset="0"/>
                  <a:cs typeface="Open Sans" panose="020B0606030504020204" pitchFamily="34" charset="0"/>
                  <a:sym typeface="Open Sans"/>
                </a:rPr>
                <a:t>MARKET LEADERS</a:t>
              </a:r>
              <a:endParaRPr kumimoji="0" lang="en-US" sz="900" b="0" i="1" u="none" strike="noStrike" kern="0" cap="none" spc="0" normalizeH="0" baseline="0" noProof="0">
                <a:ln>
                  <a:noFill/>
                </a:ln>
                <a:solidFill>
                  <a:srgbClr val="6FC2B4"/>
                </a:solidFill>
                <a:effectLst/>
                <a:uLnTx/>
                <a:uFillTx/>
                <a:latin typeface="Open Sans" panose="020B0606030504020204" pitchFamily="34" charset="0"/>
                <a:ea typeface="Open Sans" panose="020B0606030504020204" pitchFamily="34" charset="0"/>
                <a:cs typeface="Open Sans" panose="020B0606030504020204" pitchFamily="34" charset="0"/>
                <a:sym typeface="Open Sans"/>
              </a:endParaRPr>
            </a:p>
          </p:txBody>
        </p:sp>
        <p:cxnSp>
          <p:nvCxnSpPr>
            <p:cNvPr id="12" name="Straight Connector 11">
              <a:extLst>
                <a:ext uri="{FF2B5EF4-FFF2-40B4-BE49-F238E27FC236}">
                  <a16:creationId xmlns:a16="http://schemas.microsoft.com/office/drawing/2014/main" id="{A63A3C56-B7BF-44AE-8787-779D40EF9608}"/>
                </a:ext>
              </a:extLst>
            </p:cNvPr>
            <p:cNvCxnSpPr/>
            <p:nvPr/>
          </p:nvCxnSpPr>
          <p:spPr>
            <a:xfrm>
              <a:off x="4705542" y="1887728"/>
              <a:ext cx="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788D3D5-F568-4FD2-86EE-482CB14848DC}"/>
                </a:ext>
              </a:extLst>
            </p:cNvPr>
            <p:cNvCxnSpPr>
              <a:cxnSpLocks/>
            </p:cNvCxnSpPr>
            <p:nvPr/>
          </p:nvCxnSpPr>
          <p:spPr>
            <a:xfrm>
              <a:off x="4718833" y="2582944"/>
              <a:ext cx="0" cy="836308"/>
            </a:xfrm>
            <a:prstGeom prst="line">
              <a:avLst/>
            </a:prstGeom>
            <a:ln>
              <a:solidFill>
                <a:schemeClr val="tx2"/>
              </a:solidFill>
              <a:prstDash val="lgDash"/>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B02EEBB3-0CC3-40F5-B4EF-4549F81AB783}"/>
                </a:ext>
              </a:extLst>
            </p:cNvPr>
            <p:cNvSpPr txBox="1"/>
            <p:nvPr/>
          </p:nvSpPr>
          <p:spPr>
            <a:xfrm>
              <a:off x="6134700" y="3557373"/>
              <a:ext cx="948424" cy="923330"/>
            </a:xfrm>
            <a:prstGeom prst="rect">
              <a:avLst/>
            </a:prstGeom>
            <a:noFill/>
          </p:spPr>
          <p:txBody>
            <a:bodyPr wrap="square">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900" b="0" i="1" u="none" strike="noStrike" kern="0" cap="none" spc="0" normalizeH="0" baseline="0" noProof="0">
                  <a:ln>
                    <a:noFill/>
                  </a:ln>
                  <a:effectLst/>
                  <a:uLnTx/>
                  <a:uFillTx/>
                  <a:latin typeface="Open Sans" panose="020B0606030504020204" pitchFamily="34" charset="0"/>
                  <a:ea typeface="Open Sans" panose="020B0606030504020204" pitchFamily="34" charset="0"/>
                  <a:cs typeface="Open Sans" panose="020B0606030504020204" pitchFamily="34" charset="0"/>
                  <a:sym typeface="Open Sans"/>
                </a:rPr>
                <a:t>Creates quantitative reports on  qualitative customer </a:t>
              </a:r>
              <a:r>
                <a:rPr lang="en-US" sz="900" i="1" kern="0">
                  <a:latin typeface="Open Sans" panose="020B0606030504020204" pitchFamily="34" charset="0"/>
                  <a:ea typeface="Open Sans" panose="020B0606030504020204" pitchFamily="34" charset="0"/>
                  <a:cs typeface="Open Sans" panose="020B0606030504020204" pitchFamily="34" charset="0"/>
                  <a:sym typeface="Open Sans"/>
                </a:rPr>
                <a:t>f</a:t>
              </a:r>
              <a:r>
                <a:rPr kumimoji="0" lang="en-US" sz="900" b="0" i="1" u="none" strike="noStrike" kern="0" cap="none" spc="0" normalizeH="0" baseline="0" noProof="0" err="1">
                  <a:ln>
                    <a:noFill/>
                  </a:ln>
                  <a:effectLst/>
                  <a:uLnTx/>
                  <a:uFillTx/>
                  <a:latin typeface="Open Sans" panose="020B0606030504020204" pitchFamily="34" charset="0"/>
                  <a:ea typeface="Open Sans" panose="020B0606030504020204" pitchFamily="34" charset="0"/>
                  <a:cs typeface="Open Sans" panose="020B0606030504020204" pitchFamily="34" charset="0"/>
                  <a:sym typeface="Open Sans"/>
                </a:rPr>
                <a:t>eedback</a:t>
              </a:r>
              <a:endParaRPr kumimoji="0" lang="en-US" sz="900" b="0" i="1" u="none" strike="noStrike" kern="0" cap="none" spc="0" normalizeH="0" baseline="0" noProof="0">
                <a:ln>
                  <a:noFill/>
                </a:ln>
                <a:effectLst/>
                <a:uLnTx/>
                <a:uFillTx/>
                <a:latin typeface="Open Sans" panose="020B0606030504020204" pitchFamily="34" charset="0"/>
                <a:ea typeface="Open Sans" panose="020B0606030504020204" pitchFamily="34" charset="0"/>
                <a:cs typeface="Open Sans" panose="020B0606030504020204" pitchFamily="34" charset="0"/>
                <a:sym typeface="Open Sans"/>
              </a:endParaRPr>
            </a:p>
          </p:txBody>
        </p:sp>
        <p:sp>
          <p:nvSpPr>
            <p:cNvPr id="37" name="TextBox 36">
              <a:extLst>
                <a:ext uri="{FF2B5EF4-FFF2-40B4-BE49-F238E27FC236}">
                  <a16:creationId xmlns:a16="http://schemas.microsoft.com/office/drawing/2014/main" id="{C5F76545-9D04-4F48-8AC3-B881FD51E378}"/>
                </a:ext>
              </a:extLst>
            </p:cNvPr>
            <p:cNvSpPr txBox="1"/>
            <p:nvPr/>
          </p:nvSpPr>
          <p:spPr>
            <a:xfrm>
              <a:off x="4306277" y="2208613"/>
              <a:ext cx="2728403" cy="507831"/>
            </a:xfrm>
            <a:prstGeom prst="rect">
              <a:avLst/>
            </a:prstGeom>
            <a:noFill/>
          </p:spPr>
          <p:txBody>
            <a:bodyPr wrap="square">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lang="en-US" sz="900" i="1" kern="0">
                  <a:latin typeface="Open Sans" panose="020B0606030504020204" pitchFamily="34" charset="0"/>
                  <a:ea typeface="Open Sans" panose="020B0606030504020204" pitchFamily="34" charset="0"/>
                  <a:cs typeface="Open Sans" panose="020B0606030504020204" pitchFamily="34" charset="0"/>
                  <a:sym typeface="Open Sans"/>
                </a:rPr>
                <a:t>Creating application frameworks for customers to fine-tune models for Industry and Domain use cases</a:t>
              </a:r>
              <a:endParaRPr kumimoji="0" lang="en-US" sz="900" b="0" i="1" u="none" strike="noStrike" kern="0" cap="none" spc="0" normalizeH="0" baseline="0" noProof="0">
                <a:ln>
                  <a:noFill/>
                </a:ln>
                <a:effectLst/>
                <a:uLnTx/>
                <a:uFillTx/>
                <a:latin typeface="Open Sans" panose="020B0606030504020204" pitchFamily="34" charset="0"/>
                <a:ea typeface="Open Sans" panose="020B0606030504020204" pitchFamily="34" charset="0"/>
                <a:cs typeface="Open Sans" panose="020B0606030504020204" pitchFamily="34" charset="0"/>
                <a:sym typeface="Open Sans"/>
              </a:endParaRPr>
            </a:p>
          </p:txBody>
        </p:sp>
        <p:pic>
          <p:nvPicPr>
            <p:cNvPr id="9" name="Picture 8">
              <a:extLst>
                <a:ext uri="{FF2B5EF4-FFF2-40B4-BE49-F238E27FC236}">
                  <a16:creationId xmlns:a16="http://schemas.microsoft.com/office/drawing/2014/main" id="{ECEC8EAC-FD55-4138-AE91-1F7777F788B7}"/>
                </a:ext>
              </a:extLst>
            </p:cNvPr>
            <p:cNvPicPr>
              <a:picLocks noChangeAspect="1"/>
            </p:cNvPicPr>
            <p:nvPr/>
          </p:nvPicPr>
          <p:blipFill>
            <a:blip r:embed="rId7"/>
            <a:stretch>
              <a:fillRect/>
            </a:stretch>
          </p:blipFill>
          <p:spPr>
            <a:xfrm>
              <a:off x="4383553" y="4894382"/>
              <a:ext cx="670561" cy="315914"/>
            </a:xfrm>
            <a:prstGeom prst="rect">
              <a:avLst/>
            </a:prstGeom>
          </p:spPr>
        </p:pic>
        <p:cxnSp>
          <p:nvCxnSpPr>
            <p:cNvPr id="44" name="Straight Connector 43">
              <a:extLst>
                <a:ext uri="{FF2B5EF4-FFF2-40B4-BE49-F238E27FC236}">
                  <a16:creationId xmlns:a16="http://schemas.microsoft.com/office/drawing/2014/main" id="{1776B8BC-83AF-4527-8621-20A92B4FBDDA}"/>
                </a:ext>
              </a:extLst>
            </p:cNvPr>
            <p:cNvCxnSpPr>
              <a:cxnSpLocks/>
            </p:cNvCxnSpPr>
            <p:nvPr/>
          </p:nvCxnSpPr>
          <p:spPr>
            <a:xfrm flipH="1">
              <a:off x="4718833" y="4187389"/>
              <a:ext cx="1" cy="211398"/>
            </a:xfrm>
            <a:prstGeom prst="line">
              <a:avLst/>
            </a:prstGeom>
            <a:ln>
              <a:solidFill>
                <a:schemeClr val="tx2"/>
              </a:solidFill>
              <a:prstDash val="lgDash"/>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A0239BD0-90BD-4BB0-851D-F75F33DB4AF1}"/>
                </a:ext>
              </a:extLst>
            </p:cNvPr>
            <p:cNvSpPr txBox="1"/>
            <p:nvPr/>
          </p:nvSpPr>
          <p:spPr>
            <a:xfrm>
              <a:off x="4140279" y="5189364"/>
              <a:ext cx="1157109" cy="646331"/>
            </a:xfrm>
            <a:prstGeom prst="rect">
              <a:avLst/>
            </a:prstGeom>
            <a:noFill/>
          </p:spPr>
          <p:txBody>
            <a:bodyPr wrap="square">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lang="en-US" sz="900" i="1" kern="0">
                  <a:latin typeface="Open Sans" panose="020B0606030504020204" pitchFamily="34" charset="0"/>
                  <a:ea typeface="Open Sans" panose="020B0606030504020204" pitchFamily="34" charset="0"/>
                  <a:cs typeface="Open Sans" panose="020B0606030504020204" pitchFamily="34" charset="0"/>
                  <a:sym typeface="Open Sans"/>
                </a:rPr>
                <a:t>Accelerating drug discovery; part of NVIDIA inception program</a:t>
              </a:r>
              <a:endParaRPr kumimoji="0" lang="en-US" sz="900" b="0" i="1" u="none" strike="noStrike" kern="0" cap="none" spc="0" normalizeH="0" baseline="0" noProof="0">
                <a:ln>
                  <a:noFill/>
                </a:ln>
                <a:effectLst/>
                <a:uLnTx/>
                <a:uFillTx/>
                <a:latin typeface="Open Sans" panose="020B0606030504020204" pitchFamily="34" charset="0"/>
                <a:ea typeface="Open Sans" panose="020B0606030504020204" pitchFamily="34" charset="0"/>
                <a:cs typeface="Open Sans" panose="020B0606030504020204" pitchFamily="34" charset="0"/>
                <a:sym typeface="Open Sans"/>
              </a:endParaRPr>
            </a:p>
          </p:txBody>
        </p:sp>
        <p:pic>
          <p:nvPicPr>
            <p:cNvPr id="120" name="Picture 119">
              <a:extLst>
                <a:ext uri="{FF2B5EF4-FFF2-40B4-BE49-F238E27FC236}">
                  <a16:creationId xmlns:a16="http://schemas.microsoft.com/office/drawing/2014/main" id="{AFD194A8-3680-413A-8A42-0DABB3F7BD4A}"/>
                </a:ext>
              </a:extLst>
            </p:cNvPr>
            <p:cNvPicPr>
              <a:picLocks noChangeAspect="1"/>
            </p:cNvPicPr>
            <p:nvPr/>
          </p:nvPicPr>
          <p:blipFill rotWithShape="1">
            <a:blip r:embed="rId8"/>
            <a:srcRect t="25778" b="25344"/>
            <a:stretch/>
          </p:blipFill>
          <p:spPr>
            <a:xfrm>
              <a:off x="4313635" y="3349843"/>
              <a:ext cx="810396" cy="206996"/>
            </a:xfrm>
            <a:prstGeom prst="rect">
              <a:avLst/>
            </a:prstGeom>
            <a:solidFill>
              <a:schemeClr val="bg1"/>
            </a:solidFill>
          </p:spPr>
        </p:pic>
        <p:sp>
          <p:nvSpPr>
            <p:cNvPr id="122" name="TextBox 121">
              <a:extLst>
                <a:ext uri="{FF2B5EF4-FFF2-40B4-BE49-F238E27FC236}">
                  <a16:creationId xmlns:a16="http://schemas.microsoft.com/office/drawing/2014/main" id="{76CA0524-E49C-4369-8C9D-7420E6B8A57B}"/>
                </a:ext>
              </a:extLst>
            </p:cNvPr>
            <p:cNvSpPr txBox="1"/>
            <p:nvPr/>
          </p:nvSpPr>
          <p:spPr>
            <a:xfrm>
              <a:off x="4192875" y="3557373"/>
              <a:ext cx="1051917" cy="1061829"/>
            </a:xfrm>
            <a:prstGeom prst="rect">
              <a:avLst/>
            </a:prstGeom>
            <a:solidFill>
              <a:schemeClr val="bg1"/>
            </a:solidFill>
          </p:spPr>
          <p:txBody>
            <a:bodyPr wrap="square">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900" b="0" i="1" u="none" strike="noStrike" kern="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sym typeface="Open Sans"/>
                </a:rPr>
                <a:t>Synthetic data generation (humans and scenarios); part of NVIDIA inception program</a:t>
              </a:r>
            </a:p>
          </p:txBody>
        </p:sp>
        <p:sp>
          <p:nvSpPr>
            <p:cNvPr id="48" name="TextBox 47">
              <a:extLst>
                <a:ext uri="{FF2B5EF4-FFF2-40B4-BE49-F238E27FC236}">
                  <a16:creationId xmlns:a16="http://schemas.microsoft.com/office/drawing/2014/main" id="{280351E9-942E-42DD-ADC3-DD3B3476BF80}"/>
                </a:ext>
              </a:extLst>
            </p:cNvPr>
            <p:cNvSpPr txBox="1"/>
            <p:nvPr/>
          </p:nvSpPr>
          <p:spPr>
            <a:xfrm>
              <a:off x="5349630" y="3557373"/>
              <a:ext cx="790321" cy="646331"/>
            </a:xfrm>
            <a:prstGeom prst="rect">
              <a:avLst/>
            </a:prstGeom>
            <a:noFill/>
          </p:spPr>
          <p:txBody>
            <a:bodyPr wrap="square">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900" b="0" i="1" u="none" strike="noStrike" kern="0" cap="none" spc="0" normalizeH="0" baseline="0" noProof="0">
                  <a:ln>
                    <a:noFill/>
                  </a:ln>
                  <a:effectLst/>
                  <a:uLnTx/>
                  <a:uFillTx/>
                  <a:latin typeface="Open Sans" panose="020B0606030504020204" pitchFamily="34" charset="0"/>
                  <a:ea typeface="Open Sans" panose="020B0606030504020204" pitchFamily="34" charset="0"/>
                  <a:cs typeface="Open Sans" panose="020B0606030504020204" pitchFamily="34" charset="0"/>
                  <a:sym typeface="Open Sans"/>
                </a:rPr>
                <a:t>Virtual try-on and product discovery</a:t>
              </a:r>
            </a:p>
          </p:txBody>
        </p:sp>
        <p:pic>
          <p:nvPicPr>
            <p:cNvPr id="11" name="Picture 10">
              <a:extLst>
                <a:ext uri="{FF2B5EF4-FFF2-40B4-BE49-F238E27FC236}">
                  <a16:creationId xmlns:a16="http://schemas.microsoft.com/office/drawing/2014/main" id="{DFB110D0-5FD5-468D-8E07-CF94CEEC26DF}"/>
                </a:ext>
              </a:extLst>
            </p:cNvPr>
            <p:cNvPicPr>
              <a:picLocks noChangeAspect="1"/>
            </p:cNvPicPr>
            <p:nvPr/>
          </p:nvPicPr>
          <p:blipFill>
            <a:blip r:embed="rId9"/>
            <a:stretch>
              <a:fillRect/>
            </a:stretch>
          </p:blipFill>
          <p:spPr>
            <a:xfrm>
              <a:off x="5365074" y="3354373"/>
              <a:ext cx="759432" cy="197937"/>
            </a:xfrm>
            <a:prstGeom prst="rect">
              <a:avLst/>
            </a:prstGeom>
          </p:spPr>
        </p:pic>
        <p:pic>
          <p:nvPicPr>
            <p:cNvPr id="3" name="Picture 2">
              <a:extLst>
                <a:ext uri="{FF2B5EF4-FFF2-40B4-BE49-F238E27FC236}">
                  <a16:creationId xmlns:a16="http://schemas.microsoft.com/office/drawing/2014/main" id="{787E4FEC-6E43-4376-A298-5B130312804B}"/>
                </a:ext>
              </a:extLst>
            </p:cNvPr>
            <p:cNvPicPr>
              <a:picLocks noChangeAspect="1"/>
            </p:cNvPicPr>
            <p:nvPr/>
          </p:nvPicPr>
          <p:blipFill>
            <a:blip r:embed="rId10"/>
            <a:stretch>
              <a:fillRect/>
            </a:stretch>
          </p:blipFill>
          <p:spPr>
            <a:xfrm>
              <a:off x="6206478" y="4918999"/>
              <a:ext cx="804869" cy="266680"/>
            </a:xfrm>
            <a:prstGeom prst="rect">
              <a:avLst/>
            </a:prstGeom>
            <a:solidFill>
              <a:schemeClr val="bg2"/>
            </a:solidFill>
          </p:spPr>
        </p:pic>
        <p:sp>
          <p:nvSpPr>
            <p:cNvPr id="47" name="TextBox 46">
              <a:extLst>
                <a:ext uri="{FF2B5EF4-FFF2-40B4-BE49-F238E27FC236}">
                  <a16:creationId xmlns:a16="http://schemas.microsoft.com/office/drawing/2014/main" id="{3383BD20-71B9-47DF-BBB2-773613F2299E}"/>
                </a:ext>
              </a:extLst>
            </p:cNvPr>
            <p:cNvSpPr txBox="1"/>
            <p:nvPr/>
          </p:nvSpPr>
          <p:spPr>
            <a:xfrm>
              <a:off x="6030358" y="5189364"/>
              <a:ext cx="1157109" cy="646331"/>
            </a:xfrm>
            <a:prstGeom prst="rect">
              <a:avLst/>
            </a:prstGeom>
            <a:noFill/>
          </p:spPr>
          <p:txBody>
            <a:bodyPr wrap="square">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lang="en-US" sz="900" i="1" kern="0">
                  <a:latin typeface="Open Sans" panose="020B0606030504020204" pitchFamily="34" charset="0"/>
                  <a:ea typeface="Open Sans" panose="020B0606030504020204" pitchFamily="34" charset="0"/>
                  <a:cs typeface="Open Sans" panose="020B0606030504020204" pitchFamily="34" charset="0"/>
                  <a:sym typeface="Open Sans"/>
                </a:rPr>
                <a:t>AI models for Image, Language, Audio, Video, 3D and Biology</a:t>
              </a:r>
              <a:endParaRPr kumimoji="0" lang="en-US" sz="900" b="0" i="1" u="none" strike="noStrike" kern="0" cap="none" spc="0" normalizeH="0" baseline="0" noProof="0">
                <a:ln>
                  <a:noFill/>
                </a:ln>
                <a:effectLst/>
                <a:uLnTx/>
                <a:uFillTx/>
                <a:latin typeface="Open Sans" panose="020B0606030504020204" pitchFamily="34" charset="0"/>
                <a:ea typeface="Open Sans" panose="020B0606030504020204" pitchFamily="34" charset="0"/>
                <a:cs typeface="Open Sans" panose="020B0606030504020204" pitchFamily="34" charset="0"/>
                <a:sym typeface="Open Sans"/>
              </a:endParaRPr>
            </a:p>
          </p:txBody>
        </p:sp>
        <p:pic>
          <p:nvPicPr>
            <p:cNvPr id="49" name="Picture 2" descr="Microsoft Unlocked">
              <a:extLst>
                <a:ext uri="{FF2B5EF4-FFF2-40B4-BE49-F238E27FC236}">
                  <a16:creationId xmlns:a16="http://schemas.microsoft.com/office/drawing/2014/main" id="{4555E5AA-A6C6-4D8F-9426-352917DEB5AF}"/>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781672" y="1629552"/>
              <a:ext cx="1490143" cy="665242"/>
            </a:xfrm>
            <a:prstGeom prst="rect">
              <a:avLst/>
            </a:prstGeom>
            <a:noFill/>
            <a:extLst>
              <a:ext uri="{909E8E84-426E-40DD-AFC4-6F175D3DCCD1}">
                <a14:hiddenFill xmlns:a14="http://schemas.microsoft.com/office/drawing/2010/main">
                  <a:solidFill>
                    <a:srgbClr val="FFFFFF"/>
                  </a:solidFill>
                </a14:hiddenFill>
              </a:ext>
            </a:extLst>
          </p:spPr>
        </p:pic>
      </p:grpSp>
      <p:sp>
        <p:nvSpPr>
          <p:cNvPr id="50" name="TextBox 49">
            <a:extLst>
              <a:ext uri="{FF2B5EF4-FFF2-40B4-BE49-F238E27FC236}">
                <a16:creationId xmlns:a16="http://schemas.microsoft.com/office/drawing/2014/main" id="{D7EA268B-B273-4D5F-BBA8-11BCF5C7B8AF}"/>
              </a:ext>
            </a:extLst>
          </p:cNvPr>
          <p:cNvSpPr txBox="1"/>
          <p:nvPr/>
        </p:nvSpPr>
        <p:spPr>
          <a:xfrm>
            <a:off x="439301" y="6403173"/>
            <a:ext cx="11457388" cy="307777"/>
          </a:xfrm>
          <a:prstGeom prst="rect">
            <a:avLst/>
          </a:prstGeom>
          <a:solidFill>
            <a:schemeClr val="accent5"/>
          </a:solidFill>
        </p:spPr>
        <p:txBody>
          <a:bodyPr wrap="square">
            <a:spAutoFit/>
          </a:bodyPr>
          <a:lstStyle/>
          <a:p>
            <a:pPr marL="60325" algn="ctr">
              <a:spcAft>
                <a:spcPts val="300"/>
              </a:spcAft>
            </a:pPr>
            <a:r>
              <a:rPr lang="en-US" sz="1400" i="1" kern="0">
                <a:solidFill>
                  <a:prstClr val="white"/>
                </a:solidFill>
                <a:latin typeface="Open Sans" panose="020B0606030504020204" pitchFamily="34" charset="0"/>
                <a:ea typeface="Open Sans" panose="020B0606030504020204" pitchFamily="34" charset="0"/>
                <a:cs typeface="Open Sans" panose="020B0606030504020204" pitchFamily="34" charset="0"/>
                <a:sym typeface="Open Sans"/>
              </a:rPr>
              <a:t>NOTE: Apply the Deloitte Technology, Trust and Ethics (TTE) Framework when training industry/domain specific FMs</a:t>
            </a:r>
          </a:p>
        </p:txBody>
      </p:sp>
      <p:sp>
        <p:nvSpPr>
          <p:cNvPr id="53" name="Rectangle 52">
            <a:extLst>
              <a:ext uri="{FF2B5EF4-FFF2-40B4-BE49-F238E27FC236}">
                <a16:creationId xmlns:a16="http://schemas.microsoft.com/office/drawing/2014/main" id="{E429ADC8-BFF2-45F9-92E0-EC77D9364AB4}"/>
              </a:ext>
            </a:extLst>
          </p:cNvPr>
          <p:cNvSpPr/>
          <p:nvPr/>
        </p:nvSpPr>
        <p:spPr bwMode="gray">
          <a:xfrm>
            <a:off x="9996000" y="520630"/>
            <a:ext cx="2196000" cy="207441"/>
          </a:xfrm>
          <a:prstGeom prst="rect">
            <a:avLst/>
          </a:prstGeom>
          <a:solidFill>
            <a:srgbClr val="FF0000"/>
          </a:solidFill>
          <a:ln w="19050" algn="ctr">
            <a:noFill/>
            <a:miter lim="800000"/>
            <a:headEnd/>
            <a:tailEnd/>
          </a:ln>
        </p:spPr>
        <p:txBody>
          <a:bodyPr wrap="square" lIns="0" tIns="0" rIns="0" bIns="0" rtlCol="0" anchor="ctr"/>
          <a:lstStyle/>
          <a:p>
            <a:pPr algn="ctr"/>
            <a:r>
              <a:rPr lang="en-US" sz="800" b="1" spc="30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rPr>
              <a:t>FOR </a:t>
            </a:r>
            <a:r>
              <a:rPr lang="en-DE" sz="800" b="1" spc="30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rPr>
              <a:t>INTERNAL</a:t>
            </a:r>
            <a:r>
              <a:rPr lang="en-US" sz="800" b="1" spc="30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rPr>
              <a:t> USE ONLY</a:t>
            </a:r>
            <a:endParaRPr lang="en-DE" sz="800" b="1" spc="30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endParaRPr>
          </a:p>
        </p:txBody>
      </p:sp>
      <p:pic>
        <p:nvPicPr>
          <p:cNvPr id="56" name="Picture 55">
            <a:extLst>
              <a:ext uri="{FF2B5EF4-FFF2-40B4-BE49-F238E27FC236}">
                <a16:creationId xmlns:a16="http://schemas.microsoft.com/office/drawing/2014/main" id="{61990C63-6069-494B-858F-6408C116E929}"/>
              </a:ext>
            </a:extLst>
          </p:cNvPr>
          <p:cNvPicPr>
            <a:picLocks noChangeAspect="1"/>
          </p:cNvPicPr>
          <p:nvPr/>
        </p:nvPicPr>
        <p:blipFill>
          <a:blip r:embed="rId12"/>
          <a:stretch>
            <a:fillRect/>
          </a:stretch>
        </p:blipFill>
        <p:spPr>
          <a:xfrm>
            <a:off x="6753339" y="1833460"/>
            <a:ext cx="664941" cy="224937"/>
          </a:xfrm>
          <a:prstGeom prst="rect">
            <a:avLst/>
          </a:prstGeom>
          <a:noFill/>
        </p:spPr>
      </p:pic>
      <p:pic>
        <p:nvPicPr>
          <p:cNvPr id="7" name="Online Media 6" descr="Accelerate AI-Powered Drug Discovery With NVIDIA BioNeMo">
            <a:hlinkClick r:id="" action="ppaction://media"/>
            <a:extLst>
              <a:ext uri="{FF2B5EF4-FFF2-40B4-BE49-F238E27FC236}">
                <a16:creationId xmlns:a16="http://schemas.microsoft.com/office/drawing/2014/main" id="{D0079A91-B6D8-CBE6-868A-10132FF1E77A}"/>
              </a:ext>
            </a:extLst>
          </p:cNvPr>
          <p:cNvPicPr>
            <a:picLocks noRot="1" noChangeAspect="1"/>
          </p:cNvPicPr>
          <p:nvPr>
            <a:videoFile r:link="rId1"/>
          </p:nvPr>
        </p:nvPicPr>
        <p:blipFill>
          <a:blip r:embed="rId13"/>
          <a:stretch>
            <a:fillRect/>
          </a:stretch>
        </p:blipFill>
        <p:spPr>
          <a:xfrm>
            <a:off x="8769491" y="4288489"/>
            <a:ext cx="2540000" cy="1435100"/>
          </a:xfrm>
          <a:prstGeom prst="rect">
            <a:avLst/>
          </a:prstGeom>
        </p:spPr>
      </p:pic>
      <p:sp>
        <p:nvSpPr>
          <p:cNvPr id="8" name="TextBox 7">
            <a:extLst>
              <a:ext uri="{FF2B5EF4-FFF2-40B4-BE49-F238E27FC236}">
                <a16:creationId xmlns:a16="http://schemas.microsoft.com/office/drawing/2014/main" id="{70B7DB70-620A-73B0-B662-B0F148BA8386}"/>
              </a:ext>
            </a:extLst>
          </p:cNvPr>
          <p:cNvSpPr txBox="1"/>
          <p:nvPr/>
        </p:nvSpPr>
        <p:spPr>
          <a:xfrm>
            <a:off x="8929613" y="5753032"/>
            <a:ext cx="2219756" cy="190395"/>
          </a:xfrm>
          <a:prstGeom prst="rect">
            <a:avLst/>
          </a:prstGeom>
          <a:noFill/>
        </p:spPr>
        <p:txBody>
          <a:bodyPr vert="horz" wrap="square" lIns="0" tIns="0" rIns="0" bIns="0" rtlCol="0">
            <a:spAutoFit/>
          </a:bodyPr>
          <a:lstStyle/>
          <a:p>
            <a:pPr algn="ctr">
              <a:spcBef>
                <a:spcPts val="200"/>
              </a:spcBef>
              <a:buSzPct val="100000"/>
            </a:pPr>
            <a:r>
              <a:rPr lang="en-US" sz="1200" b="1"/>
              <a:t>NVIDIA </a:t>
            </a:r>
            <a:r>
              <a:rPr lang="en-US" sz="1200" b="1" err="1"/>
              <a:t>BioNemo</a:t>
            </a:r>
            <a:endParaRPr lang="en-US" sz="1200" b="1"/>
          </a:p>
        </p:txBody>
      </p:sp>
    </p:spTree>
    <p:extLst>
      <p:ext uri="{BB962C8B-B14F-4D97-AF65-F5344CB8AC3E}">
        <p14:creationId xmlns:p14="http://schemas.microsoft.com/office/powerpoint/2010/main" val="40754101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680B958-BF99-49D3-A25D-9BEEA8E15D5B}"/>
              </a:ext>
            </a:extLst>
          </p:cNvPr>
          <p:cNvPicPr>
            <a:picLocks noChangeAspect="1"/>
          </p:cNvPicPr>
          <p:nvPr/>
        </p:nvPicPr>
        <p:blipFill rotWithShape="1">
          <a:blip r:embed="rId2"/>
          <a:srcRect l="31308" r="695"/>
          <a:stretch/>
        </p:blipFill>
        <p:spPr>
          <a:xfrm>
            <a:off x="0" y="0"/>
            <a:ext cx="4138612" cy="6858000"/>
          </a:xfrm>
          <a:prstGeom prst="rect">
            <a:avLst/>
          </a:prstGeom>
        </p:spPr>
      </p:pic>
      <p:grpSp>
        <p:nvGrpSpPr>
          <p:cNvPr id="5" name="Group 4">
            <a:extLst>
              <a:ext uri="{FF2B5EF4-FFF2-40B4-BE49-F238E27FC236}">
                <a16:creationId xmlns:a16="http://schemas.microsoft.com/office/drawing/2014/main" id="{4D61EEEC-96FD-44EB-B19A-89AAFBAADCE8}"/>
              </a:ext>
            </a:extLst>
          </p:cNvPr>
          <p:cNvGrpSpPr/>
          <p:nvPr/>
        </p:nvGrpSpPr>
        <p:grpSpPr>
          <a:xfrm>
            <a:off x="4332194" y="1386017"/>
            <a:ext cx="3211540" cy="830997"/>
            <a:chOff x="914400" y="1649627"/>
            <a:chExt cx="3211540" cy="830997"/>
          </a:xfrm>
        </p:grpSpPr>
        <p:sp>
          <p:nvSpPr>
            <p:cNvPr id="6" name="TextBox 5">
              <a:extLst>
                <a:ext uri="{FF2B5EF4-FFF2-40B4-BE49-F238E27FC236}">
                  <a16:creationId xmlns:a16="http://schemas.microsoft.com/office/drawing/2014/main" id="{0DF31F65-8AF8-4D28-B45B-65FB42F40FFA}"/>
                </a:ext>
              </a:extLst>
            </p:cNvPr>
            <p:cNvSpPr txBox="1"/>
            <p:nvPr/>
          </p:nvSpPr>
          <p:spPr>
            <a:xfrm>
              <a:off x="914400" y="1649627"/>
              <a:ext cx="537327" cy="830997"/>
            </a:xfrm>
            <a:prstGeom prst="rect">
              <a:avLst/>
            </a:prstGeom>
            <a:noFill/>
          </p:spPr>
          <p:txBody>
            <a:bodyPr wrap="none" rtlCol="0">
              <a:spAutoFit/>
            </a:bodyPr>
            <a:lstStyle/>
            <a:p>
              <a:r>
                <a:rPr lang="en-US" sz="4800">
                  <a:latin typeface="Open Sans" panose="020B0606030504020204" pitchFamily="34" charset="0"/>
                  <a:ea typeface="Open Sans" panose="020B0606030504020204" pitchFamily="34" charset="0"/>
                  <a:cs typeface="Open Sans" panose="020B0606030504020204" pitchFamily="34" charset="0"/>
                </a:rPr>
                <a:t>1</a:t>
              </a:r>
            </a:p>
          </p:txBody>
        </p:sp>
        <p:sp>
          <p:nvSpPr>
            <p:cNvPr id="7" name="TextBox 6">
              <a:extLst>
                <a:ext uri="{FF2B5EF4-FFF2-40B4-BE49-F238E27FC236}">
                  <a16:creationId xmlns:a16="http://schemas.microsoft.com/office/drawing/2014/main" id="{9BA2D185-609A-473B-9A90-F073835B383F}"/>
                </a:ext>
              </a:extLst>
            </p:cNvPr>
            <p:cNvSpPr txBox="1"/>
            <p:nvPr/>
          </p:nvSpPr>
          <p:spPr>
            <a:xfrm>
              <a:off x="1805881" y="1899641"/>
              <a:ext cx="2320059" cy="369332"/>
            </a:xfrm>
            <a:prstGeom prst="rect">
              <a:avLst/>
            </a:prstGeom>
            <a:noFill/>
          </p:spPr>
          <p:txBody>
            <a:bodyPr wrap="none" rtlCol="0">
              <a:spAutoFit/>
            </a:bodyPr>
            <a:lstStyle/>
            <a:p>
              <a:r>
                <a:rPr lang="en-US">
                  <a:latin typeface="Open Sans" panose="020B0606030504020204" pitchFamily="34" charset="0"/>
                  <a:ea typeface="Open Sans" panose="020B0606030504020204" pitchFamily="34" charset="0"/>
                  <a:cs typeface="Open Sans" panose="020B0606030504020204" pitchFamily="34" charset="0"/>
                </a:rPr>
                <a:t>Market Opportunity</a:t>
              </a:r>
            </a:p>
          </p:txBody>
        </p:sp>
        <p:cxnSp>
          <p:nvCxnSpPr>
            <p:cNvPr id="8" name="Straight Connector 7">
              <a:extLst>
                <a:ext uri="{FF2B5EF4-FFF2-40B4-BE49-F238E27FC236}">
                  <a16:creationId xmlns:a16="http://schemas.microsoft.com/office/drawing/2014/main" id="{FA3425A9-3B3E-41D7-8FA1-68E8140EB5C8}"/>
                </a:ext>
              </a:extLst>
            </p:cNvPr>
            <p:cNvCxnSpPr/>
            <p:nvPr/>
          </p:nvCxnSpPr>
          <p:spPr>
            <a:xfrm>
              <a:off x="1576091" y="1741750"/>
              <a:ext cx="0" cy="646750"/>
            </a:xfrm>
            <a:prstGeom prst="line">
              <a:avLst/>
            </a:prstGeom>
            <a:ln w="63500">
              <a:solidFill>
                <a:srgbClr val="1F4E58"/>
              </a:solidFill>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194EE311-0078-4949-94D6-246879338FD3}"/>
              </a:ext>
            </a:extLst>
          </p:cNvPr>
          <p:cNvGrpSpPr/>
          <p:nvPr/>
        </p:nvGrpSpPr>
        <p:grpSpPr>
          <a:xfrm>
            <a:off x="4332194" y="2587580"/>
            <a:ext cx="3863961" cy="830997"/>
            <a:chOff x="914400" y="1649627"/>
            <a:chExt cx="3863961" cy="830997"/>
          </a:xfrm>
        </p:grpSpPr>
        <p:sp>
          <p:nvSpPr>
            <p:cNvPr id="10" name="TextBox 9">
              <a:extLst>
                <a:ext uri="{FF2B5EF4-FFF2-40B4-BE49-F238E27FC236}">
                  <a16:creationId xmlns:a16="http://schemas.microsoft.com/office/drawing/2014/main" id="{E3F07B45-9AAE-4BA8-B0C1-3B6671438684}"/>
                </a:ext>
              </a:extLst>
            </p:cNvPr>
            <p:cNvSpPr txBox="1"/>
            <p:nvPr/>
          </p:nvSpPr>
          <p:spPr>
            <a:xfrm>
              <a:off x="914400" y="1649627"/>
              <a:ext cx="543739" cy="830997"/>
            </a:xfrm>
            <a:prstGeom prst="rect">
              <a:avLst/>
            </a:prstGeom>
            <a:noFill/>
          </p:spPr>
          <p:txBody>
            <a:bodyPr wrap="none" rtlCol="0">
              <a:spAutoFit/>
            </a:bodyPr>
            <a:lstStyle/>
            <a:p>
              <a:r>
                <a:rPr lang="en-US" sz="4800">
                  <a:latin typeface="Open Sans" panose="020B0606030504020204" pitchFamily="34" charset="0"/>
                  <a:ea typeface="Open Sans" panose="020B0606030504020204" pitchFamily="34" charset="0"/>
                  <a:cs typeface="Open Sans" panose="020B0606030504020204" pitchFamily="34" charset="0"/>
                </a:rPr>
                <a:t>2</a:t>
              </a:r>
            </a:p>
          </p:txBody>
        </p:sp>
        <p:sp>
          <p:nvSpPr>
            <p:cNvPr id="11" name="TextBox 10">
              <a:extLst>
                <a:ext uri="{FF2B5EF4-FFF2-40B4-BE49-F238E27FC236}">
                  <a16:creationId xmlns:a16="http://schemas.microsoft.com/office/drawing/2014/main" id="{415AA2B9-65C5-47A7-8A0C-1CBC4E4385B7}"/>
                </a:ext>
              </a:extLst>
            </p:cNvPr>
            <p:cNvSpPr txBox="1"/>
            <p:nvPr/>
          </p:nvSpPr>
          <p:spPr>
            <a:xfrm>
              <a:off x="1805881" y="1899641"/>
              <a:ext cx="2972480" cy="369332"/>
            </a:xfrm>
            <a:prstGeom prst="rect">
              <a:avLst/>
            </a:prstGeom>
            <a:noFill/>
          </p:spPr>
          <p:txBody>
            <a:bodyPr wrap="none" rtlCol="0">
              <a:spAutoFit/>
            </a:bodyPr>
            <a:lstStyle/>
            <a:p>
              <a:r>
                <a:rPr lang="en-US" dirty="0">
                  <a:latin typeface="Open Sans" panose="020B0606030504020204" pitchFamily="34" charset="0"/>
                  <a:ea typeface="Open Sans" panose="020B0606030504020204" pitchFamily="34" charset="0"/>
                  <a:cs typeface="Open Sans" panose="020B0606030504020204" pitchFamily="34" charset="0"/>
                </a:rPr>
                <a:t>Generative AI Demystified</a:t>
              </a:r>
            </a:p>
          </p:txBody>
        </p:sp>
        <p:cxnSp>
          <p:nvCxnSpPr>
            <p:cNvPr id="12" name="Straight Connector 11">
              <a:extLst>
                <a:ext uri="{FF2B5EF4-FFF2-40B4-BE49-F238E27FC236}">
                  <a16:creationId xmlns:a16="http://schemas.microsoft.com/office/drawing/2014/main" id="{80ADD054-843F-4F1D-B7BF-EB3FA9FEA0FF}"/>
                </a:ext>
              </a:extLst>
            </p:cNvPr>
            <p:cNvCxnSpPr/>
            <p:nvPr/>
          </p:nvCxnSpPr>
          <p:spPr>
            <a:xfrm>
              <a:off x="1576091" y="1741750"/>
              <a:ext cx="0" cy="646750"/>
            </a:xfrm>
            <a:prstGeom prst="line">
              <a:avLst/>
            </a:prstGeom>
            <a:ln w="63500">
              <a:solidFill>
                <a:srgbClr val="41998A"/>
              </a:solidFill>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18F88511-D780-4460-BDB5-63A49EF65D9C}"/>
              </a:ext>
            </a:extLst>
          </p:cNvPr>
          <p:cNvGrpSpPr/>
          <p:nvPr/>
        </p:nvGrpSpPr>
        <p:grpSpPr>
          <a:xfrm>
            <a:off x="4332194" y="3789143"/>
            <a:ext cx="2448510" cy="830997"/>
            <a:chOff x="914400" y="1649627"/>
            <a:chExt cx="2448510" cy="830997"/>
          </a:xfrm>
        </p:grpSpPr>
        <p:sp>
          <p:nvSpPr>
            <p:cNvPr id="14" name="TextBox 13">
              <a:extLst>
                <a:ext uri="{FF2B5EF4-FFF2-40B4-BE49-F238E27FC236}">
                  <a16:creationId xmlns:a16="http://schemas.microsoft.com/office/drawing/2014/main" id="{E79284DF-AE91-4AE7-8FBE-2D4CBD95430B}"/>
                </a:ext>
              </a:extLst>
            </p:cNvPr>
            <p:cNvSpPr txBox="1"/>
            <p:nvPr/>
          </p:nvSpPr>
          <p:spPr>
            <a:xfrm>
              <a:off x="914400" y="1649627"/>
              <a:ext cx="543739" cy="830997"/>
            </a:xfrm>
            <a:prstGeom prst="rect">
              <a:avLst/>
            </a:prstGeom>
            <a:noFill/>
          </p:spPr>
          <p:txBody>
            <a:bodyPr wrap="none" rtlCol="0">
              <a:spAutoFit/>
            </a:bodyPr>
            <a:lstStyle/>
            <a:p>
              <a:r>
                <a:rPr lang="en-US" sz="4800">
                  <a:latin typeface="Open Sans" panose="020B0606030504020204" pitchFamily="34" charset="0"/>
                  <a:ea typeface="Open Sans" panose="020B0606030504020204" pitchFamily="34" charset="0"/>
                  <a:cs typeface="Open Sans" panose="020B0606030504020204" pitchFamily="34" charset="0"/>
                </a:rPr>
                <a:t>3</a:t>
              </a:r>
            </a:p>
          </p:txBody>
        </p:sp>
        <p:sp>
          <p:nvSpPr>
            <p:cNvPr id="15" name="TextBox 14">
              <a:extLst>
                <a:ext uri="{FF2B5EF4-FFF2-40B4-BE49-F238E27FC236}">
                  <a16:creationId xmlns:a16="http://schemas.microsoft.com/office/drawing/2014/main" id="{2EBBB0E3-B401-4F4C-9ACB-3A04F21E1E47}"/>
                </a:ext>
              </a:extLst>
            </p:cNvPr>
            <p:cNvSpPr txBox="1"/>
            <p:nvPr/>
          </p:nvSpPr>
          <p:spPr>
            <a:xfrm>
              <a:off x="1805881" y="1899641"/>
              <a:ext cx="1557029" cy="369332"/>
            </a:xfrm>
            <a:prstGeom prst="rect">
              <a:avLst/>
            </a:prstGeom>
            <a:noFill/>
          </p:spPr>
          <p:txBody>
            <a:bodyPr wrap="none" rtlCol="0">
              <a:spAutoFit/>
            </a:bodyPr>
            <a:lstStyle/>
            <a:p>
              <a:r>
                <a:rPr lang="en-US" dirty="0">
                  <a:latin typeface="Open Sans" panose="020B0606030504020204" pitchFamily="34" charset="0"/>
                  <a:ea typeface="Open Sans" panose="020B0606030504020204" pitchFamily="34" charset="0"/>
                  <a:cs typeface="Open Sans" panose="020B0606030504020204" pitchFamily="34" charset="0"/>
                </a:rPr>
                <a:t>Market Plays</a:t>
              </a:r>
            </a:p>
          </p:txBody>
        </p:sp>
        <p:cxnSp>
          <p:nvCxnSpPr>
            <p:cNvPr id="16" name="Straight Connector 15">
              <a:extLst>
                <a:ext uri="{FF2B5EF4-FFF2-40B4-BE49-F238E27FC236}">
                  <a16:creationId xmlns:a16="http://schemas.microsoft.com/office/drawing/2014/main" id="{8030D414-5C8D-4108-A7AF-54176E85DA53}"/>
                </a:ext>
              </a:extLst>
            </p:cNvPr>
            <p:cNvCxnSpPr/>
            <p:nvPr/>
          </p:nvCxnSpPr>
          <p:spPr>
            <a:xfrm>
              <a:off x="1576091" y="1741750"/>
              <a:ext cx="0" cy="646750"/>
            </a:xfrm>
            <a:prstGeom prst="line">
              <a:avLst/>
            </a:prstGeom>
            <a:ln w="63500">
              <a:solidFill>
                <a:srgbClr val="88CDC1"/>
              </a:solidFill>
            </a:ln>
          </p:spPr>
          <p:style>
            <a:lnRef idx="1">
              <a:schemeClr val="accent1"/>
            </a:lnRef>
            <a:fillRef idx="0">
              <a:schemeClr val="accent1"/>
            </a:fillRef>
            <a:effectRef idx="0">
              <a:schemeClr val="accent1"/>
            </a:effectRef>
            <a:fontRef idx="minor">
              <a:schemeClr val="tx1"/>
            </a:fontRef>
          </p:style>
        </p:cxnSp>
      </p:grpSp>
      <p:sp>
        <p:nvSpPr>
          <p:cNvPr id="21" name="Title 1">
            <a:extLst>
              <a:ext uri="{FF2B5EF4-FFF2-40B4-BE49-F238E27FC236}">
                <a16:creationId xmlns:a16="http://schemas.microsoft.com/office/drawing/2014/main" id="{0EA68B18-E31C-4C1D-A525-DEF842431301}"/>
              </a:ext>
            </a:extLst>
          </p:cNvPr>
          <p:cNvSpPr txBox="1">
            <a:spLocks/>
          </p:cNvSpPr>
          <p:nvPr/>
        </p:nvSpPr>
        <p:spPr>
          <a:xfrm>
            <a:off x="4305300" y="282905"/>
            <a:ext cx="7614389" cy="766952"/>
          </a:xfrm>
          <a:prstGeom prst="rect">
            <a:avLst/>
          </a:prstGeom>
        </p:spPr>
        <p:txBody>
          <a:bodyPr vert="horz" anchor="ctr"/>
          <a:lstStyle>
            <a:lvl1pPr algn="l" defTabSz="685788" rtl="0" eaLnBrk="1" latinLnBrk="0" hangingPunct="1">
              <a:spcBef>
                <a:spcPct val="0"/>
              </a:spcBef>
              <a:buNone/>
              <a:defRPr sz="2100" kern="1200">
                <a:solidFill>
                  <a:schemeClr val="tx1"/>
                </a:solidFill>
                <a:latin typeface="+mn-lt"/>
                <a:ea typeface="+mj-ea"/>
                <a:cs typeface="Calibri Light" panose="020F0302020204030204" pitchFamily="34" charset="0"/>
              </a:defRPr>
            </a:lvl1pPr>
          </a:lstStyle>
          <a:p>
            <a:r>
              <a:rPr lang="en-US" sz="3200">
                <a:latin typeface="Open Sans Semibold" panose="020B0706030804020204" pitchFamily="34" charset="0"/>
                <a:ea typeface="Open Sans Semibold" panose="020B0706030804020204" pitchFamily="34" charset="0"/>
                <a:cs typeface="Open Sans Semibold" panose="020B0706030804020204" pitchFamily="34" charset="0"/>
              </a:rPr>
              <a:t>Table of Contents | Generative AI</a:t>
            </a:r>
          </a:p>
        </p:txBody>
      </p:sp>
      <p:grpSp>
        <p:nvGrpSpPr>
          <p:cNvPr id="17" name="Group 16">
            <a:extLst>
              <a:ext uri="{FF2B5EF4-FFF2-40B4-BE49-F238E27FC236}">
                <a16:creationId xmlns:a16="http://schemas.microsoft.com/office/drawing/2014/main" id="{6E5CB94A-58E8-4013-93DE-7FDD7915EE30}"/>
              </a:ext>
            </a:extLst>
          </p:cNvPr>
          <p:cNvGrpSpPr/>
          <p:nvPr/>
        </p:nvGrpSpPr>
        <p:grpSpPr>
          <a:xfrm>
            <a:off x="4332194" y="4990707"/>
            <a:ext cx="4915977" cy="830997"/>
            <a:chOff x="914400" y="1649627"/>
            <a:chExt cx="4915977" cy="830997"/>
          </a:xfrm>
        </p:grpSpPr>
        <p:sp>
          <p:nvSpPr>
            <p:cNvPr id="18" name="TextBox 17">
              <a:extLst>
                <a:ext uri="{FF2B5EF4-FFF2-40B4-BE49-F238E27FC236}">
                  <a16:creationId xmlns:a16="http://schemas.microsoft.com/office/drawing/2014/main" id="{28E26873-4792-4158-9848-0B3BA529BF0C}"/>
                </a:ext>
              </a:extLst>
            </p:cNvPr>
            <p:cNvSpPr txBox="1"/>
            <p:nvPr/>
          </p:nvSpPr>
          <p:spPr>
            <a:xfrm>
              <a:off x="914400" y="1649627"/>
              <a:ext cx="537327" cy="830997"/>
            </a:xfrm>
            <a:prstGeom prst="rect">
              <a:avLst/>
            </a:prstGeom>
            <a:noFill/>
          </p:spPr>
          <p:txBody>
            <a:bodyPr wrap="none" rtlCol="0">
              <a:spAutoFit/>
            </a:bodyPr>
            <a:lstStyle/>
            <a:p>
              <a:r>
                <a:rPr lang="en-US" sz="4800">
                  <a:latin typeface="Open Sans" panose="020B0606030504020204" pitchFamily="34" charset="0"/>
                  <a:ea typeface="Open Sans" panose="020B0606030504020204" pitchFamily="34" charset="0"/>
                  <a:cs typeface="Open Sans" panose="020B0606030504020204" pitchFamily="34" charset="0"/>
                </a:rPr>
                <a:t>4</a:t>
              </a:r>
            </a:p>
          </p:txBody>
        </p:sp>
        <p:sp>
          <p:nvSpPr>
            <p:cNvPr id="19" name="TextBox 18">
              <a:extLst>
                <a:ext uri="{FF2B5EF4-FFF2-40B4-BE49-F238E27FC236}">
                  <a16:creationId xmlns:a16="http://schemas.microsoft.com/office/drawing/2014/main" id="{0C16F219-70C5-440D-AC4D-3529FC34AFB6}"/>
                </a:ext>
              </a:extLst>
            </p:cNvPr>
            <p:cNvSpPr txBox="1"/>
            <p:nvPr/>
          </p:nvSpPr>
          <p:spPr>
            <a:xfrm>
              <a:off x="1805881" y="1714975"/>
              <a:ext cx="4024496" cy="646331"/>
            </a:xfrm>
            <a:prstGeom prst="rect">
              <a:avLst/>
            </a:prstGeom>
            <a:noFill/>
          </p:spPr>
          <p:txBody>
            <a:bodyPr wrap="square" lIns="91440" tIns="45720" rIns="91440" bIns="45720" rtlCol="0" anchor="t">
              <a:spAutoFit/>
            </a:bodyPr>
            <a:lstStyle/>
            <a:p>
              <a:r>
                <a:rPr lang="en-US" dirty="0">
                  <a:latin typeface="Open Sans"/>
                  <a:ea typeface="Open Sans"/>
                  <a:cs typeface="Open Sans"/>
                </a:rPr>
                <a:t>Appendix: Competitor Summary and Detailed Market Plays</a:t>
              </a:r>
            </a:p>
          </p:txBody>
        </p:sp>
        <p:cxnSp>
          <p:nvCxnSpPr>
            <p:cNvPr id="20" name="Straight Connector 19">
              <a:extLst>
                <a:ext uri="{FF2B5EF4-FFF2-40B4-BE49-F238E27FC236}">
                  <a16:creationId xmlns:a16="http://schemas.microsoft.com/office/drawing/2014/main" id="{D13E7B67-F247-40F8-8E75-A1C682287717}"/>
                </a:ext>
              </a:extLst>
            </p:cNvPr>
            <p:cNvCxnSpPr/>
            <p:nvPr/>
          </p:nvCxnSpPr>
          <p:spPr>
            <a:xfrm>
              <a:off x="1576091" y="1741750"/>
              <a:ext cx="0" cy="646750"/>
            </a:xfrm>
            <a:prstGeom prst="line">
              <a:avLst/>
            </a:prstGeom>
            <a:ln w="63500">
              <a:solidFill>
                <a:srgbClr val="ADDDD5"/>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10548386"/>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9" name="think-cell data - do not delete" hidden="1">
            <a:extLst>
              <a:ext uri="{FF2B5EF4-FFF2-40B4-BE49-F238E27FC236}">
                <a16:creationId xmlns:a16="http://schemas.microsoft.com/office/drawing/2014/main" id="{691D9841-F1A9-4DBB-9E76-DAE29436FE38}"/>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08" imgH="408" progId="TCLayout.ActiveDocument.1">
                  <p:embed/>
                </p:oleObj>
              </mc:Choice>
              <mc:Fallback>
                <p:oleObj name="think-cell Slide" r:id="rId3" imgW="408" imgH="408" progId="TCLayout.ActiveDocument.1">
                  <p:embed/>
                  <p:pic>
                    <p:nvPicPr>
                      <p:cNvPr id="49" name="think-cell data - do not delete" hidden="1">
                        <a:extLst>
                          <a:ext uri="{FF2B5EF4-FFF2-40B4-BE49-F238E27FC236}">
                            <a16:creationId xmlns:a16="http://schemas.microsoft.com/office/drawing/2014/main" id="{691D9841-F1A9-4DBB-9E76-DAE29436FE3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graphicFrame>
        <p:nvGraphicFramePr>
          <p:cNvPr id="557" name="Table 32">
            <a:extLst>
              <a:ext uri="{FF2B5EF4-FFF2-40B4-BE49-F238E27FC236}">
                <a16:creationId xmlns:a16="http://schemas.microsoft.com/office/drawing/2014/main" id="{CFAFD142-4091-4686-B47A-2FD26041C0C7}"/>
              </a:ext>
            </a:extLst>
          </p:cNvPr>
          <p:cNvGraphicFramePr>
            <a:graphicFrameLocks noGrp="1"/>
          </p:cNvGraphicFramePr>
          <p:nvPr>
            <p:extLst>
              <p:ext uri="{D42A27DB-BD31-4B8C-83A1-F6EECF244321}">
                <p14:modId xmlns:p14="http://schemas.microsoft.com/office/powerpoint/2010/main" val="28052311"/>
              </p:ext>
            </p:extLst>
          </p:nvPr>
        </p:nvGraphicFramePr>
        <p:xfrm>
          <a:off x="64217" y="871341"/>
          <a:ext cx="12064283" cy="5054869"/>
        </p:xfrm>
        <a:graphic>
          <a:graphicData uri="http://schemas.openxmlformats.org/drawingml/2006/table">
            <a:tbl>
              <a:tblPr firstRow="1" bandRow="1">
                <a:tableStyleId>{5C22544A-7EE6-4342-B048-85BDC9FD1C3A}</a:tableStyleId>
              </a:tblPr>
              <a:tblGrid>
                <a:gridCol w="1365803">
                  <a:extLst>
                    <a:ext uri="{9D8B030D-6E8A-4147-A177-3AD203B41FA5}">
                      <a16:colId xmlns:a16="http://schemas.microsoft.com/office/drawing/2014/main" val="1333111970"/>
                    </a:ext>
                  </a:extLst>
                </a:gridCol>
                <a:gridCol w="1783080">
                  <a:extLst>
                    <a:ext uri="{9D8B030D-6E8A-4147-A177-3AD203B41FA5}">
                      <a16:colId xmlns:a16="http://schemas.microsoft.com/office/drawing/2014/main" val="1744257450"/>
                    </a:ext>
                  </a:extLst>
                </a:gridCol>
                <a:gridCol w="1783080">
                  <a:extLst>
                    <a:ext uri="{9D8B030D-6E8A-4147-A177-3AD203B41FA5}">
                      <a16:colId xmlns:a16="http://schemas.microsoft.com/office/drawing/2014/main" val="2617627524"/>
                    </a:ext>
                  </a:extLst>
                </a:gridCol>
                <a:gridCol w="1783080">
                  <a:extLst>
                    <a:ext uri="{9D8B030D-6E8A-4147-A177-3AD203B41FA5}">
                      <a16:colId xmlns:a16="http://schemas.microsoft.com/office/drawing/2014/main" val="1603328285"/>
                    </a:ext>
                  </a:extLst>
                </a:gridCol>
                <a:gridCol w="1783080">
                  <a:extLst>
                    <a:ext uri="{9D8B030D-6E8A-4147-A177-3AD203B41FA5}">
                      <a16:colId xmlns:a16="http://schemas.microsoft.com/office/drawing/2014/main" val="575124538"/>
                    </a:ext>
                  </a:extLst>
                </a:gridCol>
                <a:gridCol w="1783080">
                  <a:extLst>
                    <a:ext uri="{9D8B030D-6E8A-4147-A177-3AD203B41FA5}">
                      <a16:colId xmlns:a16="http://schemas.microsoft.com/office/drawing/2014/main" val="300793694"/>
                    </a:ext>
                  </a:extLst>
                </a:gridCol>
                <a:gridCol w="1783080">
                  <a:extLst>
                    <a:ext uri="{9D8B030D-6E8A-4147-A177-3AD203B41FA5}">
                      <a16:colId xmlns:a16="http://schemas.microsoft.com/office/drawing/2014/main" val="1405287489"/>
                    </a:ext>
                  </a:extLst>
                </a:gridCol>
              </a:tblGrid>
              <a:tr h="740110">
                <a:tc>
                  <a:txBody>
                    <a:bodyPr/>
                    <a:lstStyle/>
                    <a:p>
                      <a:pPr algn="r"/>
                      <a:endParaRPr lang="en-US" sz="1400" b="1">
                        <a:solidFill>
                          <a:schemeClr val="tx1"/>
                        </a:solidFill>
                        <a:latin typeface="+mj-lt"/>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b="1">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Energy, Resources, and Industrials</a:t>
                      </a:r>
                    </a:p>
                  </a:txBody>
                  <a:tcPr marL="45720" marR="45720" marB="54864" anchor="b">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lvl1pPr marL="0" algn="l" defTabSz="914400" rtl="0" eaLnBrk="1" latinLnBrk="0" hangingPunct="1">
                        <a:defRPr sz="1800" kern="1200">
                          <a:solidFill>
                            <a:schemeClr val="dk1"/>
                          </a:solidFill>
                          <a:latin typeface="Open Sans"/>
                        </a:defRPr>
                      </a:lvl1pPr>
                      <a:lvl2pPr marL="457200" algn="l" defTabSz="914400" rtl="0" eaLnBrk="1" latinLnBrk="0" hangingPunct="1">
                        <a:defRPr sz="1800" kern="1200">
                          <a:solidFill>
                            <a:schemeClr val="dk1"/>
                          </a:solidFill>
                          <a:latin typeface="Open Sans"/>
                        </a:defRPr>
                      </a:lvl2pPr>
                      <a:lvl3pPr marL="914400" algn="l" defTabSz="914400" rtl="0" eaLnBrk="1" latinLnBrk="0" hangingPunct="1">
                        <a:defRPr sz="1800" kern="1200">
                          <a:solidFill>
                            <a:schemeClr val="dk1"/>
                          </a:solidFill>
                          <a:latin typeface="Open Sans"/>
                        </a:defRPr>
                      </a:lvl3pPr>
                      <a:lvl4pPr marL="1371600" algn="l" defTabSz="914400" rtl="0" eaLnBrk="1" latinLnBrk="0" hangingPunct="1">
                        <a:defRPr sz="1800" kern="1200">
                          <a:solidFill>
                            <a:schemeClr val="dk1"/>
                          </a:solidFill>
                          <a:latin typeface="Open Sans"/>
                        </a:defRPr>
                      </a:lvl4pPr>
                      <a:lvl5pPr marL="1828800" algn="l" defTabSz="914400" rtl="0" eaLnBrk="1" latinLnBrk="0" hangingPunct="1">
                        <a:defRPr sz="1800" kern="1200">
                          <a:solidFill>
                            <a:schemeClr val="dk1"/>
                          </a:solidFill>
                          <a:latin typeface="Open Sans"/>
                        </a:defRPr>
                      </a:lvl5pPr>
                      <a:lvl6pPr marL="2286000" algn="l" defTabSz="914400" rtl="0" eaLnBrk="1" latinLnBrk="0" hangingPunct="1">
                        <a:defRPr sz="1800" kern="1200">
                          <a:solidFill>
                            <a:schemeClr val="dk1"/>
                          </a:solidFill>
                          <a:latin typeface="Open Sans"/>
                        </a:defRPr>
                      </a:lvl6pPr>
                      <a:lvl7pPr marL="2743200" algn="l" defTabSz="914400" rtl="0" eaLnBrk="1" latinLnBrk="0" hangingPunct="1">
                        <a:defRPr sz="1800" kern="1200">
                          <a:solidFill>
                            <a:schemeClr val="dk1"/>
                          </a:solidFill>
                          <a:latin typeface="Open Sans"/>
                        </a:defRPr>
                      </a:lvl7pPr>
                      <a:lvl8pPr marL="3200400" algn="l" defTabSz="914400" rtl="0" eaLnBrk="1" latinLnBrk="0" hangingPunct="1">
                        <a:defRPr sz="1800" kern="1200">
                          <a:solidFill>
                            <a:schemeClr val="dk1"/>
                          </a:solidFill>
                          <a:latin typeface="Open Sans"/>
                        </a:defRPr>
                      </a:lvl8pPr>
                      <a:lvl9pPr marL="3657600" algn="l" defTabSz="914400" rtl="0" eaLnBrk="1" latinLnBrk="0" hangingPunct="1">
                        <a:defRPr sz="1800" kern="1200">
                          <a:solidFill>
                            <a:schemeClr val="dk1"/>
                          </a:solidFill>
                          <a:latin typeface="Open Sans"/>
                        </a:defRPr>
                      </a:lvl9p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200" b="1" kern="120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Financial Services and Insurance</a:t>
                      </a:r>
                    </a:p>
                  </a:txBody>
                  <a:tcPr marL="45720" marR="45720" marB="54864" anchor="b">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lvl1pPr marL="0" algn="l" defTabSz="914400" rtl="0" eaLnBrk="1" latinLnBrk="0" hangingPunct="1">
                        <a:defRPr sz="1800" kern="1200">
                          <a:solidFill>
                            <a:schemeClr val="dk1"/>
                          </a:solidFill>
                          <a:latin typeface="Open Sans"/>
                        </a:defRPr>
                      </a:lvl1pPr>
                      <a:lvl2pPr marL="457200" algn="l" defTabSz="914400" rtl="0" eaLnBrk="1" latinLnBrk="0" hangingPunct="1">
                        <a:defRPr sz="1800" kern="1200">
                          <a:solidFill>
                            <a:schemeClr val="dk1"/>
                          </a:solidFill>
                          <a:latin typeface="Open Sans"/>
                        </a:defRPr>
                      </a:lvl2pPr>
                      <a:lvl3pPr marL="914400" algn="l" defTabSz="914400" rtl="0" eaLnBrk="1" latinLnBrk="0" hangingPunct="1">
                        <a:defRPr sz="1800" kern="1200">
                          <a:solidFill>
                            <a:schemeClr val="dk1"/>
                          </a:solidFill>
                          <a:latin typeface="Open Sans"/>
                        </a:defRPr>
                      </a:lvl3pPr>
                      <a:lvl4pPr marL="1371600" algn="l" defTabSz="914400" rtl="0" eaLnBrk="1" latinLnBrk="0" hangingPunct="1">
                        <a:defRPr sz="1800" kern="1200">
                          <a:solidFill>
                            <a:schemeClr val="dk1"/>
                          </a:solidFill>
                          <a:latin typeface="Open Sans"/>
                        </a:defRPr>
                      </a:lvl4pPr>
                      <a:lvl5pPr marL="1828800" algn="l" defTabSz="914400" rtl="0" eaLnBrk="1" latinLnBrk="0" hangingPunct="1">
                        <a:defRPr sz="1800" kern="1200">
                          <a:solidFill>
                            <a:schemeClr val="dk1"/>
                          </a:solidFill>
                          <a:latin typeface="Open Sans"/>
                        </a:defRPr>
                      </a:lvl5pPr>
                      <a:lvl6pPr marL="2286000" algn="l" defTabSz="914400" rtl="0" eaLnBrk="1" latinLnBrk="0" hangingPunct="1">
                        <a:defRPr sz="1800" kern="1200">
                          <a:solidFill>
                            <a:schemeClr val="dk1"/>
                          </a:solidFill>
                          <a:latin typeface="Open Sans"/>
                        </a:defRPr>
                      </a:lvl6pPr>
                      <a:lvl7pPr marL="2743200" algn="l" defTabSz="914400" rtl="0" eaLnBrk="1" latinLnBrk="0" hangingPunct="1">
                        <a:defRPr sz="1800" kern="1200">
                          <a:solidFill>
                            <a:schemeClr val="dk1"/>
                          </a:solidFill>
                          <a:latin typeface="Open Sans"/>
                        </a:defRPr>
                      </a:lvl7pPr>
                      <a:lvl8pPr marL="3200400" algn="l" defTabSz="914400" rtl="0" eaLnBrk="1" latinLnBrk="0" hangingPunct="1">
                        <a:defRPr sz="1800" kern="1200">
                          <a:solidFill>
                            <a:schemeClr val="dk1"/>
                          </a:solidFill>
                          <a:latin typeface="Open Sans"/>
                        </a:defRPr>
                      </a:lvl8pPr>
                      <a:lvl9pPr marL="3657600" algn="l" defTabSz="914400" rtl="0" eaLnBrk="1" latinLnBrk="0" hangingPunct="1">
                        <a:defRPr sz="1800" kern="1200">
                          <a:solidFill>
                            <a:schemeClr val="dk1"/>
                          </a:solidFill>
                          <a:latin typeface="Open Sans"/>
                        </a:defRPr>
                      </a:lvl9p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200" b="1" kern="120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Government and Public Services</a:t>
                      </a:r>
                    </a:p>
                  </a:txBody>
                  <a:tcPr marL="45720" marR="45720" marB="54864" anchor="b">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lvl1pPr marL="0" algn="l" defTabSz="914400" rtl="0" eaLnBrk="1" latinLnBrk="0" hangingPunct="1">
                        <a:defRPr sz="1800" kern="1200">
                          <a:solidFill>
                            <a:schemeClr val="dk1"/>
                          </a:solidFill>
                          <a:latin typeface="Open Sans"/>
                        </a:defRPr>
                      </a:lvl1pPr>
                      <a:lvl2pPr marL="457200" algn="l" defTabSz="914400" rtl="0" eaLnBrk="1" latinLnBrk="0" hangingPunct="1">
                        <a:defRPr sz="1800" kern="1200">
                          <a:solidFill>
                            <a:schemeClr val="dk1"/>
                          </a:solidFill>
                          <a:latin typeface="Open Sans"/>
                        </a:defRPr>
                      </a:lvl2pPr>
                      <a:lvl3pPr marL="914400" algn="l" defTabSz="914400" rtl="0" eaLnBrk="1" latinLnBrk="0" hangingPunct="1">
                        <a:defRPr sz="1800" kern="1200">
                          <a:solidFill>
                            <a:schemeClr val="dk1"/>
                          </a:solidFill>
                          <a:latin typeface="Open Sans"/>
                        </a:defRPr>
                      </a:lvl3pPr>
                      <a:lvl4pPr marL="1371600" algn="l" defTabSz="914400" rtl="0" eaLnBrk="1" latinLnBrk="0" hangingPunct="1">
                        <a:defRPr sz="1800" kern="1200">
                          <a:solidFill>
                            <a:schemeClr val="dk1"/>
                          </a:solidFill>
                          <a:latin typeface="Open Sans"/>
                        </a:defRPr>
                      </a:lvl4pPr>
                      <a:lvl5pPr marL="1828800" algn="l" defTabSz="914400" rtl="0" eaLnBrk="1" latinLnBrk="0" hangingPunct="1">
                        <a:defRPr sz="1800" kern="1200">
                          <a:solidFill>
                            <a:schemeClr val="dk1"/>
                          </a:solidFill>
                          <a:latin typeface="Open Sans"/>
                        </a:defRPr>
                      </a:lvl5pPr>
                      <a:lvl6pPr marL="2286000" algn="l" defTabSz="914400" rtl="0" eaLnBrk="1" latinLnBrk="0" hangingPunct="1">
                        <a:defRPr sz="1800" kern="1200">
                          <a:solidFill>
                            <a:schemeClr val="dk1"/>
                          </a:solidFill>
                          <a:latin typeface="Open Sans"/>
                        </a:defRPr>
                      </a:lvl6pPr>
                      <a:lvl7pPr marL="2743200" algn="l" defTabSz="914400" rtl="0" eaLnBrk="1" latinLnBrk="0" hangingPunct="1">
                        <a:defRPr sz="1800" kern="1200">
                          <a:solidFill>
                            <a:schemeClr val="dk1"/>
                          </a:solidFill>
                          <a:latin typeface="Open Sans"/>
                        </a:defRPr>
                      </a:lvl7pPr>
                      <a:lvl8pPr marL="3200400" algn="l" defTabSz="914400" rtl="0" eaLnBrk="1" latinLnBrk="0" hangingPunct="1">
                        <a:defRPr sz="1800" kern="1200">
                          <a:solidFill>
                            <a:schemeClr val="dk1"/>
                          </a:solidFill>
                          <a:latin typeface="Open Sans"/>
                        </a:defRPr>
                      </a:lvl8pPr>
                      <a:lvl9pPr marL="3657600" algn="l" defTabSz="914400" rtl="0" eaLnBrk="1" latinLnBrk="0" hangingPunct="1">
                        <a:defRPr sz="1800" kern="1200">
                          <a:solidFill>
                            <a:schemeClr val="dk1"/>
                          </a:solidFill>
                          <a:latin typeface="Open Sans"/>
                        </a:defRPr>
                      </a:lvl9p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200" b="1" kern="120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Tech, Media, and Telecom</a:t>
                      </a:r>
                    </a:p>
                  </a:txBody>
                  <a:tcPr marL="45720" marR="45720" marB="54864" anchor="b">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lvl1pPr marL="0" algn="l" defTabSz="914400" rtl="0" eaLnBrk="1" latinLnBrk="0" hangingPunct="1">
                        <a:defRPr sz="1800" kern="1200">
                          <a:solidFill>
                            <a:schemeClr val="dk1"/>
                          </a:solidFill>
                          <a:latin typeface="Open Sans"/>
                        </a:defRPr>
                      </a:lvl1pPr>
                      <a:lvl2pPr marL="457200" algn="l" defTabSz="914400" rtl="0" eaLnBrk="1" latinLnBrk="0" hangingPunct="1">
                        <a:defRPr sz="1800" kern="1200">
                          <a:solidFill>
                            <a:schemeClr val="dk1"/>
                          </a:solidFill>
                          <a:latin typeface="Open Sans"/>
                        </a:defRPr>
                      </a:lvl2pPr>
                      <a:lvl3pPr marL="914400" algn="l" defTabSz="914400" rtl="0" eaLnBrk="1" latinLnBrk="0" hangingPunct="1">
                        <a:defRPr sz="1800" kern="1200">
                          <a:solidFill>
                            <a:schemeClr val="dk1"/>
                          </a:solidFill>
                          <a:latin typeface="Open Sans"/>
                        </a:defRPr>
                      </a:lvl3pPr>
                      <a:lvl4pPr marL="1371600" algn="l" defTabSz="914400" rtl="0" eaLnBrk="1" latinLnBrk="0" hangingPunct="1">
                        <a:defRPr sz="1800" kern="1200">
                          <a:solidFill>
                            <a:schemeClr val="dk1"/>
                          </a:solidFill>
                          <a:latin typeface="Open Sans"/>
                        </a:defRPr>
                      </a:lvl4pPr>
                      <a:lvl5pPr marL="1828800" algn="l" defTabSz="914400" rtl="0" eaLnBrk="1" latinLnBrk="0" hangingPunct="1">
                        <a:defRPr sz="1800" kern="1200">
                          <a:solidFill>
                            <a:schemeClr val="dk1"/>
                          </a:solidFill>
                          <a:latin typeface="Open Sans"/>
                        </a:defRPr>
                      </a:lvl5pPr>
                      <a:lvl6pPr marL="2286000" algn="l" defTabSz="914400" rtl="0" eaLnBrk="1" latinLnBrk="0" hangingPunct="1">
                        <a:defRPr sz="1800" kern="1200">
                          <a:solidFill>
                            <a:schemeClr val="dk1"/>
                          </a:solidFill>
                          <a:latin typeface="Open Sans"/>
                        </a:defRPr>
                      </a:lvl6pPr>
                      <a:lvl7pPr marL="2743200" algn="l" defTabSz="914400" rtl="0" eaLnBrk="1" latinLnBrk="0" hangingPunct="1">
                        <a:defRPr sz="1800" kern="1200">
                          <a:solidFill>
                            <a:schemeClr val="dk1"/>
                          </a:solidFill>
                          <a:latin typeface="Open Sans"/>
                        </a:defRPr>
                      </a:lvl7pPr>
                      <a:lvl8pPr marL="3200400" algn="l" defTabSz="914400" rtl="0" eaLnBrk="1" latinLnBrk="0" hangingPunct="1">
                        <a:defRPr sz="1800" kern="1200">
                          <a:solidFill>
                            <a:schemeClr val="dk1"/>
                          </a:solidFill>
                          <a:latin typeface="Open Sans"/>
                        </a:defRPr>
                      </a:lvl8pPr>
                      <a:lvl9pPr marL="3657600" algn="l" defTabSz="914400" rtl="0" eaLnBrk="1" latinLnBrk="0" hangingPunct="1">
                        <a:defRPr sz="1800" kern="1200">
                          <a:solidFill>
                            <a:schemeClr val="dk1"/>
                          </a:solidFill>
                          <a:latin typeface="Open Sans"/>
                        </a:defRPr>
                      </a:lvl9p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200" b="1" kern="120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Life Sciences and Healthcare</a:t>
                      </a:r>
                    </a:p>
                  </a:txBody>
                  <a:tcPr marL="45720" marR="45720" marB="54864" anchor="b">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lvl1pPr marL="0" algn="l" defTabSz="914400" rtl="0" eaLnBrk="1" latinLnBrk="0" hangingPunct="1">
                        <a:defRPr sz="1800" kern="1200">
                          <a:solidFill>
                            <a:schemeClr val="dk1"/>
                          </a:solidFill>
                          <a:latin typeface="Open Sans"/>
                        </a:defRPr>
                      </a:lvl1pPr>
                      <a:lvl2pPr marL="457200" algn="l" defTabSz="914400" rtl="0" eaLnBrk="1" latinLnBrk="0" hangingPunct="1">
                        <a:defRPr sz="1800" kern="1200">
                          <a:solidFill>
                            <a:schemeClr val="dk1"/>
                          </a:solidFill>
                          <a:latin typeface="Open Sans"/>
                        </a:defRPr>
                      </a:lvl2pPr>
                      <a:lvl3pPr marL="914400" algn="l" defTabSz="914400" rtl="0" eaLnBrk="1" latinLnBrk="0" hangingPunct="1">
                        <a:defRPr sz="1800" kern="1200">
                          <a:solidFill>
                            <a:schemeClr val="dk1"/>
                          </a:solidFill>
                          <a:latin typeface="Open Sans"/>
                        </a:defRPr>
                      </a:lvl3pPr>
                      <a:lvl4pPr marL="1371600" algn="l" defTabSz="914400" rtl="0" eaLnBrk="1" latinLnBrk="0" hangingPunct="1">
                        <a:defRPr sz="1800" kern="1200">
                          <a:solidFill>
                            <a:schemeClr val="dk1"/>
                          </a:solidFill>
                          <a:latin typeface="Open Sans"/>
                        </a:defRPr>
                      </a:lvl4pPr>
                      <a:lvl5pPr marL="1828800" algn="l" defTabSz="914400" rtl="0" eaLnBrk="1" latinLnBrk="0" hangingPunct="1">
                        <a:defRPr sz="1800" kern="1200">
                          <a:solidFill>
                            <a:schemeClr val="dk1"/>
                          </a:solidFill>
                          <a:latin typeface="Open Sans"/>
                        </a:defRPr>
                      </a:lvl5pPr>
                      <a:lvl6pPr marL="2286000" algn="l" defTabSz="914400" rtl="0" eaLnBrk="1" latinLnBrk="0" hangingPunct="1">
                        <a:defRPr sz="1800" kern="1200">
                          <a:solidFill>
                            <a:schemeClr val="dk1"/>
                          </a:solidFill>
                          <a:latin typeface="Open Sans"/>
                        </a:defRPr>
                      </a:lvl6pPr>
                      <a:lvl7pPr marL="2743200" algn="l" defTabSz="914400" rtl="0" eaLnBrk="1" latinLnBrk="0" hangingPunct="1">
                        <a:defRPr sz="1800" kern="1200">
                          <a:solidFill>
                            <a:schemeClr val="dk1"/>
                          </a:solidFill>
                          <a:latin typeface="Open Sans"/>
                        </a:defRPr>
                      </a:lvl7pPr>
                      <a:lvl8pPr marL="3200400" algn="l" defTabSz="914400" rtl="0" eaLnBrk="1" latinLnBrk="0" hangingPunct="1">
                        <a:defRPr sz="1800" kern="1200">
                          <a:solidFill>
                            <a:schemeClr val="dk1"/>
                          </a:solidFill>
                          <a:latin typeface="Open Sans"/>
                        </a:defRPr>
                      </a:lvl8pPr>
                      <a:lvl9pPr marL="3657600" algn="l" defTabSz="914400" rtl="0" eaLnBrk="1" latinLnBrk="0" hangingPunct="1">
                        <a:defRPr sz="1800" kern="1200">
                          <a:solidFill>
                            <a:schemeClr val="dk1"/>
                          </a:solidFill>
                          <a:latin typeface="Open Sans"/>
                        </a:defRPr>
                      </a:lvl9p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200" b="1" kern="120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Consumer</a:t>
                      </a:r>
                    </a:p>
                  </a:txBody>
                  <a:tcPr marL="45720" marR="45720" marB="54864" anchor="b">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4122681243"/>
                  </a:ext>
                </a:extLst>
              </a:tr>
              <a:tr h="705675">
                <a:tc>
                  <a:txBody>
                    <a:bodyPr/>
                    <a:lstStyle/>
                    <a:p>
                      <a:pPr algn="r"/>
                      <a:r>
                        <a:rPr lang="en-US" sz="1200" b="1">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Audio</a:t>
                      </a:r>
                    </a:p>
                  </a:txBody>
                  <a:tcPr anchor="ctr">
                    <a:lnL w="38100" cap="flat" cmpd="sng" algn="ctr">
                      <a:solidFill>
                        <a:schemeClr val="bg1"/>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marL="0" indent="0" algn="l">
                        <a:buFont typeface="Arial" panose="020B0604020202020204" pitchFamily="34" charset="0"/>
                        <a:buNone/>
                      </a:pPr>
                      <a:r>
                        <a:rPr lang="en-US" sz="700" b="1">
                          <a:solidFill>
                            <a:schemeClr val="tx1"/>
                          </a:solidFill>
                          <a:latin typeface="+mj-lt"/>
                        </a:rPr>
                        <a:t>Field Virtual Assistant</a:t>
                      </a:r>
                    </a:p>
                    <a:p>
                      <a:pPr marL="0" indent="0" algn="l">
                        <a:buFont typeface="Arial" panose="020B0604020202020204" pitchFamily="34" charset="0"/>
                        <a:buNone/>
                      </a:pPr>
                      <a:r>
                        <a:rPr lang="en-US" sz="700" b="0">
                          <a:solidFill>
                            <a:schemeClr val="tx1"/>
                          </a:solidFill>
                          <a:latin typeface="+mj-lt"/>
                        </a:rPr>
                        <a:t>Enable field agents to access best practices and repair information using natural language while hands-free</a:t>
                      </a:r>
                    </a:p>
                  </a:txBody>
                  <a:tcPr marL="45720" marR="45720" marT="73152" marB="73152">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lgn="l">
                        <a:buFont typeface="Arial" panose="020B0604020202020204" pitchFamily="34" charset="0"/>
                        <a:buNone/>
                      </a:pPr>
                      <a:r>
                        <a:rPr lang="en-US" sz="700" b="1">
                          <a:solidFill>
                            <a:schemeClr val="tx1"/>
                          </a:solidFill>
                          <a:latin typeface="+mj-lt"/>
                        </a:rPr>
                        <a:t>Retail Banking Transaction Support</a:t>
                      </a:r>
                    </a:p>
                    <a:p>
                      <a:pPr marL="0" indent="0" algn="l">
                        <a:buFont typeface="Arial" panose="020B0604020202020204" pitchFamily="34" charset="0"/>
                        <a:buNone/>
                      </a:pPr>
                      <a:r>
                        <a:rPr lang="en-US" sz="700" b="0">
                          <a:solidFill>
                            <a:schemeClr val="tx1"/>
                          </a:solidFill>
                          <a:latin typeface="+mj-lt"/>
                        </a:rPr>
                        <a:t>Provide human-like support for complex retail transactions including customer applications, questions, negotiations, and more</a:t>
                      </a:r>
                    </a:p>
                  </a:txBody>
                  <a:tcPr marL="45720" marR="45720" marT="73152" marB="73152">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121917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700" b="1" i="0" u="none" strike="noStrike" kern="1200">
                          <a:solidFill>
                            <a:schemeClr val="tx1"/>
                          </a:solidFill>
                          <a:effectLst/>
                          <a:latin typeface="+mj-lt"/>
                          <a:ea typeface="Open Sans" panose="020B0606030504020204" pitchFamily="34" charset="0"/>
                          <a:cs typeface="Open Sans" panose="020B0606030504020204" pitchFamily="34" charset="0"/>
                        </a:rPr>
                        <a:t>Intelligent Agents / Student Office Hours</a:t>
                      </a:r>
                    </a:p>
                    <a:p>
                      <a:pPr marL="0" marR="0" lvl="0" indent="0" algn="l" defTabSz="121917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700" b="0" i="0" u="none" strike="noStrike" kern="1200">
                          <a:solidFill>
                            <a:schemeClr val="tx1"/>
                          </a:solidFill>
                          <a:effectLst/>
                          <a:latin typeface="+mj-lt"/>
                          <a:ea typeface="Open Sans" panose="020B0606030504020204" pitchFamily="34" charset="0"/>
                          <a:cs typeface="Open Sans" panose="020B0606030504020204" pitchFamily="34" charset="0"/>
                        </a:rPr>
                        <a:t>Provide natural language support for government services and on-demand access to information for students</a:t>
                      </a:r>
                    </a:p>
                  </a:txBody>
                  <a:tcPr marL="45720" marR="45720" marT="73152" marB="73152">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121917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700" b="1" i="0" u="none" strike="noStrike" kern="1200">
                          <a:solidFill>
                            <a:schemeClr val="tx1"/>
                          </a:solidFill>
                          <a:effectLst/>
                          <a:latin typeface="+mj-lt"/>
                          <a:ea typeface="Open Sans" panose="020B0606030504020204" pitchFamily="34" charset="0"/>
                          <a:cs typeface="Open Sans" panose="020B0606030504020204" pitchFamily="34" charset="0"/>
                        </a:rPr>
                        <a:t>Translations, Subtitles, and Descriptions</a:t>
                      </a:r>
                      <a:endParaRPr lang="en-US" sz="700" b="0" i="0" u="none" strike="noStrike" kern="1200">
                        <a:solidFill>
                          <a:schemeClr val="tx1"/>
                        </a:solidFill>
                        <a:effectLst/>
                        <a:latin typeface="+mj-lt"/>
                        <a:ea typeface="Open Sans" panose="020B0606030504020204" pitchFamily="34" charset="0"/>
                        <a:cs typeface="Open Sans" panose="020B0606030504020204" pitchFamily="34" charset="0"/>
                      </a:endParaRPr>
                    </a:p>
                    <a:p>
                      <a:pPr marL="0" marR="0" lvl="0" indent="0" algn="l" defTabSz="121917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700" b="0" i="0" u="none" strike="noStrike" kern="1200">
                          <a:solidFill>
                            <a:schemeClr val="tx1"/>
                          </a:solidFill>
                          <a:effectLst/>
                          <a:latin typeface="+mj-lt"/>
                          <a:ea typeface="Open Sans" panose="020B0606030504020204" pitchFamily="34" charset="0"/>
                          <a:cs typeface="Open Sans" panose="020B0606030504020204" pitchFamily="34" charset="0"/>
                        </a:rPr>
                        <a:t>Translate audio into multiple languages (e.g., subtitle generation) and provide descriptions to visual media content </a:t>
                      </a:r>
                    </a:p>
                  </a:txBody>
                  <a:tcPr marL="45720" marR="45720" marT="73152" marB="73152">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700" b="1">
                          <a:solidFill>
                            <a:schemeClr val="tx1"/>
                          </a:solidFill>
                          <a:latin typeface="+mj-lt"/>
                        </a:rPr>
                        <a:t>Automated Follow-Ups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700" b="0">
                          <a:solidFill>
                            <a:schemeClr val="tx1"/>
                          </a:solidFill>
                          <a:latin typeface="+mj-lt"/>
                        </a:rPr>
                        <a:t>Ingest clinical notes to identify patients that will need follow-up and create audio messages that can be sent to schedule follow-ups and encourage healthy habits</a:t>
                      </a:r>
                    </a:p>
                  </a:txBody>
                  <a:tcPr marL="45720" marR="45720" marT="73152" marB="73152">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121917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700" b="1" i="0" u="none" strike="noStrike" kern="1200">
                          <a:solidFill>
                            <a:schemeClr val="tx1"/>
                          </a:solidFill>
                          <a:effectLst/>
                          <a:latin typeface="+mj-lt"/>
                          <a:ea typeface="Open Sans" panose="020B0606030504020204" pitchFamily="34" charset="0"/>
                          <a:cs typeface="Open Sans" panose="020B0606030504020204" pitchFamily="34" charset="0"/>
                        </a:rPr>
                        <a:t>Conversational Retail </a:t>
                      </a:r>
                    </a:p>
                    <a:p>
                      <a:pPr marL="0" marR="0" lvl="0" indent="0" algn="l" defTabSz="121917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700" b="0" i="0" u="none" strike="noStrike" kern="1200">
                          <a:solidFill>
                            <a:schemeClr val="tx1"/>
                          </a:solidFill>
                          <a:effectLst/>
                          <a:latin typeface="+mj-lt"/>
                          <a:ea typeface="Open Sans" panose="020B0606030504020204" pitchFamily="34" charset="0"/>
                          <a:cs typeface="Open Sans" panose="020B0606030504020204" pitchFamily="34" charset="0"/>
                        </a:rPr>
                        <a:t>Provide detailed product support and guidance using human-like chatbots in retail stores focused on specific brands and/or categories</a:t>
                      </a:r>
                    </a:p>
                  </a:txBody>
                  <a:tcPr marL="45720" marR="45720" marT="73152" marB="73152">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79824039"/>
                  </a:ext>
                </a:extLst>
              </a:tr>
              <a:tr h="705675">
                <a:tc>
                  <a:txBody>
                    <a:bodyPr/>
                    <a:lstStyle/>
                    <a:p>
                      <a:pPr algn="r"/>
                      <a:r>
                        <a:rPr lang="en-US" sz="1200" b="1">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Code</a:t>
                      </a:r>
                    </a:p>
                  </a:txBody>
                  <a:tcPr anchor="ctr">
                    <a:lnL w="38100" cap="flat" cmpd="sng" algn="ctr">
                      <a:solidFill>
                        <a:schemeClr val="bg1"/>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marL="0" indent="0" algn="l">
                        <a:buFont typeface="Arial" panose="020B0604020202020204" pitchFamily="34" charset="0"/>
                        <a:buNone/>
                      </a:pPr>
                      <a:r>
                        <a:rPr lang="en-US" sz="700" b="1">
                          <a:solidFill>
                            <a:schemeClr val="tx1"/>
                          </a:solidFill>
                          <a:latin typeface="+mj-lt"/>
                        </a:rPr>
                        <a:t>No-Code Physics-Based Environments</a:t>
                      </a:r>
                    </a:p>
                    <a:p>
                      <a:pPr marL="0" indent="0" algn="l">
                        <a:buFont typeface="Arial" panose="020B0604020202020204" pitchFamily="34" charset="0"/>
                        <a:buNone/>
                      </a:pPr>
                      <a:r>
                        <a:rPr lang="en-US" sz="700" b="0">
                          <a:solidFill>
                            <a:schemeClr val="tx1"/>
                          </a:solidFill>
                          <a:latin typeface="+mj-lt"/>
                        </a:rPr>
                        <a:t>Allow researchers to create highly computational and accurate physics-based models of weather, fluid dynamics, and environments</a:t>
                      </a:r>
                    </a:p>
                  </a:txBody>
                  <a:tcPr marL="45720" marR="45720" marT="73152" marB="73152">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lgn="l" fontAlgn="b">
                        <a:buFont typeface="Arial" panose="020B0604020202020204" pitchFamily="34" charset="0"/>
                        <a:buNone/>
                      </a:pPr>
                      <a:r>
                        <a:rPr lang="en-US" sz="700" b="1" i="0" u="none" strike="noStrike">
                          <a:solidFill>
                            <a:schemeClr val="tx1"/>
                          </a:solidFill>
                          <a:effectLst/>
                          <a:latin typeface="+mj-lt"/>
                          <a:ea typeface="Open Sans" panose="020B0606030504020204" pitchFamily="34" charset="0"/>
                          <a:cs typeface="Open Sans" panose="020B0606030504020204" pitchFamily="34" charset="0"/>
                        </a:rPr>
                        <a:t>Database Search</a:t>
                      </a:r>
                    </a:p>
                    <a:p>
                      <a:pPr marL="0" indent="0" algn="l" fontAlgn="b">
                        <a:buFont typeface="Arial" panose="020B0604020202020204" pitchFamily="34" charset="0"/>
                        <a:buNone/>
                      </a:pPr>
                      <a:r>
                        <a:rPr lang="en-US" sz="700" b="0" i="0" u="none" strike="noStrike">
                          <a:solidFill>
                            <a:schemeClr val="tx1"/>
                          </a:solidFill>
                          <a:effectLst/>
                          <a:latin typeface="+mj-lt"/>
                          <a:ea typeface="Open Sans" panose="020B0606030504020204" pitchFamily="34" charset="0"/>
                          <a:cs typeface="Open Sans" panose="020B0606030504020204" pitchFamily="34" charset="0"/>
                        </a:rPr>
                        <a:t>Query massive financial transaction databases to find specific items and insights using natural language instead of database languages such as SQL</a:t>
                      </a:r>
                      <a:endParaRPr lang="en-US" sz="700" b="0" i="1" u="none" strike="noStrike">
                        <a:solidFill>
                          <a:schemeClr val="tx1"/>
                        </a:solidFill>
                        <a:effectLst/>
                        <a:latin typeface="+mj-lt"/>
                        <a:ea typeface="Open Sans" panose="020B0606030504020204" pitchFamily="34" charset="0"/>
                        <a:cs typeface="Open Sans" panose="020B0606030504020204" pitchFamily="34" charset="0"/>
                      </a:endParaRPr>
                    </a:p>
                  </a:txBody>
                  <a:tcPr marL="45720" marR="45720" marT="73152" marB="73152">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121917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700" b="1" i="0" u="none" strike="noStrike" kern="1200">
                          <a:solidFill>
                            <a:schemeClr val="tx1"/>
                          </a:solidFill>
                          <a:effectLst/>
                          <a:latin typeface="+mj-lt"/>
                          <a:ea typeface="Open Sans" panose="020B0606030504020204" pitchFamily="34" charset="0"/>
                          <a:cs typeface="Open Sans" panose="020B0606030504020204" pitchFamily="34" charset="0"/>
                        </a:rPr>
                        <a:t>Knowledge Management</a:t>
                      </a:r>
                    </a:p>
                    <a:p>
                      <a:pPr marL="0" marR="0" lvl="0" indent="0" algn="l" defTabSz="121917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700" b="0" i="0" u="none" strike="noStrike" kern="1200">
                          <a:solidFill>
                            <a:schemeClr val="tx1"/>
                          </a:solidFill>
                          <a:effectLst/>
                          <a:latin typeface="+mj-lt"/>
                          <a:ea typeface="Open Sans" panose="020B0606030504020204" pitchFamily="34" charset="0"/>
                          <a:cs typeface="Open Sans" panose="020B0606030504020204" pitchFamily="34" charset="0"/>
                        </a:rPr>
                        <a:t>Allow government workers to cluster, search, and filter large amounts of unstructured data from images, video, and text files through natural language</a:t>
                      </a:r>
                    </a:p>
                  </a:txBody>
                  <a:tcPr marL="45720" marR="45720" marT="73152" marB="73152">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lgn="l">
                        <a:buFont typeface="Arial" panose="020B0604020202020204" pitchFamily="34" charset="0"/>
                        <a:buNone/>
                      </a:pPr>
                      <a:r>
                        <a:rPr lang="en-US" sz="700" b="1" kern="1200">
                          <a:solidFill>
                            <a:schemeClr val="tx1"/>
                          </a:solidFill>
                          <a:latin typeface="+mj-lt"/>
                          <a:ea typeface="+mn-ea"/>
                          <a:cs typeface="+mn-cs"/>
                        </a:rPr>
                        <a:t>Original Games Creation</a:t>
                      </a:r>
                    </a:p>
                    <a:p>
                      <a:pPr marL="0" indent="0" algn="l">
                        <a:buFont typeface="Arial" panose="020B0604020202020204" pitchFamily="34" charset="0"/>
                        <a:buNone/>
                      </a:pPr>
                      <a:r>
                        <a:rPr lang="en-US" sz="700" b="0" kern="1200">
                          <a:solidFill>
                            <a:schemeClr val="tx1"/>
                          </a:solidFill>
                          <a:latin typeface="+mj-lt"/>
                          <a:ea typeface="+mn-ea"/>
                          <a:cs typeface="+mn-cs"/>
                        </a:rPr>
                        <a:t>Ideate and code novel computer and video games and accelerate the game testing process</a:t>
                      </a:r>
                    </a:p>
                  </a:txBody>
                  <a:tcPr marL="45720" marR="45720" marT="73152" marB="73152">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lgn="l" fontAlgn="b">
                        <a:buFont typeface="Arial" panose="020B0604020202020204" pitchFamily="34" charset="0"/>
                        <a:buNone/>
                      </a:pPr>
                      <a:r>
                        <a:rPr lang="en-US" sz="700" b="1" i="0" u="none" strike="noStrike" kern="1200">
                          <a:solidFill>
                            <a:schemeClr val="tx1"/>
                          </a:solidFill>
                          <a:effectLst/>
                          <a:latin typeface="+mj-lt"/>
                          <a:ea typeface="Open Sans" panose="020B0606030504020204" pitchFamily="34" charset="0"/>
                          <a:cs typeface="Open Sans" panose="020B0606030504020204" pitchFamily="34" charset="0"/>
                        </a:rPr>
                        <a:t>Clinical Trial Data Processing</a:t>
                      </a:r>
                    </a:p>
                    <a:p>
                      <a:pPr marL="0" indent="0" algn="l" fontAlgn="b">
                        <a:buFont typeface="Arial" panose="020B0604020202020204" pitchFamily="34" charset="0"/>
                        <a:buNone/>
                      </a:pPr>
                      <a:r>
                        <a:rPr lang="en-US" sz="700" b="0" i="0" u="none" strike="noStrike" kern="1200">
                          <a:solidFill>
                            <a:schemeClr val="tx1"/>
                          </a:solidFill>
                          <a:effectLst/>
                          <a:latin typeface="+mj-lt"/>
                          <a:ea typeface="Open Sans" panose="020B0606030504020204" pitchFamily="34" charset="0"/>
                          <a:cs typeface="Open Sans" panose="020B0606030504020204" pitchFamily="34" charset="0"/>
                        </a:rPr>
                        <a:t>Allow researchers to clean up data and generate graphs and insights for clinical trials and approvals processes using natural language</a:t>
                      </a:r>
                    </a:p>
                  </a:txBody>
                  <a:tcPr marL="45720" marR="45720" marT="73152" marB="73152">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lgn="l">
                        <a:buFont typeface="Arial" panose="020B0604020202020204" pitchFamily="34" charset="0"/>
                        <a:buNone/>
                      </a:pPr>
                      <a:r>
                        <a:rPr lang="en-US" sz="700" b="1">
                          <a:solidFill>
                            <a:schemeClr val="tx1"/>
                          </a:solidFill>
                          <a:latin typeface="+mj-lt"/>
                        </a:rPr>
                        <a:t>Marketing Speed</a:t>
                      </a:r>
                    </a:p>
                    <a:p>
                      <a:pPr marL="0" indent="0" algn="l">
                        <a:buFont typeface="Arial" panose="020B0604020202020204" pitchFamily="34" charset="0"/>
                        <a:buNone/>
                      </a:pPr>
                      <a:r>
                        <a:rPr lang="en-US" sz="700" b="0">
                          <a:solidFill>
                            <a:schemeClr val="tx1"/>
                          </a:solidFill>
                          <a:latin typeface="+mj-lt"/>
                        </a:rPr>
                        <a:t>Help marketers build websites and external collateral at the speed of natural language to go-to-market faster with new products and services</a:t>
                      </a:r>
                    </a:p>
                  </a:txBody>
                  <a:tcPr marL="45720" marR="45720" marT="73152" marB="73152">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94208257"/>
                  </a:ext>
                </a:extLst>
              </a:tr>
              <a:tr h="705675">
                <a:tc>
                  <a:txBody>
                    <a:bodyPr/>
                    <a:lstStyle/>
                    <a:p>
                      <a:pPr algn="r"/>
                      <a:r>
                        <a:rPr lang="en-US" sz="1200" b="1">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Image</a:t>
                      </a:r>
                    </a:p>
                  </a:txBody>
                  <a:tcPr anchor="ctr">
                    <a:lnL w="38100" cap="flat" cmpd="sng" algn="ctr">
                      <a:solidFill>
                        <a:schemeClr val="bg1"/>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marL="0" indent="0" algn="l">
                        <a:buFont typeface="Arial" panose="020B0604020202020204" pitchFamily="34" charset="0"/>
                        <a:buNone/>
                      </a:pPr>
                      <a:r>
                        <a:rPr lang="en-US" sz="700" b="1">
                          <a:solidFill>
                            <a:schemeClr val="tx1"/>
                          </a:solidFill>
                          <a:latin typeface="+mj-lt"/>
                        </a:rPr>
                        <a:t>New Product Development</a:t>
                      </a:r>
                    </a:p>
                    <a:p>
                      <a:pPr marL="0" indent="0" algn="l">
                        <a:buFont typeface="Arial" panose="020B0604020202020204" pitchFamily="34" charset="0"/>
                        <a:buNone/>
                      </a:pPr>
                      <a:r>
                        <a:rPr lang="en-US" sz="700" b="0">
                          <a:solidFill>
                            <a:schemeClr val="tx1"/>
                          </a:solidFill>
                          <a:latin typeface="+mj-lt"/>
                        </a:rPr>
                        <a:t>Create detailed schematic drawings of industrial products and parts to aid in new product development and repairs</a:t>
                      </a:r>
                    </a:p>
                  </a:txBody>
                  <a:tcPr marL="45720" marR="45720" marT="73152" marB="73152">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lgn="l">
                        <a:buFont typeface="Arial" panose="020B0604020202020204" pitchFamily="34" charset="0"/>
                        <a:buNone/>
                      </a:pPr>
                      <a:r>
                        <a:rPr lang="en-US" sz="700" b="1">
                          <a:solidFill>
                            <a:schemeClr val="tx1"/>
                          </a:solidFill>
                          <a:latin typeface="+mj-lt"/>
                        </a:rPr>
                        <a:t>Fraud Detection</a:t>
                      </a:r>
                    </a:p>
                    <a:p>
                      <a:pPr marL="0" indent="0" algn="l">
                        <a:buFont typeface="Arial" panose="020B0604020202020204" pitchFamily="34" charset="0"/>
                        <a:buNone/>
                      </a:pPr>
                      <a:r>
                        <a:rPr lang="en-US" sz="700" b="0">
                          <a:solidFill>
                            <a:schemeClr val="tx1"/>
                          </a:solidFill>
                          <a:latin typeface="+mj-lt"/>
                        </a:rPr>
                        <a:t>Generate customer signatures to enhance internal fraud models in areas such as credit card authorization, and summarize potential fraud hotspots</a:t>
                      </a:r>
                    </a:p>
                  </a:txBody>
                  <a:tcPr marL="45720" marR="45720" marT="73152" marB="73152">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121917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700" b="1" i="0" u="none" strike="noStrike" kern="1200">
                          <a:solidFill>
                            <a:schemeClr val="tx1"/>
                          </a:solidFill>
                          <a:effectLst/>
                          <a:latin typeface="+mj-lt"/>
                          <a:ea typeface="Open Sans" panose="020B0606030504020204" pitchFamily="34" charset="0"/>
                          <a:cs typeface="Open Sans" panose="020B0606030504020204" pitchFamily="34" charset="0"/>
                        </a:rPr>
                        <a:t>Infrastructure Mapping</a:t>
                      </a:r>
                    </a:p>
                    <a:p>
                      <a:pPr marL="0" marR="0" lvl="0" indent="0" algn="l" defTabSz="121917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700" b="0" i="0" u="none" strike="noStrike" kern="1200">
                          <a:solidFill>
                            <a:schemeClr val="tx1"/>
                          </a:solidFill>
                          <a:effectLst/>
                          <a:latin typeface="+mj-lt"/>
                          <a:ea typeface="Open Sans" panose="020B0606030504020204" pitchFamily="34" charset="0"/>
                          <a:cs typeface="Open Sans" panose="020B0606030504020204" pitchFamily="34" charset="0"/>
                        </a:rPr>
                        <a:t>Enhance infrastructure mapping and planning processes by generating detailed plans and iterating using natural language</a:t>
                      </a:r>
                    </a:p>
                  </a:txBody>
                  <a:tcPr marL="45720" marR="45720" marT="73152" marB="73152">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lgn="l" fontAlgn="b">
                        <a:buFont typeface="Arial" panose="020B0604020202020204" pitchFamily="34" charset="0"/>
                        <a:buNone/>
                      </a:pPr>
                      <a:r>
                        <a:rPr lang="en-US" sz="700" b="1" i="0" u="none" strike="noStrike" kern="1200">
                          <a:solidFill>
                            <a:schemeClr val="tx1"/>
                          </a:solidFill>
                          <a:effectLst/>
                          <a:latin typeface="+mj-lt"/>
                          <a:ea typeface="Open Sans" panose="020B0606030504020204" pitchFamily="34" charset="0"/>
                          <a:cs typeface="Open Sans" panose="020B0606030504020204" pitchFamily="34" charset="0"/>
                        </a:rPr>
                        <a:t>Semiconductor Chip Design</a:t>
                      </a:r>
                    </a:p>
                    <a:p>
                      <a:pPr marL="0" indent="0" algn="l" fontAlgn="b">
                        <a:buFont typeface="Arial" panose="020B0604020202020204" pitchFamily="34" charset="0"/>
                        <a:buNone/>
                      </a:pPr>
                      <a:r>
                        <a:rPr lang="en-US" sz="700" b="0" i="0" u="none" strike="noStrike" kern="1200">
                          <a:solidFill>
                            <a:schemeClr val="tx1"/>
                          </a:solidFill>
                          <a:effectLst/>
                          <a:latin typeface="+mj-lt"/>
                          <a:ea typeface="Open Sans" panose="020B0606030504020204" pitchFamily="34" charset="0"/>
                          <a:cs typeface="Open Sans" panose="020B0606030504020204" pitchFamily="34" charset="0"/>
                        </a:rPr>
                        <a:t>Iterate and enhance designs based on performance parameters and reduce the development life cycle time</a:t>
                      </a:r>
                    </a:p>
                  </a:txBody>
                  <a:tcPr marL="45720" marR="45720" marT="73152" marB="73152">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700" b="1">
                          <a:solidFill>
                            <a:schemeClr val="tx1"/>
                          </a:solidFill>
                          <a:latin typeface="+mj-lt"/>
                        </a:rPr>
                        <a:t>Improved Medical Imaging</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700" b="0">
                          <a:solidFill>
                            <a:schemeClr val="tx1"/>
                          </a:solidFill>
                          <a:latin typeface="+mj-lt"/>
                        </a:rPr>
                        <a:t>Generate large sets of synthetic medical images to train imaging algorithms to better identify abnormalities as well as train clinicians to better identify issues</a:t>
                      </a:r>
                    </a:p>
                  </a:txBody>
                  <a:tcPr marL="45720" marR="45720" marT="73152" marB="73152">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lgn="l">
                        <a:buFont typeface="Arial" panose="020B0604020202020204" pitchFamily="34" charset="0"/>
                        <a:buNone/>
                      </a:pPr>
                      <a:r>
                        <a:rPr lang="en-US" sz="700" b="1">
                          <a:solidFill>
                            <a:schemeClr val="tx1"/>
                          </a:solidFill>
                          <a:latin typeface="+mj-lt"/>
                        </a:rPr>
                        <a:t>Product Photography and Details</a:t>
                      </a:r>
                    </a:p>
                    <a:p>
                      <a:pPr marL="0" marR="0" lvl="0" indent="0" algn="l" defTabSz="121917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700" b="0" i="0" u="none" strike="noStrike" kern="1200">
                          <a:solidFill>
                            <a:schemeClr val="tx1"/>
                          </a:solidFill>
                          <a:effectLst/>
                          <a:latin typeface="+mj-lt"/>
                          <a:ea typeface="Open Sans" panose="020B0606030504020204" pitchFamily="34" charset="0"/>
                          <a:cs typeface="Open Sans" panose="020B0606030504020204" pitchFamily="34" charset="0"/>
                        </a:rPr>
                        <a:t>Generate details and ultra-realistic photographs of new and existing products in different environments</a:t>
                      </a:r>
                    </a:p>
                  </a:txBody>
                  <a:tcPr marL="45720" marR="45720" marT="73152" marB="73152">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78028685"/>
                  </a:ext>
                </a:extLst>
              </a:tr>
              <a:tr h="705675">
                <a:tc>
                  <a:txBody>
                    <a:bodyPr/>
                    <a:lstStyle/>
                    <a:p>
                      <a:pPr algn="r"/>
                      <a:r>
                        <a:rPr lang="en-US" sz="1200" b="1">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Text</a:t>
                      </a:r>
                    </a:p>
                  </a:txBody>
                  <a:tcPr anchor="ctr">
                    <a:lnL w="38100" cap="flat" cmpd="sng" algn="ctr">
                      <a:solidFill>
                        <a:schemeClr val="bg1"/>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marL="0" indent="0" algn="l">
                        <a:buFont typeface="Arial" panose="020B0604020202020204" pitchFamily="34" charset="0"/>
                        <a:buNone/>
                      </a:pPr>
                      <a:r>
                        <a:rPr lang="en-US" sz="700" b="1">
                          <a:solidFill>
                            <a:schemeClr val="tx1"/>
                          </a:solidFill>
                          <a:latin typeface="+mj-lt"/>
                        </a:rPr>
                        <a:t>Technical Document Summarization</a:t>
                      </a:r>
                    </a:p>
                    <a:p>
                      <a:pPr marL="0" indent="0" algn="l">
                        <a:buFont typeface="Arial" panose="020B0604020202020204" pitchFamily="34" charset="0"/>
                        <a:buNone/>
                      </a:pPr>
                      <a:r>
                        <a:rPr lang="en-US" sz="700" b="0">
                          <a:solidFill>
                            <a:schemeClr val="tx1"/>
                          </a:solidFill>
                          <a:latin typeface="+mj-lt"/>
                        </a:rPr>
                        <a:t>Extract information from detailed documentation and synthesize field-reports in specific formats</a:t>
                      </a:r>
                    </a:p>
                  </a:txBody>
                  <a:tcPr marL="45720" marR="45720" marT="73152" marB="73152">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lgn="l">
                        <a:buFont typeface="Arial" panose="020B0604020202020204" pitchFamily="34" charset="0"/>
                        <a:buNone/>
                      </a:pPr>
                      <a:r>
                        <a:rPr lang="en-US" sz="700" b="1">
                          <a:solidFill>
                            <a:schemeClr val="tx1"/>
                          </a:solidFill>
                          <a:latin typeface="+mj-lt"/>
                        </a:rPr>
                        <a:t>Customer Due Diligence Reporting</a:t>
                      </a:r>
                    </a:p>
                    <a:p>
                      <a:pPr marL="0" indent="0" algn="l">
                        <a:buFont typeface="Arial" panose="020B0604020202020204" pitchFamily="34" charset="0"/>
                        <a:buNone/>
                      </a:pPr>
                      <a:r>
                        <a:rPr lang="en-US" sz="700" b="0">
                          <a:solidFill>
                            <a:schemeClr val="tx1"/>
                          </a:solidFill>
                          <a:latin typeface="+mj-lt"/>
                        </a:rPr>
                        <a:t>Generate reports on new customers such as KYC processes and summarize them for employees to action and make decisions for customer onboarding </a:t>
                      </a:r>
                    </a:p>
                  </a:txBody>
                  <a:tcPr marL="45720" marR="45720" marT="73152" marB="73152">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lgn="l">
                        <a:buFont typeface="Arial" panose="020B0604020202020204" pitchFamily="34" charset="0"/>
                        <a:buNone/>
                      </a:pPr>
                      <a:r>
                        <a:rPr lang="en-US" sz="700" b="1">
                          <a:solidFill>
                            <a:schemeClr val="tx1"/>
                          </a:solidFill>
                          <a:latin typeface="+mj-lt"/>
                        </a:rPr>
                        <a:t>Intelligent Case Management</a:t>
                      </a:r>
                    </a:p>
                    <a:p>
                      <a:pPr marL="0" indent="0" algn="l">
                        <a:buFont typeface="Arial" panose="020B0604020202020204" pitchFamily="34" charset="0"/>
                        <a:buNone/>
                      </a:pPr>
                      <a:r>
                        <a:rPr lang="en-US" sz="700" b="0">
                          <a:solidFill>
                            <a:schemeClr val="tx1"/>
                          </a:solidFill>
                          <a:latin typeface="+mj-lt"/>
                        </a:rPr>
                        <a:t>Parse complex government case files</a:t>
                      </a:r>
                      <a:br>
                        <a:rPr lang="en-US" sz="700" b="0">
                          <a:solidFill>
                            <a:schemeClr val="tx1"/>
                          </a:solidFill>
                          <a:latin typeface="+mj-lt"/>
                        </a:rPr>
                      </a:br>
                      <a:r>
                        <a:rPr lang="en-US" sz="700" b="0">
                          <a:solidFill>
                            <a:schemeClr val="tx1"/>
                          </a:solidFill>
                          <a:latin typeface="+mj-lt"/>
                        </a:rPr>
                        <a:t>for actionable details which are then summarized for rapid comprehension and used to generate reports</a:t>
                      </a:r>
                    </a:p>
                  </a:txBody>
                  <a:tcPr marL="45720" marR="45720" marT="73152" marB="73152">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lgn="l">
                        <a:buFont typeface="Arial" panose="020B0604020202020204" pitchFamily="34" charset="0"/>
                        <a:buNone/>
                      </a:pPr>
                      <a:r>
                        <a:rPr lang="en-US" sz="700" b="1">
                          <a:solidFill>
                            <a:schemeClr val="tx1"/>
                          </a:solidFill>
                          <a:latin typeface="+mj-lt"/>
                        </a:rPr>
                        <a:t>Cybersecurity Threat Detection</a:t>
                      </a:r>
                    </a:p>
                    <a:p>
                      <a:pPr marL="0" indent="0" algn="l">
                        <a:buFont typeface="Arial" panose="020B0604020202020204" pitchFamily="34" charset="0"/>
                        <a:buNone/>
                      </a:pPr>
                      <a:r>
                        <a:rPr lang="en-US" sz="700" b="0">
                          <a:solidFill>
                            <a:schemeClr val="tx1"/>
                          </a:solidFill>
                          <a:latin typeface="+mj-lt"/>
                        </a:rPr>
                        <a:t>Summarize areas of high-risk, answer questions, and generate executive reports for malware, anomalies, and potential threats</a:t>
                      </a:r>
                    </a:p>
                  </a:txBody>
                  <a:tcPr marL="45720" marR="45720" marT="73152" marB="73152">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lgn="l" fontAlgn="b">
                        <a:buFont typeface="Arial" panose="020B0604020202020204" pitchFamily="34" charset="0"/>
                        <a:buNone/>
                      </a:pPr>
                      <a:r>
                        <a:rPr lang="en-US" sz="700" b="1" i="0" u="none" strike="noStrike" kern="1200">
                          <a:solidFill>
                            <a:schemeClr val="tx1"/>
                          </a:solidFill>
                          <a:effectLst/>
                          <a:latin typeface="+mj-lt"/>
                          <a:ea typeface="Open Sans" panose="020B0606030504020204" pitchFamily="34" charset="0"/>
                          <a:cs typeface="Open Sans" panose="020B0606030504020204" pitchFamily="34" charset="0"/>
                        </a:rPr>
                        <a:t>Medical History Summary</a:t>
                      </a:r>
                    </a:p>
                    <a:p>
                      <a:pPr marL="0" indent="0" algn="l" fontAlgn="b">
                        <a:buFont typeface="Arial" panose="020B0604020202020204" pitchFamily="34" charset="0"/>
                        <a:buNone/>
                      </a:pPr>
                      <a:r>
                        <a:rPr lang="en-US" sz="700" b="0" i="0" u="none" strike="noStrike" kern="1200">
                          <a:solidFill>
                            <a:schemeClr val="tx1"/>
                          </a:solidFill>
                          <a:effectLst/>
                          <a:latin typeface="+mj-lt"/>
                          <a:ea typeface="Open Sans" panose="020B0606030504020204" pitchFamily="34" charset="0"/>
                          <a:cs typeface="Open Sans" panose="020B0606030504020204" pitchFamily="34" charset="0"/>
                        </a:rPr>
                        <a:t>Summarize patient demographics, medical history, allergies, medications, and other relevant details from EHR clinical notes to aid hospital intake</a:t>
                      </a:r>
                    </a:p>
                  </a:txBody>
                  <a:tcPr marL="45720" marR="45720" marT="73152" marB="73152">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121917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700" b="1" i="0" u="none" strike="noStrike" kern="1200">
                          <a:solidFill>
                            <a:schemeClr val="tx1"/>
                          </a:solidFill>
                          <a:effectLst/>
                          <a:latin typeface="+mj-lt"/>
                          <a:ea typeface="Open Sans" panose="020B0606030504020204" pitchFamily="34" charset="0"/>
                          <a:cs typeface="Open Sans" panose="020B0606030504020204" pitchFamily="34" charset="0"/>
                        </a:rPr>
                        <a:t>Personalized Supermarket</a:t>
                      </a:r>
                    </a:p>
                    <a:p>
                      <a:pPr marL="0" marR="0" lvl="0" indent="0" algn="l" defTabSz="121917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700" b="0" i="0" u="none" strike="noStrike" kern="1200">
                          <a:solidFill>
                            <a:schemeClr val="tx1"/>
                          </a:solidFill>
                          <a:effectLst/>
                          <a:latin typeface="+mj-lt"/>
                          <a:ea typeface="Open Sans" panose="020B0606030504020204" pitchFamily="34" charset="0"/>
                          <a:cs typeface="Open Sans" panose="020B0606030504020204" pitchFamily="34" charset="0"/>
                        </a:rPr>
                        <a:t>Create custom meal plans and shopping lists fine-tuned for each buyer/family specific to the store and what’s available</a:t>
                      </a:r>
                    </a:p>
                  </a:txBody>
                  <a:tcPr marL="45720" marR="45720" marT="73152" marB="73152">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057931164"/>
                  </a:ext>
                </a:extLst>
              </a:tr>
              <a:tr h="705675">
                <a:tc>
                  <a:txBody>
                    <a:bodyPr/>
                    <a:lstStyle/>
                    <a:p>
                      <a:pPr algn="r"/>
                      <a:r>
                        <a:rPr lang="en-US" sz="1200" b="1" kern="120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Video</a:t>
                      </a:r>
                    </a:p>
                    <a:p>
                      <a:pPr algn="r"/>
                      <a:r>
                        <a:rPr lang="en-US" sz="900" b="1" kern="120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(Early Stages)</a:t>
                      </a:r>
                    </a:p>
                  </a:txBody>
                  <a:tcPr anchor="ctr">
                    <a:lnL w="38100" cap="flat" cmpd="sng" algn="ctr">
                      <a:solidFill>
                        <a:schemeClr val="bg1"/>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marL="0" indent="0" algn="l">
                        <a:buFont typeface="Arial" panose="020B0604020202020204" pitchFamily="34" charset="0"/>
                        <a:buNone/>
                      </a:pPr>
                      <a:r>
                        <a:rPr lang="en-US" sz="700" b="1">
                          <a:solidFill>
                            <a:schemeClr val="tx1"/>
                          </a:solidFill>
                          <a:latin typeface="+mj-lt"/>
                        </a:rPr>
                        <a:t>Event Identification</a:t>
                      </a:r>
                    </a:p>
                    <a:p>
                      <a:pPr marL="0" indent="0" algn="l">
                        <a:buFont typeface="Arial" panose="020B0604020202020204" pitchFamily="34" charset="0"/>
                        <a:buNone/>
                      </a:pPr>
                      <a:r>
                        <a:rPr lang="en-US" sz="700" b="0">
                          <a:solidFill>
                            <a:schemeClr val="tx1"/>
                          </a:solidFill>
                          <a:latin typeface="+mj-lt"/>
                        </a:rPr>
                        <a:t>Absorb live video feeds of the end-to-end production chain and answer specific questions about processes and events</a:t>
                      </a:r>
                    </a:p>
                  </a:txBody>
                  <a:tcPr marL="45720" marR="45720" marT="73152" marB="73152">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lgn="l">
                        <a:buFont typeface="Arial" panose="020B0604020202020204" pitchFamily="34" charset="0"/>
                        <a:buNone/>
                      </a:pPr>
                      <a:r>
                        <a:rPr lang="en-US" sz="700" b="1">
                          <a:solidFill>
                            <a:schemeClr val="tx1"/>
                          </a:solidFill>
                          <a:latin typeface="+mj-lt"/>
                        </a:rPr>
                        <a:t>Claims Footage</a:t>
                      </a:r>
                    </a:p>
                    <a:p>
                      <a:pPr marL="0" indent="0" algn="l">
                        <a:buFont typeface="Arial" panose="020B0604020202020204" pitchFamily="34" charset="0"/>
                        <a:buNone/>
                      </a:pPr>
                      <a:r>
                        <a:rPr lang="en-US" sz="700" b="0">
                          <a:solidFill>
                            <a:schemeClr val="tx1"/>
                          </a:solidFill>
                          <a:latin typeface="+mj-lt"/>
                        </a:rPr>
                        <a:t>Review video footage of claims (e.g., car crashes) to pull out summaries and eventually generate new video of potential crash scenarios</a:t>
                      </a:r>
                    </a:p>
                  </a:txBody>
                  <a:tcPr marL="45720" marR="45720" marT="73152" marB="73152">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lgn="l">
                        <a:buFont typeface="Arial" panose="020B0604020202020204" pitchFamily="34" charset="0"/>
                        <a:buNone/>
                      </a:pPr>
                      <a:r>
                        <a:rPr lang="en-US" sz="700" b="1">
                          <a:solidFill>
                            <a:schemeClr val="tx1"/>
                          </a:solidFill>
                          <a:latin typeface="+mj-lt"/>
                        </a:rPr>
                        <a:t>Citizen Support</a:t>
                      </a:r>
                    </a:p>
                    <a:p>
                      <a:pPr marL="0" indent="0" algn="l">
                        <a:buFont typeface="Arial" panose="020B0604020202020204" pitchFamily="34" charset="0"/>
                        <a:buNone/>
                      </a:pPr>
                      <a:r>
                        <a:rPr lang="en-US" sz="700" b="0">
                          <a:solidFill>
                            <a:schemeClr val="tx1"/>
                          </a:solidFill>
                          <a:latin typeface="+mj-lt"/>
                        </a:rPr>
                        <a:t>Provide hyper-realistic, life-like personal assistants in places such as the airport, DMV, border patrol and immigration, to support citizen needs</a:t>
                      </a:r>
                    </a:p>
                  </a:txBody>
                  <a:tcPr marL="45720" marR="45720" marT="73152" marB="73152">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121917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700" b="1" i="0" u="none" strike="noStrike" kern="1200">
                          <a:solidFill>
                            <a:schemeClr val="tx1"/>
                          </a:solidFill>
                          <a:effectLst/>
                          <a:latin typeface="+mj-lt"/>
                          <a:ea typeface="Open Sans" panose="020B0606030504020204" pitchFamily="34" charset="0"/>
                          <a:cs typeface="Open Sans" panose="020B0606030504020204" pitchFamily="34" charset="0"/>
                        </a:rPr>
                        <a:t>Virtual Anchors</a:t>
                      </a:r>
                    </a:p>
                    <a:p>
                      <a:pPr marL="0" marR="0" lvl="0" indent="0" algn="l" defTabSz="121917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700" b="0" i="0" u="none" strike="noStrike" kern="1200">
                          <a:solidFill>
                            <a:schemeClr val="tx1"/>
                          </a:solidFill>
                          <a:effectLst/>
                          <a:latin typeface="+mj-lt"/>
                          <a:ea typeface="Open Sans" panose="020B0606030504020204" pitchFamily="34" charset="0"/>
                          <a:cs typeface="Open Sans" panose="020B0606030504020204" pitchFamily="34" charset="0"/>
                        </a:rPr>
                        <a:t>Create virtual on-air anchors for high-demand events (e.g., live sports) where there are not enough people to support across languages/borders</a:t>
                      </a:r>
                    </a:p>
                  </a:txBody>
                  <a:tcPr marL="45720" marR="45720" marT="73152" marB="73152">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700" b="1">
                          <a:solidFill>
                            <a:schemeClr val="tx1"/>
                          </a:solidFill>
                          <a:latin typeface="+mj-lt"/>
                        </a:rPr>
                        <a:t>Digital Therapy</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700" b="0" i="0" u="none" strike="noStrike" kern="1200">
                          <a:solidFill>
                            <a:schemeClr val="tx1"/>
                          </a:solidFill>
                          <a:effectLst/>
                          <a:latin typeface="+mj-lt"/>
                          <a:ea typeface="Open Sans" panose="020B0606030504020204" pitchFamily="34" charset="0"/>
                          <a:cs typeface="Open Sans" panose="020B0606030504020204" pitchFamily="34" charset="0"/>
                        </a:rPr>
                        <a:t>AR/VR content generation for assets required in digital therapy or virtual environments</a:t>
                      </a:r>
                    </a:p>
                  </a:txBody>
                  <a:tcPr marL="45720" marR="45720" marT="73152" marB="73152">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lgn="l">
                        <a:buFont typeface="Arial" panose="020B0604020202020204" pitchFamily="34" charset="0"/>
                        <a:buNone/>
                      </a:pPr>
                      <a:r>
                        <a:rPr lang="en-US" sz="700" b="1">
                          <a:solidFill>
                            <a:schemeClr val="tx1"/>
                          </a:solidFill>
                          <a:latin typeface="+mj-lt"/>
                        </a:rPr>
                        <a:t>Commercial Brainstorming</a:t>
                      </a:r>
                    </a:p>
                    <a:p>
                      <a:pPr marL="0" indent="0" algn="l">
                        <a:buFont typeface="Arial" panose="020B0604020202020204" pitchFamily="34" charset="0"/>
                        <a:buNone/>
                      </a:pPr>
                      <a:r>
                        <a:rPr lang="en-US" sz="700" b="0">
                          <a:solidFill>
                            <a:schemeClr val="tx1"/>
                          </a:solidFill>
                          <a:latin typeface="+mj-lt"/>
                        </a:rPr>
                        <a:t>Rapidly brainstorm with generated video and video storyboards for pieces such as television/online commercials</a:t>
                      </a:r>
                    </a:p>
                  </a:txBody>
                  <a:tcPr marL="45720" marR="45720" marT="73152" marB="73152">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44963531"/>
                  </a:ext>
                </a:extLst>
              </a:tr>
              <a:tr h="705675">
                <a:tc>
                  <a:txBody>
                    <a:bodyPr/>
                    <a:lstStyle/>
                    <a:p>
                      <a:pPr algn="r"/>
                      <a:r>
                        <a:rPr lang="en-US" sz="1200" b="1" kern="120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3D Models</a:t>
                      </a:r>
                      <a:br>
                        <a:rPr lang="en-US" sz="1200" b="1" kern="120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br>
                      <a:r>
                        <a:rPr lang="en-US" sz="1200" b="1" kern="120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&amp; Data</a:t>
                      </a:r>
                    </a:p>
                  </a:txBody>
                  <a:tcPr anchor="ctr">
                    <a:lnL w="38100" cap="flat" cmpd="sng" algn="ctr">
                      <a:solidFill>
                        <a:schemeClr val="bg1"/>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marL="0" indent="0" algn="l">
                        <a:buFont typeface="Arial" panose="020B0604020202020204" pitchFamily="34" charset="0"/>
                        <a:buNone/>
                      </a:pPr>
                      <a:r>
                        <a:rPr lang="en-US" sz="700" b="1" kern="1200">
                          <a:solidFill>
                            <a:schemeClr val="tx1"/>
                          </a:solidFill>
                          <a:latin typeface="+mj-lt"/>
                          <a:ea typeface="+mn-ea"/>
                          <a:cs typeface="+mn-cs"/>
                        </a:rPr>
                        <a:t>Geological Assessments</a:t>
                      </a:r>
                    </a:p>
                    <a:p>
                      <a:pPr marL="0" indent="0" algn="l">
                        <a:buFont typeface="Arial" panose="020B0604020202020204" pitchFamily="34" charset="0"/>
                        <a:buNone/>
                      </a:pPr>
                      <a:r>
                        <a:rPr lang="en-US" sz="700" b="0" kern="1200">
                          <a:solidFill>
                            <a:schemeClr val="tx1"/>
                          </a:solidFill>
                          <a:latin typeface="+mj-lt"/>
                          <a:ea typeface="+mn-ea"/>
                          <a:cs typeface="+mn-cs"/>
                        </a:rPr>
                        <a:t>Assess both real and synthetic data for oil exploration and the likelihood of finding resources</a:t>
                      </a:r>
                    </a:p>
                  </a:txBody>
                  <a:tcPr marL="45720" marR="45720" marT="73152" marB="73152">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lgn="l">
                        <a:buFont typeface="Arial" panose="020B0604020202020204" pitchFamily="34" charset="0"/>
                        <a:buNone/>
                      </a:pPr>
                      <a:r>
                        <a:rPr lang="en-US" sz="700" b="1">
                          <a:solidFill>
                            <a:schemeClr val="tx1"/>
                          </a:solidFill>
                          <a:latin typeface="+mj-lt"/>
                        </a:rPr>
                        <a:t>Financial Model Enhancement</a:t>
                      </a:r>
                    </a:p>
                    <a:p>
                      <a:pPr marL="0" indent="0" algn="l">
                        <a:buFont typeface="Arial" panose="020B0604020202020204" pitchFamily="34" charset="0"/>
                        <a:buNone/>
                      </a:pPr>
                      <a:r>
                        <a:rPr lang="en-US" sz="700" b="0">
                          <a:solidFill>
                            <a:schemeClr val="tx1"/>
                          </a:solidFill>
                          <a:latin typeface="+mj-lt"/>
                        </a:rPr>
                        <a:t>Generate synthetic data to improve and enhance financial models and pressure test an institution’s liquidity and processes</a:t>
                      </a:r>
                    </a:p>
                  </a:txBody>
                  <a:tcPr marL="45720" marR="45720" marT="73152" marB="73152">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lgn="l">
                        <a:buFont typeface="Arial" panose="020B0604020202020204" pitchFamily="34" charset="0"/>
                        <a:buNone/>
                      </a:pPr>
                      <a:r>
                        <a:rPr lang="en-US" sz="700" b="1" i="0" u="none" strike="noStrike" kern="1200">
                          <a:solidFill>
                            <a:schemeClr val="tx1"/>
                          </a:solidFill>
                          <a:effectLst/>
                          <a:latin typeface="+mj-lt"/>
                          <a:ea typeface="Open Sans" panose="020B0606030504020204" pitchFamily="34" charset="0"/>
                          <a:cs typeface="Open Sans" panose="020B0606030504020204" pitchFamily="34" charset="0"/>
                        </a:rPr>
                        <a:t>Disaster Recovery and Planning</a:t>
                      </a:r>
                    </a:p>
                    <a:p>
                      <a:pPr marL="0" indent="0" algn="l">
                        <a:buFont typeface="Arial" panose="020B0604020202020204" pitchFamily="34" charset="0"/>
                        <a:buNone/>
                      </a:pPr>
                      <a:r>
                        <a:rPr lang="en-US" sz="700" b="0" i="0" u="none" strike="noStrike" kern="1200">
                          <a:solidFill>
                            <a:schemeClr val="tx1"/>
                          </a:solidFill>
                          <a:effectLst/>
                          <a:latin typeface="+mj-lt"/>
                          <a:ea typeface="Open Sans" panose="020B0606030504020204" pitchFamily="34" charset="0"/>
                          <a:cs typeface="Open Sans" panose="020B0606030504020204" pitchFamily="34" charset="0"/>
                        </a:rPr>
                        <a:t>Support urban planners and disaster recovery teams with synthetic data (e.g., traffic, population, ‘what-if scenarios’) to aid in planning and preparation</a:t>
                      </a:r>
                    </a:p>
                  </a:txBody>
                  <a:tcPr marL="45720" marR="45720" marT="73152" marB="73152">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lgn="l">
                        <a:buFont typeface="Arial" panose="020B0604020202020204" pitchFamily="34" charset="0"/>
                        <a:buNone/>
                      </a:pPr>
                      <a:r>
                        <a:rPr lang="en-US" sz="700" b="1" i="0" u="none" strike="noStrike" kern="1200">
                          <a:solidFill>
                            <a:schemeClr val="tx1"/>
                          </a:solidFill>
                          <a:effectLst/>
                          <a:latin typeface="+mj-lt"/>
                          <a:ea typeface="Open Sans" panose="020B0606030504020204" pitchFamily="34" charset="0"/>
                          <a:cs typeface="Open Sans" panose="020B0606030504020204" pitchFamily="34" charset="0"/>
                        </a:rPr>
                        <a:t>Telecom Network Maintenance</a:t>
                      </a:r>
                    </a:p>
                    <a:p>
                      <a:pPr marL="0" indent="0" algn="l">
                        <a:buFont typeface="Arial" panose="020B0604020202020204" pitchFamily="34" charset="0"/>
                        <a:buNone/>
                      </a:pPr>
                      <a:r>
                        <a:rPr lang="en-US" sz="700" b="0" i="0" u="none" strike="noStrike" kern="1200">
                          <a:solidFill>
                            <a:schemeClr val="tx1"/>
                          </a:solidFill>
                          <a:effectLst/>
                          <a:latin typeface="+mj-lt"/>
                          <a:ea typeface="Open Sans" panose="020B0606030504020204" pitchFamily="34" charset="0"/>
                          <a:cs typeface="Open Sans" panose="020B0606030504020204" pitchFamily="34" charset="0"/>
                        </a:rPr>
                        <a:t>Train digital twins on synthetic data to help identify network faults and provide remediations for on-field technicians</a:t>
                      </a:r>
                    </a:p>
                  </a:txBody>
                  <a:tcPr marL="45720" marR="45720" marT="73152" marB="73152">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700" b="1">
                          <a:solidFill>
                            <a:schemeClr val="tx1"/>
                          </a:solidFill>
                          <a:latin typeface="+mj-lt"/>
                        </a:rPr>
                        <a:t>New Drug Discovery</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700" b="0">
                          <a:solidFill>
                            <a:schemeClr val="tx1"/>
                          </a:solidFill>
                          <a:latin typeface="+mj-lt"/>
                        </a:rPr>
                        <a:t>Generate the structure and function of proteins and biomolecules, accelerating the creation of new drug candidates</a:t>
                      </a:r>
                    </a:p>
                  </a:txBody>
                  <a:tcPr marL="45720" marR="45720" marT="73152" marB="73152">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121917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700" b="1" i="0" u="none" strike="noStrike" kern="1200" dirty="0">
                          <a:solidFill>
                            <a:schemeClr val="tx1"/>
                          </a:solidFill>
                          <a:effectLst/>
                          <a:latin typeface="+mj-lt"/>
                          <a:ea typeface="Open Sans" panose="020B0606030504020204" pitchFamily="34" charset="0"/>
                          <a:cs typeface="Open Sans" panose="020B0606030504020204" pitchFamily="34" charset="0"/>
                        </a:rPr>
                        <a:t>Rapid Product Design / Consumer Preferences</a:t>
                      </a:r>
                    </a:p>
                    <a:p>
                      <a:pPr marL="0" marR="0" lvl="0" indent="0" algn="l" defTabSz="121917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700" b="0" i="0" u="none" strike="noStrike" kern="1200" dirty="0">
                          <a:solidFill>
                            <a:schemeClr val="tx1"/>
                          </a:solidFill>
                          <a:effectLst/>
                          <a:latin typeface="+mj-lt"/>
                          <a:ea typeface="Open Sans" panose="020B0606030504020204" pitchFamily="34" charset="0"/>
                          <a:cs typeface="Open Sans" panose="020B0606030504020204" pitchFamily="34" charset="0"/>
                        </a:rPr>
                        <a:t>Accelerate product prototyping lifecycle through creation of unique and high-fidelity product mock-ups, and create synthetic behavioral data of buyers</a:t>
                      </a:r>
                    </a:p>
                  </a:txBody>
                  <a:tcPr marL="45720" marR="45720" marT="73152" marB="73152">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519479464"/>
                  </a:ext>
                </a:extLst>
              </a:tr>
            </a:tbl>
          </a:graphicData>
        </a:graphic>
      </p:graphicFrame>
      <p:sp>
        <p:nvSpPr>
          <p:cNvPr id="4" name="Title 3">
            <a:extLst>
              <a:ext uri="{FF2B5EF4-FFF2-40B4-BE49-F238E27FC236}">
                <a16:creationId xmlns:a16="http://schemas.microsoft.com/office/drawing/2014/main" id="{32383CDC-9F03-9839-C1EA-2CCC379F0352}"/>
              </a:ext>
            </a:extLst>
          </p:cNvPr>
          <p:cNvSpPr>
            <a:spLocks noGrp="1"/>
          </p:cNvSpPr>
          <p:nvPr>
            <p:ph type="title"/>
          </p:nvPr>
        </p:nvSpPr>
        <p:spPr/>
        <p:txBody>
          <a:bodyPr vert="horz" wrap="square" lIns="0" tIns="45720" rIns="0" bIns="0" rtlCol="0" anchor="t" anchorCtr="0">
            <a:noAutofit/>
          </a:bodyPr>
          <a:lstStyle/>
          <a:p>
            <a:pPr defTabSz="914400">
              <a:spcBef>
                <a:spcPts val="0"/>
              </a:spcBef>
            </a:pPr>
            <a:r>
              <a:rPr lang="en-US" b="0" kern="0" spc="-75">
                <a:solidFill>
                  <a:prstClr val="black"/>
                </a:solidFill>
                <a:latin typeface="Open Sans"/>
                <a:ea typeface="Open Sans" panose="020B0606030504020204" pitchFamily="34" charset="0"/>
                <a:cs typeface="Open Sans" panose="020B0606030504020204" pitchFamily="34" charset="0"/>
              </a:rPr>
              <a:t>The Generative AI Dossier: Selected Use Cases</a:t>
            </a:r>
            <a:endParaRPr lang="de-DE" b="0" kern="0" spc="-75">
              <a:solidFill>
                <a:prstClr val="black"/>
              </a:solidFill>
              <a:latin typeface="Open Sans"/>
              <a:ea typeface="Open Sans" panose="020B0606030504020204" pitchFamily="34" charset="0"/>
              <a:cs typeface="Open Sans" panose="020B0606030504020204" pitchFamily="34" charset="0"/>
            </a:endParaRPr>
          </a:p>
        </p:txBody>
      </p:sp>
      <p:pic>
        <p:nvPicPr>
          <p:cNvPr id="6" name="Graphic 5" descr="Windmill">
            <a:extLst>
              <a:ext uri="{FF2B5EF4-FFF2-40B4-BE49-F238E27FC236}">
                <a16:creationId xmlns:a16="http://schemas.microsoft.com/office/drawing/2014/main" id="{3D3EA8AC-3C07-41D2-98C2-854CD4728018}"/>
              </a:ext>
            </a:extLst>
          </p:cNvPr>
          <p:cNvPicPr>
            <a:picLocks noChangeAspect="1"/>
          </p:cNvPicPr>
          <p:nvPr/>
        </p:nvPicPr>
        <p:blipFill>
          <a:blip r:embed="rId5" cstate="email">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32688" y="922026"/>
            <a:ext cx="240852" cy="240852"/>
          </a:xfrm>
          <a:prstGeom prst="rect">
            <a:avLst/>
          </a:prstGeom>
        </p:spPr>
      </p:pic>
      <p:pic>
        <p:nvPicPr>
          <p:cNvPr id="7" name="Graphic 6" descr="Laptop">
            <a:extLst>
              <a:ext uri="{FF2B5EF4-FFF2-40B4-BE49-F238E27FC236}">
                <a16:creationId xmlns:a16="http://schemas.microsoft.com/office/drawing/2014/main" id="{458B421F-3CA3-4D0E-B29E-ACBEE2820D43}"/>
              </a:ext>
            </a:extLst>
          </p:cNvPr>
          <p:cNvPicPr>
            <a:picLocks noChangeAspect="1"/>
          </p:cNvPicPr>
          <p:nvPr/>
        </p:nvPicPr>
        <p:blipFill>
          <a:blip r:embed="rId7" cstate="email">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609729" y="923580"/>
            <a:ext cx="237744" cy="237744"/>
          </a:xfrm>
          <a:prstGeom prst="rect">
            <a:avLst/>
          </a:prstGeom>
        </p:spPr>
      </p:pic>
      <p:pic>
        <p:nvPicPr>
          <p:cNvPr id="8" name="Graphic 7" descr="Money">
            <a:extLst>
              <a:ext uri="{FF2B5EF4-FFF2-40B4-BE49-F238E27FC236}">
                <a16:creationId xmlns:a16="http://schemas.microsoft.com/office/drawing/2014/main" id="{90BFBCB1-6BC6-493B-87ED-9C419056856D}"/>
              </a:ext>
            </a:extLst>
          </p:cNvPr>
          <p:cNvPicPr>
            <a:picLocks noChangeAspect="1"/>
          </p:cNvPicPr>
          <p:nvPr/>
        </p:nvPicPr>
        <p:blipFill>
          <a:blip r:embed="rId9" cstate="email">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032581" y="923580"/>
            <a:ext cx="237744" cy="237744"/>
          </a:xfrm>
          <a:prstGeom prst="rect">
            <a:avLst/>
          </a:prstGeom>
        </p:spPr>
      </p:pic>
      <p:pic>
        <p:nvPicPr>
          <p:cNvPr id="9" name="Graphic 8" descr="Bank">
            <a:extLst>
              <a:ext uri="{FF2B5EF4-FFF2-40B4-BE49-F238E27FC236}">
                <a16:creationId xmlns:a16="http://schemas.microsoft.com/office/drawing/2014/main" id="{98BE2318-94E9-48CD-B994-B958DED7BB86}"/>
              </a:ext>
            </a:extLst>
          </p:cNvPr>
          <p:cNvPicPr>
            <a:picLocks noChangeAspect="1"/>
          </p:cNvPicPr>
          <p:nvPr/>
        </p:nvPicPr>
        <p:blipFill>
          <a:blip r:embed="rId11" cstate="email">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854039" y="923580"/>
            <a:ext cx="237744" cy="237744"/>
          </a:xfrm>
          <a:prstGeom prst="rect">
            <a:avLst/>
          </a:prstGeom>
        </p:spPr>
      </p:pic>
      <p:pic>
        <p:nvPicPr>
          <p:cNvPr id="10" name="Graphic 9" descr="Heart with pulse">
            <a:extLst>
              <a:ext uri="{FF2B5EF4-FFF2-40B4-BE49-F238E27FC236}">
                <a16:creationId xmlns:a16="http://schemas.microsoft.com/office/drawing/2014/main" id="{6B596ABF-715F-4F55-8307-B1AC095849C8}"/>
              </a:ext>
            </a:extLst>
          </p:cNvPr>
          <p:cNvPicPr>
            <a:picLocks noChangeAspect="1"/>
          </p:cNvPicPr>
          <p:nvPr/>
        </p:nvPicPr>
        <p:blipFill>
          <a:blip r:embed="rId13" cstate="email">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9379474" y="923580"/>
            <a:ext cx="237744" cy="237744"/>
          </a:xfrm>
          <a:prstGeom prst="rect">
            <a:avLst/>
          </a:prstGeom>
        </p:spPr>
      </p:pic>
      <p:pic>
        <p:nvPicPr>
          <p:cNvPr id="11" name="Graphic 10" descr="Store">
            <a:extLst>
              <a:ext uri="{FF2B5EF4-FFF2-40B4-BE49-F238E27FC236}">
                <a16:creationId xmlns:a16="http://schemas.microsoft.com/office/drawing/2014/main" id="{F5E9254E-1638-4E0C-81C4-F091B4D5ACAB}"/>
              </a:ext>
            </a:extLst>
          </p:cNvPr>
          <p:cNvPicPr>
            <a:picLocks noChangeAspect="1"/>
          </p:cNvPicPr>
          <p:nvPr/>
        </p:nvPicPr>
        <p:blipFill>
          <a:blip r:embed="rId15" cstate="email">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1180704" y="923580"/>
            <a:ext cx="237744" cy="237744"/>
          </a:xfrm>
          <a:prstGeom prst="rect">
            <a:avLst/>
          </a:prstGeom>
        </p:spPr>
      </p:pic>
      <p:sp>
        <p:nvSpPr>
          <p:cNvPr id="2" name="Right Triangle 1">
            <a:extLst>
              <a:ext uri="{FF2B5EF4-FFF2-40B4-BE49-F238E27FC236}">
                <a16:creationId xmlns:a16="http://schemas.microsoft.com/office/drawing/2014/main" id="{D154477B-5E7B-42BF-A033-D715D7916977}"/>
              </a:ext>
            </a:extLst>
          </p:cNvPr>
          <p:cNvSpPr/>
          <p:nvPr/>
        </p:nvSpPr>
        <p:spPr bwMode="gray">
          <a:xfrm>
            <a:off x="63500" y="1021943"/>
            <a:ext cx="1371600" cy="558775"/>
          </a:xfrm>
          <a:prstGeom prst="rtTriangle">
            <a:avLst/>
          </a:prstGeom>
          <a:solidFill>
            <a:schemeClr val="accent6"/>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800" b="1">
              <a:solidFill>
                <a:schemeClr val="bg1"/>
              </a:solidFill>
            </a:endParaRPr>
          </a:p>
        </p:txBody>
      </p:sp>
      <p:sp>
        <p:nvSpPr>
          <p:cNvPr id="12" name="Right Triangle 11">
            <a:extLst>
              <a:ext uri="{FF2B5EF4-FFF2-40B4-BE49-F238E27FC236}">
                <a16:creationId xmlns:a16="http://schemas.microsoft.com/office/drawing/2014/main" id="{0D20C5CD-D036-406E-9588-EBE954DA8E15}"/>
              </a:ext>
            </a:extLst>
          </p:cNvPr>
          <p:cNvSpPr/>
          <p:nvPr/>
        </p:nvSpPr>
        <p:spPr bwMode="gray">
          <a:xfrm flipH="1" flipV="1">
            <a:off x="63500" y="893825"/>
            <a:ext cx="1350178" cy="571938"/>
          </a:xfrm>
          <a:prstGeom prst="rtTriangle">
            <a:avLst/>
          </a:prstGeom>
          <a:solidFill>
            <a:schemeClr val="accent2"/>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3" name="TextBox 2">
            <a:extLst>
              <a:ext uri="{FF2B5EF4-FFF2-40B4-BE49-F238E27FC236}">
                <a16:creationId xmlns:a16="http://schemas.microsoft.com/office/drawing/2014/main" id="{A9801460-197F-438C-A1AA-0BF46E3E28CE}"/>
              </a:ext>
            </a:extLst>
          </p:cNvPr>
          <p:cNvSpPr txBox="1"/>
          <p:nvPr/>
        </p:nvSpPr>
        <p:spPr>
          <a:xfrm>
            <a:off x="116892" y="1330419"/>
            <a:ext cx="873303" cy="184666"/>
          </a:xfrm>
          <a:prstGeom prst="rect">
            <a:avLst/>
          </a:prstGeom>
          <a:noFill/>
        </p:spPr>
        <p:txBody>
          <a:bodyPr vert="horz" wrap="square" lIns="0" tIns="0" rIns="0" bIns="0" rtlCol="0">
            <a:spAutoFit/>
          </a:bodyPr>
          <a:lstStyle/>
          <a:p>
            <a:pPr>
              <a:spcBef>
                <a:spcPts val="200"/>
              </a:spcBef>
              <a:buSzPct val="100000"/>
            </a:pPr>
            <a:r>
              <a:rPr lang="en-US" sz="1200" b="1">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Modalities</a:t>
            </a:r>
          </a:p>
        </p:txBody>
      </p:sp>
      <p:sp>
        <p:nvSpPr>
          <p:cNvPr id="14" name="TextBox 13">
            <a:extLst>
              <a:ext uri="{FF2B5EF4-FFF2-40B4-BE49-F238E27FC236}">
                <a16:creationId xmlns:a16="http://schemas.microsoft.com/office/drawing/2014/main" id="{19BDA947-E293-4BE1-8878-CEC9AB3564F3}"/>
              </a:ext>
            </a:extLst>
          </p:cNvPr>
          <p:cNvSpPr txBox="1"/>
          <p:nvPr/>
        </p:nvSpPr>
        <p:spPr>
          <a:xfrm>
            <a:off x="772722" y="954743"/>
            <a:ext cx="640956" cy="184666"/>
          </a:xfrm>
          <a:prstGeom prst="rect">
            <a:avLst/>
          </a:prstGeom>
          <a:noFill/>
        </p:spPr>
        <p:txBody>
          <a:bodyPr vert="horz" wrap="square" lIns="0" tIns="0" rIns="0" bIns="0" rtlCol="0">
            <a:spAutoFit/>
          </a:bodyPr>
          <a:lstStyle/>
          <a:p>
            <a:pPr>
              <a:spcBef>
                <a:spcPts val="200"/>
              </a:spcBef>
              <a:buSzPct val="100000"/>
            </a:pPr>
            <a:r>
              <a:rPr lang="en-US" sz="1200" b="1">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Industry</a:t>
            </a:r>
          </a:p>
        </p:txBody>
      </p:sp>
      <p:grpSp>
        <p:nvGrpSpPr>
          <p:cNvPr id="15" name="Graphic 1100">
            <a:extLst>
              <a:ext uri="{FF2B5EF4-FFF2-40B4-BE49-F238E27FC236}">
                <a16:creationId xmlns:a16="http://schemas.microsoft.com/office/drawing/2014/main" id="{E5F79311-EA70-420B-BF8B-EA69E580A287}"/>
              </a:ext>
            </a:extLst>
          </p:cNvPr>
          <p:cNvGrpSpPr/>
          <p:nvPr/>
        </p:nvGrpSpPr>
        <p:grpSpPr>
          <a:xfrm>
            <a:off x="130983" y="2443290"/>
            <a:ext cx="457200" cy="457200"/>
            <a:chOff x="5708769" y="3343617"/>
            <a:chExt cx="362312" cy="361971"/>
          </a:xfrm>
          <a:solidFill>
            <a:schemeClr val="bg1"/>
          </a:solidFill>
        </p:grpSpPr>
        <p:sp>
          <p:nvSpPr>
            <p:cNvPr id="16" name="Graphic 1100">
              <a:extLst>
                <a:ext uri="{FF2B5EF4-FFF2-40B4-BE49-F238E27FC236}">
                  <a16:creationId xmlns:a16="http://schemas.microsoft.com/office/drawing/2014/main" id="{92606786-9944-4406-9FD1-48DE7CFEC9AF}"/>
                </a:ext>
              </a:extLst>
            </p:cNvPr>
            <p:cNvSpPr/>
            <p:nvPr/>
          </p:nvSpPr>
          <p:spPr>
            <a:xfrm>
              <a:off x="5708769" y="3343617"/>
              <a:ext cx="362312" cy="361971"/>
            </a:xfrm>
            <a:custGeom>
              <a:avLst/>
              <a:gdLst>
                <a:gd name="connsiteX0" fmla="*/ 181474 w 362312"/>
                <a:gd name="connsiteY0" fmla="*/ 0 h 361971"/>
                <a:gd name="connsiteX1" fmla="*/ 0 w 362312"/>
                <a:gd name="connsiteY1" fmla="*/ 180667 h 361971"/>
                <a:gd name="connsiteX2" fmla="*/ 180835 w 362312"/>
                <a:gd name="connsiteY2" fmla="*/ 361972 h 361971"/>
                <a:gd name="connsiteX3" fmla="*/ 362309 w 362312"/>
                <a:gd name="connsiteY3" fmla="*/ 181305 h 361971"/>
                <a:gd name="connsiteX4" fmla="*/ 362309 w 362312"/>
                <a:gd name="connsiteY4" fmla="*/ 181305 h 361971"/>
                <a:gd name="connsiteX5" fmla="*/ 181474 w 362312"/>
                <a:gd name="connsiteY5" fmla="*/ 0 h 361971"/>
                <a:gd name="connsiteX6" fmla="*/ 181474 w 362312"/>
                <a:gd name="connsiteY6" fmla="*/ 349204 h 361971"/>
                <a:gd name="connsiteX7" fmla="*/ 12780 w 362312"/>
                <a:gd name="connsiteY7" fmla="*/ 181305 h 361971"/>
                <a:gd name="connsiteX8" fmla="*/ 180835 w 362312"/>
                <a:gd name="connsiteY8" fmla="*/ 12768 h 361971"/>
                <a:gd name="connsiteX9" fmla="*/ 349529 w 362312"/>
                <a:gd name="connsiteY9" fmla="*/ 180667 h 361971"/>
                <a:gd name="connsiteX10" fmla="*/ 349529 w 362312"/>
                <a:gd name="connsiteY10" fmla="*/ 180667 h 361971"/>
                <a:gd name="connsiteX11" fmla="*/ 181474 w 362312"/>
                <a:gd name="connsiteY11" fmla="*/ 349204 h 361971"/>
                <a:gd name="connsiteX12" fmla="*/ 181474 w 362312"/>
                <a:gd name="connsiteY12" fmla="*/ 349204 h 36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2312" h="361971">
                  <a:moveTo>
                    <a:pt x="181474" y="0"/>
                  </a:moveTo>
                  <a:cubicBezTo>
                    <a:pt x="81152" y="0"/>
                    <a:pt x="0" y="81077"/>
                    <a:pt x="0" y="180667"/>
                  </a:cubicBezTo>
                  <a:cubicBezTo>
                    <a:pt x="0" y="280257"/>
                    <a:pt x="81152" y="361972"/>
                    <a:pt x="180835" y="361972"/>
                  </a:cubicBezTo>
                  <a:cubicBezTo>
                    <a:pt x="280518" y="361972"/>
                    <a:pt x="362309" y="280895"/>
                    <a:pt x="362309" y="181305"/>
                  </a:cubicBezTo>
                  <a:cubicBezTo>
                    <a:pt x="362309" y="181305"/>
                    <a:pt x="362309" y="181305"/>
                    <a:pt x="362309" y="181305"/>
                  </a:cubicBezTo>
                  <a:cubicBezTo>
                    <a:pt x="362948" y="81077"/>
                    <a:pt x="281796" y="0"/>
                    <a:pt x="181474" y="0"/>
                  </a:cubicBezTo>
                  <a:close/>
                  <a:moveTo>
                    <a:pt x="181474" y="349204"/>
                  </a:moveTo>
                  <a:cubicBezTo>
                    <a:pt x="88181" y="349204"/>
                    <a:pt x="12780" y="273873"/>
                    <a:pt x="12780" y="181305"/>
                  </a:cubicBezTo>
                  <a:cubicBezTo>
                    <a:pt x="12780" y="88099"/>
                    <a:pt x="88181" y="12768"/>
                    <a:pt x="180835" y="12768"/>
                  </a:cubicBezTo>
                  <a:cubicBezTo>
                    <a:pt x="274128" y="12768"/>
                    <a:pt x="349529" y="88099"/>
                    <a:pt x="349529" y="180667"/>
                  </a:cubicBezTo>
                  <a:cubicBezTo>
                    <a:pt x="349529" y="180667"/>
                    <a:pt x="349529" y="180667"/>
                    <a:pt x="349529" y="180667"/>
                  </a:cubicBezTo>
                  <a:cubicBezTo>
                    <a:pt x="350168" y="273873"/>
                    <a:pt x="274767" y="349204"/>
                    <a:pt x="181474" y="349204"/>
                  </a:cubicBezTo>
                  <a:lnTo>
                    <a:pt x="181474" y="349204"/>
                  </a:lnTo>
                  <a:close/>
                </a:path>
              </a:pathLst>
            </a:custGeom>
            <a:grpFill/>
            <a:ln w="639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7" name="Graphic 1100">
              <a:extLst>
                <a:ext uri="{FF2B5EF4-FFF2-40B4-BE49-F238E27FC236}">
                  <a16:creationId xmlns:a16="http://schemas.microsoft.com/office/drawing/2014/main" id="{AB758173-C3D1-44CF-BF9E-8592272CDF26}"/>
                </a:ext>
              </a:extLst>
            </p:cNvPr>
            <p:cNvSpPr/>
            <p:nvPr/>
          </p:nvSpPr>
          <p:spPr>
            <a:xfrm>
              <a:off x="5810369" y="3415118"/>
              <a:ext cx="159748" cy="218970"/>
            </a:xfrm>
            <a:custGeom>
              <a:avLst/>
              <a:gdLst>
                <a:gd name="connsiteX0" fmla="*/ 157832 w 159748"/>
                <a:gd name="connsiteY0" fmla="*/ 53625 h 218970"/>
                <a:gd name="connsiteX1" fmla="*/ 106712 w 159748"/>
                <a:gd name="connsiteY1" fmla="*/ 1915 h 218970"/>
                <a:gd name="connsiteX2" fmla="*/ 104795 w 159748"/>
                <a:gd name="connsiteY2" fmla="*/ 638 h 218970"/>
                <a:gd name="connsiteX3" fmla="*/ 102239 w 159748"/>
                <a:gd name="connsiteY3" fmla="*/ 0 h 218970"/>
                <a:gd name="connsiteX4" fmla="*/ 6390 w 159748"/>
                <a:gd name="connsiteY4" fmla="*/ 0 h 218970"/>
                <a:gd name="connsiteX5" fmla="*/ 0 w 159748"/>
                <a:gd name="connsiteY5" fmla="*/ 6384 h 218970"/>
                <a:gd name="connsiteX6" fmla="*/ 0 w 159748"/>
                <a:gd name="connsiteY6" fmla="*/ 212587 h 218970"/>
                <a:gd name="connsiteX7" fmla="*/ 6390 w 159748"/>
                <a:gd name="connsiteY7" fmla="*/ 218971 h 218970"/>
                <a:gd name="connsiteX8" fmla="*/ 153358 w 159748"/>
                <a:gd name="connsiteY8" fmla="*/ 218971 h 218970"/>
                <a:gd name="connsiteX9" fmla="*/ 159748 w 159748"/>
                <a:gd name="connsiteY9" fmla="*/ 212587 h 218970"/>
                <a:gd name="connsiteX10" fmla="*/ 159748 w 159748"/>
                <a:gd name="connsiteY10" fmla="*/ 58094 h 218970"/>
                <a:gd name="connsiteX11" fmla="*/ 159110 w 159748"/>
                <a:gd name="connsiteY11" fmla="*/ 55541 h 218970"/>
                <a:gd name="connsiteX12" fmla="*/ 157832 w 159748"/>
                <a:gd name="connsiteY12" fmla="*/ 53625 h 218970"/>
                <a:gd name="connsiteX13" fmla="*/ 108629 w 159748"/>
                <a:gd name="connsiteY13" fmla="*/ 22344 h 218970"/>
                <a:gd name="connsiteX14" fmla="*/ 138023 w 159748"/>
                <a:gd name="connsiteY14" fmla="*/ 51710 h 218970"/>
                <a:gd name="connsiteX15" fmla="*/ 108629 w 159748"/>
                <a:gd name="connsiteY15" fmla="*/ 51710 h 218970"/>
                <a:gd name="connsiteX16" fmla="*/ 108629 w 159748"/>
                <a:gd name="connsiteY16" fmla="*/ 22344 h 218970"/>
                <a:gd name="connsiteX17" fmla="*/ 12780 w 159748"/>
                <a:gd name="connsiteY17" fmla="*/ 206203 h 218970"/>
                <a:gd name="connsiteX18" fmla="*/ 12780 w 159748"/>
                <a:gd name="connsiteY18" fmla="*/ 13406 h 218970"/>
                <a:gd name="connsiteX19" fmla="*/ 95849 w 159748"/>
                <a:gd name="connsiteY19" fmla="*/ 13406 h 218970"/>
                <a:gd name="connsiteX20" fmla="*/ 95849 w 159748"/>
                <a:gd name="connsiteY20" fmla="*/ 58733 h 218970"/>
                <a:gd name="connsiteX21" fmla="*/ 102239 w 159748"/>
                <a:gd name="connsiteY21" fmla="*/ 65117 h 218970"/>
                <a:gd name="connsiteX22" fmla="*/ 146969 w 159748"/>
                <a:gd name="connsiteY22" fmla="*/ 65117 h 218970"/>
                <a:gd name="connsiteX23" fmla="*/ 146969 w 159748"/>
                <a:gd name="connsiteY23" fmla="*/ 206203 h 218970"/>
                <a:gd name="connsiteX24" fmla="*/ 12780 w 159748"/>
                <a:gd name="connsiteY24" fmla="*/ 206203 h 218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59748" h="218970">
                  <a:moveTo>
                    <a:pt x="157832" y="53625"/>
                  </a:moveTo>
                  <a:lnTo>
                    <a:pt x="106712" y="1915"/>
                  </a:lnTo>
                  <a:cubicBezTo>
                    <a:pt x="106073" y="1277"/>
                    <a:pt x="105434" y="638"/>
                    <a:pt x="104795" y="638"/>
                  </a:cubicBezTo>
                  <a:cubicBezTo>
                    <a:pt x="104156" y="0"/>
                    <a:pt x="102878" y="0"/>
                    <a:pt x="102239" y="0"/>
                  </a:cubicBezTo>
                  <a:lnTo>
                    <a:pt x="6390" y="0"/>
                  </a:lnTo>
                  <a:cubicBezTo>
                    <a:pt x="2556" y="0"/>
                    <a:pt x="0" y="2553"/>
                    <a:pt x="0" y="6384"/>
                  </a:cubicBezTo>
                  <a:lnTo>
                    <a:pt x="0" y="212587"/>
                  </a:lnTo>
                  <a:cubicBezTo>
                    <a:pt x="0" y="216417"/>
                    <a:pt x="2556" y="218971"/>
                    <a:pt x="6390" y="218971"/>
                  </a:cubicBezTo>
                  <a:lnTo>
                    <a:pt x="153358" y="218971"/>
                  </a:lnTo>
                  <a:cubicBezTo>
                    <a:pt x="157193" y="218971"/>
                    <a:pt x="159748" y="216417"/>
                    <a:pt x="159748" y="212587"/>
                  </a:cubicBezTo>
                  <a:lnTo>
                    <a:pt x="159748" y="58094"/>
                  </a:lnTo>
                  <a:cubicBezTo>
                    <a:pt x="159748" y="57456"/>
                    <a:pt x="159748" y="56179"/>
                    <a:pt x="159110" y="55541"/>
                  </a:cubicBezTo>
                  <a:cubicBezTo>
                    <a:pt x="159110" y="54902"/>
                    <a:pt x="158470" y="54264"/>
                    <a:pt x="157832" y="53625"/>
                  </a:cubicBezTo>
                  <a:close/>
                  <a:moveTo>
                    <a:pt x="108629" y="22344"/>
                  </a:moveTo>
                  <a:lnTo>
                    <a:pt x="138023" y="51710"/>
                  </a:lnTo>
                  <a:lnTo>
                    <a:pt x="108629" y="51710"/>
                  </a:lnTo>
                  <a:lnTo>
                    <a:pt x="108629" y="22344"/>
                  </a:lnTo>
                  <a:close/>
                  <a:moveTo>
                    <a:pt x="12780" y="206203"/>
                  </a:moveTo>
                  <a:lnTo>
                    <a:pt x="12780" y="13406"/>
                  </a:lnTo>
                  <a:lnTo>
                    <a:pt x="95849" y="13406"/>
                  </a:lnTo>
                  <a:lnTo>
                    <a:pt x="95849" y="58733"/>
                  </a:lnTo>
                  <a:cubicBezTo>
                    <a:pt x="95849" y="62563"/>
                    <a:pt x="98405" y="65117"/>
                    <a:pt x="102239" y="65117"/>
                  </a:cubicBezTo>
                  <a:lnTo>
                    <a:pt x="146969" y="65117"/>
                  </a:lnTo>
                  <a:lnTo>
                    <a:pt x="146969" y="206203"/>
                  </a:lnTo>
                  <a:lnTo>
                    <a:pt x="12780" y="206203"/>
                  </a:lnTo>
                  <a:close/>
                </a:path>
              </a:pathLst>
            </a:custGeom>
            <a:grpFill/>
            <a:ln w="639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8" name="Graphic 1100">
              <a:extLst>
                <a:ext uri="{FF2B5EF4-FFF2-40B4-BE49-F238E27FC236}">
                  <a16:creationId xmlns:a16="http://schemas.microsoft.com/office/drawing/2014/main" id="{4CDC7998-5082-433B-8A3C-6976B3A3B002}"/>
                </a:ext>
              </a:extLst>
            </p:cNvPr>
            <p:cNvSpPr/>
            <p:nvPr/>
          </p:nvSpPr>
          <p:spPr>
            <a:xfrm>
              <a:off x="5860410" y="3505970"/>
              <a:ext cx="60504" cy="85345"/>
            </a:xfrm>
            <a:custGeom>
              <a:avLst/>
              <a:gdLst>
                <a:gd name="connsiteX0" fmla="*/ 57949 w 60504"/>
                <a:gd name="connsiteY0" fmla="*/ 1077 h 85345"/>
                <a:gd name="connsiteX1" fmla="*/ 49003 w 60504"/>
                <a:gd name="connsiteY1" fmla="*/ 2993 h 85345"/>
                <a:gd name="connsiteX2" fmla="*/ 1078 w 60504"/>
                <a:gd name="connsiteY2" fmla="*/ 75132 h 85345"/>
                <a:gd name="connsiteX3" fmla="*/ 2995 w 60504"/>
                <a:gd name="connsiteY3" fmla="*/ 84069 h 85345"/>
                <a:gd name="connsiteX4" fmla="*/ 2995 w 60504"/>
                <a:gd name="connsiteY4" fmla="*/ 84069 h 85345"/>
                <a:gd name="connsiteX5" fmla="*/ 6829 w 60504"/>
                <a:gd name="connsiteY5" fmla="*/ 85346 h 85345"/>
                <a:gd name="connsiteX6" fmla="*/ 11941 w 60504"/>
                <a:gd name="connsiteY6" fmla="*/ 82792 h 85345"/>
                <a:gd name="connsiteX7" fmla="*/ 59866 w 60504"/>
                <a:gd name="connsiteY7" fmla="*/ 10653 h 85345"/>
                <a:gd name="connsiteX8" fmla="*/ 57949 w 60504"/>
                <a:gd name="connsiteY8" fmla="*/ 1077 h 85345"/>
                <a:gd name="connsiteX9" fmla="*/ 57949 w 60504"/>
                <a:gd name="connsiteY9" fmla="*/ 1077 h 85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0504" h="85345">
                  <a:moveTo>
                    <a:pt x="57949" y="1077"/>
                  </a:moveTo>
                  <a:cubicBezTo>
                    <a:pt x="54754" y="-838"/>
                    <a:pt x="50920" y="-199"/>
                    <a:pt x="49003" y="2993"/>
                  </a:cubicBezTo>
                  <a:lnTo>
                    <a:pt x="1078" y="75132"/>
                  </a:lnTo>
                  <a:cubicBezTo>
                    <a:pt x="-839" y="78324"/>
                    <a:pt x="-200" y="82154"/>
                    <a:pt x="2995" y="84069"/>
                  </a:cubicBezTo>
                  <a:cubicBezTo>
                    <a:pt x="2995" y="84069"/>
                    <a:pt x="2995" y="84069"/>
                    <a:pt x="2995" y="84069"/>
                  </a:cubicBezTo>
                  <a:cubicBezTo>
                    <a:pt x="4273" y="84708"/>
                    <a:pt x="5551" y="85346"/>
                    <a:pt x="6829" y="85346"/>
                  </a:cubicBezTo>
                  <a:cubicBezTo>
                    <a:pt x="8746" y="85346"/>
                    <a:pt x="10663" y="84069"/>
                    <a:pt x="11941" y="82792"/>
                  </a:cubicBezTo>
                  <a:lnTo>
                    <a:pt x="59866" y="10653"/>
                  </a:lnTo>
                  <a:cubicBezTo>
                    <a:pt x="61144" y="6823"/>
                    <a:pt x="60505" y="2993"/>
                    <a:pt x="57949" y="1077"/>
                  </a:cubicBezTo>
                  <a:cubicBezTo>
                    <a:pt x="57949" y="1077"/>
                    <a:pt x="57949" y="1077"/>
                    <a:pt x="57949" y="1077"/>
                  </a:cubicBezTo>
                  <a:close/>
                </a:path>
              </a:pathLst>
            </a:custGeom>
            <a:grpFill/>
            <a:ln w="639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9" name="Graphic 1100">
              <a:extLst>
                <a:ext uri="{FF2B5EF4-FFF2-40B4-BE49-F238E27FC236}">
                  <a16:creationId xmlns:a16="http://schemas.microsoft.com/office/drawing/2014/main" id="{64151C6E-A662-4F99-A29F-1ADB6FA0E294}"/>
                </a:ext>
              </a:extLst>
            </p:cNvPr>
            <p:cNvSpPr/>
            <p:nvPr/>
          </p:nvSpPr>
          <p:spPr>
            <a:xfrm>
              <a:off x="5835929" y="3497493"/>
              <a:ext cx="37039" cy="45304"/>
            </a:xfrm>
            <a:custGeom>
              <a:avLst/>
              <a:gdLst>
                <a:gd name="connsiteX0" fmla="*/ 30672 w 37039"/>
                <a:gd name="connsiteY0" fmla="*/ 45304 h 45304"/>
                <a:gd name="connsiteX1" fmla="*/ 35784 w 37039"/>
                <a:gd name="connsiteY1" fmla="*/ 42751 h 45304"/>
                <a:gd name="connsiteX2" fmla="*/ 33867 w 37039"/>
                <a:gd name="connsiteY2" fmla="*/ 33813 h 45304"/>
                <a:gd name="connsiteX3" fmla="*/ 33867 w 37039"/>
                <a:gd name="connsiteY3" fmla="*/ 33813 h 45304"/>
                <a:gd name="connsiteX4" fmla="*/ 17892 w 37039"/>
                <a:gd name="connsiteY4" fmla="*/ 22961 h 45304"/>
                <a:gd name="connsiteX5" fmla="*/ 33867 w 37039"/>
                <a:gd name="connsiteY5" fmla="*/ 12108 h 45304"/>
                <a:gd name="connsiteX6" fmla="*/ 36423 w 37039"/>
                <a:gd name="connsiteY6" fmla="*/ 3170 h 45304"/>
                <a:gd name="connsiteX7" fmla="*/ 27477 w 37039"/>
                <a:gd name="connsiteY7" fmla="*/ 617 h 45304"/>
                <a:gd name="connsiteX8" fmla="*/ 26838 w 37039"/>
                <a:gd name="connsiteY8" fmla="*/ 1255 h 45304"/>
                <a:gd name="connsiteX9" fmla="*/ 2556 w 37039"/>
                <a:gd name="connsiteY9" fmla="*/ 17215 h 45304"/>
                <a:gd name="connsiteX10" fmla="*/ 0 w 37039"/>
                <a:gd name="connsiteY10" fmla="*/ 22322 h 45304"/>
                <a:gd name="connsiteX11" fmla="*/ 2556 w 37039"/>
                <a:gd name="connsiteY11" fmla="*/ 27429 h 45304"/>
                <a:gd name="connsiteX12" fmla="*/ 26838 w 37039"/>
                <a:gd name="connsiteY12" fmla="*/ 43389 h 45304"/>
                <a:gd name="connsiteX13" fmla="*/ 30672 w 37039"/>
                <a:gd name="connsiteY13" fmla="*/ 45304 h 45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7039" h="45304">
                  <a:moveTo>
                    <a:pt x="30672" y="45304"/>
                  </a:moveTo>
                  <a:cubicBezTo>
                    <a:pt x="32589" y="45304"/>
                    <a:pt x="34506" y="44028"/>
                    <a:pt x="35784" y="42751"/>
                  </a:cubicBezTo>
                  <a:cubicBezTo>
                    <a:pt x="37701" y="39559"/>
                    <a:pt x="37062" y="35729"/>
                    <a:pt x="33867" y="33813"/>
                  </a:cubicBezTo>
                  <a:cubicBezTo>
                    <a:pt x="33867" y="33813"/>
                    <a:pt x="33867" y="33813"/>
                    <a:pt x="33867" y="33813"/>
                  </a:cubicBezTo>
                  <a:lnTo>
                    <a:pt x="17892" y="22961"/>
                  </a:lnTo>
                  <a:lnTo>
                    <a:pt x="33867" y="12108"/>
                  </a:lnTo>
                  <a:cubicBezTo>
                    <a:pt x="37062" y="10193"/>
                    <a:pt x="37701" y="6362"/>
                    <a:pt x="36423" y="3170"/>
                  </a:cubicBezTo>
                  <a:cubicBezTo>
                    <a:pt x="34506" y="-22"/>
                    <a:pt x="30672" y="-660"/>
                    <a:pt x="27477" y="617"/>
                  </a:cubicBezTo>
                  <a:cubicBezTo>
                    <a:pt x="27477" y="617"/>
                    <a:pt x="26838" y="617"/>
                    <a:pt x="26838" y="1255"/>
                  </a:cubicBezTo>
                  <a:lnTo>
                    <a:pt x="2556" y="17215"/>
                  </a:lnTo>
                  <a:cubicBezTo>
                    <a:pt x="639" y="18492"/>
                    <a:pt x="0" y="20407"/>
                    <a:pt x="0" y="22322"/>
                  </a:cubicBezTo>
                  <a:cubicBezTo>
                    <a:pt x="0" y="24237"/>
                    <a:pt x="1278" y="26153"/>
                    <a:pt x="2556" y="27429"/>
                  </a:cubicBezTo>
                  <a:lnTo>
                    <a:pt x="26838" y="43389"/>
                  </a:lnTo>
                  <a:cubicBezTo>
                    <a:pt x="28116" y="45304"/>
                    <a:pt x="29394" y="45304"/>
                    <a:pt x="30672" y="45304"/>
                  </a:cubicBezTo>
                  <a:close/>
                </a:path>
              </a:pathLst>
            </a:custGeom>
            <a:grpFill/>
            <a:ln w="639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0" name="Graphic 1100">
              <a:extLst>
                <a:ext uri="{FF2B5EF4-FFF2-40B4-BE49-F238E27FC236}">
                  <a16:creationId xmlns:a16="http://schemas.microsoft.com/office/drawing/2014/main" id="{935B7AF1-29E5-4AD0-B5C4-1FCB43AED37D}"/>
                </a:ext>
              </a:extLst>
            </p:cNvPr>
            <p:cNvSpPr/>
            <p:nvPr/>
          </p:nvSpPr>
          <p:spPr>
            <a:xfrm>
              <a:off x="5907696" y="3554488"/>
              <a:ext cx="37028" cy="45765"/>
            </a:xfrm>
            <a:custGeom>
              <a:avLst/>
              <a:gdLst>
                <a:gd name="connsiteX0" fmla="*/ 34306 w 37028"/>
                <a:gd name="connsiteY0" fmla="*/ 17037 h 45765"/>
                <a:gd name="connsiteX1" fmla="*/ 10024 w 37028"/>
                <a:gd name="connsiteY1" fmla="*/ 1077 h 45765"/>
                <a:gd name="connsiteX2" fmla="*/ 1078 w 37028"/>
                <a:gd name="connsiteY2" fmla="*/ 2992 h 45765"/>
                <a:gd name="connsiteX3" fmla="*/ 2995 w 37028"/>
                <a:gd name="connsiteY3" fmla="*/ 11930 h 45765"/>
                <a:gd name="connsiteX4" fmla="*/ 2995 w 37028"/>
                <a:gd name="connsiteY4" fmla="*/ 11930 h 45765"/>
                <a:gd name="connsiteX5" fmla="*/ 18970 w 37028"/>
                <a:gd name="connsiteY5" fmla="*/ 22783 h 45765"/>
                <a:gd name="connsiteX6" fmla="*/ 2995 w 37028"/>
                <a:gd name="connsiteY6" fmla="*/ 33635 h 45765"/>
                <a:gd name="connsiteX7" fmla="*/ 1078 w 37028"/>
                <a:gd name="connsiteY7" fmla="*/ 42573 h 45765"/>
                <a:gd name="connsiteX8" fmla="*/ 6190 w 37028"/>
                <a:gd name="connsiteY8" fmla="*/ 45765 h 45765"/>
                <a:gd name="connsiteX9" fmla="*/ 9385 w 37028"/>
                <a:gd name="connsiteY9" fmla="*/ 44488 h 45765"/>
                <a:gd name="connsiteX10" fmla="*/ 33667 w 37028"/>
                <a:gd name="connsiteY10" fmla="*/ 28528 h 45765"/>
                <a:gd name="connsiteX11" fmla="*/ 36862 w 37028"/>
                <a:gd name="connsiteY11" fmla="*/ 23421 h 45765"/>
                <a:gd name="connsiteX12" fmla="*/ 34306 w 37028"/>
                <a:gd name="connsiteY12" fmla="*/ 17037 h 45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7028" h="45765">
                  <a:moveTo>
                    <a:pt x="34306" y="17037"/>
                  </a:moveTo>
                  <a:lnTo>
                    <a:pt x="10024" y="1077"/>
                  </a:lnTo>
                  <a:cubicBezTo>
                    <a:pt x="6829" y="-838"/>
                    <a:pt x="2995" y="-200"/>
                    <a:pt x="1078" y="2992"/>
                  </a:cubicBezTo>
                  <a:cubicBezTo>
                    <a:pt x="-839" y="6184"/>
                    <a:pt x="-200" y="10015"/>
                    <a:pt x="2995" y="11930"/>
                  </a:cubicBezTo>
                  <a:cubicBezTo>
                    <a:pt x="2995" y="11930"/>
                    <a:pt x="2995" y="11930"/>
                    <a:pt x="2995" y="11930"/>
                  </a:cubicBezTo>
                  <a:lnTo>
                    <a:pt x="18970" y="22783"/>
                  </a:lnTo>
                  <a:lnTo>
                    <a:pt x="2995" y="33635"/>
                  </a:lnTo>
                  <a:cubicBezTo>
                    <a:pt x="-200" y="35551"/>
                    <a:pt x="-839" y="39381"/>
                    <a:pt x="1078" y="42573"/>
                  </a:cubicBezTo>
                  <a:cubicBezTo>
                    <a:pt x="2356" y="44488"/>
                    <a:pt x="4273" y="45127"/>
                    <a:pt x="6190" y="45765"/>
                  </a:cubicBezTo>
                  <a:cubicBezTo>
                    <a:pt x="7468" y="45765"/>
                    <a:pt x="8746" y="45127"/>
                    <a:pt x="9385" y="44488"/>
                  </a:cubicBezTo>
                  <a:lnTo>
                    <a:pt x="33667" y="28528"/>
                  </a:lnTo>
                  <a:cubicBezTo>
                    <a:pt x="35584" y="27251"/>
                    <a:pt x="36223" y="25336"/>
                    <a:pt x="36862" y="23421"/>
                  </a:cubicBezTo>
                  <a:cubicBezTo>
                    <a:pt x="37501" y="20229"/>
                    <a:pt x="36223" y="18314"/>
                    <a:pt x="34306" y="17037"/>
                  </a:cubicBezTo>
                  <a:close/>
                </a:path>
              </a:pathLst>
            </a:custGeom>
            <a:grpFill/>
            <a:ln w="639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nvGrpSpPr>
          <p:cNvPr id="21" name="Graphic 1100">
            <a:extLst>
              <a:ext uri="{FF2B5EF4-FFF2-40B4-BE49-F238E27FC236}">
                <a16:creationId xmlns:a16="http://schemas.microsoft.com/office/drawing/2014/main" id="{8884AC97-DEF6-4D94-A0B2-8898C0FCBC22}"/>
              </a:ext>
            </a:extLst>
          </p:cNvPr>
          <p:cNvGrpSpPr/>
          <p:nvPr/>
        </p:nvGrpSpPr>
        <p:grpSpPr>
          <a:xfrm>
            <a:off x="130983" y="3831292"/>
            <a:ext cx="457200" cy="457200"/>
            <a:chOff x="8841755" y="4797250"/>
            <a:chExt cx="362309" cy="361971"/>
          </a:xfrm>
          <a:solidFill>
            <a:schemeClr val="bg1"/>
          </a:solidFill>
        </p:grpSpPr>
        <p:sp>
          <p:nvSpPr>
            <p:cNvPr id="22" name="Graphic 1100">
              <a:extLst>
                <a:ext uri="{FF2B5EF4-FFF2-40B4-BE49-F238E27FC236}">
                  <a16:creationId xmlns:a16="http://schemas.microsoft.com/office/drawing/2014/main" id="{5C2350CE-87CC-40D9-ABE6-0C5D9D70C720}"/>
                </a:ext>
              </a:extLst>
            </p:cNvPr>
            <p:cNvSpPr/>
            <p:nvPr/>
          </p:nvSpPr>
          <p:spPr>
            <a:xfrm>
              <a:off x="8841755" y="4797250"/>
              <a:ext cx="362309" cy="361971"/>
            </a:xfrm>
            <a:custGeom>
              <a:avLst/>
              <a:gdLst>
                <a:gd name="connsiteX0" fmla="*/ 181474 w 362309"/>
                <a:gd name="connsiteY0" fmla="*/ 0 h 361971"/>
                <a:gd name="connsiteX1" fmla="*/ 0 w 362309"/>
                <a:gd name="connsiteY1" fmla="*/ 180667 h 361971"/>
                <a:gd name="connsiteX2" fmla="*/ 180836 w 362309"/>
                <a:gd name="connsiteY2" fmla="*/ 361972 h 361971"/>
                <a:gd name="connsiteX3" fmla="*/ 362310 w 362309"/>
                <a:gd name="connsiteY3" fmla="*/ 181305 h 361971"/>
                <a:gd name="connsiteX4" fmla="*/ 362310 w 362309"/>
                <a:gd name="connsiteY4" fmla="*/ 181305 h 361971"/>
                <a:gd name="connsiteX5" fmla="*/ 181474 w 362309"/>
                <a:gd name="connsiteY5" fmla="*/ 0 h 361971"/>
                <a:gd name="connsiteX6" fmla="*/ 181474 w 362309"/>
                <a:gd name="connsiteY6" fmla="*/ 348565 h 361971"/>
                <a:gd name="connsiteX7" fmla="*/ 12780 w 362309"/>
                <a:gd name="connsiteY7" fmla="*/ 180667 h 361971"/>
                <a:gd name="connsiteX8" fmla="*/ 180836 w 362309"/>
                <a:gd name="connsiteY8" fmla="*/ 12129 h 361971"/>
                <a:gd name="connsiteX9" fmla="*/ 349530 w 362309"/>
                <a:gd name="connsiteY9" fmla="*/ 180028 h 361971"/>
                <a:gd name="connsiteX10" fmla="*/ 349530 w 362309"/>
                <a:gd name="connsiteY10" fmla="*/ 180028 h 361971"/>
                <a:gd name="connsiteX11" fmla="*/ 181474 w 362309"/>
                <a:gd name="connsiteY11" fmla="*/ 348565 h 36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62309" h="361971">
                  <a:moveTo>
                    <a:pt x="181474" y="0"/>
                  </a:moveTo>
                  <a:cubicBezTo>
                    <a:pt x="81153" y="0"/>
                    <a:pt x="0" y="81077"/>
                    <a:pt x="0" y="180667"/>
                  </a:cubicBezTo>
                  <a:cubicBezTo>
                    <a:pt x="0" y="280895"/>
                    <a:pt x="81153" y="361972"/>
                    <a:pt x="180836" y="361972"/>
                  </a:cubicBezTo>
                  <a:cubicBezTo>
                    <a:pt x="281157" y="361972"/>
                    <a:pt x="362310" y="280895"/>
                    <a:pt x="362310" y="181305"/>
                  </a:cubicBezTo>
                  <a:cubicBezTo>
                    <a:pt x="362310" y="181305"/>
                    <a:pt x="362310" y="181305"/>
                    <a:pt x="362310" y="181305"/>
                  </a:cubicBezTo>
                  <a:cubicBezTo>
                    <a:pt x="362310" y="80438"/>
                    <a:pt x="281157" y="0"/>
                    <a:pt x="181474" y="0"/>
                  </a:cubicBezTo>
                  <a:close/>
                  <a:moveTo>
                    <a:pt x="181474" y="348565"/>
                  </a:moveTo>
                  <a:cubicBezTo>
                    <a:pt x="88181" y="348565"/>
                    <a:pt x="12780" y="273234"/>
                    <a:pt x="12780" y="180667"/>
                  </a:cubicBezTo>
                  <a:cubicBezTo>
                    <a:pt x="12780" y="87461"/>
                    <a:pt x="88181" y="12129"/>
                    <a:pt x="180836" y="12129"/>
                  </a:cubicBezTo>
                  <a:cubicBezTo>
                    <a:pt x="274128" y="12129"/>
                    <a:pt x="349530" y="87461"/>
                    <a:pt x="349530" y="180028"/>
                  </a:cubicBezTo>
                  <a:cubicBezTo>
                    <a:pt x="349530" y="180028"/>
                    <a:pt x="349530" y="180028"/>
                    <a:pt x="349530" y="180028"/>
                  </a:cubicBezTo>
                  <a:cubicBezTo>
                    <a:pt x="349530" y="273234"/>
                    <a:pt x="274128" y="348565"/>
                    <a:pt x="181474" y="348565"/>
                  </a:cubicBezTo>
                  <a:close/>
                </a:path>
              </a:pathLst>
            </a:custGeom>
            <a:grpFill/>
            <a:ln w="639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3" name="Graphic 1100">
              <a:extLst>
                <a:ext uri="{FF2B5EF4-FFF2-40B4-BE49-F238E27FC236}">
                  <a16:creationId xmlns:a16="http://schemas.microsoft.com/office/drawing/2014/main" id="{29846F22-2BCB-4187-943E-0989FFC23E62}"/>
                </a:ext>
              </a:extLst>
            </p:cNvPr>
            <p:cNvSpPr/>
            <p:nvPr/>
          </p:nvSpPr>
          <p:spPr>
            <a:xfrm>
              <a:off x="8943994" y="4869389"/>
              <a:ext cx="158470" cy="216417"/>
            </a:xfrm>
            <a:custGeom>
              <a:avLst/>
              <a:gdLst>
                <a:gd name="connsiteX0" fmla="*/ 156553 w 158470"/>
                <a:gd name="connsiteY0" fmla="*/ 52987 h 216417"/>
                <a:gd name="connsiteX1" fmla="*/ 105434 w 158470"/>
                <a:gd name="connsiteY1" fmla="*/ 1915 h 216417"/>
                <a:gd name="connsiteX2" fmla="*/ 103517 w 158470"/>
                <a:gd name="connsiteY2" fmla="*/ 638 h 216417"/>
                <a:gd name="connsiteX3" fmla="*/ 100961 w 158470"/>
                <a:gd name="connsiteY3" fmla="*/ 0 h 216417"/>
                <a:gd name="connsiteX4" fmla="*/ 6390 w 158470"/>
                <a:gd name="connsiteY4" fmla="*/ 0 h 216417"/>
                <a:gd name="connsiteX5" fmla="*/ 0 w 158470"/>
                <a:gd name="connsiteY5" fmla="*/ 6384 h 216417"/>
                <a:gd name="connsiteX6" fmla="*/ 0 w 158470"/>
                <a:gd name="connsiteY6" fmla="*/ 210033 h 216417"/>
                <a:gd name="connsiteX7" fmla="*/ 6390 w 158470"/>
                <a:gd name="connsiteY7" fmla="*/ 216417 h 216417"/>
                <a:gd name="connsiteX8" fmla="*/ 152081 w 158470"/>
                <a:gd name="connsiteY8" fmla="*/ 216417 h 216417"/>
                <a:gd name="connsiteX9" fmla="*/ 158471 w 158470"/>
                <a:gd name="connsiteY9" fmla="*/ 210033 h 216417"/>
                <a:gd name="connsiteX10" fmla="*/ 158471 w 158470"/>
                <a:gd name="connsiteY10" fmla="*/ 57456 h 216417"/>
                <a:gd name="connsiteX11" fmla="*/ 157832 w 158470"/>
                <a:gd name="connsiteY11" fmla="*/ 54902 h 216417"/>
                <a:gd name="connsiteX12" fmla="*/ 156553 w 158470"/>
                <a:gd name="connsiteY12" fmla="*/ 52987 h 216417"/>
                <a:gd name="connsiteX13" fmla="*/ 107351 w 158470"/>
                <a:gd name="connsiteY13" fmla="*/ 22344 h 216417"/>
                <a:gd name="connsiteX14" fmla="*/ 136745 w 158470"/>
                <a:gd name="connsiteY14" fmla="*/ 51710 h 216417"/>
                <a:gd name="connsiteX15" fmla="*/ 107351 w 158470"/>
                <a:gd name="connsiteY15" fmla="*/ 51710 h 216417"/>
                <a:gd name="connsiteX16" fmla="*/ 107351 w 158470"/>
                <a:gd name="connsiteY16" fmla="*/ 22344 h 216417"/>
                <a:gd name="connsiteX17" fmla="*/ 12780 w 158470"/>
                <a:gd name="connsiteY17" fmla="*/ 204287 h 216417"/>
                <a:gd name="connsiteX18" fmla="*/ 12780 w 158470"/>
                <a:gd name="connsiteY18" fmla="*/ 13406 h 216417"/>
                <a:gd name="connsiteX19" fmla="*/ 94571 w 158470"/>
                <a:gd name="connsiteY19" fmla="*/ 13406 h 216417"/>
                <a:gd name="connsiteX20" fmla="*/ 94571 w 158470"/>
                <a:gd name="connsiteY20" fmla="*/ 58094 h 216417"/>
                <a:gd name="connsiteX21" fmla="*/ 100961 w 158470"/>
                <a:gd name="connsiteY21" fmla="*/ 64478 h 216417"/>
                <a:gd name="connsiteX22" fmla="*/ 145691 w 158470"/>
                <a:gd name="connsiteY22" fmla="*/ 64478 h 216417"/>
                <a:gd name="connsiteX23" fmla="*/ 145691 w 158470"/>
                <a:gd name="connsiteY23" fmla="*/ 204287 h 216417"/>
                <a:gd name="connsiteX24" fmla="*/ 12780 w 158470"/>
                <a:gd name="connsiteY24" fmla="*/ 204287 h 216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58470" h="216417">
                  <a:moveTo>
                    <a:pt x="156553" y="52987"/>
                  </a:moveTo>
                  <a:lnTo>
                    <a:pt x="105434" y="1915"/>
                  </a:lnTo>
                  <a:cubicBezTo>
                    <a:pt x="104795" y="1277"/>
                    <a:pt x="104156" y="638"/>
                    <a:pt x="103517" y="638"/>
                  </a:cubicBezTo>
                  <a:cubicBezTo>
                    <a:pt x="102879" y="0"/>
                    <a:pt x="102239" y="0"/>
                    <a:pt x="100961" y="0"/>
                  </a:cubicBezTo>
                  <a:lnTo>
                    <a:pt x="6390" y="0"/>
                  </a:lnTo>
                  <a:cubicBezTo>
                    <a:pt x="2556" y="0"/>
                    <a:pt x="0" y="2554"/>
                    <a:pt x="0" y="6384"/>
                  </a:cubicBezTo>
                  <a:lnTo>
                    <a:pt x="0" y="210033"/>
                  </a:lnTo>
                  <a:cubicBezTo>
                    <a:pt x="0" y="213863"/>
                    <a:pt x="2556" y="216417"/>
                    <a:pt x="6390" y="216417"/>
                  </a:cubicBezTo>
                  <a:lnTo>
                    <a:pt x="152081" y="216417"/>
                  </a:lnTo>
                  <a:cubicBezTo>
                    <a:pt x="155915" y="216417"/>
                    <a:pt x="158471" y="213863"/>
                    <a:pt x="158471" y="210033"/>
                  </a:cubicBezTo>
                  <a:lnTo>
                    <a:pt x="158471" y="57456"/>
                  </a:lnTo>
                  <a:cubicBezTo>
                    <a:pt x="158471" y="56818"/>
                    <a:pt x="158471" y="55541"/>
                    <a:pt x="157832" y="54902"/>
                  </a:cubicBezTo>
                  <a:cubicBezTo>
                    <a:pt x="157193" y="54264"/>
                    <a:pt x="157193" y="53626"/>
                    <a:pt x="156553" y="52987"/>
                  </a:cubicBezTo>
                  <a:close/>
                  <a:moveTo>
                    <a:pt x="107351" y="22344"/>
                  </a:moveTo>
                  <a:lnTo>
                    <a:pt x="136745" y="51710"/>
                  </a:lnTo>
                  <a:lnTo>
                    <a:pt x="107351" y="51710"/>
                  </a:lnTo>
                  <a:lnTo>
                    <a:pt x="107351" y="22344"/>
                  </a:lnTo>
                  <a:close/>
                  <a:moveTo>
                    <a:pt x="12780" y="204287"/>
                  </a:moveTo>
                  <a:lnTo>
                    <a:pt x="12780" y="13406"/>
                  </a:lnTo>
                  <a:lnTo>
                    <a:pt x="94571" y="13406"/>
                  </a:lnTo>
                  <a:lnTo>
                    <a:pt x="94571" y="58094"/>
                  </a:lnTo>
                  <a:cubicBezTo>
                    <a:pt x="94571" y="61925"/>
                    <a:pt x="97128" y="64478"/>
                    <a:pt x="100961" y="64478"/>
                  </a:cubicBezTo>
                  <a:lnTo>
                    <a:pt x="145691" y="64478"/>
                  </a:lnTo>
                  <a:lnTo>
                    <a:pt x="145691" y="204287"/>
                  </a:lnTo>
                  <a:lnTo>
                    <a:pt x="12780" y="204287"/>
                  </a:lnTo>
                  <a:close/>
                </a:path>
              </a:pathLst>
            </a:custGeom>
            <a:grpFill/>
            <a:ln w="639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4" name="Graphic 1100">
              <a:extLst>
                <a:ext uri="{FF2B5EF4-FFF2-40B4-BE49-F238E27FC236}">
                  <a16:creationId xmlns:a16="http://schemas.microsoft.com/office/drawing/2014/main" id="{E56BEC41-DBC1-4A1F-A80D-1AE372C02808}"/>
                </a:ext>
              </a:extLst>
            </p:cNvPr>
            <p:cNvSpPr/>
            <p:nvPr/>
          </p:nvSpPr>
          <p:spPr>
            <a:xfrm>
              <a:off x="8972749" y="5044310"/>
              <a:ext cx="100322" cy="12767"/>
            </a:xfrm>
            <a:custGeom>
              <a:avLst/>
              <a:gdLst>
                <a:gd name="connsiteX0" fmla="*/ 93933 w 100322"/>
                <a:gd name="connsiteY0" fmla="*/ 0 h 12767"/>
                <a:gd name="connsiteX1" fmla="*/ 6390 w 100322"/>
                <a:gd name="connsiteY1" fmla="*/ 0 h 12767"/>
                <a:gd name="connsiteX2" fmla="*/ 0 w 100322"/>
                <a:gd name="connsiteY2" fmla="*/ 6384 h 12767"/>
                <a:gd name="connsiteX3" fmla="*/ 6390 w 100322"/>
                <a:gd name="connsiteY3" fmla="*/ 12768 h 12767"/>
                <a:gd name="connsiteX4" fmla="*/ 93933 w 100322"/>
                <a:gd name="connsiteY4" fmla="*/ 12768 h 12767"/>
                <a:gd name="connsiteX5" fmla="*/ 100322 w 100322"/>
                <a:gd name="connsiteY5" fmla="*/ 6384 h 12767"/>
                <a:gd name="connsiteX6" fmla="*/ 93933 w 100322"/>
                <a:gd name="connsiteY6" fmla="*/ 0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322" h="12767">
                  <a:moveTo>
                    <a:pt x="93933" y="0"/>
                  </a:moveTo>
                  <a:lnTo>
                    <a:pt x="6390" y="0"/>
                  </a:lnTo>
                  <a:cubicBezTo>
                    <a:pt x="2556" y="0"/>
                    <a:pt x="0" y="2553"/>
                    <a:pt x="0" y="6384"/>
                  </a:cubicBezTo>
                  <a:cubicBezTo>
                    <a:pt x="0" y="10214"/>
                    <a:pt x="2556" y="12768"/>
                    <a:pt x="6390" y="12768"/>
                  </a:cubicBezTo>
                  <a:lnTo>
                    <a:pt x="93933" y="12768"/>
                  </a:lnTo>
                  <a:cubicBezTo>
                    <a:pt x="97766" y="12768"/>
                    <a:pt x="100322" y="10214"/>
                    <a:pt x="100322" y="6384"/>
                  </a:cubicBezTo>
                  <a:cubicBezTo>
                    <a:pt x="100322" y="2553"/>
                    <a:pt x="97766" y="0"/>
                    <a:pt x="93933" y="0"/>
                  </a:cubicBezTo>
                  <a:close/>
                </a:path>
              </a:pathLst>
            </a:custGeom>
            <a:grpFill/>
            <a:ln w="639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5" name="Graphic 1100">
              <a:extLst>
                <a:ext uri="{FF2B5EF4-FFF2-40B4-BE49-F238E27FC236}">
                  <a16:creationId xmlns:a16="http://schemas.microsoft.com/office/drawing/2014/main" id="{4BB3B700-3286-43CB-9B9F-6BB3BA9149FC}"/>
                </a:ext>
              </a:extLst>
            </p:cNvPr>
            <p:cNvSpPr/>
            <p:nvPr/>
          </p:nvSpPr>
          <p:spPr>
            <a:xfrm>
              <a:off x="8972749" y="5014944"/>
              <a:ext cx="100322" cy="12767"/>
            </a:xfrm>
            <a:custGeom>
              <a:avLst/>
              <a:gdLst>
                <a:gd name="connsiteX0" fmla="*/ 93933 w 100322"/>
                <a:gd name="connsiteY0" fmla="*/ 0 h 12767"/>
                <a:gd name="connsiteX1" fmla="*/ 6390 w 100322"/>
                <a:gd name="connsiteY1" fmla="*/ 0 h 12767"/>
                <a:gd name="connsiteX2" fmla="*/ 0 w 100322"/>
                <a:gd name="connsiteY2" fmla="*/ 6384 h 12767"/>
                <a:gd name="connsiteX3" fmla="*/ 6390 w 100322"/>
                <a:gd name="connsiteY3" fmla="*/ 12768 h 12767"/>
                <a:gd name="connsiteX4" fmla="*/ 93933 w 100322"/>
                <a:gd name="connsiteY4" fmla="*/ 12768 h 12767"/>
                <a:gd name="connsiteX5" fmla="*/ 100322 w 100322"/>
                <a:gd name="connsiteY5" fmla="*/ 6384 h 12767"/>
                <a:gd name="connsiteX6" fmla="*/ 93933 w 100322"/>
                <a:gd name="connsiteY6" fmla="*/ 0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322" h="12767">
                  <a:moveTo>
                    <a:pt x="93933" y="0"/>
                  </a:moveTo>
                  <a:lnTo>
                    <a:pt x="6390" y="0"/>
                  </a:lnTo>
                  <a:cubicBezTo>
                    <a:pt x="2556" y="0"/>
                    <a:pt x="0" y="2554"/>
                    <a:pt x="0" y="6384"/>
                  </a:cubicBezTo>
                  <a:cubicBezTo>
                    <a:pt x="0" y="10215"/>
                    <a:pt x="2556" y="12768"/>
                    <a:pt x="6390" y="12768"/>
                  </a:cubicBezTo>
                  <a:lnTo>
                    <a:pt x="93933" y="12768"/>
                  </a:lnTo>
                  <a:cubicBezTo>
                    <a:pt x="97766" y="12768"/>
                    <a:pt x="100322" y="10215"/>
                    <a:pt x="100322" y="6384"/>
                  </a:cubicBezTo>
                  <a:cubicBezTo>
                    <a:pt x="100322" y="2554"/>
                    <a:pt x="97766" y="0"/>
                    <a:pt x="93933" y="0"/>
                  </a:cubicBezTo>
                  <a:close/>
                </a:path>
              </a:pathLst>
            </a:custGeom>
            <a:grpFill/>
            <a:ln w="639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6" name="Graphic 1100">
              <a:extLst>
                <a:ext uri="{FF2B5EF4-FFF2-40B4-BE49-F238E27FC236}">
                  <a16:creationId xmlns:a16="http://schemas.microsoft.com/office/drawing/2014/main" id="{5DE3622D-C9AC-4854-8458-6BA09D5F2130}"/>
                </a:ext>
              </a:extLst>
            </p:cNvPr>
            <p:cNvSpPr/>
            <p:nvPr/>
          </p:nvSpPr>
          <p:spPr>
            <a:xfrm>
              <a:off x="8972749" y="4986216"/>
              <a:ext cx="100322" cy="12767"/>
            </a:xfrm>
            <a:custGeom>
              <a:avLst/>
              <a:gdLst>
                <a:gd name="connsiteX0" fmla="*/ 93933 w 100322"/>
                <a:gd name="connsiteY0" fmla="*/ 0 h 12767"/>
                <a:gd name="connsiteX1" fmla="*/ 6390 w 100322"/>
                <a:gd name="connsiteY1" fmla="*/ 0 h 12767"/>
                <a:gd name="connsiteX2" fmla="*/ 0 w 100322"/>
                <a:gd name="connsiteY2" fmla="*/ 6384 h 12767"/>
                <a:gd name="connsiteX3" fmla="*/ 6390 w 100322"/>
                <a:gd name="connsiteY3" fmla="*/ 12768 h 12767"/>
                <a:gd name="connsiteX4" fmla="*/ 93933 w 100322"/>
                <a:gd name="connsiteY4" fmla="*/ 12768 h 12767"/>
                <a:gd name="connsiteX5" fmla="*/ 100322 w 100322"/>
                <a:gd name="connsiteY5" fmla="*/ 6384 h 12767"/>
                <a:gd name="connsiteX6" fmla="*/ 93933 w 100322"/>
                <a:gd name="connsiteY6" fmla="*/ 0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322" h="12767">
                  <a:moveTo>
                    <a:pt x="93933" y="0"/>
                  </a:moveTo>
                  <a:lnTo>
                    <a:pt x="6390" y="0"/>
                  </a:lnTo>
                  <a:cubicBezTo>
                    <a:pt x="2556" y="0"/>
                    <a:pt x="0" y="2554"/>
                    <a:pt x="0" y="6384"/>
                  </a:cubicBezTo>
                  <a:cubicBezTo>
                    <a:pt x="0" y="10215"/>
                    <a:pt x="2556" y="12768"/>
                    <a:pt x="6390" y="12768"/>
                  </a:cubicBezTo>
                  <a:lnTo>
                    <a:pt x="93933" y="12768"/>
                  </a:lnTo>
                  <a:cubicBezTo>
                    <a:pt x="97766" y="12768"/>
                    <a:pt x="100322" y="10215"/>
                    <a:pt x="100322" y="6384"/>
                  </a:cubicBezTo>
                  <a:cubicBezTo>
                    <a:pt x="100322" y="2554"/>
                    <a:pt x="97766" y="0"/>
                    <a:pt x="93933" y="0"/>
                  </a:cubicBezTo>
                  <a:close/>
                </a:path>
              </a:pathLst>
            </a:custGeom>
            <a:grpFill/>
            <a:ln w="639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7" name="Graphic 1100">
              <a:extLst>
                <a:ext uri="{FF2B5EF4-FFF2-40B4-BE49-F238E27FC236}">
                  <a16:creationId xmlns:a16="http://schemas.microsoft.com/office/drawing/2014/main" id="{86FF6345-58EB-44EF-9F70-B9010142C1D0}"/>
                </a:ext>
              </a:extLst>
            </p:cNvPr>
            <p:cNvSpPr/>
            <p:nvPr/>
          </p:nvSpPr>
          <p:spPr>
            <a:xfrm>
              <a:off x="8972749" y="4956850"/>
              <a:ext cx="100322" cy="12767"/>
            </a:xfrm>
            <a:custGeom>
              <a:avLst/>
              <a:gdLst>
                <a:gd name="connsiteX0" fmla="*/ 93933 w 100322"/>
                <a:gd name="connsiteY0" fmla="*/ 0 h 12767"/>
                <a:gd name="connsiteX1" fmla="*/ 6390 w 100322"/>
                <a:gd name="connsiteY1" fmla="*/ 0 h 12767"/>
                <a:gd name="connsiteX2" fmla="*/ 0 w 100322"/>
                <a:gd name="connsiteY2" fmla="*/ 6384 h 12767"/>
                <a:gd name="connsiteX3" fmla="*/ 6390 w 100322"/>
                <a:gd name="connsiteY3" fmla="*/ 12768 h 12767"/>
                <a:gd name="connsiteX4" fmla="*/ 93933 w 100322"/>
                <a:gd name="connsiteY4" fmla="*/ 12768 h 12767"/>
                <a:gd name="connsiteX5" fmla="*/ 100322 w 100322"/>
                <a:gd name="connsiteY5" fmla="*/ 6384 h 12767"/>
                <a:gd name="connsiteX6" fmla="*/ 93933 w 100322"/>
                <a:gd name="connsiteY6" fmla="*/ 0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322" h="12767">
                  <a:moveTo>
                    <a:pt x="93933" y="0"/>
                  </a:moveTo>
                  <a:lnTo>
                    <a:pt x="6390" y="0"/>
                  </a:lnTo>
                  <a:cubicBezTo>
                    <a:pt x="2556" y="0"/>
                    <a:pt x="0" y="2553"/>
                    <a:pt x="0" y="6384"/>
                  </a:cubicBezTo>
                  <a:cubicBezTo>
                    <a:pt x="0" y="10214"/>
                    <a:pt x="2556" y="12768"/>
                    <a:pt x="6390" y="12768"/>
                  </a:cubicBezTo>
                  <a:lnTo>
                    <a:pt x="93933" y="12768"/>
                  </a:lnTo>
                  <a:cubicBezTo>
                    <a:pt x="97766" y="12768"/>
                    <a:pt x="100322" y="10214"/>
                    <a:pt x="100322" y="6384"/>
                  </a:cubicBezTo>
                  <a:cubicBezTo>
                    <a:pt x="100322" y="2553"/>
                    <a:pt x="97766" y="0"/>
                    <a:pt x="93933" y="0"/>
                  </a:cubicBezTo>
                  <a:close/>
                </a:path>
              </a:pathLst>
            </a:custGeom>
            <a:grpFill/>
            <a:ln w="639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nvGrpSpPr>
          <p:cNvPr id="28" name="Graphic 4">
            <a:extLst>
              <a:ext uri="{FF2B5EF4-FFF2-40B4-BE49-F238E27FC236}">
                <a16:creationId xmlns:a16="http://schemas.microsoft.com/office/drawing/2014/main" id="{A305EDFD-F18D-48A6-8337-C30BC3A1D31C}"/>
              </a:ext>
            </a:extLst>
          </p:cNvPr>
          <p:cNvGrpSpPr/>
          <p:nvPr/>
        </p:nvGrpSpPr>
        <p:grpSpPr>
          <a:xfrm>
            <a:off x="130983" y="4546128"/>
            <a:ext cx="457200" cy="457200"/>
            <a:chOff x="467743" y="4308712"/>
            <a:chExt cx="361670" cy="361333"/>
          </a:xfrm>
          <a:solidFill>
            <a:schemeClr val="bg1"/>
          </a:solidFill>
        </p:grpSpPr>
        <p:sp>
          <p:nvSpPr>
            <p:cNvPr id="29" name="Graphic 4">
              <a:extLst>
                <a:ext uri="{FF2B5EF4-FFF2-40B4-BE49-F238E27FC236}">
                  <a16:creationId xmlns:a16="http://schemas.microsoft.com/office/drawing/2014/main" id="{4EC00ABA-146D-4F8C-B690-A83152F01E16}"/>
                </a:ext>
              </a:extLst>
            </p:cNvPr>
            <p:cNvSpPr/>
            <p:nvPr/>
          </p:nvSpPr>
          <p:spPr>
            <a:xfrm>
              <a:off x="467743" y="4308712"/>
              <a:ext cx="361670" cy="361333"/>
            </a:xfrm>
            <a:custGeom>
              <a:avLst/>
              <a:gdLst>
                <a:gd name="connsiteX0" fmla="*/ 180835 w 361670"/>
                <a:gd name="connsiteY0" fmla="*/ 0 h 361333"/>
                <a:gd name="connsiteX1" fmla="*/ 0 w 361670"/>
                <a:gd name="connsiteY1" fmla="*/ 180667 h 361333"/>
                <a:gd name="connsiteX2" fmla="*/ 180835 w 361670"/>
                <a:gd name="connsiteY2" fmla="*/ 361334 h 361333"/>
                <a:gd name="connsiteX3" fmla="*/ 361670 w 361670"/>
                <a:gd name="connsiteY3" fmla="*/ 180667 h 361333"/>
                <a:gd name="connsiteX4" fmla="*/ 180835 w 361670"/>
                <a:gd name="connsiteY4" fmla="*/ 0 h 361333"/>
                <a:gd name="connsiteX5" fmla="*/ 180835 w 361670"/>
                <a:gd name="connsiteY5" fmla="*/ 349204 h 361333"/>
                <a:gd name="connsiteX6" fmla="*/ 12780 w 361670"/>
                <a:gd name="connsiteY6" fmla="*/ 181305 h 361333"/>
                <a:gd name="connsiteX7" fmla="*/ 180835 w 361670"/>
                <a:gd name="connsiteY7" fmla="*/ 13407 h 361333"/>
                <a:gd name="connsiteX8" fmla="*/ 348891 w 361670"/>
                <a:gd name="connsiteY8" fmla="*/ 181305 h 361333"/>
                <a:gd name="connsiteX9" fmla="*/ 180835 w 361670"/>
                <a:gd name="connsiteY9" fmla="*/ 349204 h 361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1670" h="361333">
                  <a:moveTo>
                    <a:pt x="180835" y="0"/>
                  </a:moveTo>
                  <a:cubicBezTo>
                    <a:pt x="80513" y="0"/>
                    <a:pt x="0" y="81077"/>
                    <a:pt x="0" y="180667"/>
                  </a:cubicBezTo>
                  <a:cubicBezTo>
                    <a:pt x="0" y="280895"/>
                    <a:pt x="81152" y="361334"/>
                    <a:pt x="180835" y="361334"/>
                  </a:cubicBezTo>
                  <a:cubicBezTo>
                    <a:pt x="280518" y="361334"/>
                    <a:pt x="361670" y="280257"/>
                    <a:pt x="361670" y="180667"/>
                  </a:cubicBezTo>
                  <a:cubicBezTo>
                    <a:pt x="361670" y="81077"/>
                    <a:pt x="280518" y="0"/>
                    <a:pt x="180835" y="0"/>
                  </a:cubicBezTo>
                  <a:close/>
                  <a:moveTo>
                    <a:pt x="180835" y="349204"/>
                  </a:moveTo>
                  <a:cubicBezTo>
                    <a:pt x="88181" y="349204"/>
                    <a:pt x="12780" y="273873"/>
                    <a:pt x="12780" y="181305"/>
                  </a:cubicBezTo>
                  <a:cubicBezTo>
                    <a:pt x="12780" y="88738"/>
                    <a:pt x="88181" y="13407"/>
                    <a:pt x="180835" y="13407"/>
                  </a:cubicBezTo>
                  <a:cubicBezTo>
                    <a:pt x="273489" y="13407"/>
                    <a:pt x="348891" y="88738"/>
                    <a:pt x="348891" y="181305"/>
                  </a:cubicBezTo>
                  <a:cubicBezTo>
                    <a:pt x="348891" y="273234"/>
                    <a:pt x="273489" y="349204"/>
                    <a:pt x="180835" y="349204"/>
                  </a:cubicBezTo>
                  <a:close/>
                </a:path>
              </a:pathLst>
            </a:custGeom>
            <a:grpFill/>
            <a:ln w="639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30" name="Graphic 4">
              <a:extLst>
                <a:ext uri="{FF2B5EF4-FFF2-40B4-BE49-F238E27FC236}">
                  <a16:creationId xmlns:a16="http://schemas.microsoft.com/office/drawing/2014/main" id="{4AC5FE21-BF9F-4796-A680-39149C51B144}"/>
                </a:ext>
              </a:extLst>
            </p:cNvPr>
            <p:cNvSpPr/>
            <p:nvPr/>
          </p:nvSpPr>
          <p:spPr>
            <a:xfrm>
              <a:off x="538910" y="4380372"/>
              <a:ext cx="217740" cy="217534"/>
            </a:xfrm>
            <a:custGeom>
              <a:avLst/>
              <a:gdLst>
                <a:gd name="connsiteX0" fmla="*/ 211907 w 217740"/>
                <a:gd name="connsiteY0" fmla="*/ 91770 h 217534"/>
                <a:gd name="connsiteX1" fmla="*/ 55993 w 217740"/>
                <a:gd name="connsiteY1" fmla="*/ 91770 h 217534"/>
                <a:gd name="connsiteX2" fmla="*/ 72607 w 217740"/>
                <a:gd name="connsiteY2" fmla="*/ 86024 h 217534"/>
                <a:gd name="connsiteX3" fmla="*/ 73246 w 217740"/>
                <a:gd name="connsiteY3" fmla="*/ 86024 h 217534"/>
                <a:gd name="connsiteX4" fmla="*/ 126282 w 217740"/>
                <a:gd name="connsiteY4" fmla="*/ 68149 h 217534"/>
                <a:gd name="connsiteX5" fmla="*/ 127560 w 217740"/>
                <a:gd name="connsiteY5" fmla="*/ 67510 h 217534"/>
                <a:gd name="connsiteX6" fmla="*/ 179319 w 217740"/>
                <a:gd name="connsiteY6" fmla="*/ 49635 h 217534"/>
                <a:gd name="connsiteX7" fmla="*/ 181236 w 217740"/>
                <a:gd name="connsiteY7" fmla="*/ 48997 h 217534"/>
                <a:gd name="connsiteX8" fmla="*/ 197849 w 217740"/>
                <a:gd name="connsiteY8" fmla="*/ 43251 h 217534"/>
                <a:gd name="connsiteX9" fmla="*/ 201683 w 217740"/>
                <a:gd name="connsiteY9" fmla="*/ 34952 h 217534"/>
                <a:gd name="connsiteX10" fmla="*/ 191459 w 217740"/>
                <a:gd name="connsiteY10" fmla="*/ 4309 h 217534"/>
                <a:gd name="connsiteX11" fmla="*/ 188264 w 217740"/>
                <a:gd name="connsiteY11" fmla="*/ 479 h 217534"/>
                <a:gd name="connsiteX12" fmla="*/ 183153 w 217740"/>
                <a:gd name="connsiteY12" fmla="*/ 479 h 217534"/>
                <a:gd name="connsiteX13" fmla="*/ 4234 w 217740"/>
                <a:gd name="connsiteY13" fmla="*/ 61765 h 217534"/>
                <a:gd name="connsiteX14" fmla="*/ 400 w 217740"/>
                <a:gd name="connsiteY14" fmla="*/ 70064 h 217534"/>
                <a:gd name="connsiteX15" fmla="*/ 10624 w 217740"/>
                <a:gd name="connsiteY15" fmla="*/ 99430 h 217534"/>
                <a:gd name="connsiteX16" fmla="*/ 10624 w 217740"/>
                <a:gd name="connsiteY16" fmla="*/ 211150 h 217534"/>
                <a:gd name="connsiteX17" fmla="*/ 17014 w 217740"/>
                <a:gd name="connsiteY17" fmla="*/ 217534 h 217534"/>
                <a:gd name="connsiteX18" fmla="*/ 211268 w 217740"/>
                <a:gd name="connsiteY18" fmla="*/ 217534 h 217534"/>
                <a:gd name="connsiteX19" fmla="*/ 217658 w 217740"/>
                <a:gd name="connsiteY19" fmla="*/ 211150 h 217534"/>
                <a:gd name="connsiteX20" fmla="*/ 217658 w 217740"/>
                <a:gd name="connsiteY20" fmla="*/ 98154 h 217534"/>
                <a:gd name="connsiteX21" fmla="*/ 211907 w 217740"/>
                <a:gd name="connsiteY21" fmla="*/ 91770 h 217534"/>
                <a:gd name="connsiteX22" fmla="*/ 205517 w 217740"/>
                <a:gd name="connsiteY22" fmla="*/ 124328 h 217534"/>
                <a:gd name="connsiteX23" fmla="*/ 190181 w 217740"/>
                <a:gd name="connsiteY23" fmla="*/ 124328 h 217534"/>
                <a:gd name="connsiteX24" fmla="*/ 170373 w 217740"/>
                <a:gd name="connsiteY24" fmla="*/ 104538 h 217534"/>
                <a:gd name="connsiteX25" fmla="*/ 204878 w 217740"/>
                <a:gd name="connsiteY25" fmla="*/ 104538 h 217534"/>
                <a:gd name="connsiteX26" fmla="*/ 205517 w 217740"/>
                <a:gd name="connsiteY26" fmla="*/ 124328 h 217534"/>
                <a:gd name="connsiteX27" fmla="*/ 205517 w 217740"/>
                <a:gd name="connsiteY27" fmla="*/ 124328 h 217534"/>
                <a:gd name="connsiteX28" fmla="*/ 133950 w 217740"/>
                <a:gd name="connsiteY28" fmla="*/ 124328 h 217534"/>
                <a:gd name="connsiteX29" fmla="*/ 114141 w 217740"/>
                <a:gd name="connsiteY29" fmla="*/ 104538 h 217534"/>
                <a:gd name="connsiteX30" fmla="*/ 152481 w 217740"/>
                <a:gd name="connsiteY30" fmla="*/ 104538 h 217534"/>
                <a:gd name="connsiteX31" fmla="*/ 172290 w 217740"/>
                <a:gd name="connsiteY31" fmla="*/ 124328 h 217534"/>
                <a:gd name="connsiteX32" fmla="*/ 133950 w 217740"/>
                <a:gd name="connsiteY32" fmla="*/ 124328 h 217534"/>
                <a:gd name="connsiteX33" fmla="*/ 77080 w 217740"/>
                <a:gd name="connsiteY33" fmla="*/ 124328 h 217534"/>
                <a:gd name="connsiteX34" fmla="*/ 57271 w 217740"/>
                <a:gd name="connsiteY34" fmla="*/ 104538 h 217534"/>
                <a:gd name="connsiteX35" fmla="*/ 95610 w 217740"/>
                <a:gd name="connsiteY35" fmla="*/ 104538 h 217534"/>
                <a:gd name="connsiteX36" fmla="*/ 115419 w 217740"/>
                <a:gd name="connsiteY36" fmla="*/ 124328 h 217534"/>
                <a:gd name="connsiteX37" fmla="*/ 77080 w 217740"/>
                <a:gd name="connsiteY37" fmla="*/ 124328 h 217534"/>
                <a:gd name="connsiteX38" fmla="*/ 24043 w 217740"/>
                <a:gd name="connsiteY38" fmla="*/ 104538 h 217534"/>
                <a:gd name="connsiteX39" fmla="*/ 39379 w 217740"/>
                <a:gd name="connsiteY39" fmla="*/ 104538 h 217534"/>
                <a:gd name="connsiteX40" fmla="*/ 59188 w 217740"/>
                <a:gd name="connsiteY40" fmla="*/ 124328 h 217534"/>
                <a:gd name="connsiteX41" fmla="*/ 24682 w 217740"/>
                <a:gd name="connsiteY41" fmla="*/ 124328 h 217534"/>
                <a:gd name="connsiteX42" fmla="*/ 24043 w 217740"/>
                <a:gd name="connsiteY42" fmla="*/ 104538 h 217534"/>
                <a:gd name="connsiteX43" fmla="*/ 24043 w 217740"/>
                <a:gd name="connsiteY43" fmla="*/ 104538 h 217534"/>
                <a:gd name="connsiteX44" fmla="*/ 83470 w 217740"/>
                <a:gd name="connsiteY44" fmla="*/ 48359 h 217534"/>
                <a:gd name="connsiteX45" fmla="*/ 108390 w 217740"/>
                <a:gd name="connsiteY45" fmla="*/ 60488 h 217534"/>
                <a:gd name="connsiteX46" fmla="*/ 71968 w 217740"/>
                <a:gd name="connsiteY46" fmla="*/ 73256 h 217534"/>
                <a:gd name="connsiteX47" fmla="*/ 47047 w 217740"/>
                <a:gd name="connsiteY47" fmla="*/ 61127 h 217534"/>
                <a:gd name="connsiteX48" fmla="*/ 83470 w 217740"/>
                <a:gd name="connsiteY48" fmla="*/ 48359 h 217534"/>
                <a:gd name="connsiteX49" fmla="*/ 137145 w 217740"/>
                <a:gd name="connsiteY49" fmla="*/ 30483 h 217534"/>
                <a:gd name="connsiteX50" fmla="*/ 162066 w 217740"/>
                <a:gd name="connsiteY50" fmla="*/ 42613 h 217534"/>
                <a:gd name="connsiteX51" fmla="*/ 125643 w 217740"/>
                <a:gd name="connsiteY51" fmla="*/ 55381 h 217534"/>
                <a:gd name="connsiteX52" fmla="*/ 100722 w 217740"/>
                <a:gd name="connsiteY52" fmla="*/ 43251 h 217534"/>
                <a:gd name="connsiteX53" fmla="*/ 137145 w 217740"/>
                <a:gd name="connsiteY53" fmla="*/ 30483 h 217534"/>
                <a:gd name="connsiteX54" fmla="*/ 188264 w 217740"/>
                <a:gd name="connsiteY54" fmla="*/ 33037 h 217534"/>
                <a:gd name="connsiteX55" fmla="*/ 178680 w 217740"/>
                <a:gd name="connsiteY55" fmla="*/ 36229 h 217534"/>
                <a:gd name="connsiteX56" fmla="*/ 153759 w 217740"/>
                <a:gd name="connsiteY56" fmla="*/ 24099 h 217534"/>
                <a:gd name="connsiteX57" fmla="*/ 181875 w 217740"/>
                <a:gd name="connsiteY57" fmla="*/ 14524 h 217534"/>
                <a:gd name="connsiteX58" fmla="*/ 188264 w 217740"/>
                <a:gd name="connsiteY58" fmla="*/ 33037 h 217534"/>
                <a:gd name="connsiteX59" fmla="*/ 29794 w 217740"/>
                <a:gd name="connsiteY59" fmla="*/ 66872 h 217534"/>
                <a:gd name="connsiteX60" fmla="*/ 54715 w 217740"/>
                <a:gd name="connsiteY60" fmla="*/ 79002 h 217534"/>
                <a:gd name="connsiteX61" fmla="*/ 22126 w 217740"/>
                <a:gd name="connsiteY61" fmla="*/ 90493 h 217534"/>
                <a:gd name="connsiteX62" fmla="*/ 15736 w 217740"/>
                <a:gd name="connsiteY62" fmla="*/ 71979 h 217534"/>
                <a:gd name="connsiteX63" fmla="*/ 29794 w 217740"/>
                <a:gd name="connsiteY63" fmla="*/ 66872 h 217534"/>
                <a:gd name="connsiteX64" fmla="*/ 24043 w 217740"/>
                <a:gd name="connsiteY64" fmla="*/ 205405 h 217534"/>
                <a:gd name="connsiteX65" fmla="*/ 24043 w 217740"/>
                <a:gd name="connsiteY65" fmla="*/ 137096 h 217534"/>
                <a:gd name="connsiteX66" fmla="*/ 205517 w 217740"/>
                <a:gd name="connsiteY66" fmla="*/ 137096 h 217534"/>
                <a:gd name="connsiteX67" fmla="*/ 205517 w 217740"/>
                <a:gd name="connsiteY67" fmla="*/ 205405 h 217534"/>
                <a:gd name="connsiteX68" fmla="*/ 24043 w 217740"/>
                <a:gd name="connsiteY68" fmla="*/ 205405 h 217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217740" h="217534">
                  <a:moveTo>
                    <a:pt x="211907" y="91770"/>
                  </a:moveTo>
                  <a:lnTo>
                    <a:pt x="55993" y="91770"/>
                  </a:lnTo>
                  <a:lnTo>
                    <a:pt x="72607" y="86024"/>
                  </a:lnTo>
                  <a:lnTo>
                    <a:pt x="73246" y="86024"/>
                  </a:lnTo>
                  <a:lnTo>
                    <a:pt x="126282" y="68149"/>
                  </a:lnTo>
                  <a:cubicBezTo>
                    <a:pt x="126921" y="68149"/>
                    <a:pt x="126921" y="68149"/>
                    <a:pt x="127560" y="67510"/>
                  </a:cubicBezTo>
                  <a:lnTo>
                    <a:pt x="179319" y="49635"/>
                  </a:lnTo>
                  <a:cubicBezTo>
                    <a:pt x="179958" y="49635"/>
                    <a:pt x="180597" y="48997"/>
                    <a:pt x="181236" y="48997"/>
                  </a:cubicBezTo>
                  <a:lnTo>
                    <a:pt x="197849" y="43251"/>
                  </a:lnTo>
                  <a:cubicBezTo>
                    <a:pt x="201044" y="41975"/>
                    <a:pt x="202961" y="38783"/>
                    <a:pt x="201683" y="34952"/>
                  </a:cubicBezTo>
                  <a:lnTo>
                    <a:pt x="191459" y="4309"/>
                  </a:lnTo>
                  <a:cubicBezTo>
                    <a:pt x="190820" y="2394"/>
                    <a:pt x="189542" y="1117"/>
                    <a:pt x="188264" y="479"/>
                  </a:cubicBezTo>
                  <a:cubicBezTo>
                    <a:pt x="186986" y="-160"/>
                    <a:pt x="185070" y="-160"/>
                    <a:pt x="183153" y="479"/>
                  </a:cubicBezTo>
                  <a:lnTo>
                    <a:pt x="4234" y="61765"/>
                  </a:lnTo>
                  <a:cubicBezTo>
                    <a:pt x="1039" y="63042"/>
                    <a:pt x="-878" y="66234"/>
                    <a:pt x="400" y="70064"/>
                  </a:cubicBezTo>
                  <a:lnTo>
                    <a:pt x="10624" y="99430"/>
                  </a:lnTo>
                  <a:lnTo>
                    <a:pt x="10624" y="211150"/>
                  </a:lnTo>
                  <a:cubicBezTo>
                    <a:pt x="10624" y="214981"/>
                    <a:pt x="13180" y="217534"/>
                    <a:pt x="17014" y="217534"/>
                  </a:cubicBezTo>
                  <a:lnTo>
                    <a:pt x="211268" y="217534"/>
                  </a:lnTo>
                  <a:cubicBezTo>
                    <a:pt x="215102" y="217534"/>
                    <a:pt x="217658" y="214981"/>
                    <a:pt x="217658" y="211150"/>
                  </a:cubicBezTo>
                  <a:lnTo>
                    <a:pt x="217658" y="98154"/>
                  </a:lnTo>
                  <a:cubicBezTo>
                    <a:pt x="218297" y="94962"/>
                    <a:pt x="215102" y="91770"/>
                    <a:pt x="211907" y="91770"/>
                  </a:cubicBezTo>
                  <a:close/>
                  <a:moveTo>
                    <a:pt x="205517" y="124328"/>
                  </a:moveTo>
                  <a:lnTo>
                    <a:pt x="190181" y="124328"/>
                  </a:lnTo>
                  <a:lnTo>
                    <a:pt x="170373" y="104538"/>
                  </a:lnTo>
                  <a:lnTo>
                    <a:pt x="204878" y="104538"/>
                  </a:lnTo>
                  <a:lnTo>
                    <a:pt x="205517" y="124328"/>
                  </a:lnTo>
                  <a:lnTo>
                    <a:pt x="205517" y="124328"/>
                  </a:lnTo>
                  <a:close/>
                  <a:moveTo>
                    <a:pt x="133950" y="124328"/>
                  </a:moveTo>
                  <a:lnTo>
                    <a:pt x="114141" y="104538"/>
                  </a:lnTo>
                  <a:lnTo>
                    <a:pt x="152481" y="104538"/>
                  </a:lnTo>
                  <a:lnTo>
                    <a:pt x="172290" y="124328"/>
                  </a:lnTo>
                  <a:lnTo>
                    <a:pt x="133950" y="124328"/>
                  </a:lnTo>
                  <a:close/>
                  <a:moveTo>
                    <a:pt x="77080" y="124328"/>
                  </a:moveTo>
                  <a:lnTo>
                    <a:pt x="57271" y="104538"/>
                  </a:lnTo>
                  <a:lnTo>
                    <a:pt x="95610" y="104538"/>
                  </a:lnTo>
                  <a:lnTo>
                    <a:pt x="115419" y="124328"/>
                  </a:lnTo>
                  <a:lnTo>
                    <a:pt x="77080" y="124328"/>
                  </a:lnTo>
                  <a:close/>
                  <a:moveTo>
                    <a:pt x="24043" y="104538"/>
                  </a:moveTo>
                  <a:lnTo>
                    <a:pt x="39379" y="104538"/>
                  </a:lnTo>
                  <a:lnTo>
                    <a:pt x="59188" y="124328"/>
                  </a:lnTo>
                  <a:lnTo>
                    <a:pt x="24682" y="124328"/>
                  </a:lnTo>
                  <a:lnTo>
                    <a:pt x="24043" y="104538"/>
                  </a:lnTo>
                  <a:lnTo>
                    <a:pt x="24043" y="104538"/>
                  </a:lnTo>
                  <a:close/>
                  <a:moveTo>
                    <a:pt x="83470" y="48359"/>
                  </a:moveTo>
                  <a:lnTo>
                    <a:pt x="108390" y="60488"/>
                  </a:lnTo>
                  <a:lnTo>
                    <a:pt x="71968" y="73256"/>
                  </a:lnTo>
                  <a:lnTo>
                    <a:pt x="47047" y="61127"/>
                  </a:lnTo>
                  <a:lnTo>
                    <a:pt x="83470" y="48359"/>
                  </a:lnTo>
                  <a:close/>
                  <a:moveTo>
                    <a:pt x="137145" y="30483"/>
                  </a:moveTo>
                  <a:lnTo>
                    <a:pt x="162066" y="42613"/>
                  </a:lnTo>
                  <a:lnTo>
                    <a:pt x="125643" y="55381"/>
                  </a:lnTo>
                  <a:lnTo>
                    <a:pt x="100722" y="43251"/>
                  </a:lnTo>
                  <a:lnTo>
                    <a:pt x="137145" y="30483"/>
                  </a:lnTo>
                  <a:close/>
                  <a:moveTo>
                    <a:pt x="188264" y="33037"/>
                  </a:moveTo>
                  <a:lnTo>
                    <a:pt x="178680" y="36229"/>
                  </a:lnTo>
                  <a:lnTo>
                    <a:pt x="153759" y="24099"/>
                  </a:lnTo>
                  <a:lnTo>
                    <a:pt x="181875" y="14524"/>
                  </a:lnTo>
                  <a:lnTo>
                    <a:pt x="188264" y="33037"/>
                  </a:lnTo>
                  <a:close/>
                  <a:moveTo>
                    <a:pt x="29794" y="66872"/>
                  </a:moveTo>
                  <a:lnTo>
                    <a:pt x="54715" y="79002"/>
                  </a:lnTo>
                  <a:lnTo>
                    <a:pt x="22126" y="90493"/>
                  </a:lnTo>
                  <a:lnTo>
                    <a:pt x="15736" y="71979"/>
                  </a:lnTo>
                  <a:lnTo>
                    <a:pt x="29794" y="66872"/>
                  </a:lnTo>
                  <a:close/>
                  <a:moveTo>
                    <a:pt x="24043" y="205405"/>
                  </a:moveTo>
                  <a:lnTo>
                    <a:pt x="24043" y="137096"/>
                  </a:lnTo>
                  <a:lnTo>
                    <a:pt x="205517" y="137096"/>
                  </a:lnTo>
                  <a:lnTo>
                    <a:pt x="205517" y="205405"/>
                  </a:lnTo>
                  <a:lnTo>
                    <a:pt x="24043" y="205405"/>
                  </a:lnTo>
                  <a:close/>
                </a:path>
              </a:pathLst>
            </a:custGeom>
            <a:grpFill/>
            <a:ln w="639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nvGrpSpPr>
          <p:cNvPr id="31" name="Graphic 4">
            <a:extLst>
              <a:ext uri="{FF2B5EF4-FFF2-40B4-BE49-F238E27FC236}">
                <a16:creationId xmlns:a16="http://schemas.microsoft.com/office/drawing/2014/main" id="{D0782AFE-A00B-4DA5-8F94-7892C5DD2939}"/>
              </a:ext>
            </a:extLst>
          </p:cNvPr>
          <p:cNvGrpSpPr/>
          <p:nvPr/>
        </p:nvGrpSpPr>
        <p:grpSpPr>
          <a:xfrm>
            <a:off x="130983" y="1733805"/>
            <a:ext cx="457200" cy="457200"/>
            <a:chOff x="5708769" y="4792617"/>
            <a:chExt cx="361670" cy="361333"/>
          </a:xfrm>
          <a:solidFill>
            <a:schemeClr val="bg1"/>
          </a:solidFill>
        </p:grpSpPr>
        <p:sp>
          <p:nvSpPr>
            <p:cNvPr id="32" name="Graphic 4">
              <a:extLst>
                <a:ext uri="{FF2B5EF4-FFF2-40B4-BE49-F238E27FC236}">
                  <a16:creationId xmlns:a16="http://schemas.microsoft.com/office/drawing/2014/main" id="{E06284FF-66A6-4150-B720-F242C68AC4A5}"/>
                </a:ext>
              </a:extLst>
            </p:cNvPr>
            <p:cNvSpPr/>
            <p:nvPr/>
          </p:nvSpPr>
          <p:spPr>
            <a:xfrm>
              <a:off x="5708769" y="4792617"/>
              <a:ext cx="361670" cy="361333"/>
            </a:xfrm>
            <a:custGeom>
              <a:avLst/>
              <a:gdLst>
                <a:gd name="connsiteX0" fmla="*/ 180835 w 361670"/>
                <a:gd name="connsiteY0" fmla="*/ 0 h 361333"/>
                <a:gd name="connsiteX1" fmla="*/ 0 w 361670"/>
                <a:gd name="connsiteY1" fmla="*/ 180667 h 361333"/>
                <a:gd name="connsiteX2" fmla="*/ 180835 w 361670"/>
                <a:gd name="connsiteY2" fmla="*/ 361334 h 361333"/>
                <a:gd name="connsiteX3" fmla="*/ 361670 w 361670"/>
                <a:gd name="connsiteY3" fmla="*/ 180667 h 361333"/>
                <a:gd name="connsiteX4" fmla="*/ 180835 w 361670"/>
                <a:gd name="connsiteY4" fmla="*/ 0 h 361333"/>
                <a:gd name="connsiteX5" fmla="*/ 180835 w 361670"/>
                <a:gd name="connsiteY5" fmla="*/ 349204 h 361333"/>
                <a:gd name="connsiteX6" fmla="*/ 12780 w 361670"/>
                <a:gd name="connsiteY6" fmla="*/ 181305 h 361333"/>
                <a:gd name="connsiteX7" fmla="*/ 180835 w 361670"/>
                <a:gd name="connsiteY7" fmla="*/ 13407 h 361333"/>
                <a:gd name="connsiteX8" fmla="*/ 348890 w 361670"/>
                <a:gd name="connsiteY8" fmla="*/ 181305 h 361333"/>
                <a:gd name="connsiteX9" fmla="*/ 180835 w 361670"/>
                <a:gd name="connsiteY9" fmla="*/ 349204 h 361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1670" h="361333">
                  <a:moveTo>
                    <a:pt x="180835" y="0"/>
                  </a:moveTo>
                  <a:cubicBezTo>
                    <a:pt x="80513" y="0"/>
                    <a:pt x="0" y="81077"/>
                    <a:pt x="0" y="180667"/>
                  </a:cubicBezTo>
                  <a:cubicBezTo>
                    <a:pt x="0" y="280895"/>
                    <a:pt x="81152" y="361334"/>
                    <a:pt x="180835" y="361334"/>
                  </a:cubicBezTo>
                  <a:cubicBezTo>
                    <a:pt x="280518" y="361334"/>
                    <a:pt x="361670" y="280257"/>
                    <a:pt x="361670" y="180667"/>
                  </a:cubicBezTo>
                  <a:cubicBezTo>
                    <a:pt x="361670" y="81077"/>
                    <a:pt x="281157" y="0"/>
                    <a:pt x="180835" y="0"/>
                  </a:cubicBezTo>
                  <a:close/>
                  <a:moveTo>
                    <a:pt x="180835" y="349204"/>
                  </a:moveTo>
                  <a:cubicBezTo>
                    <a:pt x="88181" y="349204"/>
                    <a:pt x="12780" y="273873"/>
                    <a:pt x="12780" y="181305"/>
                  </a:cubicBezTo>
                  <a:cubicBezTo>
                    <a:pt x="12780" y="88738"/>
                    <a:pt x="88181" y="13407"/>
                    <a:pt x="180835" y="13407"/>
                  </a:cubicBezTo>
                  <a:cubicBezTo>
                    <a:pt x="273489" y="13407"/>
                    <a:pt x="348890" y="88738"/>
                    <a:pt x="348890" y="181305"/>
                  </a:cubicBezTo>
                  <a:cubicBezTo>
                    <a:pt x="348890" y="273873"/>
                    <a:pt x="273489" y="349204"/>
                    <a:pt x="180835" y="349204"/>
                  </a:cubicBezTo>
                  <a:close/>
                </a:path>
              </a:pathLst>
            </a:custGeom>
            <a:grpFill/>
            <a:ln w="639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33" name="Graphic 4">
              <a:extLst>
                <a:ext uri="{FF2B5EF4-FFF2-40B4-BE49-F238E27FC236}">
                  <a16:creationId xmlns:a16="http://schemas.microsoft.com/office/drawing/2014/main" id="{67231AD0-2554-435D-BF43-F12C320AACCE}"/>
                </a:ext>
              </a:extLst>
            </p:cNvPr>
            <p:cNvSpPr/>
            <p:nvPr/>
          </p:nvSpPr>
          <p:spPr>
            <a:xfrm>
              <a:off x="5782893" y="4888351"/>
              <a:ext cx="106072" cy="170478"/>
            </a:xfrm>
            <a:custGeom>
              <a:avLst/>
              <a:gdLst>
                <a:gd name="connsiteX0" fmla="*/ 102239 w 106072"/>
                <a:gd name="connsiteY0" fmla="*/ 664 h 170478"/>
                <a:gd name="connsiteX1" fmla="*/ 95210 w 106072"/>
                <a:gd name="connsiteY1" fmla="*/ 1941 h 170478"/>
                <a:gd name="connsiteX2" fmla="*/ 39618 w 106072"/>
                <a:gd name="connsiteY2" fmla="*/ 50459 h 170478"/>
                <a:gd name="connsiteX3" fmla="*/ 6390 w 106072"/>
                <a:gd name="connsiteY3" fmla="*/ 50459 h 170478"/>
                <a:gd name="connsiteX4" fmla="*/ 0 w 106072"/>
                <a:gd name="connsiteY4" fmla="*/ 56843 h 170478"/>
                <a:gd name="connsiteX5" fmla="*/ 0 w 106072"/>
                <a:gd name="connsiteY5" fmla="*/ 114299 h 170478"/>
                <a:gd name="connsiteX6" fmla="*/ 6390 w 106072"/>
                <a:gd name="connsiteY6" fmla="*/ 120683 h 170478"/>
                <a:gd name="connsiteX7" fmla="*/ 39618 w 106072"/>
                <a:gd name="connsiteY7" fmla="*/ 120683 h 170478"/>
                <a:gd name="connsiteX8" fmla="*/ 95210 w 106072"/>
                <a:gd name="connsiteY8" fmla="*/ 169201 h 170478"/>
                <a:gd name="connsiteX9" fmla="*/ 99683 w 106072"/>
                <a:gd name="connsiteY9" fmla="*/ 170478 h 170478"/>
                <a:gd name="connsiteX10" fmla="*/ 102239 w 106072"/>
                <a:gd name="connsiteY10" fmla="*/ 169840 h 170478"/>
                <a:gd name="connsiteX11" fmla="*/ 106073 w 106072"/>
                <a:gd name="connsiteY11" fmla="*/ 164094 h 170478"/>
                <a:gd name="connsiteX12" fmla="*/ 106073 w 106072"/>
                <a:gd name="connsiteY12" fmla="*/ 6410 h 170478"/>
                <a:gd name="connsiteX13" fmla="*/ 102239 w 106072"/>
                <a:gd name="connsiteY13" fmla="*/ 664 h 170478"/>
                <a:gd name="connsiteX14" fmla="*/ 93293 w 106072"/>
                <a:gd name="connsiteY14" fmla="*/ 150049 h 170478"/>
                <a:gd name="connsiteX15" fmla="*/ 46646 w 106072"/>
                <a:gd name="connsiteY15" fmla="*/ 109192 h 170478"/>
                <a:gd name="connsiteX16" fmla="*/ 42173 w 106072"/>
                <a:gd name="connsiteY16" fmla="*/ 107915 h 170478"/>
                <a:gd name="connsiteX17" fmla="*/ 12780 w 106072"/>
                <a:gd name="connsiteY17" fmla="*/ 107915 h 170478"/>
                <a:gd name="connsiteX18" fmla="*/ 12780 w 106072"/>
                <a:gd name="connsiteY18" fmla="*/ 63227 h 170478"/>
                <a:gd name="connsiteX19" fmla="*/ 42173 w 106072"/>
                <a:gd name="connsiteY19" fmla="*/ 63227 h 170478"/>
                <a:gd name="connsiteX20" fmla="*/ 46646 w 106072"/>
                <a:gd name="connsiteY20" fmla="*/ 61950 h 170478"/>
                <a:gd name="connsiteX21" fmla="*/ 93293 w 106072"/>
                <a:gd name="connsiteY21" fmla="*/ 21093 h 170478"/>
                <a:gd name="connsiteX22" fmla="*/ 93293 w 106072"/>
                <a:gd name="connsiteY22" fmla="*/ 150049 h 170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6072" h="170478">
                  <a:moveTo>
                    <a:pt x="102239" y="664"/>
                  </a:moveTo>
                  <a:cubicBezTo>
                    <a:pt x="99683" y="-613"/>
                    <a:pt x="97127" y="26"/>
                    <a:pt x="95210" y="1941"/>
                  </a:cubicBezTo>
                  <a:lnTo>
                    <a:pt x="39618" y="50459"/>
                  </a:lnTo>
                  <a:lnTo>
                    <a:pt x="6390" y="50459"/>
                  </a:lnTo>
                  <a:cubicBezTo>
                    <a:pt x="2556" y="50459"/>
                    <a:pt x="0" y="53013"/>
                    <a:pt x="0" y="56843"/>
                  </a:cubicBezTo>
                  <a:lnTo>
                    <a:pt x="0" y="114299"/>
                  </a:lnTo>
                  <a:cubicBezTo>
                    <a:pt x="0" y="118129"/>
                    <a:pt x="2556" y="120683"/>
                    <a:pt x="6390" y="120683"/>
                  </a:cubicBezTo>
                  <a:lnTo>
                    <a:pt x="39618" y="120683"/>
                  </a:lnTo>
                  <a:lnTo>
                    <a:pt x="95210" y="169201"/>
                  </a:lnTo>
                  <a:cubicBezTo>
                    <a:pt x="96488" y="170478"/>
                    <a:pt x="97766" y="170478"/>
                    <a:pt x="99683" y="170478"/>
                  </a:cubicBezTo>
                  <a:cubicBezTo>
                    <a:pt x="100322" y="170478"/>
                    <a:pt x="101600" y="170478"/>
                    <a:pt x="102239" y="169840"/>
                  </a:cubicBezTo>
                  <a:cubicBezTo>
                    <a:pt x="104795" y="168563"/>
                    <a:pt x="106073" y="166648"/>
                    <a:pt x="106073" y="164094"/>
                  </a:cubicBezTo>
                  <a:lnTo>
                    <a:pt x="106073" y="6410"/>
                  </a:lnTo>
                  <a:cubicBezTo>
                    <a:pt x="106073" y="3856"/>
                    <a:pt x="104795" y="1941"/>
                    <a:pt x="102239" y="664"/>
                  </a:cubicBezTo>
                  <a:close/>
                  <a:moveTo>
                    <a:pt x="93293" y="150049"/>
                  </a:moveTo>
                  <a:lnTo>
                    <a:pt x="46646" y="109192"/>
                  </a:lnTo>
                  <a:cubicBezTo>
                    <a:pt x="45368" y="107915"/>
                    <a:pt x="44091" y="107915"/>
                    <a:pt x="42173" y="107915"/>
                  </a:cubicBezTo>
                  <a:lnTo>
                    <a:pt x="12780" y="107915"/>
                  </a:lnTo>
                  <a:lnTo>
                    <a:pt x="12780" y="63227"/>
                  </a:lnTo>
                  <a:lnTo>
                    <a:pt x="42173" y="63227"/>
                  </a:lnTo>
                  <a:cubicBezTo>
                    <a:pt x="43451" y="63227"/>
                    <a:pt x="45368" y="62589"/>
                    <a:pt x="46646" y="61950"/>
                  </a:cubicBezTo>
                  <a:lnTo>
                    <a:pt x="93293" y="21093"/>
                  </a:lnTo>
                  <a:lnTo>
                    <a:pt x="93293" y="150049"/>
                  </a:lnTo>
                  <a:close/>
                </a:path>
              </a:pathLst>
            </a:custGeom>
            <a:grpFill/>
            <a:ln w="639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34" name="Graphic 4">
              <a:extLst>
                <a:ext uri="{FF2B5EF4-FFF2-40B4-BE49-F238E27FC236}">
                  <a16:creationId xmlns:a16="http://schemas.microsoft.com/office/drawing/2014/main" id="{98F63FAD-5801-45B0-9DA0-2C72C5DC5009}"/>
                </a:ext>
              </a:extLst>
            </p:cNvPr>
            <p:cNvSpPr/>
            <p:nvPr/>
          </p:nvSpPr>
          <p:spPr>
            <a:xfrm>
              <a:off x="5906508" y="4953195"/>
              <a:ext cx="18241" cy="41794"/>
            </a:xfrm>
            <a:custGeom>
              <a:avLst/>
              <a:gdLst>
                <a:gd name="connsiteX0" fmla="*/ 2266 w 18241"/>
                <a:gd name="connsiteY0" fmla="*/ 1576 h 41794"/>
                <a:gd name="connsiteX1" fmla="*/ 1627 w 18241"/>
                <a:gd name="connsiteY1" fmla="*/ 10513 h 41794"/>
                <a:gd name="connsiteX2" fmla="*/ 5461 w 18241"/>
                <a:gd name="connsiteY2" fmla="*/ 20728 h 41794"/>
                <a:gd name="connsiteX3" fmla="*/ 1627 w 18241"/>
                <a:gd name="connsiteY3" fmla="*/ 30942 h 41794"/>
                <a:gd name="connsiteX4" fmla="*/ 2266 w 18241"/>
                <a:gd name="connsiteY4" fmla="*/ 39880 h 41794"/>
                <a:gd name="connsiteX5" fmla="*/ 6739 w 18241"/>
                <a:gd name="connsiteY5" fmla="*/ 41795 h 41794"/>
                <a:gd name="connsiteX6" fmla="*/ 11212 w 18241"/>
                <a:gd name="connsiteY6" fmla="*/ 39880 h 41794"/>
                <a:gd name="connsiteX7" fmla="*/ 18241 w 18241"/>
                <a:gd name="connsiteY7" fmla="*/ 21366 h 41794"/>
                <a:gd name="connsiteX8" fmla="*/ 11212 w 18241"/>
                <a:gd name="connsiteY8" fmla="*/ 2853 h 41794"/>
                <a:gd name="connsiteX9" fmla="*/ 2266 w 18241"/>
                <a:gd name="connsiteY9" fmla="*/ 1576 h 4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241" h="41794">
                  <a:moveTo>
                    <a:pt x="2266" y="1576"/>
                  </a:moveTo>
                  <a:cubicBezTo>
                    <a:pt x="-290" y="4129"/>
                    <a:pt x="-290" y="7960"/>
                    <a:pt x="1627" y="10513"/>
                  </a:cubicBezTo>
                  <a:cubicBezTo>
                    <a:pt x="4183" y="13067"/>
                    <a:pt x="5461" y="16897"/>
                    <a:pt x="5461" y="20728"/>
                  </a:cubicBezTo>
                  <a:cubicBezTo>
                    <a:pt x="5461" y="24558"/>
                    <a:pt x="4183" y="27750"/>
                    <a:pt x="1627" y="30942"/>
                  </a:cubicBezTo>
                  <a:cubicBezTo>
                    <a:pt x="-929" y="33496"/>
                    <a:pt x="-290" y="37326"/>
                    <a:pt x="2266" y="39880"/>
                  </a:cubicBezTo>
                  <a:cubicBezTo>
                    <a:pt x="3544" y="41156"/>
                    <a:pt x="4822" y="41795"/>
                    <a:pt x="6739" y="41795"/>
                  </a:cubicBezTo>
                  <a:cubicBezTo>
                    <a:pt x="8656" y="41795"/>
                    <a:pt x="9934" y="41156"/>
                    <a:pt x="11212" y="39880"/>
                  </a:cubicBezTo>
                  <a:cubicBezTo>
                    <a:pt x="15685" y="34773"/>
                    <a:pt x="18241" y="28389"/>
                    <a:pt x="18241" y="21366"/>
                  </a:cubicBezTo>
                  <a:cubicBezTo>
                    <a:pt x="18241" y="14344"/>
                    <a:pt x="15685" y="7960"/>
                    <a:pt x="11212" y="2853"/>
                  </a:cubicBezTo>
                  <a:cubicBezTo>
                    <a:pt x="8656" y="-339"/>
                    <a:pt x="4822" y="-978"/>
                    <a:pt x="2266" y="1576"/>
                  </a:cubicBezTo>
                  <a:close/>
                </a:path>
              </a:pathLst>
            </a:custGeom>
            <a:grpFill/>
            <a:ln w="639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35" name="Graphic 4">
              <a:extLst>
                <a:ext uri="{FF2B5EF4-FFF2-40B4-BE49-F238E27FC236}">
                  <a16:creationId xmlns:a16="http://schemas.microsoft.com/office/drawing/2014/main" id="{5F51BFD3-4A1E-4BF9-8A97-37BC2E498138}"/>
                </a:ext>
              </a:extLst>
            </p:cNvPr>
            <p:cNvSpPr/>
            <p:nvPr/>
          </p:nvSpPr>
          <p:spPr>
            <a:xfrm>
              <a:off x="5928234" y="4924417"/>
              <a:ext cx="32938" cy="98662"/>
            </a:xfrm>
            <a:custGeom>
              <a:avLst/>
              <a:gdLst>
                <a:gd name="connsiteX0" fmla="*/ 10573 w 32938"/>
                <a:gd name="connsiteY0" fmla="*/ 1626 h 98662"/>
                <a:gd name="connsiteX1" fmla="*/ 1627 w 32938"/>
                <a:gd name="connsiteY1" fmla="*/ 2264 h 98662"/>
                <a:gd name="connsiteX2" fmla="*/ 2266 w 32938"/>
                <a:gd name="connsiteY2" fmla="*/ 11202 h 98662"/>
                <a:gd name="connsiteX3" fmla="*/ 19519 w 32938"/>
                <a:gd name="connsiteY3" fmla="*/ 49506 h 98662"/>
                <a:gd name="connsiteX4" fmla="*/ 2266 w 32938"/>
                <a:gd name="connsiteY4" fmla="*/ 87809 h 98662"/>
                <a:gd name="connsiteX5" fmla="*/ 1627 w 32938"/>
                <a:gd name="connsiteY5" fmla="*/ 96747 h 98662"/>
                <a:gd name="connsiteX6" fmla="*/ 6739 w 32938"/>
                <a:gd name="connsiteY6" fmla="*/ 98662 h 98662"/>
                <a:gd name="connsiteX7" fmla="*/ 11212 w 32938"/>
                <a:gd name="connsiteY7" fmla="*/ 97385 h 98662"/>
                <a:gd name="connsiteX8" fmla="*/ 32938 w 32938"/>
                <a:gd name="connsiteY8" fmla="*/ 49506 h 98662"/>
                <a:gd name="connsiteX9" fmla="*/ 10573 w 32938"/>
                <a:gd name="connsiteY9" fmla="*/ 1626 h 98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938" h="98662">
                  <a:moveTo>
                    <a:pt x="10573" y="1626"/>
                  </a:moveTo>
                  <a:cubicBezTo>
                    <a:pt x="8017" y="-928"/>
                    <a:pt x="4183" y="-289"/>
                    <a:pt x="1627" y="2264"/>
                  </a:cubicBezTo>
                  <a:cubicBezTo>
                    <a:pt x="-929" y="4818"/>
                    <a:pt x="-290" y="8648"/>
                    <a:pt x="2266" y="11202"/>
                  </a:cubicBezTo>
                  <a:cubicBezTo>
                    <a:pt x="13129" y="20778"/>
                    <a:pt x="19519" y="34822"/>
                    <a:pt x="19519" y="49506"/>
                  </a:cubicBezTo>
                  <a:cubicBezTo>
                    <a:pt x="19519" y="64189"/>
                    <a:pt x="13129" y="78233"/>
                    <a:pt x="2266" y="87809"/>
                  </a:cubicBezTo>
                  <a:cubicBezTo>
                    <a:pt x="-290" y="90363"/>
                    <a:pt x="-929" y="94193"/>
                    <a:pt x="1627" y="96747"/>
                  </a:cubicBezTo>
                  <a:cubicBezTo>
                    <a:pt x="2905" y="98024"/>
                    <a:pt x="4822" y="98662"/>
                    <a:pt x="6739" y="98662"/>
                  </a:cubicBezTo>
                  <a:cubicBezTo>
                    <a:pt x="8017" y="98662"/>
                    <a:pt x="9934" y="98024"/>
                    <a:pt x="11212" y="97385"/>
                  </a:cubicBezTo>
                  <a:cubicBezTo>
                    <a:pt x="24631" y="85256"/>
                    <a:pt x="32938" y="68019"/>
                    <a:pt x="32938" y="49506"/>
                  </a:cubicBezTo>
                  <a:cubicBezTo>
                    <a:pt x="32938" y="30992"/>
                    <a:pt x="24631" y="13755"/>
                    <a:pt x="10573" y="1626"/>
                  </a:cubicBezTo>
                  <a:close/>
                </a:path>
              </a:pathLst>
            </a:custGeom>
            <a:grpFill/>
            <a:ln w="639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36" name="Graphic 4">
              <a:extLst>
                <a:ext uri="{FF2B5EF4-FFF2-40B4-BE49-F238E27FC236}">
                  <a16:creationId xmlns:a16="http://schemas.microsoft.com/office/drawing/2014/main" id="{0D16EC81-EAD4-46BA-BC10-5EBD96FE4EB5}"/>
                </a:ext>
              </a:extLst>
            </p:cNvPr>
            <p:cNvSpPr/>
            <p:nvPr/>
          </p:nvSpPr>
          <p:spPr>
            <a:xfrm>
              <a:off x="5949960" y="4895689"/>
              <a:ext cx="46356" cy="156756"/>
            </a:xfrm>
            <a:custGeom>
              <a:avLst/>
              <a:gdLst>
                <a:gd name="connsiteX0" fmla="*/ 10573 w 46356"/>
                <a:gd name="connsiteY0" fmla="*/ 1626 h 156756"/>
                <a:gd name="connsiteX1" fmla="*/ 1627 w 46356"/>
                <a:gd name="connsiteY1" fmla="*/ 2264 h 156756"/>
                <a:gd name="connsiteX2" fmla="*/ 2266 w 46356"/>
                <a:gd name="connsiteY2" fmla="*/ 11202 h 156756"/>
                <a:gd name="connsiteX3" fmla="*/ 33577 w 46356"/>
                <a:gd name="connsiteY3" fmla="*/ 78233 h 156756"/>
                <a:gd name="connsiteX4" fmla="*/ 2266 w 46356"/>
                <a:gd name="connsiteY4" fmla="*/ 145265 h 156756"/>
                <a:gd name="connsiteX5" fmla="*/ 1627 w 46356"/>
                <a:gd name="connsiteY5" fmla="*/ 154203 h 156756"/>
                <a:gd name="connsiteX6" fmla="*/ 6739 w 46356"/>
                <a:gd name="connsiteY6" fmla="*/ 156756 h 156756"/>
                <a:gd name="connsiteX7" fmla="*/ 10573 w 46356"/>
                <a:gd name="connsiteY7" fmla="*/ 155479 h 156756"/>
                <a:gd name="connsiteX8" fmla="*/ 46357 w 46356"/>
                <a:gd name="connsiteY8" fmla="*/ 78872 h 156756"/>
                <a:gd name="connsiteX9" fmla="*/ 10573 w 46356"/>
                <a:gd name="connsiteY9" fmla="*/ 1626 h 156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356" h="156756">
                  <a:moveTo>
                    <a:pt x="10573" y="1626"/>
                  </a:moveTo>
                  <a:cubicBezTo>
                    <a:pt x="8017" y="-928"/>
                    <a:pt x="3544" y="-289"/>
                    <a:pt x="1627" y="2264"/>
                  </a:cubicBezTo>
                  <a:cubicBezTo>
                    <a:pt x="-929" y="4818"/>
                    <a:pt x="-290" y="9287"/>
                    <a:pt x="2266" y="11202"/>
                  </a:cubicBezTo>
                  <a:cubicBezTo>
                    <a:pt x="22075" y="27800"/>
                    <a:pt x="33577" y="52059"/>
                    <a:pt x="33577" y="78233"/>
                  </a:cubicBezTo>
                  <a:cubicBezTo>
                    <a:pt x="33577" y="104408"/>
                    <a:pt x="22075" y="128667"/>
                    <a:pt x="2266" y="145265"/>
                  </a:cubicBezTo>
                  <a:cubicBezTo>
                    <a:pt x="-290" y="147819"/>
                    <a:pt x="-929" y="151649"/>
                    <a:pt x="1627" y="154203"/>
                  </a:cubicBezTo>
                  <a:cubicBezTo>
                    <a:pt x="2905" y="155479"/>
                    <a:pt x="4822" y="156756"/>
                    <a:pt x="6739" y="156756"/>
                  </a:cubicBezTo>
                  <a:cubicBezTo>
                    <a:pt x="8017" y="156756"/>
                    <a:pt x="9934" y="156118"/>
                    <a:pt x="10573" y="155479"/>
                  </a:cubicBezTo>
                  <a:cubicBezTo>
                    <a:pt x="33577" y="136328"/>
                    <a:pt x="46357" y="108876"/>
                    <a:pt x="46357" y="78872"/>
                  </a:cubicBezTo>
                  <a:cubicBezTo>
                    <a:pt x="46357" y="48229"/>
                    <a:pt x="33577" y="20778"/>
                    <a:pt x="10573" y="1626"/>
                  </a:cubicBezTo>
                  <a:close/>
                </a:path>
              </a:pathLst>
            </a:custGeom>
            <a:grpFill/>
            <a:ln w="639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nvGrpSpPr>
          <p:cNvPr id="37" name="Graphic 4">
            <a:extLst>
              <a:ext uri="{FF2B5EF4-FFF2-40B4-BE49-F238E27FC236}">
                <a16:creationId xmlns:a16="http://schemas.microsoft.com/office/drawing/2014/main" id="{CEF368E2-E4EB-4E61-A638-9B5B0777712E}"/>
              </a:ext>
            </a:extLst>
          </p:cNvPr>
          <p:cNvGrpSpPr/>
          <p:nvPr/>
        </p:nvGrpSpPr>
        <p:grpSpPr>
          <a:xfrm>
            <a:off x="130983" y="5266209"/>
            <a:ext cx="457200" cy="457200"/>
            <a:chOff x="5708769" y="918179"/>
            <a:chExt cx="361674" cy="361333"/>
          </a:xfrm>
          <a:solidFill>
            <a:schemeClr val="bg1"/>
          </a:solidFill>
        </p:grpSpPr>
        <p:sp>
          <p:nvSpPr>
            <p:cNvPr id="38" name="Graphic 4">
              <a:extLst>
                <a:ext uri="{FF2B5EF4-FFF2-40B4-BE49-F238E27FC236}">
                  <a16:creationId xmlns:a16="http://schemas.microsoft.com/office/drawing/2014/main" id="{7B048B13-040A-43B9-B8E4-68D2422B08A8}"/>
                </a:ext>
              </a:extLst>
            </p:cNvPr>
            <p:cNvSpPr/>
            <p:nvPr/>
          </p:nvSpPr>
          <p:spPr>
            <a:xfrm>
              <a:off x="5708769" y="918179"/>
              <a:ext cx="361674" cy="361333"/>
            </a:xfrm>
            <a:custGeom>
              <a:avLst/>
              <a:gdLst>
                <a:gd name="connsiteX0" fmla="*/ 180835 w 361674"/>
                <a:gd name="connsiteY0" fmla="*/ 349204 h 361333"/>
                <a:gd name="connsiteX1" fmla="*/ 12780 w 361674"/>
                <a:gd name="connsiteY1" fmla="*/ 181305 h 361333"/>
                <a:gd name="connsiteX2" fmla="*/ 180835 w 361674"/>
                <a:gd name="connsiteY2" fmla="*/ 13406 h 361333"/>
                <a:gd name="connsiteX3" fmla="*/ 348890 w 361674"/>
                <a:gd name="connsiteY3" fmla="*/ 181305 h 361333"/>
                <a:gd name="connsiteX4" fmla="*/ 180835 w 361674"/>
                <a:gd name="connsiteY4" fmla="*/ 349204 h 361333"/>
                <a:gd name="connsiteX5" fmla="*/ 180835 w 361674"/>
                <a:gd name="connsiteY5" fmla="*/ 0 h 361333"/>
                <a:gd name="connsiteX6" fmla="*/ 0 w 361674"/>
                <a:gd name="connsiteY6" fmla="*/ 180667 h 361333"/>
                <a:gd name="connsiteX7" fmla="*/ 180835 w 361674"/>
                <a:gd name="connsiteY7" fmla="*/ 361333 h 361333"/>
                <a:gd name="connsiteX8" fmla="*/ 361670 w 361674"/>
                <a:gd name="connsiteY8" fmla="*/ 180667 h 361333"/>
                <a:gd name="connsiteX9" fmla="*/ 180835 w 361674"/>
                <a:gd name="connsiteY9" fmla="*/ 0 h 361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1674" h="361333">
                  <a:moveTo>
                    <a:pt x="180835" y="349204"/>
                  </a:moveTo>
                  <a:cubicBezTo>
                    <a:pt x="88181" y="349204"/>
                    <a:pt x="12780" y="273873"/>
                    <a:pt x="12780" y="181305"/>
                  </a:cubicBezTo>
                  <a:cubicBezTo>
                    <a:pt x="12780" y="88737"/>
                    <a:pt x="88181" y="13406"/>
                    <a:pt x="180835" y="13406"/>
                  </a:cubicBezTo>
                  <a:cubicBezTo>
                    <a:pt x="273489" y="13406"/>
                    <a:pt x="348890" y="88737"/>
                    <a:pt x="348890" y="181305"/>
                  </a:cubicBezTo>
                  <a:cubicBezTo>
                    <a:pt x="349529" y="273234"/>
                    <a:pt x="273489" y="349204"/>
                    <a:pt x="180835" y="349204"/>
                  </a:cubicBezTo>
                  <a:moveTo>
                    <a:pt x="180835" y="0"/>
                  </a:moveTo>
                  <a:cubicBezTo>
                    <a:pt x="80513" y="0"/>
                    <a:pt x="0" y="81077"/>
                    <a:pt x="0" y="180667"/>
                  </a:cubicBezTo>
                  <a:cubicBezTo>
                    <a:pt x="0" y="280895"/>
                    <a:pt x="81152" y="361333"/>
                    <a:pt x="180835" y="361333"/>
                  </a:cubicBezTo>
                  <a:cubicBezTo>
                    <a:pt x="281157" y="361333"/>
                    <a:pt x="361670" y="280257"/>
                    <a:pt x="361670" y="180667"/>
                  </a:cubicBezTo>
                  <a:cubicBezTo>
                    <a:pt x="362309" y="81077"/>
                    <a:pt x="281157" y="0"/>
                    <a:pt x="180835" y="0"/>
                  </a:cubicBezTo>
                </a:path>
              </a:pathLst>
            </a:custGeom>
            <a:grpFill/>
            <a:ln w="639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39" name="Graphic 4">
              <a:extLst>
                <a:ext uri="{FF2B5EF4-FFF2-40B4-BE49-F238E27FC236}">
                  <a16:creationId xmlns:a16="http://schemas.microsoft.com/office/drawing/2014/main" id="{111DCF65-73A1-4095-8F8A-BECC4A2FF462}"/>
                </a:ext>
              </a:extLst>
            </p:cNvPr>
            <p:cNvSpPr/>
            <p:nvPr/>
          </p:nvSpPr>
          <p:spPr>
            <a:xfrm>
              <a:off x="5828966" y="984862"/>
              <a:ext cx="121186" cy="229533"/>
            </a:xfrm>
            <a:custGeom>
              <a:avLst/>
              <a:gdLst>
                <a:gd name="connsiteX0" fmla="*/ 107285 w 121186"/>
                <a:gd name="connsiteY0" fmla="*/ 200806 h 229533"/>
                <a:gd name="connsiteX1" fmla="*/ 14631 w 121186"/>
                <a:gd name="connsiteY1" fmla="*/ 200806 h 229533"/>
                <a:gd name="connsiteX2" fmla="*/ 13992 w 121186"/>
                <a:gd name="connsiteY2" fmla="*/ 200806 h 229533"/>
                <a:gd name="connsiteX3" fmla="*/ 13992 w 121186"/>
                <a:gd name="connsiteY3" fmla="*/ 187400 h 229533"/>
                <a:gd name="connsiteX4" fmla="*/ 14631 w 121186"/>
                <a:gd name="connsiteY4" fmla="*/ 182931 h 229533"/>
                <a:gd name="connsiteX5" fmla="*/ 14631 w 121186"/>
                <a:gd name="connsiteY5" fmla="*/ 182931 h 229533"/>
                <a:gd name="connsiteX6" fmla="*/ 107285 w 121186"/>
                <a:gd name="connsiteY6" fmla="*/ 182931 h 229533"/>
                <a:gd name="connsiteX7" fmla="*/ 107285 w 121186"/>
                <a:gd name="connsiteY7" fmla="*/ 182931 h 229533"/>
                <a:gd name="connsiteX8" fmla="*/ 107285 w 121186"/>
                <a:gd name="connsiteY8" fmla="*/ 200806 h 229533"/>
                <a:gd name="connsiteX9" fmla="*/ 107285 w 121186"/>
                <a:gd name="connsiteY9" fmla="*/ 200806 h 229533"/>
                <a:gd name="connsiteX10" fmla="*/ 29967 w 121186"/>
                <a:gd name="connsiteY10" fmla="*/ 151649 h 229533"/>
                <a:gd name="connsiteX11" fmla="*/ 29967 w 121186"/>
                <a:gd name="connsiteY11" fmla="*/ 151649 h 229533"/>
                <a:gd name="connsiteX12" fmla="*/ 91949 w 121186"/>
                <a:gd name="connsiteY12" fmla="*/ 151649 h 229533"/>
                <a:gd name="connsiteX13" fmla="*/ 103451 w 121186"/>
                <a:gd name="connsiteY13" fmla="*/ 169524 h 229533"/>
                <a:gd name="connsiteX14" fmla="*/ 19104 w 121186"/>
                <a:gd name="connsiteY14" fmla="*/ 169524 h 229533"/>
                <a:gd name="connsiteX15" fmla="*/ 29967 w 121186"/>
                <a:gd name="connsiteY15" fmla="*/ 151649 h 229533"/>
                <a:gd name="connsiteX16" fmla="*/ 13992 w 121186"/>
                <a:gd name="connsiteY16" fmla="*/ 27800 h 229533"/>
                <a:gd name="connsiteX17" fmla="*/ 107285 w 121186"/>
                <a:gd name="connsiteY17" fmla="*/ 27800 h 229533"/>
                <a:gd name="connsiteX18" fmla="*/ 107924 w 121186"/>
                <a:gd name="connsiteY18" fmla="*/ 27800 h 229533"/>
                <a:gd name="connsiteX19" fmla="*/ 107924 w 121186"/>
                <a:gd name="connsiteY19" fmla="*/ 41206 h 229533"/>
                <a:gd name="connsiteX20" fmla="*/ 107285 w 121186"/>
                <a:gd name="connsiteY20" fmla="*/ 45675 h 229533"/>
                <a:gd name="connsiteX21" fmla="*/ 107285 w 121186"/>
                <a:gd name="connsiteY21" fmla="*/ 45675 h 229533"/>
                <a:gd name="connsiteX22" fmla="*/ 14631 w 121186"/>
                <a:gd name="connsiteY22" fmla="*/ 45675 h 229533"/>
                <a:gd name="connsiteX23" fmla="*/ 14631 w 121186"/>
                <a:gd name="connsiteY23" fmla="*/ 45675 h 229533"/>
                <a:gd name="connsiteX24" fmla="*/ 13992 w 121186"/>
                <a:gd name="connsiteY24" fmla="*/ 27800 h 229533"/>
                <a:gd name="connsiteX25" fmla="*/ 13992 w 121186"/>
                <a:gd name="connsiteY25" fmla="*/ 27800 h 229533"/>
                <a:gd name="connsiteX26" fmla="*/ 91949 w 121186"/>
                <a:gd name="connsiteY26" fmla="*/ 76957 h 229533"/>
                <a:gd name="connsiteX27" fmla="*/ 29967 w 121186"/>
                <a:gd name="connsiteY27" fmla="*/ 76957 h 229533"/>
                <a:gd name="connsiteX28" fmla="*/ 18465 w 121186"/>
                <a:gd name="connsiteY28" fmla="*/ 59081 h 229533"/>
                <a:gd name="connsiteX29" fmla="*/ 102812 w 121186"/>
                <a:gd name="connsiteY29" fmla="*/ 59081 h 229533"/>
                <a:gd name="connsiteX30" fmla="*/ 91949 w 121186"/>
                <a:gd name="connsiteY30" fmla="*/ 76957 h 229533"/>
                <a:gd name="connsiteX31" fmla="*/ 91949 w 121186"/>
                <a:gd name="connsiteY31" fmla="*/ 76957 h 229533"/>
                <a:gd name="connsiteX32" fmla="*/ 84281 w 121186"/>
                <a:gd name="connsiteY32" fmla="*/ 124836 h 229533"/>
                <a:gd name="connsiteX33" fmla="*/ 75335 w 121186"/>
                <a:gd name="connsiteY33" fmla="*/ 125475 h 229533"/>
                <a:gd name="connsiteX34" fmla="*/ 75974 w 121186"/>
                <a:gd name="connsiteY34" fmla="*/ 134412 h 229533"/>
                <a:gd name="connsiteX35" fmla="*/ 80447 w 121186"/>
                <a:gd name="connsiteY35" fmla="*/ 138881 h 229533"/>
                <a:gd name="connsiteX36" fmla="*/ 41469 w 121186"/>
                <a:gd name="connsiteY36" fmla="*/ 138881 h 229533"/>
                <a:gd name="connsiteX37" fmla="*/ 64472 w 121186"/>
                <a:gd name="connsiteY37" fmla="*/ 119729 h 229533"/>
                <a:gd name="connsiteX38" fmla="*/ 120704 w 121186"/>
                <a:gd name="connsiteY38" fmla="*/ 43121 h 229533"/>
                <a:gd name="connsiteX39" fmla="*/ 109841 w 121186"/>
                <a:gd name="connsiteY39" fmla="*/ 2264 h 229533"/>
                <a:gd name="connsiteX40" fmla="*/ 100895 w 121186"/>
                <a:gd name="connsiteY40" fmla="*/ 1626 h 229533"/>
                <a:gd name="connsiteX41" fmla="*/ 100256 w 121186"/>
                <a:gd name="connsiteY41" fmla="*/ 10563 h 229533"/>
                <a:gd name="connsiteX42" fmla="*/ 103451 w 121186"/>
                <a:gd name="connsiteY42" fmla="*/ 15670 h 229533"/>
                <a:gd name="connsiteX43" fmla="*/ 17826 w 121186"/>
                <a:gd name="connsiteY43" fmla="*/ 15670 h 229533"/>
                <a:gd name="connsiteX44" fmla="*/ 21021 w 121186"/>
                <a:gd name="connsiteY44" fmla="*/ 10563 h 229533"/>
                <a:gd name="connsiteX45" fmla="*/ 20382 w 121186"/>
                <a:gd name="connsiteY45" fmla="*/ 1626 h 229533"/>
                <a:gd name="connsiteX46" fmla="*/ 11436 w 121186"/>
                <a:gd name="connsiteY46" fmla="*/ 2264 h 229533"/>
                <a:gd name="connsiteX47" fmla="*/ 36996 w 121186"/>
                <a:gd name="connsiteY47" fmla="*/ 103769 h 229533"/>
                <a:gd name="connsiteX48" fmla="*/ 41469 w 121186"/>
                <a:gd name="connsiteY48" fmla="*/ 105685 h 229533"/>
                <a:gd name="connsiteX49" fmla="*/ 45942 w 121186"/>
                <a:gd name="connsiteY49" fmla="*/ 103769 h 229533"/>
                <a:gd name="connsiteX50" fmla="*/ 45303 w 121186"/>
                <a:gd name="connsiteY50" fmla="*/ 94832 h 229533"/>
                <a:gd name="connsiteX51" fmla="*/ 40830 w 121186"/>
                <a:gd name="connsiteY51" fmla="*/ 90363 h 229533"/>
                <a:gd name="connsiteX52" fmla="*/ 79808 w 121186"/>
                <a:gd name="connsiteY52" fmla="*/ 90363 h 229533"/>
                <a:gd name="connsiteX53" fmla="*/ 56804 w 121186"/>
                <a:gd name="connsiteY53" fmla="*/ 109515 h 229533"/>
                <a:gd name="connsiteX54" fmla="*/ 573 w 121186"/>
                <a:gd name="connsiteY54" fmla="*/ 186123 h 229533"/>
                <a:gd name="connsiteX55" fmla="*/ 11436 w 121186"/>
                <a:gd name="connsiteY55" fmla="*/ 226980 h 229533"/>
                <a:gd name="connsiteX56" fmla="*/ 16548 w 121186"/>
                <a:gd name="connsiteY56" fmla="*/ 229534 h 229533"/>
                <a:gd name="connsiteX57" fmla="*/ 20382 w 121186"/>
                <a:gd name="connsiteY57" fmla="*/ 228257 h 229533"/>
                <a:gd name="connsiteX58" fmla="*/ 21021 w 121186"/>
                <a:gd name="connsiteY58" fmla="*/ 219319 h 229533"/>
                <a:gd name="connsiteX59" fmla="*/ 17826 w 121186"/>
                <a:gd name="connsiteY59" fmla="*/ 214212 h 229533"/>
                <a:gd name="connsiteX60" fmla="*/ 102812 w 121186"/>
                <a:gd name="connsiteY60" fmla="*/ 214212 h 229533"/>
                <a:gd name="connsiteX61" fmla="*/ 99617 w 121186"/>
                <a:gd name="connsiteY61" fmla="*/ 219319 h 229533"/>
                <a:gd name="connsiteX62" fmla="*/ 100256 w 121186"/>
                <a:gd name="connsiteY62" fmla="*/ 228257 h 229533"/>
                <a:gd name="connsiteX63" fmla="*/ 104090 w 121186"/>
                <a:gd name="connsiteY63" fmla="*/ 229534 h 229533"/>
                <a:gd name="connsiteX64" fmla="*/ 109202 w 121186"/>
                <a:gd name="connsiteY64" fmla="*/ 226980 h 229533"/>
                <a:gd name="connsiteX65" fmla="*/ 84281 w 121186"/>
                <a:gd name="connsiteY65" fmla="*/ 124836 h 229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121186" h="229533">
                  <a:moveTo>
                    <a:pt x="107285" y="200806"/>
                  </a:moveTo>
                  <a:lnTo>
                    <a:pt x="14631" y="200806"/>
                  </a:lnTo>
                  <a:cubicBezTo>
                    <a:pt x="14631" y="200806"/>
                    <a:pt x="13992" y="200806"/>
                    <a:pt x="13992" y="200806"/>
                  </a:cubicBezTo>
                  <a:cubicBezTo>
                    <a:pt x="13353" y="196337"/>
                    <a:pt x="13353" y="191868"/>
                    <a:pt x="13992" y="187400"/>
                  </a:cubicBezTo>
                  <a:cubicBezTo>
                    <a:pt x="13992" y="186123"/>
                    <a:pt x="14631" y="184208"/>
                    <a:pt x="14631" y="182931"/>
                  </a:cubicBezTo>
                  <a:cubicBezTo>
                    <a:pt x="14631" y="182931"/>
                    <a:pt x="14631" y="182931"/>
                    <a:pt x="14631" y="182931"/>
                  </a:cubicBezTo>
                  <a:lnTo>
                    <a:pt x="107285" y="182931"/>
                  </a:lnTo>
                  <a:cubicBezTo>
                    <a:pt x="107285" y="182931"/>
                    <a:pt x="107285" y="182931"/>
                    <a:pt x="107285" y="182931"/>
                  </a:cubicBezTo>
                  <a:cubicBezTo>
                    <a:pt x="108563" y="188676"/>
                    <a:pt x="108563" y="195060"/>
                    <a:pt x="107285" y="200806"/>
                  </a:cubicBezTo>
                  <a:cubicBezTo>
                    <a:pt x="107285" y="200806"/>
                    <a:pt x="107285" y="200806"/>
                    <a:pt x="107285" y="200806"/>
                  </a:cubicBezTo>
                  <a:moveTo>
                    <a:pt x="29967" y="151649"/>
                  </a:moveTo>
                  <a:cubicBezTo>
                    <a:pt x="29967" y="151649"/>
                    <a:pt x="29967" y="151649"/>
                    <a:pt x="29967" y="151649"/>
                  </a:cubicBezTo>
                  <a:lnTo>
                    <a:pt x="91949" y="151649"/>
                  </a:lnTo>
                  <a:cubicBezTo>
                    <a:pt x="97061" y="158033"/>
                    <a:pt x="100256" y="163779"/>
                    <a:pt x="103451" y="169524"/>
                  </a:cubicBezTo>
                  <a:lnTo>
                    <a:pt x="19104" y="169524"/>
                  </a:lnTo>
                  <a:cubicBezTo>
                    <a:pt x="21021" y="163779"/>
                    <a:pt x="24855" y="158033"/>
                    <a:pt x="29967" y="151649"/>
                  </a:cubicBezTo>
                  <a:moveTo>
                    <a:pt x="13992" y="27800"/>
                  </a:moveTo>
                  <a:lnTo>
                    <a:pt x="107285" y="27800"/>
                  </a:lnTo>
                  <a:cubicBezTo>
                    <a:pt x="107285" y="27800"/>
                    <a:pt x="107924" y="27800"/>
                    <a:pt x="107924" y="27800"/>
                  </a:cubicBezTo>
                  <a:cubicBezTo>
                    <a:pt x="108563" y="32269"/>
                    <a:pt x="108563" y="36737"/>
                    <a:pt x="107924" y="41206"/>
                  </a:cubicBezTo>
                  <a:cubicBezTo>
                    <a:pt x="107924" y="42483"/>
                    <a:pt x="107285" y="44398"/>
                    <a:pt x="107285" y="45675"/>
                  </a:cubicBezTo>
                  <a:cubicBezTo>
                    <a:pt x="107285" y="45675"/>
                    <a:pt x="107285" y="45675"/>
                    <a:pt x="107285" y="45675"/>
                  </a:cubicBezTo>
                  <a:lnTo>
                    <a:pt x="14631" y="45675"/>
                  </a:lnTo>
                  <a:cubicBezTo>
                    <a:pt x="14631" y="45675"/>
                    <a:pt x="14631" y="45675"/>
                    <a:pt x="14631" y="45675"/>
                  </a:cubicBezTo>
                  <a:cubicBezTo>
                    <a:pt x="12714" y="39291"/>
                    <a:pt x="12714" y="32907"/>
                    <a:pt x="13992" y="27800"/>
                  </a:cubicBezTo>
                  <a:cubicBezTo>
                    <a:pt x="13992" y="27800"/>
                    <a:pt x="13992" y="27800"/>
                    <a:pt x="13992" y="27800"/>
                  </a:cubicBezTo>
                  <a:moveTo>
                    <a:pt x="91949" y="76957"/>
                  </a:moveTo>
                  <a:lnTo>
                    <a:pt x="29967" y="76957"/>
                  </a:lnTo>
                  <a:cubicBezTo>
                    <a:pt x="24855" y="70573"/>
                    <a:pt x="21660" y="64827"/>
                    <a:pt x="18465" y="59081"/>
                  </a:cubicBezTo>
                  <a:lnTo>
                    <a:pt x="102812" y="59081"/>
                  </a:lnTo>
                  <a:cubicBezTo>
                    <a:pt x="100256" y="64189"/>
                    <a:pt x="96422" y="70573"/>
                    <a:pt x="91949" y="76957"/>
                  </a:cubicBezTo>
                  <a:cubicBezTo>
                    <a:pt x="91949" y="76957"/>
                    <a:pt x="91949" y="76957"/>
                    <a:pt x="91949" y="76957"/>
                  </a:cubicBezTo>
                  <a:moveTo>
                    <a:pt x="84281" y="124836"/>
                  </a:moveTo>
                  <a:cubicBezTo>
                    <a:pt x="81725" y="122283"/>
                    <a:pt x="77892" y="122921"/>
                    <a:pt x="75335" y="125475"/>
                  </a:cubicBezTo>
                  <a:cubicBezTo>
                    <a:pt x="72779" y="128028"/>
                    <a:pt x="73418" y="131859"/>
                    <a:pt x="75974" y="134412"/>
                  </a:cubicBezTo>
                  <a:cubicBezTo>
                    <a:pt x="77892" y="135689"/>
                    <a:pt x="79169" y="137604"/>
                    <a:pt x="80447" y="138881"/>
                  </a:cubicBezTo>
                  <a:lnTo>
                    <a:pt x="41469" y="138881"/>
                  </a:lnTo>
                  <a:cubicBezTo>
                    <a:pt x="47859" y="132497"/>
                    <a:pt x="55527" y="126113"/>
                    <a:pt x="64472" y="119729"/>
                  </a:cubicBezTo>
                  <a:cubicBezTo>
                    <a:pt x="106646" y="89725"/>
                    <a:pt x="118148" y="61635"/>
                    <a:pt x="120704" y="43121"/>
                  </a:cubicBezTo>
                  <a:cubicBezTo>
                    <a:pt x="122621" y="27800"/>
                    <a:pt x="118787" y="13117"/>
                    <a:pt x="109841" y="2264"/>
                  </a:cubicBezTo>
                  <a:cubicBezTo>
                    <a:pt x="107285" y="-290"/>
                    <a:pt x="103451" y="-928"/>
                    <a:pt x="100895" y="1626"/>
                  </a:cubicBezTo>
                  <a:cubicBezTo>
                    <a:pt x="98339" y="4179"/>
                    <a:pt x="97700" y="8010"/>
                    <a:pt x="100256" y="10563"/>
                  </a:cubicBezTo>
                  <a:cubicBezTo>
                    <a:pt x="101534" y="11840"/>
                    <a:pt x="102812" y="13755"/>
                    <a:pt x="103451" y="15670"/>
                  </a:cubicBezTo>
                  <a:lnTo>
                    <a:pt x="17826" y="15670"/>
                  </a:lnTo>
                  <a:cubicBezTo>
                    <a:pt x="19104" y="13755"/>
                    <a:pt x="19743" y="12478"/>
                    <a:pt x="21021" y="10563"/>
                  </a:cubicBezTo>
                  <a:cubicBezTo>
                    <a:pt x="22938" y="8010"/>
                    <a:pt x="22938" y="3541"/>
                    <a:pt x="20382" y="1626"/>
                  </a:cubicBezTo>
                  <a:cubicBezTo>
                    <a:pt x="17826" y="-928"/>
                    <a:pt x="13353" y="-290"/>
                    <a:pt x="11436" y="2264"/>
                  </a:cubicBezTo>
                  <a:cubicBezTo>
                    <a:pt x="-5178" y="22693"/>
                    <a:pt x="-9012" y="61635"/>
                    <a:pt x="36996" y="103769"/>
                  </a:cubicBezTo>
                  <a:cubicBezTo>
                    <a:pt x="38274" y="105046"/>
                    <a:pt x="39552" y="105685"/>
                    <a:pt x="41469" y="105685"/>
                  </a:cubicBezTo>
                  <a:cubicBezTo>
                    <a:pt x="43386" y="105685"/>
                    <a:pt x="44664" y="105046"/>
                    <a:pt x="45942" y="103769"/>
                  </a:cubicBezTo>
                  <a:cubicBezTo>
                    <a:pt x="48498" y="101216"/>
                    <a:pt x="47859" y="97385"/>
                    <a:pt x="45303" y="94832"/>
                  </a:cubicBezTo>
                  <a:cubicBezTo>
                    <a:pt x="44025" y="93555"/>
                    <a:pt x="42108" y="92278"/>
                    <a:pt x="40830" y="90363"/>
                  </a:cubicBezTo>
                  <a:lnTo>
                    <a:pt x="79808" y="90363"/>
                  </a:lnTo>
                  <a:cubicBezTo>
                    <a:pt x="73418" y="96747"/>
                    <a:pt x="65750" y="103131"/>
                    <a:pt x="56804" y="109515"/>
                  </a:cubicBezTo>
                  <a:cubicBezTo>
                    <a:pt x="14631" y="139520"/>
                    <a:pt x="3129" y="167609"/>
                    <a:pt x="573" y="186123"/>
                  </a:cubicBezTo>
                  <a:cubicBezTo>
                    <a:pt x="-1344" y="201444"/>
                    <a:pt x="2490" y="216127"/>
                    <a:pt x="11436" y="226980"/>
                  </a:cubicBezTo>
                  <a:cubicBezTo>
                    <a:pt x="12714" y="228257"/>
                    <a:pt x="14631" y="229534"/>
                    <a:pt x="16548" y="229534"/>
                  </a:cubicBezTo>
                  <a:cubicBezTo>
                    <a:pt x="17826" y="229534"/>
                    <a:pt x="19104" y="228895"/>
                    <a:pt x="20382" y="228257"/>
                  </a:cubicBezTo>
                  <a:cubicBezTo>
                    <a:pt x="22938" y="225703"/>
                    <a:pt x="23577" y="221873"/>
                    <a:pt x="21021" y="219319"/>
                  </a:cubicBezTo>
                  <a:cubicBezTo>
                    <a:pt x="19743" y="218043"/>
                    <a:pt x="18465" y="216127"/>
                    <a:pt x="17826" y="214212"/>
                  </a:cubicBezTo>
                  <a:lnTo>
                    <a:pt x="102812" y="214212"/>
                  </a:lnTo>
                  <a:cubicBezTo>
                    <a:pt x="101534" y="216127"/>
                    <a:pt x="100895" y="217404"/>
                    <a:pt x="99617" y="219319"/>
                  </a:cubicBezTo>
                  <a:cubicBezTo>
                    <a:pt x="97700" y="221873"/>
                    <a:pt x="97700" y="226342"/>
                    <a:pt x="100256" y="228257"/>
                  </a:cubicBezTo>
                  <a:cubicBezTo>
                    <a:pt x="101534" y="229534"/>
                    <a:pt x="102812" y="229534"/>
                    <a:pt x="104090" y="229534"/>
                  </a:cubicBezTo>
                  <a:cubicBezTo>
                    <a:pt x="106007" y="229534"/>
                    <a:pt x="107924" y="228895"/>
                    <a:pt x="109202" y="226980"/>
                  </a:cubicBezTo>
                  <a:cubicBezTo>
                    <a:pt x="126455" y="205913"/>
                    <a:pt x="130289" y="166971"/>
                    <a:pt x="84281" y="124836"/>
                  </a:cubicBezTo>
                </a:path>
              </a:pathLst>
            </a:custGeom>
            <a:grpFill/>
            <a:ln w="639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nvGrpSpPr>
          <p:cNvPr id="40" name="Graphic 1100">
            <a:extLst>
              <a:ext uri="{FF2B5EF4-FFF2-40B4-BE49-F238E27FC236}">
                <a16:creationId xmlns:a16="http://schemas.microsoft.com/office/drawing/2014/main" id="{B207FBA5-AD55-425A-B063-D39A789731D8}"/>
              </a:ext>
            </a:extLst>
          </p:cNvPr>
          <p:cNvGrpSpPr/>
          <p:nvPr/>
        </p:nvGrpSpPr>
        <p:grpSpPr>
          <a:xfrm>
            <a:off x="130983" y="3170813"/>
            <a:ext cx="457200" cy="457200"/>
            <a:chOff x="4661459" y="3343617"/>
            <a:chExt cx="362313" cy="361971"/>
          </a:xfrm>
          <a:solidFill>
            <a:schemeClr val="bg1"/>
          </a:solidFill>
        </p:grpSpPr>
        <p:sp>
          <p:nvSpPr>
            <p:cNvPr id="41" name="Graphic 1100">
              <a:extLst>
                <a:ext uri="{FF2B5EF4-FFF2-40B4-BE49-F238E27FC236}">
                  <a16:creationId xmlns:a16="http://schemas.microsoft.com/office/drawing/2014/main" id="{6098CCDF-2983-4F87-A06D-745E369E20CC}"/>
                </a:ext>
              </a:extLst>
            </p:cNvPr>
            <p:cNvSpPr/>
            <p:nvPr/>
          </p:nvSpPr>
          <p:spPr>
            <a:xfrm>
              <a:off x="4661459" y="3343617"/>
              <a:ext cx="362313" cy="361971"/>
            </a:xfrm>
            <a:custGeom>
              <a:avLst/>
              <a:gdLst>
                <a:gd name="connsiteX0" fmla="*/ 181474 w 362313"/>
                <a:gd name="connsiteY0" fmla="*/ 0 h 361971"/>
                <a:gd name="connsiteX1" fmla="*/ 0 w 362313"/>
                <a:gd name="connsiteY1" fmla="*/ 180667 h 361971"/>
                <a:gd name="connsiteX2" fmla="*/ 180835 w 362313"/>
                <a:gd name="connsiteY2" fmla="*/ 361972 h 361971"/>
                <a:gd name="connsiteX3" fmla="*/ 362310 w 362313"/>
                <a:gd name="connsiteY3" fmla="*/ 181305 h 361971"/>
                <a:gd name="connsiteX4" fmla="*/ 362310 w 362313"/>
                <a:gd name="connsiteY4" fmla="*/ 181305 h 361971"/>
                <a:gd name="connsiteX5" fmla="*/ 181474 w 362313"/>
                <a:gd name="connsiteY5" fmla="*/ 0 h 361971"/>
                <a:gd name="connsiteX6" fmla="*/ 181474 w 362313"/>
                <a:gd name="connsiteY6" fmla="*/ 0 h 361971"/>
                <a:gd name="connsiteX7" fmla="*/ 181474 w 362313"/>
                <a:gd name="connsiteY7" fmla="*/ 349204 h 361971"/>
                <a:gd name="connsiteX8" fmla="*/ 12780 w 362313"/>
                <a:gd name="connsiteY8" fmla="*/ 181305 h 361971"/>
                <a:gd name="connsiteX9" fmla="*/ 180835 w 362313"/>
                <a:gd name="connsiteY9" fmla="*/ 12768 h 361971"/>
                <a:gd name="connsiteX10" fmla="*/ 349530 w 362313"/>
                <a:gd name="connsiteY10" fmla="*/ 180667 h 361971"/>
                <a:gd name="connsiteX11" fmla="*/ 349530 w 362313"/>
                <a:gd name="connsiteY11" fmla="*/ 180667 h 361971"/>
                <a:gd name="connsiteX12" fmla="*/ 181474 w 362313"/>
                <a:gd name="connsiteY12" fmla="*/ 349204 h 361971"/>
                <a:gd name="connsiteX13" fmla="*/ 181474 w 362313"/>
                <a:gd name="connsiteY13" fmla="*/ 349204 h 36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2313" h="361971">
                  <a:moveTo>
                    <a:pt x="181474" y="0"/>
                  </a:moveTo>
                  <a:cubicBezTo>
                    <a:pt x="81152" y="0"/>
                    <a:pt x="0" y="81077"/>
                    <a:pt x="0" y="180667"/>
                  </a:cubicBezTo>
                  <a:cubicBezTo>
                    <a:pt x="0" y="280257"/>
                    <a:pt x="81152" y="361972"/>
                    <a:pt x="180835" y="361972"/>
                  </a:cubicBezTo>
                  <a:cubicBezTo>
                    <a:pt x="280518" y="361972"/>
                    <a:pt x="362310" y="280895"/>
                    <a:pt x="362310" y="181305"/>
                  </a:cubicBezTo>
                  <a:lnTo>
                    <a:pt x="362310" y="181305"/>
                  </a:lnTo>
                  <a:cubicBezTo>
                    <a:pt x="362948" y="81077"/>
                    <a:pt x="281796" y="0"/>
                    <a:pt x="181474" y="0"/>
                  </a:cubicBezTo>
                  <a:cubicBezTo>
                    <a:pt x="182113" y="0"/>
                    <a:pt x="181474" y="0"/>
                    <a:pt x="181474" y="0"/>
                  </a:cubicBezTo>
                  <a:close/>
                  <a:moveTo>
                    <a:pt x="181474" y="349204"/>
                  </a:moveTo>
                  <a:cubicBezTo>
                    <a:pt x="88181" y="349204"/>
                    <a:pt x="12780" y="273873"/>
                    <a:pt x="12780" y="181305"/>
                  </a:cubicBezTo>
                  <a:cubicBezTo>
                    <a:pt x="12780" y="88738"/>
                    <a:pt x="88181" y="12768"/>
                    <a:pt x="180835" y="12768"/>
                  </a:cubicBezTo>
                  <a:cubicBezTo>
                    <a:pt x="274128" y="12768"/>
                    <a:pt x="349530" y="88099"/>
                    <a:pt x="349530" y="180667"/>
                  </a:cubicBezTo>
                  <a:lnTo>
                    <a:pt x="349530" y="180667"/>
                  </a:lnTo>
                  <a:cubicBezTo>
                    <a:pt x="350168" y="273873"/>
                    <a:pt x="274767" y="349204"/>
                    <a:pt x="181474" y="349204"/>
                  </a:cubicBezTo>
                  <a:lnTo>
                    <a:pt x="181474" y="349204"/>
                  </a:lnTo>
                  <a:close/>
                </a:path>
              </a:pathLst>
            </a:custGeom>
            <a:grpFill/>
            <a:ln w="639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42" name="Graphic 1100">
              <a:extLst>
                <a:ext uri="{FF2B5EF4-FFF2-40B4-BE49-F238E27FC236}">
                  <a16:creationId xmlns:a16="http://schemas.microsoft.com/office/drawing/2014/main" id="{54539F58-F56B-45F2-AEB8-4CADE2CE43D7}"/>
                </a:ext>
              </a:extLst>
            </p:cNvPr>
            <p:cNvSpPr/>
            <p:nvPr/>
          </p:nvSpPr>
          <p:spPr>
            <a:xfrm>
              <a:off x="4734943" y="3445761"/>
              <a:ext cx="215979" cy="157684"/>
            </a:xfrm>
            <a:custGeom>
              <a:avLst/>
              <a:gdLst>
                <a:gd name="connsiteX0" fmla="*/ 209590 w 215979"/>
                <a:gd name="connsiteY0" fmla="*/ 0 h 157684"/>
                <a:gd name="connsiteX1" fmla="*/ 6390 w 215979"/>
                <a:gd name="connsiteY1" fmla="*/ 0 h 157684"/>
                <a:gd name="connsiteX2" fmla="*/ 0 w 215979"/>
                <a:gd name="connsiteY2" fmla="*/ 6384 h 157684"/>
                <a:gd name="connsiteX3" fmla="*/ 0 w 215979"/>
                <a:gd name="connsiteY3" fmla="*/ 151300 h 157684"/>
                <a:gd name="connsiteX4" fmla="*/ 6390 w 215979"/>
                <a:gd name="connsiteY4" fmla="*/ 157684 h 157684"/>
                <a:gd name="connsiteX5" fmla="*/ 209590 w 215979"/>
                <a:gd name="connsiteY5" fmla="*/ 157684 h 157684"/>
                <a:gd name="connsiteX6" fmla="*/ 215980 w 215979"/>
                <a:gd name="connsiteY6" fmla="*/ 151300 h 157684"/>
                <a:gd name="connsiteX7" fmla="*/ 215980 w 215979"/>
                <a:gd name="connsiteY7" fmla="*/ 6384 h 157684"/>
                <a:gd name="connsiteX8" fmla="*/ 209590 w 215979"/>
                <a:gd name="connsiteY8" fmla="*/ 0 h 157684"/>
                <a:gd name="connsiteX9" fmla="*/ 203200 w 215979"/>
                <a:gd name="connsiteY9" fmla="*/ 12768 h 157684"/>
                <a:gd name="connsiteX10" fmla="*/ 203200 w 215979"/>
                <a:gd name="connsiteY10" fmla="*/ 116827 h 157684"/>
                <a:gd name="connsiteX11" fmla="*/ 178918 w 215979"/>
                <a:gd name="connsiteY11" fmla="*/ 82354 h 157684"/>
                <a:gd name="connsiteX12" fmla="*/ 174445 w 215979"/>
                <a:gd name="connsiteY12" fmla="*/ 79800 h 157684"/>
                <a:gd name="connsiteX13" fmla="*/ 169333 w 215979"/>
                <a:gd name="connsiteY13" fmla="*/ 81715 h 157684"/>
                <a:gd name="connsiteX14" fmla="*/ 141217 w 215979"/>
                <a:gd name="connsiteY14" fmla="*/ 109805 h 157684"/>
                <a:gd name="connsiteX15" fmla="*/ 80513 w 215979"/>
                <a:gd name="connsiteY15" fmla="*/ 49157 h 157684"/>
                <a:gd name="connsiteX16" fmla="*/ 71567 w 215979"/>
                <a:gd name="connsiteY16" fmla="*/ 49157 h 157684"/>
                <a:gd name="connsiteX17" fmla="*/ 71567 w 215979"/>
                <a:gd name="connsiteY17" fmla="*/ 49157 h 157684"/>
                <a:gd name="connsiteX18" fmla="*/ 13419 w 215979"/>
                <a:gd name="connsiteY18" fmla="*/ 107251 h 157684"/>
                <a:gd name="connsiteX19" fmla="*/ 13419 w 215979"/>
                <a:gd name="connsiteY19" fmla="*/ 12768 h 157684"/>
                <a:gd name="connsiteX20" fmla="*/ 203200 w 215979"/>
                <a:gd name="connsiteY20" fmla="*/ 12768 h 157684"/>
                <a:gd name="connsiteX21" fmla="*/ 12780 w 215979"/>
                <a:gd name="connsiteY21" fmla="*/ 144916 h 157684"/>
                <a:gd name="connsiteX22" fmla="*/ 12780 w 215979"/>
                <a:gd name="connsiteY22" fmla="*/ 125126 h 157684"/>
                <a:gd name="connsiteX23" fmla="*/ 75401 w 215979"/>
                <a:gd name="connsiteY23" fmla="*/ 62563 h 157684"/>
                <a:gd name="connsiteX24" fmla="*/ 136106 w 215979"/>
                <a:gd name="connsiteY24" fmla="*/ 123211 h 157684"/>
                <a:gd name="connsiteX25" fmla="*/ 145052 w 215979"/>
                <a:gd name="connsiteY25" fmla="*/ 123211 h 157684"/>
                <a:gd name="connsiteX26" fmla="*/ 172528 w 215979"/>
                <a:gd name="connsiteY26" fmla="*/ 95760 h 157684"/>
                <a:gd name="connsiteX27" fmla="*/ 203200 w 215979"/>
                <a:gd name="connsiteY27" fmla="*/ 138533 h 157684"/>
                <a:gd name="connsiteX28" fmla="*/ 203200 w 215979"/>
                <a:gd name="connsiteY28" fmla="*/ 144916 h 157684"/>
                <a:gd name="connsiteX29" fmla="*/ 12780 w 215979"/>
                <a:gd name="connsiteY29" fmla="*/ 144916 h 157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15979" h="157684">
                  <a:moveTo>
                    <a:pt x="209590" y="0"/>
                  </a:moveTo>
                  <a:lnTo>
                    <a:pt x="6390" y="0"/>
                  </a:lnTo>
                  <a:cubicBezTo>
                    <a:pt x="2556" y="0"/>
                    <a:pt x="0" y="2554"/>
                    <a:pt x="0" y="6384"/>
                  </a:cubicBezTo>
                  <a:lnTo>
                    <a:pt x="0" y="151300"/>
                  </a:lnTo>
                  <a:cubicBezTo>
                    <a:pt x="0" y="155131"/>
                    <a:pt x="2556" y="157684"/>
                    <a:pt x="6390" y="157684"/>
                  </a:cubicBezTo>
                  <a:lnTo>
                    <a:pt x="209590" y="157684"/>
                  </a:lnTo>
                  <a:cubicBezTo>
                    <a:pt x="213424" y="157684"/>
                    <a:pt x="215980" y="155131"/>
                    <a:pt x="215980" y="151300"/>
                  </a:cubicBezTo>
                  <a:lnTo>
                    <a:pt x="215980" y="6384"/>
                  </a:lnTo>
                  <a:cubicBezTo>
                    <a:pt x="215980" y="3192"/>
                    <a:pt x="213424" y="0"/>
                    <a:pt x="209590" y="0"/>
                  </a:cubicBezTo>
                  <a:close/>
                  <a:moveTo>
                    <a:pt x="203200" y="12768"/>
                  </a:moveTo>
                  <a:lnTo>
                    <a:pt x="203200" y="116827"/>
                  </a:lnTo>
                  <a:lnTo>
                    <a:pt x="178918" y="82354"/>
                  </a:lnTo>
                  <a:cubicBezTo>
                    <a:pt x="177640" y="81077"/>
                    <a:pt x="176362" y="79800"/>
                    <a:pt x="174445" y="79800"/>
                  </a:cubicBezTo>
                  <a:cubicBezTo>
                    <a:pt x="172528" y="79800"/>
                    <a:pt x="170611" y="80438"/>
                    <a:pt x="169333" y="81715"/>
                  </a:cubicBezTo>
                  <a:lnTo>
                    <a:pt x="141217" y="109805"/>
                  </a:lnTo>
                  <a:lnTo>
                    <a:pt x="80513" y="49157"/>
                  </a:lnTo>
                  <a:cubicBezTo>
                    <a:pt x="77957" y="46603"/>
                    <a:pt x="74123" y="46603"/>
                    <a:pt x="71567" y="49157"/>
                  </a:cubicBezTo>
                  <a:cubicBezTo>
                    <a:pt x="71567" y="49157"/>
                    <a:pt x="71567" y="49157"/>
                    <a:pt x="71567" y="49157"/>
                  </a:cubicBezTo>
                  <a:lnTo>
                    <a:pt x="13419" y="107251"/>
                  </a:lnTo>
                  <a:lnTo>
                    <a:pt x="13419" y="12768"/>
                  </a:lnTo>
                  <a:lnTo>
                    <a:pt x="203200" y="12768"/>
                  </a:lnTo>
                  <a:close/>
                  <a:moveTo>
                    <a:pt x="12780" y="144916"/>
                  </a:moveTo>
                  <a:lnTo>
                    <a:pt x="12780" y="125126"/>
                  </a:lnTo>
                  <a:lnTo>
                    <a:pt x="75401" y="62563"/>
                  </a:lnTo>
                  <a:lnTo>
                    <a:pt x="136106" y="123211"/>
                  </a:lnTo>
                  <a:cubicBezTo>
                    <a:pt x="138662" y="125765"/>
                    <a:pt x="142496" y="125765"/>
                    <a:pt x="145052" y="123211"/>
                  </a:cubicBezTo>
                  <a:lnTo>
                    <a:pt x="172528" y="95760"/>
                  </a:lnTo>
                  <a:lnTo>
                    <a:pt x="203200" y="138533"/>
                  </a:lnTo>
                  <a:lnTo>
                    <a:pt x="203200" y="144916"/>
                  </a:lnTo>
                  <a:lnTo>
                    <a:pt x="12780" y="144916"/>
                  </a:lnTo>
                  <a:close/>
                </a:path>
              </a:pathLst>
            </a:custGeom>
            <a:grpFill/>
            <a:ln w="639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43" name="Graphic 1100">
              <a:extLst>
                <a:ext uri="{FF2B5EF4-FFF2-40B4-BE49-F238E27FC236}">
                  <a16:creationId xmlns:a16="http://schemas.microsoft.com/office/drawing/2014/main" id="{58691CD7-96AF-4F8D-A175-C9A3B02A89C4}"/>
                </a:ext>
              </a:extLst>
            </p:cNvPr>
            <p:cNvSpPr/>
            <p:nvPr/>
          </p:nvSpPr>
          <p:spPr>
            <a:xfrm>
              <a:off x="4867215" y="3483427"/>
              <a:ext cx="24281" cy="24259"/>
            </a:xfrm>
            <a:custGeom>
              <a:avLst/>
              <a:gdLst>
                <a:gd name="connsiteX0" fmla="*/ 12141 w 24281"/>
                <a:gd name="connsiteY0" fmla="*/ 24259 h 24259"/>
                <a:gd name="connsiteX1" fmla="*/ 24282 w 24281"/>
                <a:gd name="connsiteY1" fmla="*/ 12129 h 24259"/>
                <a:gd name="connsiteX2" fmla="*/ 12141 w 24281"/>
                <a:gd name="connsiteY2" fmla="*/ 0 h 24259"/>
                <a:gd name="connsiteX3" fmla="*/ 0 w 24281"/>
                <a:gd name="connsiteY3" fmla="*/ 12129 h 24259"/>
                <a:gd name="connsiteX4" fmla="*/ 0 w 24281"/>
                <a:gd name="connsiteY4" fmla="*/ 12129 h 24259"/>
                <a:gd name="connsiteX5" fmla="*/ 12141 w 24281"/>
                <a:gd name="connsiteY5" fmla="*/ 24259 h 24259"/>
                <a:gd name="connsiteX6" fmla="*/ 12141 w 24281"/>
                <a:gd name="connsiteY6" fmla="*/ 11491 h 24259"/>
                <a:gd name="connsiteX7" fmla="*/ 12780 w 24281"/>
                <a:gd name="connsiteY7" fmla="*/ 12129 h 24259"/>
                <a:gd name="connsiteX8" fmla="*/ 12780 w 24281"/>
                <a:gd name="connsiteY8" fmla="*/ 12129 h 24259"/>
                <a:gd name="connsiteX9" fmla="*/ 11502 w 24281"/>
                <a:gd name="connsiteY9" fmla="*/ 12129 h 24259"/>
                <a:gd name="connsiteX10" fmla="*/ 12141 w 24281"/>
                <a:gd name="connsiteY10" fmla="*/ 11491 h 24259"/>
                <a:gd name="connsiteX11" fmla="*/ 12141 w 24281"/>
                <a:gd name="connsiteY11" fmla="*/ 11491 h 24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281" h="24259">
                  <a:moveTo>
                    <a:pt x="12141" y="24259"/>
                  </a:moveTo>
                  <a:cubicBezTo>
                    <a:pt x="18531" y="24259"/>
                    <a:pt x="24282" y="19152"/>
                    <a:pt x="24282" y="12129"/>
                  </a:cubicBezTo>
                  <a:cubicBezTo>
                    <a:pt x="24282" y="5745"/>
                    <a:pt x="19170" y="0"/>
                    <a:pt x="12141" y="0"/>
                  </a:cubicBezTo>
                  <a:cubicBezTo>
                    <a:pt x="5112" y="0"/>
                    <a:pt x="0" y="5107"/>
                    <a:pt x="0" y="12129"/>
                  </a:cubicBezTo>
                  <a:cubicBezTo>
                    <a:pt x="0" y="12129"/>
                    <a:pt x="0" y="12129"/>
                    <a:pt x="0" y="12129"/>
                  </a:cubicBezTo>
                  <a:cubicBezTo>
                    <a:pt x="0" y="19152"/>
                    <a:pt x="5751" y="24259"/>
                    <a:pt x="12141" y="24259"/>
                  </a:cubicBezTo>
                  <a:close/>
                  <a:moveTo>
                    <a:pt x="12141" y="11491"/>
                  </a:moveTo>
                  <a:cubicBezTo>
                    <a:pt x="12780" y="11491"/>
                    <a:pt x="12780" y="12129"/>
                    <a:pt x="12780" y="12129"/>
                  </a:cubicBezTo>
                  <a:cubicBezTo>
                    <a:pt x="12780" y="12129"/>
                    <a:pt x="12780" y="12129"/>
                    <a:pt x="12780" y="12129"/>
                  </a:cubicBezTo>
                  <a:cubicBezTo>
                    <a:pt x="12780" y="12768"/>
                    <a:pt x="11502" y="12768"/>
                    <a:pt x="11502" y="12129"/>
                  </a:cubicBezTo>
                  <a:cubicBezTo>
                    <a:pt x="11502" y="12129"/>
                    <a:pt x="11502" y="11491"/>
                    <a:pt x="12141" y="11491"/>
                  </a:cubicBezTo>
                  <a:cubicBezTo>
                    <a:pt x="12141" y="11491"/>
                    <a:pt x="12141" y="11491"/>
                    <a:pt x="12141" y="11491"/>
                  </a:cubicBezTo>
                  <a:close/>
                </a:path>
              </a:pathLst>
            </a:custGeom>
            <a:grpFill/>
            <a:ln w="639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sp>
        <p:nvSpPr>
          <p:cNvPr id="62" name="TextBox 61">
            <a:extLst>
              <a:ext uri="{FF2B5EF4-FFF2-40B4-BE49-F238E27FC236}">
                <a16:creationId xmlns:a16="http://schemas.microsoft.com/office/drawing/2014/main" id="{4D2EA54E-5E63-428B-AC10-0DAF76221921}"/>
              </a:ext>
            </a:extLst>
          </p:cNvPr>
          <p:cNvSpPr txBox="1"/>
          <p:nvPr/>
        </p:nvSpPr>
        <p:spPr>
          <a:xfrm>
            <a:off x="1" y="5925391"/>
            <a:ext cx="12192000" cy="558774"/>
          </a:xfrm>
          <a:prstGeom prst="rect">
            <a:avLst/>
          </a:prstGeom>
          <a:solidFill>
            <a:schemeClr val="tx1"/>
          </a:solidFill>
        </p:spPr>
        <p:txBody>
          <a:bodyPr wrap="square" tIns="0" bIns="9144"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200" b="1" kern="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We are publishing a Generative AI Dossier in late June that will cover prominent applications of the technology across all industries. In addition, each use case will be evaluated using </a:t>
            </a:r>
            <a:r>
              <a:rPr lang="en-US" sz="1200" b="1" kern="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hlinkClick r:id="rId17"/>
              </a:rPr>
              <a:t>Deloitte’s Technology Trust Ethics (TTE) Framework  </a:t>
            </a:r>
            <a:r>
              <a:rPr lang="en-US" sz="1200" b="1" kern="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to help organizations implement them in a safe and trustworthy manner</a:t>
            </a:r>
            <a:endParaRPr kumimoji="0" lang="de-DE" sz="1200" b="1" u="none" strike="noStrike" kern="0" cap="none" spc="0" normalizeH="0" baseline="0" noProof="0">
              <a:ln>
                <a:noFill/>
              </a:ln>
              <a:solidFill>
                <a:schemeClr val="bg1"/>
              </a:solidFill>
              <a:effectLst/>
              <a:uLnTx/>
              <a:uFillTx/>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72" name="TextBox 71">
            <a:extLst>
              <a:ext uri="{FF2B5EF4-FFF2-40B4-BE49-F238E27FC236}">
                <a16:creationId xmlns:a16="http://schemas.microsoft.com/office/drawing/2014/main" id="{4BB97227-C5EA-4537-84C7-FA8E276A2CFD}"/>
              </a:ext>
            </a:extLst>
          </p:cNvPr>
          <p:cNvSpPr txBox="1"/>
          <p:nvPr/>
        </p:nvSpPr>
        <p:spPr>
          <a:xfrm>
            <a:off x="5005798" y="6572250"/>
            <a:ext cx="2180405" cy="215444"/>
          </a:xfrm>
          <a:prstGeom prst="rect">
            <a:avLst/>
          </a:prstGeom>
          <a:noFill/>
        </p:spPr>
        <p:txBody>
          <a:bodyPr wrap="none" rtlCol="0">
            <a:spAutoFit/>
          </a:bodyPr>
          <a:lstStyle/>
          <a:p>
            <a:pPr algn="ctr"/>
            <a:r>
              <a:rPr lang="en-US" sz="800"/>
              <a:t>Privileged and confidential – Do not share</a:t>
            </a:r>
          </a:p>
        </p:txBody>
      </p:sp>
    </p:spTree>
    <p:extLst>
      <p:ext uri="{BB962C8B-B14F-4D97-AF65-F5344CB8AC3E}">
        <p14:creationId xmlns:p14="http://schemas.microsoft.com/office/powerpoint/2010/main" val="2865932621"/>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BF3E44E6-6074-4BCF-8A6E-1D6DA8ABF4EA}"/>
              </a:ext>
            </a:extLst>
          </p:cNvPr>
          <p:cNvSpPr txBox="1">
            <a:spLocks/>
          </p:cNvSpPr>
          <p:nvPr/>
        </p:nvSpPr>
        <p:spPr>
          <a:xfrm>
            <a:off x="469901" y="2635831"/>
            <a:ext cx="5626099" cy="1592403"/>
          </a:xfrm>
          <a:prstGeom prst="rect">
            <a:avLst/>
          </a:prstGeom>
        </p:spPr>
        <p:txBody>
          <a:bodyPr/>
          <a:lstStyle>
            <a:lvl1pPr algn="l" defTabSz="685788" rtl="0" eaLnBrk="1" latinLnBrk="0" hangingPunct="1">
              <a:spcBef>
                <a:spcPct val="0"/>
              </a:spcBef>
              <a:buNone/>
              <a:defRPr sz="2100" kern="1200">
                <a:solidFill>
                  <a:schemeClr val="tx1"/>
                </a:solidFill>
                <a:latin typeface="+mn-lt"/>
                <a:ea typeface="+mj-ea"/>
                <a:cs typeface="Calibri Light" panose="020F0302020204030204" pitchFamily="34" charset="0"/>
              </a:defRPr>
            </a:lvl1pPr>
          </a:lstStyle>
          <a:p>
            <a:r>
              <a:rPr lang="en-US" sz="5400" b="1" i="1">
                <a:solidFill>
                  <a:schemeClr val="bg1"/>
                </a:solidFill>
                <a:latin typeface="Open Sans" panose="020B0606030504020204" pitchFamily="34" charset="0"/>
              </a:rPr>
              <a:t>Appendix</a:t>
            </a:r>
          </a:p>
        </p:txBody>
      </p:sp>
      <p:pic>
        <p:nvPicPr>
          <p:cNvPr id="4" name="Picture 3">
            <a:extLst>
              <a:ext uri="{FF2B5EF4-FFF2-40B4-BE49-F238E27FC236}">
                <a16:creationId xmlns:a16="http://schemas.microsoft.com/office/drawing/2014/main" id="{0EE25D97-2F76-4BD3-8E68-3BAA15B0E8F1}"/>
              </a:ext>
            </a:extLst>
          </p:cNvPr>
          <p:cNvPicPr>
            <a:picLocks noChangeAspect="1"/>
          </p:cNvPicPr>
          <p:nvPr/>
        </p:nvPicPr>
        <p:blipFill>
          <a:blip r:embed="rId2"/>
          <a:stretch>
            <a:fillRect/>
          </a:stretch>
        </p:blipFill>
        <p:spPr>
          <a:xfrm>
            <a:off x="6169278" y="628649"/>
            <a:ext cx="5898897" cy="5857875"/>
          </a:xfrm>
          <a:prstGeom prst="ellipse">
            <a:avLst/>
          </a:prstGeom>
        </p:spPr>
      </p:pic>
    </p:spTree>
    <p:extLst>
      <p:ext uri="{BB962C8B-B14F-4D97-AF65-F5344CB8AC3E}">
        <p14:creationId xmlns:p14="http://schemas.microsoft.com/office/powerpoint/2010/main" val="1004791218"/>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795"/>
        <p:cNvGrpSpPr/>
        <p:nvPr/>
      </p:nvGrpSpPr>
      <p:grpSpPr>
        <a:xfrm>
          <a:off x="0" y="0"/>
          <a:ext cx="0" cy="0"/>
          <a:chOff x="0" y="0"/>
          <a:chExt cx="0" cy="0"/>
        </a:xfrm>
      </p:grpSpPr>
      <p:graphicFrame>
        <p:nvGraphicFramePr>
          <p:cNvPr id="23" name="Object 22" hidden="1">
            <a:extLst>
              <a:ext uri="{FF2B5EF4-FFF2-40B4-BE49-F238E27FC236}">
                <a16:creationId xmlns:a16="http://schemas.microsoft.com/office/drawing/2014/main" id="{3F79257E-F494-08EC-E36F-A17A3CD5D008}"/>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89" imgH="367" progId="TCLayout.ActiveDocument.1">
                  <p:embed/>
                </p:oleObj>
              </mc:Choice>
              <mc:Fallback>
                <p:oleObj name="think-cell Slide" r:id="rId4" imgW="389" imgH="367" progId="TCLayout.ActiveDocument.1">
                  <p:embed/>
                  <p:pic>
                    <p:nvPicPr>
                      <p:cNvPr id="23" name="Object 22" hidden="1">
                        <a:extLst>
                          <a:ext uri="{FF2B5EF4-FFF2-40B4-BE49-F238E27FC236}">
                            <a16:creationId xmlns:a16="http://schemas.microsoft.com/office/drawing/2014/main" id="{3F79257E-F494-08EC-E36F-A17A3CD5D008}"/>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graphicFrame>
        <p:nvGraphicFramePr>
          <p:cNvPr id="800" name="Google Shape;800;g21cc76bdced_0_0"/>
          <p:cNvGraphicFramePr/>
          <p:nvPr/>
        </p:nvGraphicFramePr>
        <p:xfrm>
          <a:off x="469900" y="926232"/>
          <a:ext cx="11252201" cy="5646845"/>
        </p:xfrm>
        <a:graphic>
          <a:graphicData uri="http://schemas.openxmlformats.org/drawingml/2006/table">
            <a:tbl>
              <a:tblPr>
                <a:tableStyleId>{2D5ABB26-0587-4C30-8999-92F81FD0307C}</a:tableStyleId>
              </a:tblPr>
              <a:tblGrid>
                <a:gridCol w="1550041">
                  <a:extLst>
                    <a:ext uri="{9D8B030D-6E8A-4147-A177-3AD203B41FA5}">
                      <a16:colId xmlns:a16="http://schemas.microsoft.com/office/drawing/2014/main" val="20000"/>
                    </a:ext>
                  </a:extLst>
                </a:gridCol>
                <a:gridCol w="3990894">
                  <a:extLst>
                    <a:ext uri="{9D8B030D-6E8A-4147-A177-3AD203B41FA5}">
                      <a16:colId xmlns:a16="http://schemas.microsoft.com/office/drawing/2014/main" val="3992773402"/>
                    </a:ext>
                  </a:extLst>
                </a:gridCol>
                <a:gridCol w="3099048">
                  <a:extLst>
                    <a:ext uri="{9D8B030D-6E8A-4147-A177-3AD203B41FA5}">
                      <a16:colId xmlns:a16="http://schemas.microsoft.com/office/drawing/2014/main" val="20002"/>
                    </a:ext>
                  </a:extLst>
                </a:gridCol>
                <a:gridCol w="2612218">
                  <a:extLst>
                    <a:ext uri="{9D8B030D-6E8A-4147-A177-3AD203B41FA5}">
                      <a16:colId xmlns:a16="http://schemas.microsoft.com/office/drawing/2014/main" val="20003"/>
                    </a:ext>
                  </a:extLst>
                </a:gridCol>
              </a:tblGrid>
              <a:tr h="208242">
                <a:tc>
                  <a:txBody>
                    <a:bodyPr/>
                    <a:lstStyle/>
                    <a:p>
                      <a:pPr marL="0" lvl="0" indent="0" algn="ctr" rtl="0">
                        <a:spcBef>
                          <a:spcPts val="0"/>
                        </a:spcBef>
                        <a:spcAft>
                          <a:spcPts val="0"/>
                        </a:spcAft>
                        <a:buNone/>
                      </a:pPr>
                      <a:r>
                        <a:rPr lang="en-GB" sz="1200" b="1">
                          <a:solidFill>
                            <a:schemeClr val="accent2"/>
                          </a:solidFill>
                        </a:rPr>
                        <a:t>Competitor</a:t>
                      </a:r>
                      <a:endParaRPr sz="1200" b="1">
                        <a:solidFill>
                          <a:schemeClr val="accent2"/>
                        </a:solidFill>
                      </a:endParaRPr>
                    </a:p>
                  </a:txBody>
                  <a:tcPr marL="45713" marR="45713" marT="0" marB="18288">
                    <a:lnL>
                      <a:noFill/>
                    </a:lnL>
                    <a:lnR>
                      <a:noFill/>
                    </a:lnR>
                    <a:lnT w="12700" cap="flat" cmpd="sng" algn="ctr">
                      <a:noFill/>
                      <a:prstDash val="solid"/>
                      <a:round/>
                      <a:headEnd type="none" w="med" len="med"/>
                      <a:tailEnd type="none" w="med" len="med"/>
                    </a:lnT>
                    <a:lnB w="31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lvl="0" indent="0" algn="l" rtl="0">
                        <a:spcBef>
                          <a:spcPts val="0"/>
                        </a:spcBef>
                        <a:spcAft>
                          <a:spcPts val="0"/>
                        </a:spcAft>
                        <a:buNone/>
                      </a:pPr>
                      <a:r>
                        <a:rPr lang="en-US" sz="1200" b="1">
                          <a:solidFill>
                            <a:schemeClr val="accent2"/>
                          </a:solidFill>
                        </a:rPr>
                        <a:t>Practices / Offerings </a:t>
                      </a:r>
                      <a:endParaRPr sz="1200" b="1">
                        <a:solidFill>
                          <a:schemeClr val="accent2"/>
                        </a:solidFill>
                      </a:endParaRPr>
                    </a:p>
                  </a:txBody>
                  <a:tcPr marL="45713" marR="45713" marT="0" marB="18288">
                    <a:lnL>
                      <a:noFill/>
                    </a:lnL>
                    <a:lnR>
                      <a:noFill/>
                    </a:lnR>
                    <a:lnT w="12700" cap="flat" cmpd="sng" algn="ctr">
                      <a:noFill/>
                      <a:prstDash val="solid"/>
                      <a:round/>
                      <a:headEnd type="none" w="med" len="med"/>
                      <a:tailEnd type="none" w="med" len="med"/>
                    </a:lnT>
                    <a:lnB w="31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lvl="0" indent="0" algn="l" rtl="0">
                        <a:spcBef>
                          <a:spcPts val="0"/>
                        </a:spcBef>
                        <a:spcAft>
                          <a:spcPts val="0"/>
                        </a:spcAft>
                        <a:buNone/>
                      </a:pPr>
                      <a:r>
                        <a:rPr lang="en-GB" sz="1200" b="1">
                          <a:solidFill>
                            <a:schemeClr val="accent2"/>
                          </a:solidFill>
                        </a:rPr>
                        <a:t>Major Investments </a:t>
                      </a:r>
                      <a:endParaRPr sz="1200" b="1">
                        <a:solidFill>
                          <a:schemeClr val="accent2"/>
                        </a:solidFill>
                      </a:endParaRPr>
                    </a:p>
                  </a:txBody>
                  <a:tcPr marL="45713" marR="45713" marT="0" marB="18288">
                    <a:lnL>
                      <a:noFill/>
                    </a:lnL>
                    <a:lnR>
                      <a:noFill/>
                    </a:lnR>
                    <a:lnT w="12700" cap="flat" cmpd="sng" algn="ctr">
                      <a:noFill/>
                      <a:prstDash val="solid"/>
                      <a:round/>
                      <a:headEnd type="none" w="med" len="med"/>
                      <a:tailEnd type="none" w="med" len="med"/>
                    </a:lnT>
                    <a:lnB w="31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lvl="0" indent="0" algn="l" rtl="0">
                        <a:spcBef>
                          <a:spcPts val="0"/>
                        </a:spcBef>
                        <a:spcAft>
                          <a:spcPts val="0"/>
                        </a:spcAft>
                        <a:buNone/>
                      </a:pPr>
                      <a:r>
                        <a:rPr lang="en-GB" sz="1200" b="1">
                          <a:solidFill>
                            <a:schemeClr val="accent2"/>
                          </a:solidFill>
                        </a:rPr>
                        <a:t>Partnerships</a:t>
                      </a:r>
                      <a:endParaRPr sz="1200" b="1">
                        <a:solidFill>
                          <a:schemeClr val="accent2"/>
                        </a:solidFill>
                      </a:endParaRPr>
                    </a:p>
                  </a:txBody>
                  <a:tcPr marL="45713" marR="45713" marT="0" marB="18288">
                    <a:lnL>
                      <a:noFill/>
                    </a:lnL>
                    <a:lnR>
                      <a:noFill/>
                    </a:lnR>
                    <a:lnT w="12700" cap="flat" cmpd="sng" algn="ctr">
                      <a:noFill/>
                      <a:prstDash val="solid"/>
                      <a:round/>
                      <a:headEnd type="none" w="med" len="med"/>
                      <a:tailEnd type="none" w="med" len="med"/>
                    </a:lnT>
                    <a:lnB w="31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0"/>
                  </a:ext>
                </a:extLst>
              </a:tr>
              <a:tr h="512489">
                <a:tc>
                  <a:txBody>
                    <a:bodyPr/>
                    <a:lstStyle/>
                    <a:p>
                      <a:pPr marL="0" lvl="0" indent="0" algn="l" rtl="0">
                        <a:spcBef>
                          <a:spcPts val="0"/>
                        </a:spcBef>
                        <a:spcAft>
                          <a:spcPts val="0"/>
                        </a:spcAft>
                        <a:buNone/>
                      </a:pPr>
                      <a:endParaRPr sz="1200"/>
                    </a:p>
                  </a:txBody>
                  <a:tcPr marL="45713" marR="45713" marT="45713" marB="45713">
                    <a:lnL>
                      <a:noFill/>
                    </a:lnL>
                    <a:lnR>
                      <a:noFill/>
                    </a:lnR>
                    <a:lnT w="3175" cap="flat" cmpd="sng" algn="ctr">
                      <a:solidFill>
                        <a:schemeClr val="accent2"/>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lvl="0" indent="0" algn="l" rtl="0">
                        <a:spcBef>
                          <a:spcPts val="0"/>
                        </a:spcBef>
                        <a:spcAft>
                          <a:spcPts val="0"/>
                        </a:spcAft>
                        <a:buNone/>
                      </a:pPr>
                      <a:r>
                        <a:rPr lang="en-US" sz="1100" b="1">
                          <a:latin typeface="Open Sans" panose="020B0606030504020204" pitchFamily="34" charset="0"/>
                          <a:ea typeface="Open Sans" panose="020B0606030504020204" pitchFamily="34" charset="0"/>
                          <a:cs typeface="Open Sans" panose="020B0606030504020204" pitchFamily="34" charset="0"/>
                        </a:rPr>
                        <a:t>Bain Vector </a:t>
                      </a:r>
                      <a:r>
                        <a:rPr lang="en-US" sz="1100" b="0">
                          <a:latin typeface="Open Sans" panose="020B0606030504020204" pitchFamily="34" charset="0"/>
                          <a:ea typeface="Open Sans" panose="020B0606030504020204" pitchFamily="34" charset="0"/>
                          <a:cs typeface="Open Sans" panose="020B0606030504020204" pitchFamily="34" charset="0"/>
                        </a:rPr>
                        <a:t>is an integrated delivery platform that combines AI, IoT, cybersecurity, automation and blockchain</a:t>
                      </a:r>
                      <a:endParaRPr sz="1100" b="0">
                        <a:latin typeface="Open Sans" panose="020B0606030504020204" pitchFamily="34" charset="0"/>
                        <a:ea typeface="Open Sans" panose="020B0606030504020204" pitchFamily="34" charset="0"/>
                        <a:cs typeface="Open Sans" panose="020B0606030504020204" pitchFamily="34" charset="0"/>
                      </a:endParaRPr>
                    </a:p>
                  </a:txBody>
                  <a:tcPr marL="45713" marR="45713" marT="45713" marB="45713">
                    <a:lnL>
                      <a:noFill/>
                    </a:lnL>
                    <a:lnR>
                      <a:noFill/>
                    </a:lnR>
                    <a:lnT w="3175" cap="flat" cmpd="sng" algn="ctr">
                      <a:solidFill>
                        <a:schemeClr val="accent2"/>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lvl="0" indent="0" algn="l" rtl="0">
                        <a:spcBef>
                          <a:spcPts val="0"/>
                        </a:spcBef>
                        <a:spcAft>
                          <a:spcPts val="0"/>
                        </a:spcAft>
                        <a:buNone/>
                      </a:pPr>
                      <a:r>
                        <a:rPr lang="en-US" sz="1100" b="0">
                          <a:latin typeface="Open Sans" panose="020B0606030504020204" pitchFamily="34" charset="0"/>
                          <a:ea typeface="Open Sans" panose="020B0606030504020204" pitchFamily="34" charset="0"/>
                          <a:cs typeface="Open Sans" panose="020B0606030504020204" pitchFamily="34" charset="0"/>
                        </a:rPr>
                        <a:t>Capabilitie</a:t>
                      </a:r>
                      <a:r>
                        <a:rPr lang="en-US" sz="1100">
                          <a:latin typeface="Open Sans" panose="020B0606030504020204" pitchFamily="34" charset="0"/>
                          <a:ea typeface="Open Sans" panose="020B0606030504020204" pitchFamily="34" charset="0"/>
                          <a:cs typeface="Open Sans" panose="020B0606030504020204" pitchFamily="34" charset="0"/>
                        </a:rPr>
                        <a:t>s for </a:t>
                      </a:r>
                      <a:r>
                        <a:rPr lang="en-US" sz="1100" b="1">
                          <a:latin typeface="Open Sans" panose="020B0606030504020204" pitchFamily="34" charset="0"/>
                          <a:ea typeface="Open Sans" panose="020B0606030504020204" pitchFamily="34" charset="0"/>
                          <a:cs typeface="Open Sans" panose="020B0606030504020204" pitchFamily="34" charset="0"/>
                        </a:rPr>
                        <a:t>Advanced Analytics </a:t>
                      </a:r>
                      <a:r>
                        <a:rPr lang="en-US" sz="1100">
                          <a:latin typeface="Open Sans" panose="020B0606030504020204" pitchFamily="34" charset="0"/>
                          <a:ea typeface="Open Sans" panose="020B0606030504020204" pitchFamily="34" charset="0"/>
                          <a:cs typeface="Open Sans" panose="020B0606030504020204" pitchFamily="34" charset="0"/>
                        </a:rPr>
                        <a:t>and </a:t>
                      </a:r>
                      <a:r>
                        <a:rPr lang="en-US" sz="1100" b="1">
                          <a:latin typeface="Open Sans" panose="020B0606030504020204" pitchFamily="34" charset="0"/>
                          <a:ea typeface="Open Sans" panose="020B0606030504020204" pitchFamily="34" charset="0"/>
                          <a:cs typeface="Open Sans" panose="020B0606030504020204" pitchFamily="34" charset="0"/>
                        </a:rPr>
                        <a:t>ML solutions</a:t>
                      </a:r>
                      <a:r>
                        <a:rPr lang="en-US" sz="1100">
                          <a:latin typeface="Open Sans" panose="020B0606030504020204" pitchFamily="34" charset="0"/>
                          <a:ea typeface="Open Sans" panose="020B0606030504020204" pitchFamily="34" charset="0"/>
                          <a:cs typeface="Open Sans" panose="020B0606030504020204" pitchFamily="34" charset="0"/>
                        </a:rPr>
                        <a:t> in different industries </a:t>
                      </a:r>
                      <a:endParaRPr sz="1100">
                        <a:latin typeface="Open Sans" panose="020B0606030504020204" pitchFamily="34" charset="0"/>
                        <a:ea typeface="Open Sans" panose="020B0606030504020204" pitchFamily="34" charset="0"/>
                        <a:cs typeface="Open Sans" panose="020B0606030504020204" pitchFamily="34" charset="0"/>
                      </a:endParaRPr>
                    </a:p>
                  </a:txBody>
                  <a:tcPr marL="45713" marR="45713" marT="45713" marB="45713">
                    <a:lnL>
                      <a:noFill/>
                    </a:lnL>
                    <a:lnR>
                      <a:noFill/>
                    </a:lnR>
                    <a:lnT w="3175" cap="flat" cmpd="sng" algn="ctr">
                      <a:solidFill>
                        <a:schemeClr val="accent2"/>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lvl="0" indent="0" algn="l" rtl="0">
                        <a:spcBef>
                          <a:spcPts val="0"/>
                        </a:spcBef>
                        <a:spcAft>
                          <a:spcPts val="0"/>
                        </a:spcAft>
                        <a:buNone/>
                      </a:pPr>
                      <a:r>
                        <a:rPr lang="en-GB" sz="1100">
                          <a:latin typeface="Open Sans" panose="020B0606030504020204" pitchFamily="34" charset="0"/>
                          <a:ea typeface="Open Sans" panose="020B0606030504020204" pitchFamily="34" charset="0"/>
                          <a:cs typeface="Open Sans" panose="020B0606030504020204" pitchFamily="34" charset="0"/>
                        </a:rPr>
                        <a:t>Alliance with </a:t>
                      </a:r>
                      <a:r>
                        <a:rPr lang="en-GB" sz="1100" err="1">
                          <a:latin typeface="Open Sans" panose="020B0606030504020204" pitchFamily="34" charset="0"/>
                          <a:ea typeface="Open Sans" panose="020B0606030504020204" pitchFamily="34" charset="0"/>
                          <a:cs typeface="Open Sans" panose="020B0606030504020204" pitchFamily="34" charset="0"/>
                        </a:rPr>
                        <a:t>OpenAI</a:t>
                      </a:r>
                      <a:r>
                        <a:rPr lang="en-GB" sz="1100">
                          <a:latin typeface="Open Sans" panose="020B0606030504020204" pitchFamily="34" charset="0"/>
                          <a:ea typeface="Open Sans" panose="020B0606030504020204" pitchFamily="34" charset="0"/>
                          <a:cs typeface="Open Sans" panose="020B0606030504020204" pitchFamily="34" charset="0"/>
                        </a:rPr>
                        <a:t>, Endava and more</a:t>
                      </a:r>
                      <a:endParaRPr sz="1100">
                        <a:latin typeface="Open Sans" panose="020B0606030504020204" pitchFamily="34" charset="0"/>
                        <a:ea typeface="Open Sans" panose="020B0606030504020204" pitchFamily="34" charset="0"/>
                        <a:cs typeface="Open Sans" panose="020B0606030504020204" pitchFamily="34" charset="0"/>
                      </a:endParaRPr>
                    </a:p>
                  </a:txBody>
                  <a:tcPr marL="45713" marR="45713" marT="45713" marB="45713">
                    <a:lnL>
                      <a:noFill/>
                    </a:lnL>
                    <a:lnR>
                      <a:noFill/>
                    </a:lnR>
                    <a:lnT w="3175" cap="flat" cmpd="sng" algn="ctr">
                      <a:solidFill>
                        <a:schemeClr val="accent2"/>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788781">
                <a:tc>
                  <a:txBody>
                    <a:bodyPr/>
                    <a:lstStyle/>
                    <a:p>
                      <a:pPr marL="0" lvl="0" indent="0" algn="l" rtl="0">
                        <a:spcBef>
                          <a:spcPts val="0"/>
                        </a:spcBef>
                        <a:spcAft>
                          <a:spcPts val="0"/>
                        </a:spcAft>
                        <a:buNone/>
                      </a:pPr>
                      <a:endParaRPr lang="en-US" sz="1200"/>
                    </a:p>
                  </a:txBody>
                  <a:tcPr marL="45713" marR="45713" marT="45713" marB="45713">
                    <a:lnL>
                      <a:noFill/>
                    </a:lnL>
                    <a:lnR>
                      <a:noFill/>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lvl="0" indent="0" algn="l" rtl="0">
                        <a:spcBef>
                          <a:spcPts val="0"/>
                        </a:spcBef>
                        <a:spcAft>
                          <a:spcPts val="0"/>
                        </a:spcAft>
                        <a:buNone/>
                      </a:pPr>
                      <a:r>
                        <a:rPr lang="en-US" sz="1100" b="1">
                          <a:latin typeface="Open Sans" panose="020B0606030504020204" pitchFamily="34" charset="0"/>
                          <a:ea typeface="Open Sans" panose="020B0606030504020204" pitchFamily="34" charset="0"/>
                          <a:cs typeface="Open Sans" panose="020B0606030504020204" pitchFamily="34" charset="0"/>
                        </a:rPr>
                        <a:t>BCG GAMMA </a:t>
                      </a:r>
                      <a:r>
                        <a:rPr lang="en-US" sz="1100">
                          <a:latin typeface="Open Sans" panose="020B0606030504020204" pitchFamily="34" charset="0"/>
                          <a:ea typeface="Open Sans" panose="020B0606030504020204" pitchFamily="34" charset="0"/>
                          <a:cs typeface="Open Sans" panose="020B0606030504020204" pitchFamily="34" charset="0"/>
                        </a:rPr>
                        <a:t>is building capabilities throughout the ML value chain as well as AI/ML applications. It is creating a library of AI models and applications for clients</a:t>
                      </a:r>
                      <a:endParaRPr sz="1100">
                        <a:latin typeface="Open Sans" panose="020B0606030504020204" pitchFamily="34" charset="0"/>
                        <a:ea typeface="Open Sans" panose="020B0606030504020204" pitchFamily="34" charset="0"/>
                        <a:cs typeface="Open Sans" panose="020B0606030504020204" pitchFamily="34" charset="0"/>
                      </a:endParaRPr>
                    </a:p>
                  </a:txBody>
                  <a:tcPr marL="45713" marR="45713" marT="45713" marB="45713">
                    <a:lnL>
                      <a:noFill/>
                    </a:lnL>
                    <a:lnR>
                      <a:noFill/>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lvl="0" indent="0" algn="l" rtl="0">
                        <a:spcBef>
                          <a:spcPts val="0"/>
                        </a:spcBef>
                        <a:spcAft>
                          <a:spcPts val="0"/>
                        </a:spcAft>
                        <a:buNone/>
                      </a:pPr>
                      <a:r>
                        <a:rPr lang="en-US" sz="1100">
                          <a:latin typeface="Open Sans" panose="020B0606030504020204" pitchFamily="34" charset="0"/>
                          <a:ea typeface="Open Sans" panose="020B0606030504020204" pitchFamily="34" charset="0"/>
                          <a:cs typeface="Open Sans" panose="020B0606030504020204" pitchFamily="34" charset="0"/>
                        </a:rPr>
                        <a:t>Gamma capabilities with vertical solutions in certain practices like mining. Broaden </a:t>
                      </a:r>
                      <a:r>
                        <a:rPr lang="en-US" sz="1100" b="1">
                          <a:latin typeface="Open Sans" panose="020B0606030504020204" pitchFamily="34" charset="0"/>
                          <a:ea typeface="Open Sans" panose="020B0606030504020204" pitchFamily="34" charset="0"/>
                          <a:cs typeface="Open Sans" panose="020B0606030504020204" pitchFamily="34" charset="0"/>
                        </a:rPr>
                        <a:t>software offering</a:t>
                      </a:r>
                      <a:r>
                        <a:rPr lang="en-US" sz="1100">
                          <a:latin typeface="Open Sans" panose="020B0606030504020204" pitchFamily="34" charset="0"/>
                          <a:ea typeface="Open Sans" panose="020B0606030504020204" pitchFamily="34" charset="0"/>
                          <a:cs typeface="Open Sans" panose="020B0606030504020204" pitchFamily="34" charset="0"/>
                        </a:rPr>
                        <a:t> for clients </a:t>
                      </a:r>
                      <a:endParaRPr sz="1100">
                        <a:latin typeface="Open Sans" panose="020B0606030504020204" pitchFamily="34" charset="0"/>
                        <a:ea typeface="Open Sans" panose="020B0606030504020204" pitchFamily="34" charset="0"/>
                        <a:cs typeface="Open Sans" panose="020B0606030504020204" pitchFamily="34" charset="0"/>
                      </a:endParaRPr>
                    </a:p>
                  </a:txBody>
                  <a:tcPr marL="45713" marR="45713" marT="45713" marB="45713">
                    <a:lnL>
                      <a:noFill/>
                    </a:lnL>
                    <a:lnR>
                      <a:noFill/>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lvl="0" indent="0" algn="l" rtl="0">
                        <a:spcBef>
                          <a:spcPts val="0"/>
                        </a:spcBef>
                        <a:spcAft>
                          <a:spcPts val="0"/>
                        </a:spcAft>
                        <a:buNone/>
                      </a:pPr>
                      <a:r>
                        <a:rPr lang="en-US" sz="1100">
                          <a:latin typeface="Open Sans" panose="020B0606030504020204" pitchFamily="34" charset="0"/>
                          <a:ea typeface="Open Sans" panose="020B0606030504020204" pitchFamily="34" charset="0"/>
                          <a:cs typeface="Open Sans" panose="020B0606030504020204" pitchFamily="34" charset="0"/>
                        </a:rPr>
                        <a:t>Alliance with </a:t>
                      </a:r>
                      <a:r>
                        <a:rPr lang="en-US" sz="1100" err="1">
                          <a:latin typeface="Open Sans" panose="020B0606030504020204" pitchFamily="34" charset="0"/>
                          <a:ea typeface="Open Sans" panose="020B0606030504020204" pitchFamily="34" charset="0"/>
                          <a:cs typeface="Open Sans" panose="020B0606030504020204" pitchFamily="34" charset="0"/>
                        </a:rPr>
                        <a:t>OpenAI</a:t>
                      </a:r>
                      <a:r>
                        <a:rPr lang="en-US" sz="1100">
                          <a:latin typeface="Open Sans" panose="020B0606030504020204" pitchFamily="34" charset="0"/>
                          <a:ea typeface="Open Sans" panose="020B0606030504020204" pitchFamily="34" charset="0"/>
                          <a:cs typeface="Open Sans" panose="020B0606030504020204" pitchFamily="34" charset="0"/>
                        </a:rPr>
                        <a:t> and major companies e.g., AWS, Microsoft, Wipro, Adobe, Google Cloud, Meta, Salesforce, SAP</a:t>
                      </a:r>
                      <a:endParaRPr sz="1100">
                        <a:latin typeface="Open Sans" panose="020B0606030504020204" pitchFamily="34" charset="0"/>
                        <a:ea typeface="Open Sans" panose="020B0606030504020204" pitchFamily="34" charset="0"/>
                        <a:cs typeface="Open Sans" panose="020B0606030504020204" pitchFamily="34" charset="0"/>
                      </a:endParaRPr>
                    </a:p>
                  </a:txBody>
                  <a:tcPr marL="45713" marR="45713" marT="45713" marB="45713">
                    <a:lnL>
                      <a:noFill/>
                    </a:lnL>
                    <a:lnR>
                      <a:noFill/>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323212525"/>
                  </a:ext>
                </a:extLst>
              </a:tr>
              <a:tr h="805346">
                <a:tc>
                  <a:txBody>
                    <a:bodyPr/>
                    <a:lstStyle/>
                    <a:p>
                      <a:pPr marL="0" lvl="0" indent="0" algn="l" rtl="0">
                        <a:spcBef>
                          <a:spcPts val="0"/>
                        </a:spcBef>
                        <a:spcAft>
                          <a:spcPts val="0"/>
                        </a:spcAft>
                        <a:buNone/>
                      </a:pPr>
                      <a:endParaRPr sz="1200"/>
                    </a:p>
                  </a:txBody>
                  <a:tcPr marL="45713" marR="45713" marT="45713" marB="45713">
                    <a:lnL>
                      <a:noFill/>
                    </a:lnL>
                    <a:lnR>
                      <a:noFill/>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lvl="0" indent="0" algn="l" rtl="0">
                        <a:spcBef>
                          <a:spcPts val="0"/>
                        </a:spcBef>
                        <a:spcAft>
                          <a:spcPts val="0"/>
                        </a:spcAft>
                        <a:buNone/>
                      </a:pPr>
                      <a:r>
                        <a:rPr lang="en-US" sz="1100" b="1">
                          <a:latin typeface="Open Sans" panose="020B0606030504020204" pitchFamily="34" charset="0"/>
                          <a:ea typeface="Open Sans" panose="020B0606030504020204" pitchFamily="34" charset="0"/>
                          <a:cs typeface="Open Sans" panose="020B0606030504020204" pitchFamily="34" charset="0"/>
                        </a:rPr>
                        <a:t>Quantum Black </a:t>
                      </a:r>
                      <a:r>
                        <a:rPr lang="en-US" sz="1100">
                          <a:latin typeface="Open Sans" panose="020B0606030504020204" pitchFamily="34" charset="0"/>
                          <a:ea typeface="Open Sans" panose="020B0606030504020204" pitchFamily="34" charset="0"/>
                          <a:cs typeface="Open Sans" panose="020B0606030504020204" pitchFamily="34" charset="0"/>
                        </a:rPr>
                        <a:t>develops proprietary tools focusing on vertical and horizontal functional applications in various industries: Retail, Metals &amp; Mining, Financial Services, Tech, Telecom, Life Sciences, Sport</a:t>
                      </a:r>
                    </a:p>
                  </a:txBody>
                  <a:tcPr marL="45713" marR="45713" marT="45713" marB="45713">
                    <a:lnL>
                      <a:noFill/>
                    </a:lnL>
                    <a:lnR>
                      <a:noFill/>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lvl="0" indent="0" algn="l" rtl="0">
                        <a:spcBef>
                          <a:spcPts val="0"/>
                        </a:spcBef>
                        <a:spcAft>
                          <a:spcPts val="0"/>
                        </a:spcAft>
                        <a:buNone/>
                      </a:pPr>
                      <a:r>
                        <a:rPr lang="en-US" sz="1100" b="1">
                          <a:latin typeface="Open Sans" panose="020B0606030504020204" pitchFamily="34" charset="0"/>
                          <a:ea typeface="Open Sans" panose="020B0606030504020204" pitchFamily="34" charset="0"/>
                          <a:cs typeface="Open Sans" panose="020B0606030504020204" pitchFamily="34" charset="0"/>
                        </a:rPr>
                        <a:t>Data architecture, ML, cloud solutions </a:t>
                      </a:r>
                      <a:r>
                        <a:rPr lang="en-US" sz="1100">
                          <a:latin typeface="Open Sans" panose="020B0606030504020204" pitchFamily="34" charset="0"/>
                          <a:ea typeface="Open Sans" panose="020B0606030504020204" pitchFamily="34" charset="0"/>
                          <a:cs typeface="Open Sans" panose="020B0606030504020204" pitchFamily="34" charset="0"/>
                        </a:rPr>
                        <a:t>and </a:t>
                      </a:r>
                      <a:r>
                        <a:rPr lang="en-US" sz="1100" b="1">
                          <a:latin typeface="Open Sans" panose="020B0606030504020204" pitchFamily="34" charset="0"/>
                          <a:ea typeface="Open Sans" panose="020B0606030504020204" pitchFamily="34" charset="0"/>
                          <a:cs typeface="Open Sans" panose="020B0606030504020204" pitchFamily="34" charset="0"/>
                        </a:rPr>
                        <a:t>data engineering</a:t>
                      </a:r>
                      <a:r>
                        <a:rPr lang="en-US" sz="1100">
                          <a:latin typeface="Open Sans" panose="020B0606030504020204" pitchFamily="34" charset="0"/>
                          <a:ea typeface="Open Sans" panose="020B0606030504020204" pitchFamily="34" charset="0"/>
                          <a:cs typeface="Open Sans" panose="020B0606030504020204" pitchFamily="34" charset="0"/>
                        </a:rPr>
                        <a:t> capabilities, vertical solutions (SG4 acquisition) in certain products</a:t>
                      </a:r>
                      <a:endParaRPr sz="1100">
                        <a:latin typeface="Open Sans" panose="020B0606030504020204" pitchFamily="34" charset="0"/>
                        <a:ea typeface="Open Sans" panose="020B0606030504020204" pitchFamily="34" charset="0"/>
                        <a:cs typeface="Open Sans" panose="020B0606030504020204" pitchFamily="34" charset="0"/>
                      </a:endParaRPr>
                    </a:p>
                  </a:txBody>
                  <a:tcPr marL="45713" marR="45713" marT="45713" marB="45713">
                    <a:lnL>
                      <a:noFill/>
                    </a:lnL>
                    <a:lnR>
                      <a:noFill/>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lvl="0" indent="0" algn="l" rtl="0">
                        <a:spcBef>
                          <a:spcPts val="0"/>
                        </a:spcBef>
                        <a:spcAft>
                          <a:spcPts val="0"/>
                        </a:spcAft>
                        <a:buNone/>
                      </a:pPr>
                      <a:r>
                        <a:rPr lang="en-US" sz="1100">
                          <a:latin typeface="Open Sans" panose="020B0606030504020204" pitchFamily="34" charset="0"/>
                          <a:ea typeface="Open Sans" panose="020B0606030504020204" pitchFamily="34" charset="0"/>
                          <a:cs typeface="Open Sans" panose="020B0606030504020204" pitchFamily="34" charset="0"/>
                        </a:rPr>
                        <a:t>Alliances with major companies e.g., Microsoft, Salesforce, Workday </a:t>
                      </a:r>
                      <a:endParaRPr sz="1100">
                        <a:latin typeface="Open Sans" panose="020B0606030504020204" pitchFamily="34" charset="0"/>
                        <a:ea typeface="Open Sans" panose="020B0606030504020204" pitchFamily="34" charset="0"/>
                        <a:cs typeface="Open Sans" panose="020B0606030504020204" pitchFamily="34" charset="0"/>
                      </a:endParaRPr>
                    </a:p>
                  </a:txBody>
                  <a:tcPr marL="45713" marR="45713" marT="45713" marB="45713">
                    <a:lnL>
                      <a:noFill/>
                    </a:lnL>
                    <a:lnR>
                      <a:noFill/>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33095889"/>
                  </a:ext>
                </a:extLst>
              </a:tr>
              <a:tr h="788781">
                <a:tc>
                  <a:txBody>
                    <a:bodyPr/>
                    <a:lstStyle/>
                    <a:p>
                      <a:pPr marL="0" lvl="0" indent="0" algn="l" rtl="0">
                        <a:spcBef>
                          <a:spcPts val="0"/>
                        </a:spcBef>
                        <a:spcAft>
                          <a:spcPts val="0"/>
                        </a:spcAft>
                        <a:buNone/>
                      </a:pPr>
                      <a:endParaRPr sz="1200"/>
                    </a:p>
                  </a:txBody>
                  <a:tcPr marL="45713" marR="45713" marT="45713" marB="45713">
                    <a:lnL>
                      <a:noFill/>
                    </a:lnL>
                    <a:lnR>
                      <a:noFill/>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lvl="0" indent="0" algn="l" rtl="0">
                        <a:spcBef>
                          <a:spcPts val="0"/>
                        </a:spcBef>
                        <a:spcAft>
                          <a:spcPts val="0"/>
                        </a:spcAft>
                        <a:buNone/>
                      </a:pPr>
                      <a:r>
                        <a:rPr lang="en-GB" sz="1100" b="1" err="1">
                          <a:latin typeface="Open Sans" panose="020B0606030504020204" pitchFamily="34" charset="0"/>
                          <a:ea typeface="Open Sans" panose="020B0606030504020204" pitchFamily="34" charset="0"/>
                          <a:cs typeface="Open Sans" panose="020B0606030504020204" pitchFamily="34" charset="0"/>
                        </a:rPr>
                        <a:t>Solutions.AI</a:t>
                      </a:r>
                      <a:r>
                        <a:rPr lang="en-GB" sz="1100" b="0">
                          <a:latin typeface="Open Sans" panose="020B0606030504020204" pitchFamily="34" charset="0"/>
                          <a:ea typeface="Open Sans" panose="020B0606030504020204" pitchFamily="34" charset="0"/>
                          <a:cs typeface="Open Sans" panose="020B0606030504020204" pitchFamily="34" charset="0"/>
                        </a:rPr>
                        <a:t> is a collection of AI solutions built on AI expertise, data services, intellectual property and ecosystem partners </a:t>
                      </a:r>
                    </a:p>
                  </a:txBody>
                  <a:tcPr marL="45713" marR="45713" marT="45713" marB="45713">
                    <a:lnL>
                      <a:noFill/>
                    </a:lnL>
                    <a:lnR>
                      <a:noFill/>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lvl="0" indent="0" algn="l" rtl="0">
                        <a:spcBef>
                          <a:spcPts val="0"/>
                        </a:spcBef>
                        <a:spcAft>
                          <a:spcPts val="0"/>
                        </a:spcAft>
                        <a:buNone/>
                      </a:pPr>
                      <a:r>
                        <a:rPr lang="en-US" sz="1100" b="0">
                          <a:latin typeface="Open Sans" panose="020B0606030504020204" pitchFamily="34" charset="0"/>
                          <a:ea typeface="Open Sans" panose="020B0606030504020204" pitchFamily="34" charset="0"/>
                          <a:cs typeface="Open Sans" panose="020B0606030504020204" pitchFamily="34" charset="0"/>
                        </a:rPr>
                        <a:t>Capabilitie</a:t>
                      </a:r>
                      <a:r>
                        <a:rPr lang="en-US" sz="1100">
                          <a:latin typeface="Open Sans" panose="020B0606030504020204" pitchFamily="34" charset="0"/>
                          <a:ea typeface="Open Sans" panose="020B0606030504020204" pitchFamily="34" charset="0"/>
                          <a:cs typeface="Open Sans" panose="020B0606030504020204" pitchFamily="34" charset="0"/>
                        </a:rPr>
                        <a:t>s in market research, consumer insights, big data analytics, cloud consulting, semiconductor engineering, carbon emission, data management</a:t>
                      </a:r>
                    </a:p>
                  </a:txBody>
                  <a:tcPr marL="45713" marR="45713" marT="45713" marB="45713">
                    <a:lnL>
                      <a:noFill/>
                    </a:lnL>
                    <a:lnR>
                      <a:noFill/>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100">
                          <a:latin typeface="Open Sans" panose="020B0606030504020204" pitchFamily="34" charset="0"/>
                          <a:ea typeface="Open Sans" panose="020B0606030504020204" pitchFamily="34" charset="0"/>
                          <a:cs typeface="Open Sans" panose="020B0606030504020204" pitchFamily="34" charset="0"/>
                        </a:rPr>
                        <a:t>Alliances with major companies e.g., Alibaba, Facebook, Google, Microsoft, SAP, Salesforce, Adobe </a:t>
                      </a:r>
                      <a:endParaRPr sz="1100">
                        <a:latin typeface="Open Sans" panose="020B0606030504020204" pitchFamily="34" charset="0"/>
                        <a:ea typeface="Open Sans" panose="020B0606030504020204" pitchFamily="34" charset="0"/>
                        <a:cs typeface="Open Sans" panose="020B0606030504020204" pitchFamily="34" charset="0"/>
                      </a:endParaRPr>
                    </a:p>
                  </a:txBody>
                  <a:tcPr marL="45713" marR="45713" marT="45713" marB="45713">
                    <a:lnL>
                      <a:noFill/>
                    </a:lnL>
                    <a:lnR>
                      <a:noFill/>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86336198"/>
                  </a:ext>
                </a:extLst>
              </a:tr>
              <a:tr h="1115656">
                <a:tc>
                  <a:txBody>
                    <a:bodyPr/>
                    <a:lstStyle/>
                    <a:p>
                      <a:pPr marL="0" lvl="0" indent="0" algn="l" rtl="0">
                        <a:spcBef>
                          <a:spcPts val="0"/>
                        </a:spcBef>
                        <a:spcAft>
                          <a:spcPts val="0"/>
                        </a:spcAft>
                        <a:buNone/>
                      </a:pPr>
                      <a:endParaRPr sz="1200"/>
                    </a:p>
                  </a:txBody>
                  <a:tcPr marL="45713" marR="45713" marT="45713" marB="45713">
                    <a:lnL>
                      <a:noFill/>
                    </a:lnL>
                    <a:lnR>
                      <a:noFill/>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lvl="0" indent="0" algn="l" rtl="0">
                        <a:spcBef>
                          <a:spcPts val="0"/>
                        </a:spcBef>
                        <a:spcAft>
                          <a:spcPts val="0"/>
                        </a:spcAft>
                        <a:buNone/>
                      </a:pPr>
                      <a:r>
                        <a:rPr lang="en-GB" sz="1100" b="1">
                          <a:latin typeface="Open Sans" panose="020B0606030504020204" pitchFamily="34" charset="0"/>
                          <a:ea typeface="Open Sans" panose="020B0606030504020204" pitchFamily="34" charset="0"/>
                          <a:cs typeface="Open Sans" panose="020B0606030504020204" pitchFamily="34" charset="0"/>
                        </a:rPr>
                        <a:t>Modern Data Platform (MDP) </a:t>
                      </a:r>
                      <a:r>
                        <a:rPr lang="en-GB" sz="1100" b="0">
                          <a:latin typeface="Open Sans" panose="020B0606030504020204" pitchFamily="34" charset="0"/>
                          <a:ea typeface="Open Sans" panose="020B0606030504020204" pitchFamily="34" charset="0"/>
                          <a:cs typeface="Open Sans" panose="020B0606030504020204" pitchFamily="34" charset="0"/>
                        </a:rPr>
                        <a:t>is a curated cloud-native solution.</a:t>
                      </a:r>
                      <a:r>
                        <a:rPr lang="en-GB" sz="1100" b="1">
                          <a:latin typeface="Open Sans" panose="020B0606030504020204" pitchFamily="34" charset="0"/>
                          <a:ea typeface="Open Sans" panose="020B0606030504020204" pitchFamily="34" charset="0"/>
                          <a:cs typeface="Open Sans" panose="020B0606030504020204" pitchFamily="34" charset="0"/>
                        </a:rPr>
                        <a:t> IGNITE </a:t>
                      </a:r>
                      <a:r>
                        <a:rPr lang="en-GB" sz="1100" b="0">
                          <a:latin typeface="Open Sans" panose="020B0606030504020204" pitchFamily="34" charset="0"/>
                          <a:ea typeface="Open Sans" panose="020B0606030504020204" pitchFamily="34" charset="0"/>
                          <a:cs typeface="Open Sans" panose="020B0606030504020204" pitchFamily="34" charset="0"/>
                        </a:rPr>
                        <a:t>brings together specialists and NLP, ML, deep learning, document ingestion and optical character recognition.</a:t>
                      </a:r>
                      <a:r>
                        <a:rPr lang="en-GB" sz="1100" b="1">
                          <a:latin typeface="Open Sans" panose="020B0606030504020204" pitchFamily="34" charset="0"/>
                          <a:ea typeface="Open Sans" panose="020B0606030504020204" pitchFamily="34" charset="0"/>
                          <a:cs typeface="Open Sans" panose="020B0606030504020204" pitchFamily="34" charset="0"/>
                        </a:rPr>
                        <a:t> Signals </a:t>
                      </a:r>
                      <a:r>
                        <a:rPr lang="en-GB" sz="1100" b="0">
                          <a:latin typeface="Open Sans" panose="020B0606030504020204" pitchFamily="34" charset="0"/>
                          <a:ea typeface="Open Sans" panose="020B0606030504020204" pitchFamily="34" charset="0"/>
                          <a:cs typeface="Open Sans" panose="020B0606030504020204" pitchFamily="34" charset="0"/>
                        </a:rPr>
                        <a:t>is an active listening platform that converts data into signals to improve forecast and modelling</a:t>
                      </a:r>
                      <a:endParaRPr lang="en-GB" sz="1100" b="1">
                        <a:latin typeface="Open Sans" panose="020B0606030504020204" pitchFamily="34" charset="0"/>
                        <a:ea typeface="Open Sans" panose="020B0606030504020204" pitchFamily="34" charset="0"/>
                        <a:cs typeface="Open Sans" panose="020B0606030504020204" pitchFamily="34" charset="0"/>
                      </a:endParaRPr>
                    </a:p>
                  </a:txBody>
                  <a:tcPr marL="45713" marR="45713" marT="45713" marB="45713">
                    <a:lnL>
                      <a:noFill/>
                    </a:lnL>
                    <a:lnR>
                      <a:noFill/>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lvl="0" indent="0" algn="l" rtl="0">
                        <a:spcBef>
                          <a:spcPts val="0"/>
                        </a:spcBef>
                        <a:spcAft>
                          <a:spcPts val="0"/>
                        </a:spcAft>
                        <a:buNone/>
                      </a:pPr>
                      <a:r>
                        <a:rPr lang="en-US" sz="1100">
                          <a:latin typeface="Open Sans" panose="020B0606030504020204" pitchFamily="34" charset="0"/>
                          <a:ea typeface="Open Sans" panose="020B0606030504020204" pitchFamily="34" charset="0"/>
                          <a:cs typeface="Open Sans" panose="020B0606030504020204" pitchFamily="34" charset="0"/>
                        </a:rPr>
                        <a:t>Enterprise software integration and automation services </a:t>
                      </a:r>
                      <a:endParaRPr sz="1100">
                        <a:latin typeface="Open Sans" panose="020B0606030504020204" pitchFamily="34" charset="0"/>
                        <a:ea typeface="Open Sans" panose="020B0606030504020204" pitchFamily="34" charset="0"/>
                        <a:cs typeface="Open Sans" panose="020B0606030504020204" pitchFamily="34" charset="0"/>
                      </a:endParaRPr>
                    </a:p>
                  </a:txBody>
                  <a:tcPr marL="45713" marR="45713" marT="45713" marB="45713">
                    <a:lnL>
                      <a:noFill/>
                    </a:lnL>
                    <a:lnR>
                      <a:noFill/>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100">
                          <a:latin typeface="Open Sans" panose="020B0606030504020204" pitchFamily="34" charset="0"/>
                          <a:ea typeface="Open Sans" panose="020B0606030504020204" pitchFamily="34" charset="0"/>
                          <a:cs typeface="Open Sans" panose="020B0606030504020204" pitchFamily="34" charset="0"/>
                        </a:rPr>
                        <a:t>Alliances with major companies e.g., Alibaba, IBM, Google Cloud, Microsoft, Oracle</a:t>
                      </a:r>
                    </a:p>
                  </a:txBody>
                  <a:tcPr marL="45713" marR="45713" marT="45713" marB="45713">
                    <a:lnL>
                      <a:noFill/>
                    </a:lnL>
                    <a:lnR>
                      <a:noFill/>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5302534"/>
                  </a:ext>
                </a:extLst>
              </a:tr>
              <a:tr h="638769">
                <a:tc>
                  <a:txBody>
                    <a:bodyPr/>
                    <a:lstStyle/>
                    <a:p>
                      <a:pPr marL="0" lvl="0" indent="0" algn="l" rtl="0">
                        <a:spcBef>
                          <a:spcPts val="0"/>
                        </a:spcBef>
                        <a:spcAft>
                          <a:spcPts val="0"/>
                        </a:spcAft>
                        <a:buNone/>
                      </a:pPr>
                      <a:endParaRPr sz="1200"/>
                    </a:p>
                  </a:txBody>
                  <a:tcPr marL="45713" marR="45713" marT="45713" marB="45713">
                    <a:lnL>
                      <a:noFill/>
                    </a:lnL>
                    <a:lnR>
                      <a:noFill/>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lvl="0" indent="0" algn="l" rtl="0">
                        <a:spcBef>
                          <a:spcPts val="0"/>
                        </a:spcBef>
                        <a:spcAft>
                          <a:spcPts val="0"/>
                        </a:spcAft>
                        <a:buNone/>
                      </a:pPr>
                      <a:r>
                        <a:rPr lang="en-GB" sz="1100" b="1">
                          <a:latin typeface="Open Sans" panose="020B0606030504020204" pitchFamily="34" charset="0"/>
                          <a:ea typeface="Open Sans" panose="020B0606030504020204" pitchFamily="34" charset="0"/>
                          <a:cs typeface="Open Sans" panose="020B0606030504020204" pitchFamily="34" charset="0"/>
                        </a:rPr>
                        <a:t>EY </a:t>
                      </a:r>
                      <a:r>
                        <a:rPr lang="en-GB" sz="1100" b="1" err="1">
                          <a:latin typeface="Open Sans" panose="020B0606030504020204" pitchFamily="34" charset="0"/>
                          <a:ea typeface="Open Sans" panose="020B0606030504020204" pitchFamily="34" charset="0"/>
                          <a:cs typeface="Open Sans" panose="020B0606030504020204" pitchFamily="34" charset="0"/>
                        </a:rPr>
                        <a:t>Aspace</a:t>
                      </a:r>
                      <a:r>
                        <a:rPr lang="en-GB" sz="1100" b="1">
                          <a:latin typeface="Open Sans" panose="020B0606030504020204" pitchFamily="34" charset="0"/>
                          <a:ea typeface="Open Sans" panose="020B0606030504020204" pitchFamily="34" charset="0"/>
                          <a:cs typeface="Open Sans" panose="020B0606030504020204" pitchFamily="34" charset="0"/>
                        </a:rPr>
                        <a:t> </a:t>
                      </a:r>
                      <a:r>
                        <a:rPr lang="en-GB" sz="1100" b="0">
                          <a:latin typeface="Open Sans" panose="020B0606030504020204" pitchFamily="34" charset="0"/>
                          <a:ea typeface="Open Sans" panose="020B0606030504020204" pitchFamily="34" charset="0"/>
                          <a:cs typeface="Open Sans" panose="020B0606030504020204" pitchFamily="34" charset="0"/>
                        </a:rPr>
                        <a:t>is an enterprise AI and automation platform</a:t>
                      </a:r>
                    </a:p>
                  </a:txBody>
                  <a:tcPr marL="45713" marR="45713" marT="45713" marB="45713">
                    <a:lnL>
                      <a:noFill/>
                    </a:lnL>
                    <a:lnR>
                      <a:noFill/>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lvl="0" indent="0" algn="l" rtl="0">
                        <a:spcBef>
                          <a:spcPts val="0"/>
                        </a:spcBef>
                        <a:spcAft>
                          <a:spcPts val="0"/>
                        </a:spcAft>
                        <a:buNone/>
                      </a:pPr>
                      <a:r>
                        <a:rPr lang="en-US" sz="1100" b="0">
                          <a:latin typeface="Open Sans" panose="020B0606030504020204" pitchFamily="34" charset="0"/>
                          <a:ea typeface="Open Sans" panose="020B0606030504020204" pitchFamily="34" charset="0"/>
                          <a:cs typeface="Open Sans" panose="020B0606030504020204" pitchFamily="34" charset="0"/>
                        </a:rPr>
                        <a:t>Data </a:t>
                      </a:r>
                      <a:r>
                        <a:rPr lang="en-US" sz="1100">
                          <a:latin typeface="Open Sans" panose="020B0606030504020204" pitchFamily="34" charset="0"/>
                          <a:ea typeface="Open Sans" panose="020B0606030504020204" pitchFamily="34" charset="0"/>
                          <a:cs typeface="Open Sans" panose="020B0606030504020204" pitchFamily="34" charset="0"/>
                        </a:rPr>
                        <a:t>science &amp; analytic, robotics capabilities</a:t>
                      </a:r>
                    </a:p>
                  </a:txBody>
                  <a:tcPr marL="45713" marR="45713" marT="45713" marB="45713">
                    <a:lnL>
                      <a:noFill/>
                    </a:lnL>
                    <a:lnR>
                      <a:noFill/>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100">
                          <a:latin typeface="Open Sans" panose="020B0606030504020204" pitchFamily="34" charset="0"/>
                          <a:ea typeface="Open Sans" panose="020B0606030504020204" pitchFamily="34" charset="0"/>
                          <a:cs typeface="Open Sans" panose="020B0606030504020204" pitchFamily="34" charset="0"/>
                        </a:rPr>
                        <a:t>Alliances with major companies e.g., Adobe, IBM, Microsoft, SAP, Snowflake</a:t>
                      </a:r>
                      <a:endParaRPr lang="en-US" sz="1100" b="0">
                        <a:latin typeface="Open Sans" panose="020B0606030504020204" pitchFamily="34" charset="0"/>
                        <a:ea typeface="Open Sans" panose="020B0606030504020204" pitchFamily="34" charset="0"/>
                        <a:cs typeface="Open Sans" panose="020B0606030504020204" pitchFamily="34" charset="0"/>
                      </a:endParaRPr>
                    </a:p>
                  </a:txBody>
                  <a:tcPr marL="45713" marR="45713" marT="45713" marB="45713">
                    <a:lnL>
                      <a:noFill/>
                    </a:lnL>
                    <a:lnR>
                      <a:noFill/>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054068473"/>
                  </a:ext>
                </a:extLst>
              </a:tr>
              <a:tr h="788781">
                <a:tc>
                  <a:txBody>
                    <a:bodyPr/>
                    <a:lstStyle/>
                    <a:p>
                      <a:pPr marL="0" lvl="0" indent="0" algn="l" rtl="0">
                        <a:spcBef>
                          <a:spcPts val="0"/>
                        </a:spcBef>
                        <a:spcAft>
                          <a:spcPts val="0"/>
                        </a:spcAft>
                        <a:buNone/>
                      </a:pPr>
                      <a:endParaRPr sz="1200"/>
                    </a:p>
                  </a:txBody>
                  <a:tcPr marL="45713" marR="45713" marT="45713" marB="45713">
                    <a:lnL>
                      <a:noFill/>
                    </a:lnL>
                    <a:lnR>
                      <a:noFill/>
                    </a:lnR>
                    <a:lnT w="3175" cap="flat" cmpd="sng" algn="ctr">
                      <a:solidFill>
                        <a:schemeClr val="accent6"/>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lvl="0" indent="0" algn="l" rtl="0">
                        <a:spcBef>
                          <a:spcPts val="0"/>
                        </a:spcBef>
                        <a:spcAft>
                          <a:spcPts val="0"/>
                        </a:spcAft>
                        <a:buNone/>
                      </a:pPr>
                      <a:r>
                        <a:rPr lang="en-GB" sz="1100" b="1">
                          <a:latin typeface="Open Sans" panose="020B0606030504020204" pitchFamily="34" charset="0"/>
                          <a:ea typeface="Open Sans" panose="020B0606030504020204" pitchFamily="34" charset="0"/>
                          <a:cs typeface="Open Sans" panose="020B0606030504020204" pitchFamily="34" charset="0"/>
                        </a:rPr>
                        <a:t>AI Services </a:t>
                      </a:r>
                      <a:r>
                        <a:rPr lang="en-GB" sz="1100" b="0">
                          <a:latin typeface="Open Sans" panose="020B0606030504020204" pitchFamily="34" charset="0"/>
                          <a:ea typeface="Open Sans" panose="020B0606030504020204" pitchFamily="34" charset="0"/>
                          <a:cs typeface="Open Sans" panose="020B0606030504020204" pitchFamily="34" charset="0"/>
                        </a:rPr>
                        <a:t>offers expertise and experience with natural language processing, machine learning, deep learning, model operations, automated ML, digital twins, generative AI, embodied AI, responsible AI, and more.</a:t>
                      </a:r>
                    </a:p>
                  </a:txBody>
                  <a:tcPr marL="45713" marR="45713" marT="45713" marB="45713">
                    <a:lnL>
                      <a:noFill/>
                    </a:lnL>
                    <a:lnR>
                      <a:noFill/>
                    </a:lnR>
                    <a:lnT w="3175" cap="flat" cmpd="sng" algn="ctr">
                      <a:solidFill>
                        <a:schemeClr val="accent6"/>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lvl="0" indent="0" algn="l" rtl="0">
                        <a:spcBef>
                          <a:spcPts val="0"/>
                        </a:spcBef>
                        <a:spcAft>
                          <a:spcPts val="0"/>
                        </a:spcAft>
                        <a:buNone/>
                      </a:pPr>
                      <a:r>
                        <a:rPr lang="en-US" sz="1100" b="0">
                          <a:latin typeface="Open Sans" panose="020B0606030504020204" pitchFamily="34" charset="0"/>
                          <a:ea typeface="Open Sans" panose="020B0606030504020204" pitchFamily="34" charset="0"/>
                          <a:cs typeface="Open Sans" panose="020B0606030504020204" pitchFamily="34" charset="0"/>
                        </a:rPr>
                        <a:t>Data </a:t>
                      </a:r>
                      <a:r>
                        <a:rPr lang="en-US" sz="1100">
                          <a:latin typeface="Open Sans" panose="020B0606030504020204" pitchFamily="34" charset="0"/>
                          <a:ea typeface="Open Sans" panose="020B0606030504020204" pitchFamily="34" charset="0"/>
                          <a:cs typeface="Open Sans" panose="020B0606030504020204" pitchFamily="34" charset="0"/>
                        </a:rPr>
                        <a:t>science &amp; analytics capabilities, ​​predictive analytics, cloud services, data analysis </a:t>
                      </a:r>
                    </a:p>
                    <a:p>
                      <a:pPr marL="0" lvl="0" indent="0" algn="l" rtl="0">
                        <a:spcBef>
                          <a:spcPts val="0"/>
                        </a:spcBef>
                        <a:spcAft>
                          <a:spcPts val="0"/>
                        </a:spcAft>
                        <a:buNone/>
                      </a:pPr>
                      <a:r>
                        <a:rPr lang="en-US" sz="1100">
                          <a:latin typeface="Open Sans" panose="020B0606030504020204" pitchFamily="34" charset="0"/>
                          <a:ea typeface="Open Sans" panose="020B0606030504020204" pitchFamily="34" charset="0"/>
                          <a:cs typeface="Open Sans" panose="020B0606030504020204" pitchFamily="34" charset="0"/>
                        </a:rPr>
                        <a:t>business analytics</a:t>
                      </a:r>
                    </a:p>
                  </a:txBody>
                  <a:tcPr marL="45713" marR="45713" marT="45713" marB="45713">
                    <a:lnL>
                      <a:noFill/>
                    </a:lnL>
                    <a:lnR>
                      <a:noFill/>
                    </a:lnR>
                    <a:lnT w="3175" cap="flat" cmpd="sng" algn="ctr">
                      <a:solidFill>
                        <a:schemeClr val="accent6"/>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lvl="0" indent="0" algn="l" rtl="0">
                        <a:spcBef>
                          <a:spcPts val="0"/>
                        </a:spcBef>
                        <a:spcAft>
                          <a:spcPts val="0"/>
                        </a:spcAft>
                        <a:buNone/>
                      </a:pPr>
                      <a:r>
                        <a:rPr lang="en-US" sz="1100" dirty="0">
                          <a:latin typeface="Open Sans" panose="020B0606030504020204" pitchFamily="34" charset="0"/>
                          <a:ea typeface="Open Sans" panose="020B0606030504020204" pitchFamily="34" charset="0"/>
                          <a:cs typeface="Open Sans" panose="020B0606030504020204" pitchFamily="34" charset="0"/>
                        </a:rPr>
                        <a:t>Alliances with major companies e.g., SAP, Oracle, Salesforce, Microsoft, AWS</a:t>
                      </a:r>
                    </a:p>
                  </a:txBody>
                  <a:tcPr marL="45713" marR="45713" marT="45713" marB="45713">
                    <a:lnL>
                      <a:noFill/>
                    </a:lnL>
                    <a:lnR>
                      <a:noFill/>
                    </a:lnR>
                    <a:lnT w="3175" cap="flat" cmpd="sng" algn="ctr">
                      <a:solidFill>
                        <a:schemeClr val="accent6"/>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79235883"/>
                  </a:ext>
                </a:extLst>
              </a:tr>
            </a:tbl>
          </a:graphicData>
        </a:graphic>
      </p:graphicFrame>
      <p:pic>
        <p:nvPicPr>
          <p:cNvPr id="3" name="Google Shape;812;p24" descr="Download McKinsey &amp; Company Logo in SVG Vector or PNG File ...">
            <a:extLst>
              <a:ext uri="{FF2B5EF4-FFF2-40B4-BE49-F238E27FC236}">
                <a16:creationId xmlns:a16="http://schemas.microsoft.com/office/drawing/2014/main" id="{909B94E7-C3FD-EA73-E654-269A6A6142B5}"/>
              </a:ext>
            </a:extLst>
          </p:cNvPr>
          <p:cNvPicPr preferRelativeResize="0"/>
          <p:nvPr/>
        </p:nvPicPr>
        <p:blipFill rotWithShape="1">
          <a:blip r:embed="rId6" cstate="email">
            <a:alphaModFix/>
            <a:extLst>
              <a:ext uri="{28A0092B-C50C-407E-A947-70E740481C1C}">
                <a14:useLocalDpi xmlns:a14="http://schemas.microsoft.com/office/drawing/2010/main"/>
              </a:ext>
            </a:extLst>
          </a:blip>
          <a:srcRect/>
          <a:stretch/>
        </p:blipFill>
        <p:spPr>
          <a:xfrm>
            <a:off x="650876" y="2579235"/>
            <a:ext cx="1102227" cy="757255"/>
          </a:xfrm>
          <a:prstGeom prst="rect">
            <a:avLst/>
          </a:prstGeom>
          <a:noFill/>
          <a:ln>
            <a:noFill/>
          </a:ln>
        </p:spPr>
      </p:pic>
      <p:pic>
        <p:nvPicPr>
          <p:cNvPr id="4" name="Google Shape;813;p24">
            <a:extLst>
              <a:ext uri="{FF2B5EF4-FFF2-40B4-BE49-F238E27FC236}">
                <a16:creationId xmlns:a16="http://schemas.microsoft.com/office/drawing/2014/main" id="{D67640C1-ED89-4AEB-FE71-4B08D77DA4DF}"/>
              </a:ext>
            </a:extLst>
          </p:cNvPr>
          <p:cNvPicPr preferRelativeResize="0"/>
          <p:nvPr/>
        </p:nvPicPr>
        <p:blipFill rotWithShape="1">
          <a:blip r:embed="rId7" cstate="email">
            <a:alphaModFix/>
            <a:extLst>
              <a:ext uri="{28A0092B-C50C-407E-A947-70E740481C1C}">
                <a14:useLocalDpi xmlns:a14="http://schemas.microsoft.com/office/drawing/2010/main"/>
              </a:ext>
            </a:extLst>
          </a:blip>
          <a:srcRect/>
          <a:stretch/>
        </p:blipFill>
        <p:spPr>
          <a:xfrm>
            <a:off x="717590" y="1337625"/>
            <a:ext cx="968799" cy="107476"/>
          </a:xfrm>
          <a:prstGeom prst="rect">
            <a:avLst/>
          </a:prstGeom>
          <a:noFill/>
          <a:ln>
            <a:noFill/>
          </a:ln>
        </p:spPr>
      </p:pic>
      <p:pic>
        <p:nvPicPr>
          <p:cNvPr id="5" name="Google Shape;814;p24" descr="Boston Consulting Group Logo">
            <a:extLst>
              <a:ext uri="{FF2B5EF4-FFF2-40B4-BE49-F238E27FC236}">
                <a16:creationId xmlns:a16="http://schemas.microsoft.com/office/drawing/2014/main" id="{E6D154D8-FF29-06A3-B24C-CD484DCA42D6}"/>
              </a:ext>
            </a:extLst>
          </p:cNvPr>
          <p:cNvPicPr preferRelativeResize="0"/>
          <p:nvPr/>
        </p:nvPicPr>
        <p:blipFill rotWithShape="1">
          <a:blip r:embed="rId8" cstate="email">
            <a:alphaModFix/>
            <a:extLst>
              <a:ext uri="{28A0092B-C50C-407E-A947-70E740481C1C}">
                <a14:useLocalDpi xmlns:a14="http://schemas.microsoft.com/office/drawing/2010/main"/>
              </a:ext>
            </a:extLst>
          </a:blip>
          <a:srcRect/>
          <a:stretch/>
        </p:blipFill>
        <p:spPr>
          <a:xfrm>
            <a:off x="971160" y="1959092"/>
            <a:ext cx="461659" cy="185010"/>
          </a:xfrm>
          <a:prstGeom prst="rect">
            <a:avLst/>
          </a:prstGeom>
          <a:noFill/>
          <a:ln>
            <a:noFill/>
          </a:ln>
        </p:spPr>
      </p:pic>
      <p:pic>
        <p:nvPicPr>
          <p:cNvPr id="9" name="Google Shape;828;p25">
            <a:extLst>
              <a:ext uri="{FF2B5EF4-FFF2-40B4-BE49-F238E27FC236}">
                <a16:creationId xmlns:a16="http://schemas.microsoft.com/office/drawing/2014/main" id="{7761FECC-846B-759C-99BA-0BCE51F19A53}"/>
              </a:ext>
            </a:extLst>
          </p:cNvPr>
          <p:cNvPicPr preferRelativeResize="0"/>
          <p:nvPr/>
        </p:nvPicPr>
        <p:blipFill rotWithShape="1">
          <a:blip r:embed="rId9" cstate="email">
            <a:alphaModFix/>
            <a:extLst>
              <a:ext uri="{28A0092B-C50C-407E-A947-70E740481C1C}">
                <a14:useLocalDpi xmlns:a14="http://schemas.microsoft.com/office/drawing/2010/main"/>
              </a:ext>
            </a:extLst>
          </a:blip>
          <a:srcRect/>
          <a:stretch/>
        </p:blipFill>
        <p:spPr>
          <a:xfrm>
            <a:off x="971160" y="6023838"/>
            <a:ext cx="397715" cy="329332"/>
          </a:xfrm>
          <a:prstGeom prst="rect">
            <a:avLst/>
          </a:prstGeom>
          <a:noFill/>
          <a:ln>
            <a:noFill/>
          </a:ln>
        </p:spPr>
      </p:pic>
      <p:pic>
        <p:nvPicPr>
          <p:cNvPr id="10" name="Google Shape;829;p25">
            <a:extLst>
              <a:ext uri="{FF2B5EF4-FFF2-40B4-BE49-F238E27FC236}">
                <a16:creationId xmlns:a16="http://schemas.microsoft.com/office/drawing/2014/main" id="{76B99318-E1E7-E57D-42C5-CBB3D0E16C27}"/>
              </a:ext>
            </a:extLst>
          </p:cNvPr>
          <p:cNvPicPr preferRelativeResize="0"/>
          <p:nvPr/>
        </p:nvPicPr>
        <p:blipFill rotWithShape="1">
          <a:blip r:embed="rId10" cstate="email">
            <a:alphaModFix/>
            <a:extLst>
              <a:ext uri="{28A0092B-C50C-407E-A947-70E740481C1C}">
                <a14:useLocalDpi xmlns:a14="http://schemas.microsoft.com/office/drawing/2010/main"/>
              </a:ext>
            </a:extLst>
          </a:blip>
          <a:srcRect/>
          <a:stretch/>
        </p:blipFill>
        <p:spPr>
          <a:xfrm>
            <a:off x="950833" y="4579203"/>
            <a:ext cx="502312" cy="237703"/>
          </a:xfrm>
          <a:prstGeom prst="rect">
            <a:avLst/>
          </a:prstGeom>
          <a:noFill/>
          <a:ln>
            <a:noFill/>
          </a:ln>
        </p:spPr>
      </p:pic>
      <p:pic>
        <p:nvPicPr>
          <p:cNvPr id="11" name="Google Shape;830;p25" descr="ernst-young-ey-logo-png-transparent – Latino Business ...">
            <a:extLst>
              <a:ext uri="{FF2B5EF4-FFF2-40B4-BE49-F238E27FC236}">
                <a16:creationId xmlns:a16="http://schemas.microsoft.com/office/drawing/2014/main" id="{D2CC5ACF-3C8F-4ADD-67C4-6F9D8D350520}"/>
              </a:ext>
            </a:extLst>
          </p:cNvPr>
          <p:cNvPicPr preferRelativeResize="0"/>
          <p:nvPr/>
        </p:nvPicPr>
        <p:blipFill rotWithShape="1">
          <a:blip r:embed="rId11" cstate="email">
            <a:alphaModFix/>
            <a:extLst>
              <a:ext uri="{28A0092B-C50C-407E-A947-70E740481C1C}">
                <a14:useLocalDpi xmlns:a14="http://schemas.microsoft.com/office/drawing/2010/main"/>
              </a:ext>
            </a:extLst>
          </a:blip>
          <a:srcRect/>
          <a:stretch/>
        </p:blipFill>
        <p:spPr>
          <a:xfrm>
            <a:off x="1002995" y="5321563"/>
            <a:ext cx="397985" cy="362284"/>
          </a:xfrm>
          <a:prstGeom prst="rect">
            <a:avLst/>
          </a:prstGeom>
          <a:noFill/>
          <a:ln>
            <a:noFill/>
          </a:ln>
        </p:spPr>
      </p:pic>
      <p:pic>
        <p:nvPicPr>
          <p:cNvPr id="12" name="Google Shape;831;p25" descr="Accenture New Logo transparent PNG - StickPNG">
            <a:extLst>
              <a:ext uri="{FF2B5EF4-FFF2-40B4-BE49-F238E27FC236}">
                <a16:creationId xmlns:a16="http://schemas.microsoft.com/office/drawing/2014/main" id="{945A35E8-ABF6-A4CF-B604-CEFFA652F1F5}"/>
              </a:ext>
            </a:extLst>
          </p:cNvPr>
          <p:cNvPicPr preferRelativeResize="0"/>
          <p:nvPr/>
        </p:nvPicPr>
        <p:blipFill rotWithShape="1">
          <a:blip r:embed="rId12" cstate="email">
            <a:alphaModFix/>
            <a:extLst>
              <a:ext uri="{28A0092B-C50C-407E-A947-70E740481C1C}">
                <a14:useLocalDpi xmlns:a14="http://schemas.microsoft.com/office/drawing/2010/main"/>
              </a:ext>
            </a:extLst>
          </a:blip>
          <a:srcRect/>
          <a:stretch/>
        </p:blipFill>
        <p:spPr>
          <a:xfrm>
            <a:off x="877425" y="3449166"/>
            <a:ext cx="649128" cy="398357"/>
          </a:xfrm>
          <a:prstGeom prst="rect">
            <a:avLst/>
          </a:prstGeom>
          <a:noFill/>
          <a:ln>
            <a:noFill/>
          </a:ln>
        </p:spPr>
      </p:pic>
      <p:sp>
        <p:nvSpPr>
          <p:cNvPr id="8" name="Title 4">
            <a:extLst>
              <a:ext uri="{FF2B5EF4-FFF2-40B4-BE49-F238E27FC236}">
                <a16:creationId xmlns:a16="http://schemas.microsoft.com/office/drawing/2014/main" id="{8C6F9F5B-5241-53A7-C3F2-E4C507F97D49}"/>
              </a:ext>
            </a:extLst>
          </p:cNvPr>
          <p:cNvSpPr txBox="1">
            <a:spLocks/>
          </p:cNvSpPr>
          <p:nvPr/>
        </p:nvSpPr>
        <p:spPr bwMode="gray">
          <a:xfrm>
            <a:off x="440404" y="410867"/>
            <a:ext cx="11252200" cy="451866"/>
          </a:xfrm>
          <a:prstGeom prst="rect">
            <a:avLst/>
          </a:prstGeom>
        </p:spPr>
        <p:txBody>
          <a:bodyPr vert="horz" lIns="0" tIns="0" rIns="0" bIns="0" rtlCol="0" anchor="t" anchorCtr="0">
            <a:noAutofit/>
          </a:bodyPr>
          <a:lstStyle>
            <a:lvl1pPr algn="l" defTabSz="685800" rtl="0" eaLnBrk="1" latinLnBrk="0" hangingPunct="1">
              <a:spcBef>
                <a:spcPct val="0"/>
              </a:spcBef>
              <a:buNone/>
              <a:defRPr sz="2000" kern="1200">
                <a:solidFill>
                  <a:schemeClr val="tx1"/>
                </a:solidFill>
                <a:latin typeface="+mn-lt"/>
                <a:ea typeface="+mj-ea"/>
                <a:cs typeface="Calibri Light" panose="020F0302020204030204" pitchFamily="34" charset="0"/>
              </a:defRPr>
            </a:lvl1pPr>
          </a:lstStyle>
          <a:p>
            <a:r>
              <a:rPr lang="en-US">
                <a:solidFill>
                  <a:srgbClr val="000000"/>
                </a:solidFill>
                <a:latin typeface="Open Sans Semibold"/>
                <a:ea typeface="Open Sans Semibold"/>
                <a:cs typeface="Open Sans Semibold"/>
              </a:rPr>
              <a:t>Competitor Summary: Consulting Firms</a:t>
            </a:r>
            <a:endParaRPr lang="en-US"/>
          </a:p>
        </p:txBody>
      </p:sp>
      <p:sp>
        <p:nvSpPr>
          <p:cNvPr id="2" name="Rectangle 1">
            <a:extLst>
              <a:ext uri="{FF2B5EF4-FFF2-40B4-BE49-F238E27FC236}">
                <a16:creationId xmlns:a16="http://schemas.microsoft.com/office/drawing/2014/main" id="{33A3CAD8-4D9D-24CC-2161-72F4081E1E7A}"/>
              </a:ext>
            </a:extLst>
          </p:cNvPr>
          <p:cNvSpPr/>
          <p:nvPr/>
        </p:nvSpPr>
        <p:spPr bwMode="gray">
          <a:xfrm>
            <a:off x="9996000" y="0"/>
            <a:ext cx="2196000" cy="207441"/>
          </a:xfrm>
          <a:prstGeom prst="rect">
            <a:avLst/>
          </a:prstGeom>
          <a:solidFill>
            <a:srgbClr val="FF0000"/>
          </a:solidFill>
          <a:ln w="19050" algn="ctr">
            <a:noFill/>
            <a:miter lim="800000"/>
            <a:headEnd/>
            <a:tailEnd/>
          </a:ln>
        </p:spPr>
        <p:txBody>
          <a:bodyPr wrap="square" lIns="0" tIns="0" rIns="0" bIns="0" rtlCol="0" anchor="ctr"/>
          <a:lstStyle/>
          <a:p>
            <a:pPr algn="ctr"/>
            <a:r>
              <a:rPr lang="en-US" sz="800" b="1" spc="30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rPr>
              <a:t>FOR </a:t>
            </a:r>
            <a:r>
              <a:rPr lang="en-DE" sz="800" b="1" spc="30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rPr>
              <a:t>INTERNAL</a:t>
            </a:r>
            <a:r>
              <a:rPr lang="en-US" sz="800" b="1" spc="30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rPr>
              <a:t> USE ONLY</a:t>
            </a:r>
            <a:endParaRPr lang="en-DE" sz="800" b="1" spc="30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endParaRPr>
          </a:p>
        </p:txBody>
      </p:sp>
    </p:spTree>
    <p:extLst>
      <p:ext uri="{BB962C8B-B14F-4D97-AF65-F5344CB8AC3E}">
        <p14:creationId xmlns:p14="http://schemas.microsoft.com/office/powerpoint/2010/main" val="776364933"/>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795"/>
        <p:cNvGrpSpPr/>
        <p:nvPr/>
      </p:nvGrpSpPr>
      <p:grpSpPr>
        <a:xfrm>
          <a:off x="0" y="0"/>
          <a:ext cx="0" cy="0"/>
          <a:chOff x="0" y="0"/>
          <a:chExt cx="0" cy="0"/>
        </a:xfrm>
      </p:grpSpPr>
      <p:graphicFrame>
        <p:nvGraphicFramePr>
          <p:cNvPr id="23" name="Object 22" hidden="1">
            <a:extLst>
              <a:ext uri="{FF2B5EF4-FFF2-40B4-BE49-F238E27FC236}">
                <a16:creationId xmlns:a16="http://schemas.microsoft.com/office/drawing/2014/main" id="{3F79257E-F494-08EC-E36F-A17A3CD5D008}"/>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89" imgH="367" progId="TCLayout.ActiveDocument.1">
                  <p:embed/>
                </p:oleObj>
              </mc:Choice>
              <mc:Fallback>
                <p:oleObj name="think-cell Slide" r:id="rId4" imgW="389" imgH="367" progId="TCLayout.ActiveDocument.1">
                  <p:embed/>
                  <p:pic>
                    <p:nvPicPr>
                      <p:cNvPr id="23" name="Object 22" hidden="1">
                        <a:extLst>
                          <a:ext uri="{FF2B5EF4-FFF2-40B4-BE49-F238E27FC236}">
                            <a16:creationId xmlns:a16="http://schemas.microsoft.com/office/drawing/2014/main" id="{3F79257E-F494-08EC-E36F-A17A3CD5D008}"/>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graphicFrame>
        <p:nvGraphicFramePr>
          <p:cNvPr id="800" name="Google Shape;800;g21cc76bdced_0_0"/>
          <p:cNvGraphicFramePr/>
          <p:nvPr/>
        </p:nvGraphicFramePr>
        <p:xfrm>
          <a:off x="469900" y="926233"/>
          <a:ext cx="11252201" cy="5020828"/>
        </p:xfrm>
        <a:graphic>
          <a:graphicData uri="http://schemas.openxmlformats.org/drawingml/2006/table">
            <a:tbl>
              <a:tblPr>
                <a:tableStyleId>{2D5ABB26-0587-4C30-8999-92F81FD0307C}</a:tableStyleId>
              </a:tblPr>
              <a:tblGrid>
                <a:gridCol w="1550041">
                  <a:extLst>
                    <a:ext uri="{9D8B030D-6E8A-4147-A177-3AD203B41FA5}">
                      <a16:colId xmlns:a16="http://schemas.microsoft.com/office/drawing/2014/main" val="20000"/>
                    </a:ext>
                  </a:extLst>
                </a:gridCol>
                <a:gridCol w="3990894">
                  <a:extLst>
                    <a:ext uri="{9D8B030D-6E8A-4147-A177-3AD203B41FA5}">
                      <a16:colId xmlns:a16="http://schemas.microsoft.com/office/drawing/2014/main" val="3992773402"/>
                    </a:ext>
                  </a:extLst>
                </a:gridCol>
                <a:gridCol w="3099048">
                  <a:extLst>
                    <a:ext uri="{9D8B030D-6E8A-4147-A177-3AD203B41FA5}">
                      <a16:colId xmlns:a16="http://schemas.microsoft.com/office/drawing/2014/main" val="20002"/>
                    </a:ext>
                  </a:extLst>
                </a:gridCol>
                <a:gridCol w="2612218">
                  <a:extLst>
                    <a:ext uri="{9D8B030D-6E8A-4147-A177-3AD203B41FA5}">
                      <a16:colId xmlns:a16="http://schemas.microsoft.com/office/drawing/2014/main" val="20003"/>
                    </a:ext>
                  </a:extLst>
                </a:gridCol>
              </a:tblGrid>
              <a:tr h="181105">
                <a:tc>
                  <a:txBody>
                    <a:bodyPr/>
                    <a:lstStyle/>
                    <a:p>
                      <a:pPr marL="0" lvl="0" indent="0" algn="ctr" rtl="0">
                        <a:spcBef>
                          <a:spcPts val="0"/>
                        </a:spcBef>
                        <a:spcAft>
                          <a:spcPts val="0"/>
                        </a:spcAft>
                        <a:buNone/>
                      </a:pPr>
                      <a:r>
                        <a:rPr lang="en-GB" sz="1200" b="1">
                          <a:solidFill>
                            <a:schemeClr val="accent2"/>
                          </a:solidFill>
                        </a:rPr>
                        <a:t>Competitor</a:t>
                      </a:r>
                      <a:endParaRPr sz="1200" b="1">
                        <a:solidFill>
                          <a:schemeClr val="accent2"/>
                        </a:solidFill>
                      </a:endParaRPr>
                    </a:p>
                  </a:txBody>
                  <a:tcPr marL="45713" marR="45713" marT="0" marB="18288">
                    <a:lnL>
                      <a:noFill/>
                    </a:lnL>
                    <a:lnR>
                      <a:noFill/>
                    </a:lnR>
                    <a:lnT w="12700" cap="flat" cmpd="sng" algn="ctr">
                      <a:noFill/>
                      <a:prstDash val="solid"/>
                      <a:round/>
                      <a:headEnd type="none" w="med" len="med"/>
                      <a:tailEnd type="none" w="med" len="med"/>
                    </a:lnT>
                    <a:lnB w="31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lvl="0" indent="0" algn="l" rtl="0">
                        <a:spcBef>
                          <a:spcPts val="0"/>
                        </a:spcBef>
                        <a:spcAft>
                          <a:spcPts val="0"/>
                        </a:spcAft>
                        <a:buNone/>
                      </a:pPr>
                      <a:r>
                        <a:rPr lang="en-US" sz="1200" b="1">
                          <a:solidFill>
                            <a:schemeClr val="accent2"/>
                          </a:solidFill>
                        </a:rPr>
                        <a:t>Practices / Offerings </a:t>
                      </a:r>
                      <a:endParaRPr sz="1200" b="1">
                        <a:solidFill>
                          <a:schemeClr val="accent2"/>
                        </a:solidFill>
                      </a:endParaRPr>
                    </a:p>
                  </a:txBody>
                  <a:tcPr marL="45713" marR="45713" marT="0" marB="18288">
                    <a:lnL>
                      <a:noFill/>
                    </a:lnL>
                    <a:lnR>
                      <a:noFill/>
                    </a:lnR>
                    <a:lnT w="12700" cap="flat" cmpd="sng" algn="ctr">
                      <a:noFill/>
                      <a:prstDash val="solid"/>
                      <a:round/>
                      <a:headEnd type="none" w="med" len="med"/>
                      <a:tailEnd type="none" w="med" len="med"/>
                    </a:lnT>
                    <a:lnB w="31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lvl="0" indent="0" algn="l" rtl="0">
                        <a:spcBef>
                          <a:spcPts val="0"/>
                        </a:spcBef>
                        <a:spcAft>
                          <a:spcPts val="0"/>
                        </a:spcAft>
                        <a:buNone/>
                      </a:pPr>
                      <a:r>
                        <a:rPr lang="en-GB" sz="1200" b="1">
                          <a:solidFill>
                            <a:schemeClr val="accent2"/>
                          </a:solidFill>
                        </a:rPr>
                        <a:t>Major Investments  </a:t>
                      </a:r>
                      <a:endParaRPr sz="1200" b="1">
                        <a:solidFill>
                          <a:schemeClr val="accent2"/>
                        </a:solidFill>
                      </a:endParaRPr>
                    </a:p>
                  </a:txBody>
                  <a:tcPr marL="45713" marR="45713" marT="0" marB="18288">
                    <a:lnL>
                      <a:noFill/>
                    </a:lnL>
                    <a:lnR>
                      <a:noFill/>
                    </a:lnR>
                    <a:lnT w="12700" cap="flat" cmpd="sng" algn="ctr">
                      <a:noFill/>
                      <a:prstDash val="solid"/>
                      <a:round/>
                      <a:headEnd type="none" w="med" len="med"/>
                      <a:tailEnd type="none" w="med" len="med"/>
                    </a:lnT>
                    <a:lnB w="31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lvl="0" indent="0" algn="l" rtl="0">
                        <a:spcBef>
                          <a:spcPts val="0"/>
                        </a:spcBef>
                        <a:spcAft>
                          <a:spcPts val="0"/>
                        </a:spcAft>
                        <a:buNone/>
                      </a:pPr>
                      <a:r>
                        <a:rPr lang="en-GB" sz="1200" b="1">
                          <a:solidFill>
                            <a:schemeClr val="accent2"/>
                          </a:solidFill>
                        </a:rPr>
                        <a:t>Partnerships</a:t>
                      </a:r>
                      <a:endParaRPr sz="1200" b="1">
                        <a:solidFill>
                          <a:schemeClr val="accent2"/>
                        </a:solidFill>
                      </a:endParaRPr>
                    </a:p>
                  </a:txBody>
                  <a:tcPr marL="45713" marR="45713" marT="0" marB="18288">
                    <a:lnL>
                      <a:noFill/>
                    </a:lnL>
                    <a:lnR>
                      <a:noFill/>
                    </a:lnR>
                    <a:lnT w="12700" cap="flat" cmpd="sng" algn="ctr">
                      <a:noFill/>
                      <a:prstDash val="solid"/>
                      <a:round/>
                      <a:headEnd type="none" w="med" len="med"/>
                      <a:tailEnd type="none" w="med" len="med"/>
                    </a:lnT>
                    <a:lnB w="31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0"/>
                  </a:ext>
                </a:extLst>
              </a:tr>
              <a:tr h="576232">
                <a:tc>
                  <a:txBody>
                    <a:bodyPr/>
                    <a:lstStyle/>
                    <a:p>
                      <a:pPr marL="0" lvl="0" indent="0" algn="l" rtl="0">
                        <a:spcBef>
                          <a:spcPts val="0"/>
                        </a:spcBef>
                        <a:spcAft>
                          <a:spcPts val="0"/>
                        </a:spcAft>
                        <a:buNone/>
                      </a:pPr>
                      <a:endParaRPr sz="1200"/>
                    </a:p>
                  </a:txBody>
                  <a:tcPr marL="45713" marR="45713" marT="45713" marB="45713">
                    <a:lnL>
                      <a:noFill/>
                    </a:lnL>
                    <a:lnR>
                      <a:noFill/>
                    </a:lnR>
                    <a:lnT w="3175" cap="flat" cmpd="sng" algn="ctr">
                      <a:solidFill>
                        <a:schemeClr val="accent2"/>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lvl="0" indent="0" algn="l" rtl="0">
                        <a:spcBef>
                          <a:spcPts val="0"/>
                        </a:spcBef>
                        <a:spcAft>
                          <a:spcPts val="0"/>
                        </a:spcAft>
                        <a:buNone/>
                      </a:pPr>
                      <a:r>
                        <a:rPr lang="en-US" sz="1100" b="1">
                          <a:latin typeface="Open Sans" panose="020B0606030504020204" pitchFamily="34" charset="0"/>
                          <a:ea typeface="Open Sans" panose="020B0606030504020204" pitchFamily="34" charset="0"/>
                          <a:cs typeface="Open Sans" panose="020B0606030504020204" pitchFamily="34" charset="0"/>
                        </a:rPr>
                        <a:t>Mu Sigma</a:t>
                      </a:r>
                      <a:r>
                        <a:rPr lang="en-US" sz="1100" b="0">
                          <a:latin typeface="Open Sans" panose="020B0606030504020204" pitchFamily="34" charset="0"/>
                          <a:ea typeface="Open Sans" panose="020B0606030504020204" pitchFamily="34" charset="0"/>
                          <a:cs typeface="Open Sans" panose="020B0606030504020204" pitchFamily="34" charset="0"/>
                        </a:rPr>
                        <a:t> combines data engineering, data science, and decision science to support client decisions </a:t>
                      </a:r>
                      <a:endParaRPr sz="1100" b="0">
                        <a:latin typeface="Open Sans" panose="020B0606030504020204" pitchFamily="34" charset="0"/>
                        <a:ea typeface="Open Sans" panose="020B0606030504020204" pitchFamily="34" charset="0"/>
                        <a:cs typeface="Open Sans" panose="020B0606030504020204" pitchFamily="34" charset="0"/>
                      </a:endParaRPr>
                    </a:p>
                  </a:txBody>
                  <a:tcPr marL="45713" marR="45713" marT="45713" marB="45713">
                    <a:lnL>
                      <a:noFill/>
                    </a:lnL>
                    <a:lnR>
                      <a:noFill/>
                    </a:lnR>
                    <a:lnT w="3175" cap="flat" cmpd="sng" algn="ctr">
                      <a:solidFill>
                        <a:schemeClr val="accent2"/>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lvl="0" indent="0" algn="l" rtl="0">
                        <a:spcBef>
                          <a:spcPts val="0"/>
                        </a:spcBef>
                        <a:spcAft>
                          <a:spcPts val="0"/>
                        </a:spcAft>
                        <a:buNone/>
                      </a:pPr>
                      <a:r>
                        <a:rPr lang="en-US" sz="1100">
                          <a:latin typeface="Open Sans" panose="020B0606030504020204" pitchFamily="34" charset="0"/>
                          <a:ea typeface="Open Sans" panose="020B0606030504020204" pitchFamily="34" charset="0"/>
                          <a:cs typeface="Open Sans" panose="020B0606030504020204" pitchFamily="34" charset="0"/>
                        </a:rPr>
                        <a:t>Advance analytics, digital transformation, data engineering, customer analytics, risk analytics. No recent acquisitions. </a:t>
                      </a:r>
                      <a:endParaRPr sz="1100">
                        <a:latin typeface="Open Sans" panose="020B0606030504020204" pitchFamily="34" charset="0"/>
                        <a:ea typeface="Open Sans" panose="020B0606030504020204" pitchFamily="34" charset="0"/>
                        <a:cs typeface="Open Sans" panose="020B0606030504020204" pitchFamily="34" charset="0"/>
                      </a:endParaRPr>
                    </a:p>
                  </a:txBody>
                  <a:tcPr marL="45713" marR="45713" marT="45713" marB="45713">
                    <a:lnL>
                      <a:noFill/>
                    </a:lnL>
                    <a:lnR>
                      <a:noFill/>
                    </a:lnR>
                    <a:lnT w="3175" cap="flat" cmpd="sng" algn="ctr">
                      <a:solidFill>
                        <a:schemeClr val="accent2"/>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lvl="0" indent="0" algn="l" rtl="0">
                        <a:spcBef>
                          <a:spcPts val="0"/>
                        </a:spcBef>
                        <a:spcAft>
                          <a:spcPts val="0"/>
                        </a:spcAft>
                        <a:buNone/>
                      </a:pPr>
                      <a:r>
                        <a:rPr lang="en-US" sz="1100">
                          <a:latin typeface="Open Sans" panose="020B0606030504020204" pitchFamily="34" charset="0"/>
                          <a:ea typeface="Open Sans" panose="020B0606030504020204" pitchFamily="34" charset="0"/>
                          <a:cs typeface="Open Sans" panose="020B0606030504020204" pitchFamily="34" charset="0"/>
                        </a:rPr>
                        <a:t>Google</a:t>
                      </a:r>
                      <a:endParaRPr sz="1100">
                        <a:latin typeface="Open Sans" panose="020B0606030504020204" pitchFamily="34" charset="0"/>
                        <a:ea typeface="Open Sans" panose="020B0606030504020204" pitchFamily="34" charset="0"/>
                        <a:cs typeface="Open Sans" panose="020B0606030504020204" pitchFamily="34" charset="0"/>
                      </a:endParaRPr>
                    </a:p>
                  </a:txBody>
                  <a:tcPr marL="45713" marR="45713" marT="45713" marB="45713">
                    <a:lnL>
                      <a:noFill/>
                    </a:lnL>
                    <a:lnR>
                      <a:noFill/>
                    </a:lnR>
                    <a:lnT w="3175" cap="flat" cmpd="sng" algn="ctr">
                      <a:solidFill>
                        <a:schemeClr val="accent2"/>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734371">
                <a:tc>
                  <a:txBody>
                    <a:bodyPr/>
                    <a:lstStyle/>
                    <a:p>
                      <a:pPr marL="0" lvl="0" indent="0" algn="l" rtl="0">
                        <a:spcBef>
                          <a:spcPts val="0"/>
                        </a:spcBef>
                        <a:spcAft>
                          <a:spcPts val="0"/>
                        </a:spcAft>
                        <a:buNone/>
                      </a:pPr>
                      <a:endParaRPr lang="en-US" sz="1200"/>
                    </a:p>
                  </a:txBody>
                  <a:tcPr marL="45713" marR="45713" marT="45713" marB="45713">
                    <a:lnL>
                      <a:noFill/>
                    </a:lnL>
                    <a:lnR>
                      <a:noFill/>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lvl="0" indent="0" algn="l" rtl="0">
                        <a:spcBef>
                          <a:spcPts val="0"/>
                        </a:spcBef>
                        <a:spcAft>
                          <a:spcPts val="0"/>
                        </a:spcAft>
                        <a:buNone/>
                      </a:pPr>
                      <a:r>
                        <a:rPr lang="en-US" sz="1100" b="1" err="1">
                          <a:latin typeface="Open Sans" panose="020B0606030504020204" pitchFamily="34" charset="0"/>
                          <a:ea typeface="Open Sans" panose="020B0606030504020204" pitchFamily="34" charset="0"/>
                          <a:cs typeface="Open Sans" panose="020B0606030504020204" pitchFamily="34" charset="0"/>
                        </a:rPr>
                        <a:t>Senseforth.ai</a:t>
                      </a:r>
                      <a:r>
                        <a:rPr lang="en-US" sz="1100" b="1">
                          <a:latin typeface="Open Sans" panose="020B0606030504020204" pitchFamily="34" charset="0"/>
                          <a:ea typeface="Open Sans" panose="020B0606030504020204" pitchFamily="34" charset="0"/>
                          <a:cs typeface="Open Sans" panose="020B0606030504020204" pitchFamily="34" charset="0"/>
                        </a:rPr>
                        <a:t> </a:t>
                      </a:r>
                      <a:r>
                        <a:rPr lang="en-US" sz="1100">
                          <a:latin typeface="Open Sans" panose="020B0606030504020204" pitchFamily="34" charset="0"/>
                          <a:ea typeface="Open Sans" panose="020B0606030504020204" pitchFamily="34" charset="0"/>
                          <a:cs typeface="Open Sans" panose="020B0606030504020204" pitchFamily="34" charset="0"/>
                        </a:rPr>
                        <a:t>is a conversational AI platform for enterprises</a:t>
                      </a:r>
                      <a:endParaRPr sz="1100">
                        <a:latin typeface="Open Sans" panose="020B0606030504020204" pitchFamily="34" charset="0"/>
                        <a:ea typeface="Open Sans" panose="020B0606030504020204" pitchFamily="34" charset="0"/>
                        <a:cs typeface="Open Sans" panose="020B0606030504020204" pitchFamily="34" charset="0"/>
                      </a:endParaRPr>
                    </a:p>
                  </a:txBody>
                  <a:tcPr marL="45713" marR="45713" marT="45713" marB="45713">
                    <a:lnL>
                      <a:noFill/>
                    </a:lnL>
                    <a:lnR>
                      <a:noFill/>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lvl="0" indent="0" algn="l" rtl="0">
                        <a:spcBef>
                          <a:spcPts val="0"/>
                        </a:spcBef>
                        <a:spcAft>
                          <a:spcPts val="0"/>
                        </a:spcAft>
                        <a:buNone/>
                      </a:pPr>
                      <a:r>
                        <a:rPr lang="en-US" sz="1100">
                          <a:latin typeface="Open Sans" panose="020B0606030504020204" pitchFamily="34" charset="0"/>
                          <a:ea typeface="Open Sans" panose="020B0606030504020204" pitchFamily="34" charset="0"/>
                          <a:cs typeface="Open Sans" panose="020B0606030504020204" pitchFamily="34" charset="0"/>
                        </a:rPr>
                        <a:t>AI, ML, customer intelligence, marketing analytics, data engineering. Recent acquisitions include </a:t>
                      </a:r>
                      <a:r>
                        <a:rPr lang="en-US" sz="1100" b="1">
                          <a:latin typeface="Open Sans" panose="020B0606030504020204" pitchFamily="34" charset="0"/>
                          <a:ea typeface="Open Sans" panose="020B0606030504020204" pitchFamily="34" charset="0"/>
                          <a:cs typeface="Open Sans" panose="020B0606030504020204" pitchFamily="34" charset="0"/>
                        </a:rPr>
                        <a:t>Neal Analytics </a:t>
                      </a:r>
                      <a:r>
                        <a:rPr lang="en-US" sz="1100">
                          <a:latin typeface="Open Sans" panose="020B0606030504020204" pitchFamily="34" charset="0"/>
                          <a:ea typeface="Open Sans" panose="020B0606030504020204" pitchFamily="34" charset="0"/>
                          <a:cs typeface="Open Sans" panose="020B0606030504020204" pitchFamily="34" charset="0"/>
                        </a:rPr>
                        <a:t>to scale on AI</a:t>
                      </a:r>
                      <a:endParaRPr sz="1100">
                        <a:latin typeface="Open Sans" panose="020B0606030504020204" pitchFamily="34" charset="0"/>
                        <a:ea typeface="Open Sans" panose="020B0606030504020204" pitchFamily="34" charset="0"/>
                        <a:cs typeface="Open Sans" panose="020B0606030504020204" pitchFamily="34" charset="0"/>
                      </a:endParaRPr>
                    </a:p>
                  </a:txBody>
                  <a:tcPr marL="45713" marR="45713" marT="45713" marB="45713">
                    <a:lnL>
                      <a:noFill/>
                    </a:lnL>
                    <a:lnR>
                      <a:noFill/>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lvl="0" indent="0" algn="l" rtl="0">
                        <a:spcBef>
                          <a:spcPts val="0"/>
                        </a:spcBef>
                        <a:spcAft>
                          <a:spcPts val="0"/>
                        </a:spcAft>
                        <a:buNone/>
                      </a:pPr>
                      <a:r>
                        <a:rPr lang="en-US" sz="1100">
                          <a:latin typeface="Open Sans" panose="020B0606030504020204" pitchFamily="34" charset="0"/>
                          <a:ea typeface="Open Sans" panose="020B0606030504020204" pitchFamily="34" charset="0"/>
                          <a:cs typeface="Open Sans" panose="020B0606030504020204" pitchFamily="34" charset="0"/>
                        </a:rPr>
                        <a:t>AWS, Google Cloud, Microsoft, Twitter, Snowflake and more</a:t>
                      </a:r>
                      <a:endParaRPr sz="1100">
                        <a:latin typeface="Open Sans" panose="020B0606030504020204" pitchFamily="34" charset="0"/>
                        <a:ea typeface="Open Sans" panose="020B0606030504020204" pitchFamily="34" charset="0"/>
                        <a:cs typeface="Open Sans" panose="020B0606030504020204" pitchFamily="34" charset="0"/>
                      </a:endParaRPr>
                    </a:p>
                  </a:txBody>
                  <a:tcPr marL="45713" marR="45713" marT="45713" marB="45713">
                    <a:lnL>
                      <a:noFill/>
                    </a:lnL>
                    <a:lnR>
                      <a:noFill/>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323212525"/>
                  </a:ext>
                </a:extLst>
              </a:tr>
              <a:tr h="905514">
                <a:tc>
                  <a:txBody>
                    <a:bodyPr/>
                    <a:lstStyle/>
                    <a:p>
                      <a:pPr marL="0" lvl="0" indent="0" algn="l" rtl="0">
                        <a:spcBef>
                          <a:spcPts val="0"/>
                        </a:spcBef>
                        <a:spcAft>
                          <a:spcPts val="0"/>
                        </a:spcAft>
                        <a:buNone/>
                      </a:pPr>
                      <a:endParaRPr sz="1200"/>
                    </a:p>
                  </a:txBody>
                  <a:tcPr marL="45713" marR="45713" marT="45713" marB="45713">
                    <a:lnL>
                      <a:noFill/>
                    </a:lnL>
                    <a:lnR>
                      <a:noFill/>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lvl="0" indent="0" algn="l" rtl="0">
                        <a:spcBef>
                          <a:spcPts val="0"/>
                        </a:spcBef>
                        <a:spcAft>
                          <a:spcPts val="0"/>
                        </a:spcAft>
                        <a:buNone/>
                      </a:pPr>
                      <a:r>
                        <a:rPr lang="en-US" sz="1100" b="1">
                          <a:latin typeface="Open Sans" panose="020B0606030504020204" pitchFamily="34" charset="0"/>
                          <a:ea typeface="Open Sans" panose="020B0606030504020204" pitchFamily="34" charset="0"/>
                          <a:cs typeface="Open Sans" panose="020B0606030504020204" pitchFamily="34" charset="0"/>
                        </a:rPr>
                        <a:t>Wipro Holmes </a:t>
                      </a:r>
                      <a:r>
                        <a:rPr lang="en-US" sz="1100">
                          <a:latin typeface="Open Sans" panose="020B0606030504020204" pitchFamily="34" charset="0"/>
                          <a:ea typeface="Open Sans" panose="020B0606030504020204" pitchFamily="34" charset="0"/>
                          <a:cs typeface="Open Sans" panose="020B0606030504020204" pitchFamily="34" charset="0"/>
                        </a:rPr>
                        <a:t>is AI-powered customizable solutions for business leaders</a:t>
                      </a:r>
                    </a:p>
                  </a:txBody>
                  <a:tcPr marL="45713" marR="45713" marT="45713" marB="45713">
                    <a:lnL>
                      <a:noFill/>
                    </a:lnL>
                    <a:lnR>
                      <a:noFill/>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lvl="0" indent="0" algn="l" rtl="0">
                        <a:spcBef>
                          <a:spcPts val="0"/>
                        </a:spcBef>
                        <a:spcAft>
                          <a:spcPts val="0"/>
                        </a:spcAft>
                        <a:buNone/>
                      </a:pPr>
                      <a:r>
                        <a:rPr lang="en-US" sz="1100">
                          <a:latin typeface="Open Sans" panose="020B0606030504020204" pitchFamily="34" charset="0"/>
                          <a:ea typeface="Open Sans" panose="020B0606030504020204" pitchFamily="34" charset="0"/>
                          <a:cs typeface="Open Sans" panose="020B0606030504020204" pitchFamily="34" charset="0"/>
                        </a:rPr>
                        <a:t>Digital technologies, cybersecurity, industry-specific solutions, sustainability, talent. Recent acquisitions include </a:t>
                      </a:r>
                      <a:r>
                        <a:rPr lang="en-US" sz="1100" b="1" err="1">
                          <a:latin typeface="Open Sans" panose="020B0606030504020204" pitchFamily="34" charset="0"/>
                          <a:ea typeface="Open Sans" panose="020B0606030504020204" pitchFamily="34" charset="0"/>
                          <a:cs typeface="Open Sans" panose="020B0606030504020204" pitchFamily="34" charset="0"/>
                        </a:rPr>
                        <a:t>Ampion</a:t>
                      </a:r>
                      <a:r>
                        <a:rPr lang="en-US" sz="1100">
                          <a:latin typeface="Open Sans" panose="020B0606030504020204" pitchFamily="34" charset="0"/>
                          <a:ea typeface="Open Sans" panose="020B0606030504020204" pitchFamily="34" charset="0"/>
                          <a:cs typeface="Open Sans" panose="020B0606030504020204" pitchFamily="34" charset="0"/>
                        </a:rPr>
                        <a:t>, a provider of cybersecurity services, and </a:t>
                      </a:r>
                      <a:r>
                        <a:rPr lang="en-US" sz="1100" b="1">
                          <a:latin typeface="Open Sans" panose="020B0606030504020204" pitchFamily="34" charset="0"/>
                          <a:ea typeface="Open Sans" panose="020B0606030504020204" pitchFamily="34" charset="0"/>
                          <a:cs typeface="Open Sans" panose="020B0606030504020204" pitchFamily="34" charset="0"/>
                        </a:rPr>
                        <a:t>Capco</a:t>
                      </a:r>
                      <a:r>
                        <a:rPr lang="en-US" sz="1100">
                          <a:latin typeface="Open Sans" panose="020B0606030504020204" pitchFamily="34" charset="0"/>
                          <a:ea typeface="Open Sans" panose="020B0606030504020204" pitchFamily="34" charset="0"/>
                          <a:cs typeface="Open Sans" panose="020B0606030504020204" pitchFamily="34" charset="0"/>
                        </a:rPr>
                        <a:t>, a global management and technology consultancy</a:t>
                      </a:r>
                      <a:endParaRPr sz="1100">
                        <a:latin typeface="Open Sans" panose="020B0606030504020204" pitchFamily="34" charset="0"/>
                        <a:ea typeface="Open Sans" panose="020B0606030504020204" pitchFamily="34" charset="0"/>
                        <a:cs typeface="Open Sans" panose="020B0606030504020204" pitchFamily="34" charset="0"/>
                      </a:endParaRPr>
                    </a:p>
                  </a:txBody>
                  <a:tcPr marL="45713" marR="45713" marT="45713" marB="45713">
                    <a:lnL>
                      <a:noFill/>
                    </a:lnL>
                    <a:lnR>
                      <a:noFill/>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lvl="0" indent="0" algn="l" rtl="0">
                        <a:spcBef>
                          <a:spcPts val="0"/>
                        </a:spcBef>
                        <a:spcAft>
                          <a:spcPts val="0"/>
                        </a:spcAft>
                        <a:buNone/>
                      </a:pPr>
                      <a:r>
                        <a:rPr lang="en-US" sz="1100">
                          <a:latin typeface="Open Sans" panose="020B0606030504020204" pitchFamily="34" charset="0"/>
                          <a:ea typeface="Open Sans" panose="020B0606030504020204" pitchFamily="34" charset="0"/>
                          <a:cs typeface="Open Sans" panose="020B0606030504020204" pitchFamily="34" charset="0"/>
                        </a:rPr>
                        <a:t>AWS, </a:t>
                      </a:r>
                      <a:r>
                        <a:rPr lang="en-US" sz="1100" err="1">
                          <a:latin typeface="Open Sans" panose="020B0606030504020204" pitchFamily="34" charset="0"/>
                          <a:ea typeface="Open Sans" panose="020B0606030504020204" pitchFamily="34" charset="0"/>
                          <a:cs typeface="Open Sans" panose="020B0606030504020204" pitchFamily="34" charset="0"/>
                        </a:rPr>
                        <a:t>dataiku</a:t>
                      </a:r>
                      <a:r>
                        <a:rPr lang="en-US" sz="1100">
                          <a:latin typeface="Open Sans" panose="020B0606030504020204" pitchFamily="34" charset="0"/>
                          <a:ea typeface="Open Sans" panose="020B0606030504020204" pitchFamily="34" charset="0"/>
                          <a:cs typeface="Open Sans" panose="020B0606030504020204" pitchFamily="34" charset="0"/>
                        </a:rPr>
                        <a:t>, </a:t>
                      </a:r>
                      <a:r>
                        <a:rPr lang="en-US" sz="1100" err="1">
                          <a:latin typeface="Open Sans" panose="020B0606030504020204" pitchFamily="34" charset="0"/>
                          <a:ea typeface="Open Sans" panose="020B0606030504020204" pitchFamily="34" charset="0"/>
                          <a:cs typeface="Open Sans" panose="020B0606030504020204" pitchFamily="34" charset="0"/>
                        </a:rPr>
                        <a:t>databricks</a:t>
                      </a:r>
                      <a:r>
                        <a:rPr lang="en-US" sz="1100">
                          <a:latin typeface="Open Sans" panose="020B0606030504020204" pitchFamily="34" charset="0"/>
                          <a:ea typeface="Open Sans" panose="020B0606030504020204" pitchFamily="34" charset="0"/>
                          <a:cs typeface="Open Sans" panose="020B0606030504020204" pitchFamily="34" charset="0"/>
                        </a:rPr>
                        <a:t>, Google Cloud, IBM and more</a:t>
                      </a:r>
                      <a:endParaRPr sz="1100">
                        <a:latin typeface="Open Sans" panose="020B0606030504020204" pitchFamily="34" charset="0"/>
                        <a:ea typeface="Open Sans" panose="020B0606030504020204" pitchFamily="34" charset="0"/>
                        <a:cs typeface="Open Sans" panose="020B0606030504020204" pitchFamily="34" charset="0"/>
                      </a:endParaRPr>
                    </a:p>
                  </a:txBody>
                  <a:tcPr marL="45713" marR="45713" marT="45713" marB="45713">
                    <a:lnL>
                      <a:noFill/>
                    </a:lnL>
                    <a:lnR>
                      <a:noFill/>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33095889"/>
                  </a:ext>
                </a:extLst>
              </a:tr>
              <a:tr h="718218">
                <a:tc>
                  <a:txBody>
                    <a:bodyPr/>
                    <a:lstStyle/>
                    <a:p>
                      <a:pPr marL="0" lvl="0" indent="0" algn="l" rtl="0">
                        <a:spcBef>
                          <a:spcPts val="0"/>
                        </a:spcBef>
                        <a:spcAft>
                          <a:spcPts val="0"/>
                        </a:spcAft>
                        <a:buNone/>
                      </a:pPr>
                      <a:endParaRPr sz="1200"/>
                    </a:p>
                  </a:txBody>
                  <a:tcPr marL="45713" marR="45713" marT="45713" marB="45713">
                    <a:lnL>
                      <a:noFill/>
                    </a:lnL>
                    <a:lnR>
                      <a:noFill/>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lvl="0" indent="0" algn="l" rtl="0">
                        <a:spcBef>
                          <a:spcPts val="0"/>
                        </a:spcBef>
                        <a:spcAft>
                          <a:spcPts val="0"/>
                        </a:spcAft>
                        <a:buNone/>
                      </a:pPr>
                      <a:r>
                        <a:rPr lang="en-GB" sz="1100" b="1">
                          <a:latin typeface="Open Sans" panose="020B0606030504020204" pitchFamily="34" charset="0"/>
                          <a:ea typeface="Open Sans" panose="020B0606030504020204" pitchFamily="34" charset="0"/>
                          <a:cs typeface="Open Sans" panose="020B0606030504020204" pitchFamily="34" charset="0"/>
                        </a:rPr>
                        <a:t>Tata </a:t>
                      </a:r>
                      <a:r>
                        <a:rPr lang="en-GB" sz="1100" b="1" err="1">
                          <a:latin typeface="Open Sans" panose="020B0606030504020204" pitchFamily="34" charset="0"/>
                          <a:ea typeface="Open Sans" panose="020B0606030504020204" pitchFamily="34" charset="0"/>
                          <a:cs typeface="Open Sans" panose="020B0606030504020204" pitchFamily="34" charset="0"/>
                        </a:rPr>
                        <a:t>Elxsi</a:t>
                      </a:r>
                      <a:r>
                        <a:rPr lang="en-GB" sz="1100" b="1">
                          <a:latin typeface="Open Sans" panose="020B0606030504020204" pitchFamily="34" charset="0"/>
                          <a:ea typeface="Open Sans" panose="020B0606030504020204" pitchFamily="34" charset="0"/>
                          <a:cs typeface="Open Sans" panose="020B0606030504020204" pitchFamily="34" charset="0"/>
                        </a:rPr>
                        <a:t> </a:t>
                      </a:r>
                      <a:r>
                        <a:rPr lang="en-GB" sz="1100" b="0">
                          <a:latin typeface="Open Sans" panose="020B0606030504020204" pitchFamily="34" charset="0"/>
                          <a:ea typeface="Open Sans" panose="020B0606030504020204" pitchFamily="34" charset="0"/>
                          <a:cs typeface="Open Sans" panose="020B0606030504020204" pitchFamily="34" charset="0"/>
                        </a:rPr>
                        <a:t>is a design and technology service providers across industries, including Automotive, Broadcast, Communications, Healthcare, and Transportation. </a:t>
                      </a:r>
                    </a:p>
                  </a:txBody>
                  <a:tcPr marL="45713" marR="45713" marT="45713" marB="45713">
                    <a:lnL>
                      <a:noFill/>
                    </a:lnL>
                    <a:lnR>
                      <a:noFill/>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lvl="0" indent="0" algn="l" rtl="0">
                        <a:spcBef>
                          <a:spcPts val="0"/>
                        </a:spcBef>
                        <a:spcAft>
                          <a:spcPts val="0"/>
                        </a:spcAft>
                        <a:buNone/>
                      </a:pPr>
                      <a:r>
                        <a:rPr lang="en-US" sz="1100">
                          <a:latin typeface="Open Sans" panose="020B0606030504020204" pitchFamily="34" charset="0"/>
                          <a:ea typeface="Open Sans" panose="020B0606030504020204" pitchFamily="34" charset="0"/>
                          <a:cs typeface="Open Sans" panose="020B0606030504020204" pitchFamily="34" charset="0"/>
                        </a:rPr>
                        <a:t>IoT, Cloud, Mobility, Virtual Reality, AI. Recent acquisition include </a:t>
                      </a:r>
                      <a:r>
                        <a:rPr lang="en-US" sz="1100" b="1">
                          <a:latin typeface="Open Sans" panose="020B0606030504020204" pitchFamily="34" charset="0"/>
                          <a:ea typeface="Open Sans" panose="020B0606030504020204" pitchFamily="34" charset="0"/>
                          <a:cs typeface="Open Sans" panose="020B0606030504020204" pitchFamily="34" charset="0"/>
                        </a:rPr>
                        <a:t>1mg</a:t>
                      </a:r>
                      <a:r>
                        <a:rPr lang="en-US" sz="1100">
                          <a:latin typeface="Open Sans" panose="020B0606030504020204" pitchFamily="34" charset="0"/>
                          <a:ea typeface="Open Sans" panose="020B0606030504020204" pitchFamily="34" charset="0"/>
                          <a:cs typeface="Open Sans" panose="020B0606030504020204" pitchFamily="34" charset="0"/>
                        </a:rPr>
                        <a:t>, a healthcare platform based in India. </a:t>
                      </a:r>
                    </a:p>
                  </a:txBody>
                  <a:tcPr marL="45713" marR="45713" marT="45713" marB="45713">
                    <a:lnL>
                      <a:noFill/>
                    </a:lnL>
                    <a:lnR>
                      <a:noFill/>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lvl="0" indent="0" algn="l" rtl="0">
                        <a:spcBef>
                          <a:spcPts val="0"/>
                        </a:spcBef>
                        <a:spcAft>
                          <a:spcPts val="0"/>
                        </a:spcAft>
                        <a:buNone/>
                      </a:pPr>
                      <a:r>
                        <a:rPr lang="en-US" sz="1100">
                          <a:latin typeface="Open Sans" panose="020B0606030504020204" pitchFamily="34" charset="0"/>
                          <a:ea typeface="Open Sans" panose="020B0606030504020204" pitchFamily="34" charset="0"/>
                          <a:cs typeface="Open Sans" panose="020B0606030504020204" pitchFamily="34" charset="0"/>
                        </a:rPr>
                        <a:t>Microsoft, AWS, Cisco</a:t>
                      </a:r>
                      <a:endParaRPr sz="1100">
                        <a:latin typeface="Open Sans" panose="020B0606030504020204" pitchFamily="34" charset="0"/>
                        <a:ea typeface="Open Sans" panose="020B0606030504020204" pitchFamily="34" charset="0"/>
                        <a:cs typeface="Open Sans" panose="020B0606030504020204" pitchFamily="34" charset="0"/>
                      </a:endParaRPr>
                    </a:p>
                  </a:txBody>
                  <a:tcPr marL="45713" marR="45713" marT="45713" marB="45713">
                    <a:lnL>
                      <a:noFill/>
                    </a:lnL>
                    <a:lnR>
                      <a:noFill/>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86336198"/>
                  </a:ext>
                </a:extLst>
              </a:tr>
              <a:tr h="647973">
                <a:tc>
                  <a:txBody>
                    <a:bodyPr/>
                    <a:lstStyle/>
                    <a:p>
                      <a:pPr marL="0" lvl="0" indent="0" algn="l" rtl="0">
                        <a:spcBef>
                          <a:spcPts val="0"/>
                        </a:spcBef>
                        <a:spcAft>
                          <a:spcPts val="0"/>
                        </a:spcAft>
                        <a:buNone/>
                      </a:pPr>
                      <a:endParaRPr sz="1200"/>
                    </a:p>
                  </a:txBody>
                  <a:tcPr marL="45713" marR="45713" marT="45713" marB="45713">
                    <a:lnL>
                      <a:noFill/>
                    </a:lnL>
                    <a:lnR>
                      <a:noFill/>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lvl="0" indent="0" algn="l" rtl="0">
                        <a:spcBef>
                          <a:spcPts val="0"/>
                        </a:spcBef>
                        <a:spcAft>
                          <a:spcPts val="0"/>
                        </a:spcAft>
                        <a:buNone/>
                      </a:pPr>
                      <a:r>
                        <a:rPr lang="en-GB" sz="1100" b="1">
                          <a:latin typeface="Open Sans" panose="020B0606030504020204" pitchFamily="34" charset="0"/>
                          <a:ea typeface="Open Sans" panose="020B0606030504020204" pitchFamily="34" charset="0"/>
                          <a:cs typeface="Open Sans" panose="020B0606030504020204" pitchFamily="34" charset="0"/>
                        </a:rPr>
                        <a:t>Applied AI Offerings </a:t>
                      </a:r>
                      <a:r>
                        <a:rPr lang="en-GB" sz="1100" b="0">
                          <a:latin typeface="Open Sans" panose="020B0606030504020204" pitchFamily="34" charset="0"/>
                          <a:ea typeface="Open Sans" panose="020B0606030504020204" pitchFamily="34" charset="0"/>
                          <a:cs typeface="Open Sans" panose="020B0606030504020204" pitchFamily="34" charset="0"/>
                        </a:rPr>
                        <a:t>range from AI Consulting, AIOps, Conversational AI and more</a:t>
                      </a:r>
                    </a:p>
                  </a:txBody>
                  <a:tcPr marL="45713" marR="45713" marT="45713" marB="45713">
                    <a:lnL>
                      <a:noFill/>
                    </a:lnL>
                    <a:lnR>
                      <a:noFill/>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lvl="0" indent="0" algn="l" rtl="0">
                        <a:spcBef>
                          <a:spcPts val="0"/>
                        </a:spcBef>
                        <a:spcAft>
                          <a:spcPts val="0"/>
                        </a:spcAft>
                        <a:buNone/>
                      </a:pPr>
                      <a:r>
                        <a:rPr lang="en-US" sz="1100" b="0" i="0" kern="1200">
                          <a:solidFill>
                            <a:schemeClr val="tx1"/>
                          </a:solidFill>
                          <a:effectLst/>
                          <a:latin typeface="Open Sans" panose="020B0606030504020204" pitchFamily="34" charset="0"/>
                          <a:ea typeface="Open Sans" panose="020B0606030504020204" pitchFamily="34" charset="0"/>
                          <a:cs typeface="Open Sans" panose="020B0606030504020204" pitchFamily="34" charset="0"/>
                        </a:rPr>
                        <a:t>Recent acquisitions include </a:t>
                      </a:r>
                      <a:r>
                        <a:rPr lang="en-US" sz="1100" b="1" i="0" kern="1200">
                          <a:solidFill>
                            <a:schemeClr val="tx1"/>
                          </a:solidFill>
                          <a:effectLst/>
                          <a:latin typeface="Open Sans" panose="020B0606030504020204" pitchFamily="34" charset="0"/>
                          <a:ea typeface="Open Sans" panose="020B0606030504020204" pitchFamily="34" charset="0"/>
                          <a:cs typeface="Open Sans" panose="020B0606030504020204" pitchFamily="34" charset="0"/>
                        </a:rPr>
                        <a:t>Simplus</a:t>
                      </a:r>
                      <a:r>
                        <a:rPr lang="en-US" sz="1100" b="0" i="0" kern="120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a Salesforce consulting and advisory firm, and </a:t>
                      </a:r>
                      <a:r>
                        <a:rPr lang="en-US" sz="1100" b="1" i="0" kern="1200" err="1">
                          <a:solidFill>
                            <a:schemeClr val="tx1"/>
                          </a:solidFill>
                          <a:effectLst/>
                          <a:latin typeface="Open Sans" panose="020B0606030504020204" pitchFamily="34" charset="0"/>
                          <a:ea typeface="Open Sans" panose="020B0606030504020204" pitchFamily="34" charset="0"/>
                          <a:cs typeface="Open Sans" panose="020B0606030504020204" pitchFamily="34" charset="0"/>
                        </a:rPr>
                        <a:t>GuideVision</a:t>
                      </a:r>
                      <a:r>
                        <a:rPr lang="en-US" sz="1100" b="0" i="0" kern="120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a ServiceNow partner. These acquisitions were aimed at expanding Infosys' capabilities in digital transformation and cloud services</a:t>
                      </a:r>
                      <a:endParaRPr sz="1100">
                        <a:latin typeface="Open Sans" panose="020B0606030504020204" pitchFamily="34" charset="0"/>
                        <a:ea typeface="Open Sans" panose="020B0606030504020204" pitchFamily="34" charset="0"/>
                        <a:cs typeface="Open Sans" panose="020B0606030504020204" pitchFamily="34" charset="0"/>
                      </a:endParaRPr>
                    </a:p>
                  </a:txBody>
                  <a:tcPr marL="45713" marR="45713" marT="45713" marB="45713">
                    <a:lnL>
                      <a:noFill/>
                    </a:lnL>
                    <a:lnR>
                      <a:noFill/>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lvl="0" indent="0" algn="l" rtl="0">
                        <a:spcBef>
                          <a:spcPts val="0"/>
                        </a:spcBef>
                        <a:spcAft>
                          <a:spcPts val="0"/>
                        </a:spcAft>
                        <a:buNone/>
                      </a:pPr>
                      <a:r>
                        <a:rPr lang="en-US" sz="1100">
                          <a:latin typeface="Open Sans" panose="020B0606030504020204" pitchFamily="34" charset="0"/>
                          <a:ea typeface="Open Sans" panose="020B0606030504020204" pitchFamily="34" charset="0"/>
                          <a:cs typeface="Open Sans" panose="020B0606030504020204" pitchFamily="34" charset="0"/>
                        </a:rPr>
                        <a:t>Microsoft, Google Cloud, IBM, Dell, Databricks, Cisco and more</a:t>
                      </a:r>
                      <a:endParaRPr sz="1100">
                        <a:latin typeface="Open Sans" panose="020B0606030504020204" pitchFamily="34" charset="0"/>
                        <a:ea typeface="Open Sans" panose="020B0606030504020204" pitchFamily="34" charset="0"/>
                        <a:cs typeface="Open Sans" panose="020B0606030504020204" pitchFamily="34" charset="0"/>
                      </a:endParaRPr>
                    </a:p>
                  </a:txBody>
                  <a:tcPr marL="45713" marR="45713" marT="45713" marB="45713">
                    <a:lnL>
                      <a:noFill/>
                    </a:lnL>
                    <a:lnR>
                      <a:noFill/>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5302534"/>
                  </a:ext>
                </a:extLst>
              </a:tr>
              <a:tr h="718218">
                <a:tc>
                  <a:txBody>
                    <a:bodyPr/>
                    <a:lstStyle/>
                    <a:p>
                      <a:pPr marL="0" lvl="0" indent="0" algn="l" rtl="0">
                        <a:spcBef>
                          <a:spcPts val="0"/>
                        </a:spcBef>
                        <a:spcAft>
                          <a:spcPts val="0"/>
                        </a:spcAft>
                        <a:buNone/>
                      </a:pPr>
                      <a:endParaRPr sz="1200"/>
                    </a:p>
                  </a:txBody>
                  <a:tcPr marL="45713" marR="45713" marT="45713" marB="45713">
                    <a:lnL>
                      <a:noFill/>
                    </a:lnL>
                    <a:lnR>
                      <a:noFill/>
                    </a:lnR>
                    <a:lnT w="3175" cap="flat" cmpd="sng" algn="ctr">
                      <a:solidFill>
                        <a:schemeClr val="accent6"/>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lvl="0" indent="0" algn="l" rtl="0">
                        <a:spcBef>
                          <a:spcPts val="0"/>
                        </a:spcBef>
                        <a:spcAft>
                          <a:spcPts val="0"/>
                        </a:spcAft>
                        <a:buNone/>
                      </a:pPr>
                      <a:endParaRPr lang="en-GB" sz="1200" b="1"/>
                    </a:p>
                  </a:txBody>
                  <a:tcPr marL="45713" marR="45713" marT="45713" marB="45713">
                    <a:lnL>
                      <a:noFill/>
                    </a:lnL>
                    <a:lnR>
                      <a:noFill/>
                    </a:lnR>
                    <a:lnT w="3175" cap="flat" cmpd="sng" algn="ctr">
                      <a:solidFill>
                        <a:schemeClr val="accent6"/>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lvl="0" indent="0" algn="l" rtl="0">
                        <a:spcBef>
                          <a:spcPts val="0"/>
                        </a:spcBef>
                        <a:spcAft>
                          <a:spcPts val="0"/>
                        </a:spcAft>
                        <a:buNone/>
                      </a:pPr>
                      <a:endParaRPr lang="en-US" sz="1200"/>
                    </a:p>
                  </a:txBody>
                  <a:tcPr marL="45713" marR="45713" marT="45713" marB="45713">
                    <a:lnL>
                      <a:noFill/>
                    </a:lnL>
                    <a:lnR>
                      <a:noFill/>
                    </a:lnR>
                    <a:lnT w="3175" cap="flat" cmpd="sng" algn="ctr">
                      <a:solidFill>
                        <a:schemeClr val="accent6"/>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lvl="0" indent="0" algn="l" rtl="0">
                        <a:spcBef>
                          <a:spcPts val="0"/>
                        </a:spcBef>
                        <a:spcAft>
                          <a:spcPts val="0"/>
                        </a:spcAft>
                        <a:buNone/>
                      </a:pPr>
                      <a:endParaRPr lang="en-US" sz="1200" dirty="0"/>
                    </a:p>
                  </a:txBody>
                  <a:tcPr marL="45713" marR="45713" marT="45713" marB="45713">
                    <a:lnL>
                      <a:noFill/>
                    </a:lnL>
                    <a:lnR>
                      <a:noFill/>
                    </a:lnR>
                    <a:lnT w="3175" cap="flat" cmpd="sng" algn="ctr">
                      <a:solidFill>
                        <a:schemeClr val="accent6"/>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279235883"/>
                  </a:ext>
                </a:extLst>
              </a:tr>
            </a:tbl>
          </a:graphicData>
        </a:graphic>
      </p:graphicFrame>
      <p:pic>
        <p:nvPicPr>
          <p:cNvPr id="2" name="Picture 16" descr="Image result for mu sigma logo">
            <a:extLst>
              <a:ext uri="{FF2B5EF4-FFF2-40B4-BE49-F238E27FC236}">
                <a16:creationId xmlns:a16="http://schemas.microsoft.com/office/drawing/2014/main" id="{4B98F62B-6260-34D9-EA85-EFB0E31825DF}"/>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998015" y="1185054"/>
            <a:ext cx="430288" cy="47979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8" descr="Fractal Analytics">
            <a:extLst>
              <a:ext uri="{FF2B5EF4-FFF2-40B4-BE49-F238E27FC236}">
                <a16:creationId xmlns:a16="http://schemas.microsoft.com/office/drawing/2014/main" id="{189A111A-F115-68B8-7EDC-00F6B3323546}"/>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677221" y="1854388"/>
            <a:ext cx="1200150" cy="40957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0" descr="Wipro Provides Business Solutions to Companies to Monitor Environmental  Impact">
            <a:extLst>
              <a:ext uri="{FF2B5EF4-FFF2-40B4-BE49-F238E27FC236}">
                <a16:creationId xmlns:a16="http://schemas.microsoft.com/office/drawing/2014/main" id="{D63C8940-060C-DAD1-2338-93BCACD0058E}"/>
              </a:ext>
            </a:extLst>
          </p:cNvPr>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735220" y="2684672"/>
            <a:ext cx="938873" cy="37554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2">
            <a:extLst>
              <a:ext uri="{FF2B5EF4-FFF2-40B4-BE49-F238E27FC236}">
                <a16:creationId xmlns:a16="http://schemas.microsoft.com/office/drawing/2014/main" id="{13BB7872-B23A-FF33-7EFA-9E4EF97243EE}"/>
              </a:ext>
            </a:extLst>
          </p:cNvPr>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735220" y="4439851"/>
            <a:ext cx="871963" cy="34878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4" descr="Tata Logo and symbol, meaning, history, PNG, brand">
            <a:extLst>
              <a:ext uri="{FF2B5EF4-FFF2-40B4-BE49-F238E27FC236}">
                <a16:creationId xmlns:a16="http://schemas.microsoft.com/office/drawing/2014/main" id="{5439D00C-5163-090A-3B39-56A9B3FDC407}"/>
              </a:ext>
            </a:extLst>
          </p:cNvPr>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666258" y="3515194"/>
            <a:ext cx="987959" cy="553257"/>
          </a:xfrm>
          <a:prstGeom prst="rect">
            <a:avLst/>
          </a:prstGeom>
          <a:noFill/>
          <a:extLst>
            <a:ext uri="{909E8E84-426E-40DD-AFC4-6F175D3DCCD1}">
              <a14:hiddenFill xmlns:a14="http://schemas.microsoft.com/office/drawing/2010/main">
                <a:solidFill>
                  <a:srgbClr val="FFFFFF"/>
                </a:solidFill>
              </a14:hiddenFill>
            </a:ext>
          </a:extLst>
        </p:spPr>
      </p:pic>
      <p:sp>
        <p:nvSpPr>
          <p:cNvPr id="4" name="Title 4">
            <a:extLst>
              <a:ext uri="{FF2B5EF4-FFF2-40B4-BE49-F238E27FC236}">
                <a16:creationId xmlns:a16="http://schemas.microsoft.com/office/drawing/2014/main" id="{DB85A0FF-6A4B-D6EE-EB29-067AB0C7836B}"/>
              </a:ext>
            </a:extLst>
          </p:cNvPr>
          <p:cNvSpPr txBox="1">
            <a:spLocks/>
          </p:cNvSpPr>
          <p:nvPr/>
        </p:nvSpPr>
        <p:spPr bwMode="gray">
          <a:xfrm>
            <a:off x="440404" y="410867"/>
            <a:ext cx="11252200" cy="451866"/>
          </a:xfrm>
          <a:prstGeom prst="rect">
            <a:avLst/>
          </a:prstGeom>
        </p:spPr>
        <p:txBody>
          <a:bodyPr vert="horz" lIns="0" tIns="0" rIns="0" bIns="0" rtlCol="0" anchor="t" anchorCtr="0">
            <a:noAutofit/>
          </a:bodyPr>
          <a:lstStyle>
            <a:lvl1pPr algn="l" defTabSz="685800" rtl="0" eaLnBrk="1" latinLnBrk="0" hangingPunct="1">
              <a:spcBef>
                <a:spcPct val="0"/>
              </a:spcBef>
              <a:buNone/>
              <a:defRPr sz="2000" kern="1200">
                <a:solidFill>
                  <a:schemeClr val="tx1"/>
                </a:solidFill>
                <a:latin typeface="+mn-lt"/>
                <a:ea typeface="+mj-ea"/>
                <a:cs typeface="Calibri Light" panose="020F0302020204030204" pitchFamily="34" charset="0"/>
              </a:defRPr>
            </a:lvl1pPr>
          </a:lstStyle>
          <a:p>
            <a:r>
              <a:rPr lang="en-US">
                <a:solidFill>
                  <a:srgbClr val="000000"/>
                </a:solidFill>
                <a:latin typeface="Open Sans Semibold"/>
                <a:ea typeface="Open Sans Semibold"/>
                <a:cs typeface="Open Sans Semibold"/>
              </a:rPr>
              <a:t>Competitor Summary: Niche AI and Data Science Firms / System Integrators</a:t>
            </a:r>
            <a:endParaRPr lang="en-US">
              <a:latin typeface="Open Sans Semibold"/>
              <a:ea typeface="Open Sans Semibold"/>
              <a:cs typeface="Open Sans Semibold"/>
            </a:endParaRPr>
          </a:p>
        </p:txBody>
      </p:sp>
      <p:sp>
        <p:nvSpPr>
          <p:cNvPr id="3" name="Rectangle 2">
            <a:extLst>
              <a:ext uri="{FF2B5EF4-FFF2-40B4-BE49-F238E27FC236}">
                <a16:creationId xmlns:a16="http://schemas.microsoft.com/office/drawing/2014/main" id="{2083147D-351F-4A85-E68A-416E84BECB2A}"/>
              </a:ext>
            </a:extLst>
          </p:cNvPr>
          <p:cNvSpPr/>
          <p:nvPr/>
        </p:nvSpPr>
        <p:spPr bwMode="gray">
          <a:xfrm>
            <a:off x="9996000" y="0"/>
            <a:ext cx="2196000" cy="207441"/>
          </a:xfrm>
          <a:prstGeom prst="rect">
            <a:avLst/>
          </a:prstGeom>
          <a:solidFill>
            <a:srgbClr val="FF0000"/>
          </a:solidFill>
          <a:ln w="19050" algn="ctr">
            <a:noFill/>
            <a:miter lim="800000"/>
            <a:headEnd/>
            <a:tailEnd/>
          </a:ln>
        </p:spPr>
        <p:txBody>
          <a:bodyPr wrap="square" lIns="0" tIns="0" rIns="0" bIns="0" rtlCol="0" anchor="ctr"/>
          <a:lstStyle/>
          <a:p>
            <a:pPr algn="ctr"/>
            <a:r>
              <a:rPr lang="en-US" sz="800" b="1" spc="30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rPr>
              <a:t>FOR </a:t>
            </a:r>
            <a:r>
              <a:rPr lang="en-DE" sz="800" b="1" spc="30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rPr>
              <a:t>INTERNAL</a:t>
            </a:r>
            <a:r>
              <a:rPr lang="en-US" sz="800" b="1" spc="30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rPr>
              <a:t> USE ONLY</a:t>
            </a:r>
            <a:endParaRPr lang="en-DE" sz="800" b="1" spc="30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endParaRPr>
          </a:p>
        </p:txBody>
      </p:sp>
    </p:spTree>
    <p:extLst>
      <p:ext uri="{BB962C8B-B14F-4D97-AF65-F5344CB8AC3E}">
        <p14:creationId xmlns:p14="http://schemas.microsoft.com/office/powerpoint/2010/main" val="2579109582"/>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BF3E44E6-6074-4BCF-8A6E-1D6DA8ABF4EA}"/>
              </a:ext>
            </a:extLst>
          </p:cNvPr>
          <p:cNvSpPr txBox="1">
            <a:spLocks/>
          </p:cNvSpPr>
          <p:nvPr/>
        </p:nvSpPr>
        <p:spPr>
          <a:xfrm>
            <a:off x="469901" y="2635831"/>
            <a:ext cx="5626099" cy="1592403"/>
          </a:xfrm>
          <a:prstGeom prst="rect">
            <a:avLst/>
          </a:prstGeom>
        </p:spPr>
        <p:txBody>
          <a:bodyPr lIns="91440" tIns="45720" rIns="91440" bIns="45720" anchor="t"/>
          <a:lstStyle>
            <a:lvl1pPr algn="l" defTabSz="685788" rtl="0" eaLnBrk="1" latinLnBrk="0" hangingPunct="1">
              <a:spcBef>
                <a:spcPct val="0"/>
              </a:spcBef>
              <a:buNone/>
              <a:defRPr sz="2100" kern="1200">
                <a:solidFill>
                  <a:schemeClr val="tx1"/>
                </a:solidFill>
                <a:latin typeface="+mn-lt"/>
                <a:ea typeface="+mj-ea"/>
                <a:cs typeface="Calibri Light" panose="020F0302020204030204" pitchFamily="34" charset="0"/>
              </a:defRPr>
            </a:lvl1pPr>
          </a:lstStyle>
          <a:p>
            <a:r>
              <a:rPr lang="en-US" sz="5400" b="1" i="1">
                <a:solidFill>
                  <a:schemeClr val="bg1"/>
                </a:solidFill>
                <a:latin typeface="Open Sans"/>
                <a:ea typeface="Open Sans"/>
                <a:cs typeface="Calibri Light"/>
              </a:rPr>
              <a:t>Industry-Specific Market Plays</a:t>
            </a:r>
            <a:endParaRPr lang="en-US"/>
          </a:p>
        </p:txBody>
      </p:sp>
      <p:pic>
        <p:nvPicPr>
          <p:cNvPr id="4" name="Picture 3">
            <a:extLst>
              <a:ext uri="{FF2B5EF4-FFF2-40B4-BE49-F238E27FC236}">
                <a16:creationId xmlns:a16="http://schemas.microsoft.com/office/drawing/2014/main" id="{0EE25D97-2F76-4BD3-8E68-3BAA15B0E8F1}"/>
              </a:ext>
            </a:extLst>
          </p:cNvPr>
          <p:cNvPicPr>
            <a:picLocks noChangeAspect="1"/>
          </p:cNvPicPr>
          <p:nvPr/>
        </p:nvPicPr>
        <p:blipFill>
          <a:blip r:embed="rId2"/>
          <a:stretch>
            <a:fillRect/>
          </a:stretch>
        </p:blipFill>
        <p:spPr>
          <a:xfrm>
            <a:off x="6169278" y="628649"/>
            <a:ext cx="5898897" cy="5857875"/>
          </a:xfrm>
          <a:prstGeom prst="ellipse">
            <a:avLst/>
          </a:prstGeom>
        </p:spPr>
      </p:pic>
    </p:spTree>
    <p:extLst>
      <p:ext uri="{BB962C8B-B14F-4D97-AF65-F5344CB8AC3E}">
        <p14:creationId xmlns:p14="http://schemas.microsoft.com/office/powerpoint/2010/main" val="2564178658"/>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E0FD9EA5-CD8E-4F5A-854F-F1A2B669F75E}"/>
              </a:ext>
            </a:extLst>
          </p:cNvPr>
          <p:cNvGraphicFramePr>
            <a:graphicFrameLocks noGrp="1"/>
          </p:cNvGraphicFramePr>
          <p:nvPr>
            <p:extLst>
              <p:ext uri="{D42A27DB-BD31-4B8C-83A1-F6EECF244321}">
                <p14:modId xmlns:p14="http://schemas.microsoft.com/office/powerpoint/2010/main" val="2498478991"/>
              </p:ext>
            </p:extLst>
          </p:nvPr>
        </p:nvGraphicFramePr>
        <p:xfrm>
          <a:off x="528956" y="946490"/>
          <a:ext cx="11142863" cy="722068"/>
        </p:xfrm>
        <a:graphic>
          <a:graphicData uri="http://schemas.openxmlformats.org/drawingml/2006/table">
            <a:tbl>
              <a:tblPr firstRow="1" bandRow="1">
                <a:tableStyleId>{5C22544A-7EE6-4342-B048-85BDC9FD1C3A}</a:tableStyleId>
              </a:tblPr>
              <a:tblGrid>
                <a:gridCol w="3649134">
                  <a:extLst>
                    <a:ext uri="{9D8B030D-6E8A-4147-A177-3AD203B41FA5}">
                      <a16:colId xmlns:a16="http://schemas.microsoft.com/office/drawing/2014/main" val="838987882"/>
                    </a:ext>
                  </a:extLst>
                </a:gridCol>
                <a:gridCol w="3894693">
                  <a:extLst>
                    <a:ext uri="{9D8B030D-6E8A-4147-A177-3AD203B41FA5}">
                      <a16:colId xmlns:a16="http://schemas.microsoft.com/office/drawing/2014/main" val="2747616734"/>
                    </a:ext>
                  </a:extLst>
                </a:gridCol>
                <a:gridCol w="3599036">
                  <a:extLst>
                    <a:ext uri="{9D8B030D-6E8A-4147-A177-3AD203B41FA5}">
                      <a16:colId xmlns:a16="http://schemas.microsoft.com/office/drawing/2014/main" val="3431172653"/>
                    </a:ext>
                  </a:extLst>
                </a:gridCol>
              </a:tblGrid>
              <a:tr h="468957">
                <a:tc>
                  <a:txBody>
                    <a:bodyPr/>
                    <a:lstStyle/>
                    <a:p>
                      <a:pPr marL="0" marR="0" lvl="0" indent="0" algn="l" defTabSz="914400" rtl="0" eaLnBrk="1" fontAlgn="auto" latinLnBrk="0" hangingPunct="1">
                        <a:lnSpc>
                          <a:spcPct val="106000"/>
                        </a:lnSpc>
                        <a:spcBef>
                          <a:spcPts val="0"/>
                        </a:spcBef>
                        <a:spcAft>
                          <a:spcPts val="0"/>
                        </a:spcAft>
                        <a:buClrTx/>
                        <a:buSzTx/>
                        <a:buFont typeface="Wingdings 2" pitchFamily="18" charset="2"/>
                        <a:buNone/>
                        <a:tabLst/>
                        <a:defRPr/>
                      </a:pPr>
                      <a:endParaRPr lang="en-US" sz="1800" b="1" i="1" kern="1200">
                        <a:solidFill>
                          <a:schemeClr val="accent6"/>
                        </a:solidFill>
                        <a:latin typeface="Open Sans" panose="020B0606030504020204" pitchFamily="34" charset="0"/>
                        <a:ea typeface="Open Sans" panose="020B0606030504020204" pitchFamily="34" charset="0"/>
                        <a:cs typeface="Open Sans" panose="020B0606030504020204" pitchFamily="34" charset="0"/>
                      </a:endParaRPr>
                    </a:p>
                  </a:txBody>
                  <a:tcPr marL="1463040" anchor="ctr">
                    <a:noFill/>
                  </a:tcPr>
                </a:tc>
                <a:tc>
                  <a:txBody>
                    <a:bodyPr/>
                    <a:lstStyle/>
                    <a:p>
                      <a:pPr marL="0" marR="0" lvl="0" indent="0" algn="l" defTabSz="685788" rtl="0" eaLnBrk="1" fontAlgn="auto" latinLnBrk="0" hangingPunct="1">
                        <a:lnSpc>
                          <a:spcPct val="100000"/>
                        </a:lnSpc>
                        <a:spcBef>
                          <a:spcPts val="0"/>
                        </a:spcBef>
                        <a:spcAft>
                          <a:spcPts val="0"/>
                        </a:spcAft>
                        <a:buClrTx/>
                        <a:buSzTx/>
                        <a:buFontTx/>
                        <a:buNone/>
                        <a:tabLst/>
                        <a:defRPr/>
                      </a:pPr>
                      <a:endParaRPr lang="en-US" sz="1800" b="1" i="1" kern="1200">
                        <a:solidFill>
                          <a:schemeClr val="accent6"/>
                        </a:solidFill>
                        <a:latin typeface="Open Sans" panose="020B0606030504020204" pitchFamily="34" charset="0"/>
                        <a:ea typeface="Open Sans" panose="020B0606030504020204" pitchFamily="34" charset="0"/>
                        <a:cs typeface="Open Sans" panose="020B0606030504020204" pitchFamily="34" charset="0"/>
                      </a:endParaRPr>
                    </a:p>
                  </a:txBody>
                  <a:tcPr marL="1463040" anchor="ctr">
                    <a:noFill/>
                  </a:tcPr>
                </a:tc>
                <a:tc>
                  <a:txBody>
                    <a:bodyP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lang="en-US" sz="1800" b="1" i="1" kern="1200">
                        <a:solidFill>
                          <a:schemeClr val="accent6"/>
                        </a:solidFill>
                        <a:latin typeface="Open Sans" panose="020B0606030504020204" pitchFamily="34" charset="0"/>
                        <a:ea typeface="Open Sans" panose="020B0606030504020204" pitchFamily="34" charset="0"/>
                        <a:cs typeface="Open Sans" panose="020B0606030504020204" pitchFamily="34" charset="0"/>
                      </a:endParaRPr>
                    </a:p>
                  </a:txBody>
                  <a:tcPr marL="1463040" anchor="ctr">
                    <a:noFill/>
                  </a:tcPr>
                </a:tc>
                <a:extLst>
                  <a:ext uri="{0D108BD9-81ED-4DB2-BD59-A6C34878D82A}">
                    <a16:rowId xmlns:a16="http://schemas.microsoft.com/office/drawing/2014/main" val="599910592"/>
                  </a:ext>
                </a:extLst>
              </a:tr>
              <a:tr h="211356">
                <a:tc>
                  <a:txBody>
                    <a:bodyP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lang="en-US" sz="1050" b="0" i="1" kern="1200">
                          <a:solidFill>
                            <a:schemeClr val="tx2"/>
                          </a:solidFill>
                          <a:latin typeface="Open Sans" panose="020B0606030504020204" pitchFamily="34" charset="0"/>
                          <a:ea typeface="Open Sans" panose="020B0606030504020204" pitchFamily="34" charset="0"/>
                          <a:cs typeface="Open Sans" panose="020B0606030504020204" pitchFamily="34" charset="0"/>
                        </a:rPr>
                        <a:t>Autonomous code generation for enhanced productivity</a:t>
                      </a:r>
                    </a:p>
                  </a:txBody>
                  <a:tcPr anchor="ctr">
                    <a:noFill/>
                  </a:tcPr>
                </a:tc>
                <a:tc>
                  <a:txBody>
                    <a:bodyPr/>
                    <a:lstStyle/>
                    <a:p>
                      <a:pPr marL="0" marR="0" lvl="0" indent="0" algn="ctr" defTabSz="685788" rtl="0" eaLnBrk="1" fontAlgn="auto" latinLnBrk="0" hangingPunct="1">
                        <a:lnSpc>
                          <a:spcPct val="100000"/>
                        </a:lnSpc>
                        <a:spcBef>
                          <a:spcPts val="0"/>
                        </a:spcBef>
                        <a:spcAft>
                          <a:spcPts val="0"/>
                        </a:spcAft>
                        <a:buClrTx/>
                        <a:buSzTx/>
                        <a:buFontTx/>
                        <a:buNone/>
                        <a:tabLst/>
                        <a:defRPr/>
                      </a:pPr>
                      <a:r>
                        <a:rPr lang="en-US" sz="1050" b="0" i="1" kern="1200">
                          <a:solidFill>
                            <a:schemeClr val="tx2"/>
                          </a:solidFill>
                          <a:latin typeface="Open Sans" panose="020B0606030504020204" pitchFamily="34" charset="0"/>
                          <a:ea typeface="Open Sans" panose="020B0606030504020204" pitchFamily="34" charset="0"/>
                          <a:cs typeface="Open Sans" panose="020B0606030504020204" pitchFamily="34" charset="0"/>
                        </a:rPr>
                        <a:t>Autonomous content generation for experiences</a:t>
                      </a:r>
                    </a:p>
                  </a:txBody>
                  <a:tcPr anchor="ctr">
                    <a:noFill/>
                  </a:tcPr>
                </a:tc>
                <a:tc>
                  <a:txBody>
                    <a:bodyP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lang="en-US" sz="1050" b="0" i="1" kern="1200" dirty="0">
                          <a:solidFill>
                            <a:schemeClr val="tx2"/>
                          </a:solidFill>
                          <a:latin typeface="Open Sans" panose="020B0606030504020204" pitchFamily="34" charset="0"/>
                          <a:ea typeface="Open Sans" panose="020B0606030504020204" pitchFamily="34" charset="0"/>
                          <a:cs typeface="Open Sans" panose="020B0606030504020204" pitchFamily="34" charset="0"/>
                        </a:rPr>
                        <a:t>      Application of FMs</a:t>
                      </a:r>
                      <a:r>
                        <a:rPr lang="en-US" sz="1050" b="0" i="1" kern="1200" baseline="30000" dirty="0">
                          <a:solidFill>
                            <a:schemeClr val="tx2"/>
                          </a:solidFill>
                          <a:latin typeface="Open Sans" panose="020B0606030504020204" pitchFamily="34" charset="0"/>
                          <a:ea typeface="Open Sans" panose="020B0606030504020204" pitchFamily="34" charset="0"/>
                          <a:cs typeface="Open Sans" panose="020B0606030504020204" pitchFamily="34" charset="0"/>
                        </a:rPr>
                        <a:t>1</a:t>
                      </a:r>
                      <a:r>
                        <a:rPr lang="en-US" sz="1050" b="0" i="1" kern="1200" dirty="0">
                          <a:solidFill>
                            <a:schemeClr val="tx2"/>
                          </a:solidFill>
                          <a:latin typeface="Open Sans" panose="020B0606030504020204" pitchFamily="34" charset="0"/>
                          <a:ea typeface="Open Sans" panose="020B0606030504020204" pitchFamily="34" charset="0"/>
                          <a:cs typeface="Open Sans" panose="020B0606030504020204" pitchFamily="34" charset="0"/>
                        </a:rPr>
                        <a:t> for industry/domain solutions</a:t>
                      </a:r>
                    </a:p>
                  </a:txBody>
                  <a:tcPr marL="0" marR="0" anchor="ctr">
                    <a:noFill/>
                  </a:tcPr>
                </a:tc>
                <a:extLst>
                  <a:ext uri="{0D108BD9-81ED-4DB2-BD59-A6C34878D82A}">
                    <a16:rowId xmlns:a16="http://schemas.microsoft.com/office/drawing/2014/main" val="323242012"/>
                  </a:ext>
                </a:extLst>
              </a:tr>
            </a:tbl>
          </a:graphicData>
        </a:graphic>
      </p:graphicFrame>
      <p:sp>
        <p:nvSpPr>
          <p:cNvPr id="6" name="Rectangle: Rounded Corners 5">
            <a:extLst>
              <a:ext uri="{FF2B5EF4-FFF2-40B4-BE49-F238E27FC236}">
                <a16:creationId xmlns:a16="http://schemas.microsoft.com/office/drawing/2014/main" id="{FDD4F9F4-4A8C-4FA4-8BF5-3925FBE99E08}"/>
              </a:ext>
            </a:extLst>
          </p:cNvPr>
          <p:cNvSpPr/>
          <p:nvPr/>
        </p:nvSpPr>
        <p:spPr bwMode="gray">
          <a:xfrm>
            <a:off x="8331908" y="1714036"/>
            <a:ext cx="3517184" cy="484795"/>
          </a:xfrm>
          <a:prstGeom prst="roundRect">
            <a:avLst/>
          </a:prstGeom>
          <a:gradFill>
            <a:gsLst>
              <a:gs pos="885">
                <a:schemeClr val="accent3">
                  <a:lumMod val="20000"/>
                  <a:lumOff val="80000"/>
                </a:schemeClr>
              </a:gs>
              <a:gs pos="51000">
                <a:srgbClr val="A0D6DD"/>
              </a:gs>
              <a:gs pos="49000">
                <a:schemeClr val="accent2">
                  <a:lumMod val="20000"/>
                  <a:lumOff val="80000"/>
                </a:schemeClr>
              </a:gs>
            </a:gsLst>
            <a:lin ang="0" scaled="1"/>
          </a:gra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n-US" sz="1600" b="1" i="0" u="none" strike="noStrike" kern="1200" cap="none" spc="0" normalizeH="0" baseline="0" noProof="0">
                <a:ln>
                  <a:noFill/>
                </a:ln>
                <a:solidFill>
                  <a:srgbClr val="53565A"/>
                </a:solidFill>
                <a:effectLst/>
                <a:uLnTx/>
                <a:uFillTx/>
                <a:latin typeface="Open Sans" panose="020B0606030504020204" pitchFamily="34" charset="0"/>
                <a:ea typeface="Open Sans" panose="020B0606030504020204" pitchFamily="34" charset="0"/>
                <a:cs typeface="Open Sans" panose="020B0606030504020204" pitchFamily="34" charset="0"/>
              </a:rPr>
              <a:t>Shaping New Markets</a:t>
            </a:r>
          </a:p>
        </p:txBody>
      </p:sp>
      <p:sp>
        <p:nvSpPr>
          <p:cNvPr id="7" name="Rectangle: Rounded Corners 6">
            <a:extLst>
              <a:ext uri="{FF2B5EF4-FFF2-40B4-BE49-F238E27FC236}">
                <a16:creationId xmlns:a16="http://schemas.microsoft.com/office/drawing/2014/main" id="{3F61A0AB-1417-4568-8AB7-2630B26DE679}"/>
              </a:ext>
            </a:extLst>
          </p:cNvPr>
          <p:cNvSpPr/>
          <p:nvPr/>
        </p:nvSpPr>
        <p:spPr bwMode="gray">
          <a:xfrm>
            <a:off x="653627" y="1714036"/>
            <a:ext cx="3516992" cy="490154"/>
          </a:xfrm>
          <a:prstGeom prst="roundRect">
            <a:avLst/>
          </a:prstGeom>
          <a:solidFill>
            <a:schemeClr val="accent2">
              <a:lumMod val="20000"/>
              <a:lumOff val="80000"/>
            </a:schemeClr>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n-US" sz="1600" b="1" i="0" u="none" strike="noStrike" kern="1200" cap="none" spc="0" normalizeH="0" baseline="0" noProof="0">
                <a:ln>
                  <a:noFill/>
                </a:ln>
                <a:solidFill>
                  <a:srgbClr val="53565A"/>
                </a:solidFill>
                <a:effectLst/>
                <a:uLnTx/>
                <a:uFillTx/>
                <a:latin typeface="Open Sans" panose="020B0606030504020204" pitchFamily="34" charset="0"/>
                <a:ea typeface="Open Sans" panose="020B0606030504020204" pitchFamily="34" charset="0"/>
                <a:cs typeface="Open Sans" panose="020B0606030504020204" pitchFamily="34" charset="0"/>
              </a:rPr>
              <a:t>Increasing Earnings</a:t>
            </a:r>
          </a:p>
        </p:txBody>
      </p:sp>
      <p:sp>
        <p:nvSpPr>
          <p:cNvPr id="8" name="Rectangle: Rounded Corners 7">
            <a:extLst>
              <a:ext uri="{FF2B5EF4-FFF2-40B4-BE49-F238E27FC236}">
                <a16:creationId xmlns:a16="http://schemas.microsoft.com/office/drawing/2014/main" id="{DF71E6E0-4033-4781-8B90-3868382EC3AD}"/>
              </a:ext>
            </a:extLst>
          </p:cNvPr>
          <p:cNvSpPr/>
          <p:nvPr/>
        </p:nvSpPr>
        <p:spPr bwMode="gray">
          <a:xfrm>
            <a:off x="653626" y="2172504"/>
            <a:ext cx="3516993" cy="3456316"/>
          </a:xfrm>
          <a:prstGeom prst="roundRect">
            <a:avLst>
              <a:gd name="adj" fmla="val 4542"/>
            </a:avLst>
          </a:prstGeom>
          <a:noFill/>
          <a:ln w="19050" algn="ctr">
            <a:solidFill>
              <a:srgbClr val="D7F4D0"/>
            </a:solidFill>
            <a:miter lim="800000"/>
            <a:headEnd/>
            <a:tailEnd/>
          </a:ln>
        </p:spPr>
        <p:txBody>
          <a:bodyPr wrap="square" lIns="88900" tIns="137160" rIns="88900" bIns="88900" rtlCol="0" anchor="t"/>
          <a:lstStyle/>
          <a:p>
            <a:pPr marL="0" marR="0" lvl="0" indent="0" algn="ctr" defTabSz="914400" rtl="0" eaLnBrk="1" fontAlgn="auto" latinLnBrk="0" hangingPunct="1">
              <a:lnSpc>
                <a:spcPct val="100000"/>
              </a:lnSpc>
              <a:spcBef>
                <a:spcPts val="800"/>
              </a:spcBef>
              <a:spcAft>
                <a:spcPts val="0"/>
              </a:spcAft>
              <a:buClrTx/>
              <a:buSzTx/>
              <a:buFontTx/>
              <a:buNone/>
              <a:tabLst/>
              <a:defRPr/>
            </a:pPr>
            <a:endParaRPr kumimoji="0" lang="en-US" sz="1200" b="1"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9" name="Rectangle: Rounded Corners 8">
            <a:extLst>
              <a:ext uri="{FF2B5EF4-FFF2-40B4-BE49-F238E27FC236}">
                <a16:creationId xmlns:a16="http://schemas.microsoft.com/office/drawing/2014/main" id="{73A8B7FD-4FFC-423F-A453-D91CBF00DB6F}"/>
              </a:ext>
            </a:extLst>
          </p:cNvPr>
          <p:cNvSpPr/>
          <p:nvPr/>
        </p:nvSpPr>
        <p:spPr bwMode="gray">
          <a:xfrm>
            <a:off x="8344957" y="2178416"/>
            <a:ext cx="3497107" cy="3450404"/>
          </a:xfrm>
          <a:prstGeom prst="roundRect">
            <a:avLst>
              <a:gd name="adj" fmla="val 4542"/>
            </a:avLst>
          </a:prstGeom>
          <a:noFill/>
          <a:ln w="19050" algn="ctr">
            <a:gradFill flip="none" rotWithShape="1">
              <a:gsLst>
                <a:gs pos="49000">
                  <a:srgbClr val="D7F4D0"/>
                </a:gs>
                <a:gs pos="51000">
                  <a:srgbClr val="A0D6DD"/>
                </a:gs>
              </a:gsLst>
              <a:lin ang="0" scaled="1"/>
              <a:tileRect/>
            </a:gradFill>
            <a:miter lim="800000"/>
            <a:headEnd/>
            <a:tailEnd/>
          </a:ln>
        </p:spPr>
        <p:txBody>
          <a:bodyPr wrap="square" lIns="88900" tIns="137160" rIns="88900" bIns="88900" rtlCol="0" anchor="t"/>
          <a:lstStyle/>
          <a:p>
            <a:pPr marL="0" marR="0" lvl="0" indent="0" algn="ctr" defTabSz="914400" rtl="0" eaLnBrk="1" fontAlgn="auto" latinLnBrk="0" hangingPunct="1">
              <a:lnSpc>
                <a:spcPct val="100000"/>
              </a:lnSpc>
              <a:spcBef>
                <a:spcPts val="800"/>
              </a:spcBef>
              <a:spcAft>
                <a:spcPts val="0"/>
              </a:spcAft>
              <a:buClrTx/>
              <a:buSzTx/>
              <a:buFontTx/>
              <a:buNone/>
              <a:tabLst/>
              <a:defRPr/>
            </a:pPr>
            <a:endParaRPr kumimoji="0" lang="en-US" sz="1200" b="1"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0" name="Rectangle: Rounded Corners 9">
            <a:extLst>
              <a:ext uri="{FF2B5EF4-FFF2-40B4-BE49-F238E27FC236}">
                <a16:creationId xmlns:a16="http://schemas.microsoft.com/office/drawing/2014/main" id="{16ED4A60-24C7-4A2E-8E9E-945FCC008D41}"/>
              </a:ext>
            </a:extLst>
          </p:cNvPr>
          <p:cNvSpPr/>
          <p:nvPr/>
        </p:nvSpPr>
        <p:spPr bwMode="gray">
          <a:xfrm>
            <a:off x="4520586" y="2136318"/>
            <a:ext cx="3497107" cy="3518237"/>
          </a:xfrm>
          <a:prstGeom prst="roundRect">
            <a:avLst>
              <a:gd name="adj" fmla="val 4542"/>
            </a:avLst>
          </a:prstGeom>
          <a:noFill/>
          <a:ln w="19050" algn="ctr">
            <a:gradFill flip="none" rotWithShape="1">
              <a:gsLst>
                <a:gs pos="49000">
                  <a:srgbClr val="D7F4D0"/>
                </a:gs>
                <a:gs pos="51000">
                  <a:srgbClr val="A0D6DD"/>
                </a:gs>
              </a:gsLst>
              <a:lin ang="0" scaled="1"/>
              <a:tileRect/>
            </a:gradFill>
            <a:miter lim="800000"/>
            <a:headEnd/>
            <a:tailEnd/>
          </a:ln>
        </p:spPr>
        <p:txBody>
          <a:bodyPr wrap="square" lIns="88900" tIns="137160" rIns="88900" bIns="88900" rtlCol="0" anchor="t"/>
          <a:lstStyle/>
          <a:p>
            <a:pPr marL="0" marR="0" lvl="0" indent="0" algn="ctr" defTabSz="914400" rtl="0" eaLnBrk="1" fontAlgn="auto" latinLnBrk="0" hangingPunct="1">
              <a:lnSpc>
                <a:spcPct val="100000"/>
              </a:lnSpc>
              <a:spcBef>
                <a:spcPts val="800"/>
              </a:spcBef>
              <a:spcAft>
                <a:spcPts val="0"/>
              </a:spcAft>
              <a:buClrTx/>
              <a:buSzTx/>
              <a:buFontTx/>
              <a:buNone/>
              <a:tabLst/>
              <a:defRPr/>
            </a:pPr>
            <a:endParaRPr kumimoji="0" lang="en-US" sz="1200" b="1"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cxnSp>
        <p:nvCxnSpPr>
          <p:cNvPr id="11" name="Straight Connector 10">
            <a:extLst>
              <a:ext uri="{FF2B5EF4-FFF2-40B4-BE49-F238E27FC236}">
                <a16:creationId xmlns:a16="http://schemas.microsoft.com/office/drawing/2014/main" id="{20C5136C-C5E3-47C9-937B-0D1CD979F7C5}"/>
              </a:ext>
            </a:extLst>
          </p:cNvPr>
          <p:cNvCxnSpPr>
            <a:cxnSpLocks/>
          </p:cNvCxnSpPr>
          <p:nvPr/>
        </p:nvCxnSpPr>
        <p:spPr>
          <a:xfrm>
            <a:off x="850473" y="3414693"/>
            <a:ext cx="3017520" cy="0"/>
          </a:xfrm>
          <a:prstGeom prst="line">
            <a:avLst/>
          </a:prstGeom>
          <a:noFill/>
          <a:ln w="19050" algn="ctr">
            <a:solidFill>
              <a:srgbClr val="DCDDDF"/>
            </a:solidFill>
            <a:miter lim="800000"/>
            <a:headEnd/>
            <a:tailEnd/>
          </a:ln>
        </p:spPr>
      </p:cxnSp>
      <p:cxnSp>
        <p:nvCxnSpPr>
          <p:cNvPr id="12" name="Straight Connector 11">
            <a:extLst>
              <a:ext uri="{FF2B5EF4-FFF2-40B4-BE49-F238E27FC236}">
                <a16:creationId xmlns:a16="http://schemas.microsoft.com/office/drawing/2014/main" id="{B4DD083A-3C26-4BFF-9697-652B03B76247}"/>
              </a:ext>
            </a:extLst>
          </p:cNvPr>
          <p:cNvCxnSpPr>
            <a:cxnSpLocks/>
          </p:cNvCxnSpPr>
          <p:nvPr/>
        </p:nvCxnSpPr>
        <p:spPr>
          <a:xfrm>
            <a:off x="4678220" y="3440133"/>
            <a:ext cx="3017520" cy="0"/>
          </a:xfrm>
          <a:prstGeom prst="line">
            <a:avLst/>
          </a:prstGeom>
          <a:noFill/>
          <a:ln w="19050" algn="ctr">
            <a:solidFill>
              <a:srgbClr val="DCDDDF"/>
            </a:solidFill>
            <a:miter lim="800000"/>
            <a:headEnd/>
            <a:tailEnd/>
          </a:ln>
        </p:spPr>
      </p:cxnSp>
      <p:cxnSp>
        <p:nvCxnSpPr>
          <p:cNvPr id="13" name="Straight Connector 12">
            <a:extLst>
              <a:ext uri="{FF2B5EF4-FFF2-40B4-BE49-F238E27FC236}">
                <a16:creationId xmlns:a16="http://schemas.microsoft.com/office/drawing/2014/main" id="{3764FC53-FA45-4C19-962C-801500D0B721}"/>
              </a:ext>
            </a:extLst>
          </p:cNvPr>
          <p:cNvCxnSpPr>
            <a:cxnSpLocks/>
          </p:cNvCxnSpPr>
          <p:nvPr/>
        </p:nvCxnSpPr>
        <p:spPr>
          <a:xfrm>
            <a:off x="8550877" y="3463238"/>
            <a:ext cx="3017520" cy="0"/>
          </a:xfrm>
          <a:prstGeom prst="line">
            <a:avLst/>
          </a:prstGeom>
          <a:noFill/>
          <a:ln w="19050" algn="ctr">
            <a:solidFill>
              <a:srgbClr val="DCDDDF"/>
            </a:solidFill>
            <a:miter lim="800000"/>
            <a:headEnd/>
            <a:tailEnd/>
          </a:ln>
        </p:spPr>
      </p:cxnSp>
      <p:cxnSp>
        <p:nvCxnSpPr>
          <p:cNvPr id="14" name="Straight Connector 13">
            <a:extLst>
              <a:ext uri="{FF2B5EF4-FFF2-40B4-BE49-F238E27FC236}">
                <a16:creationId xmlns:a16="http://schemas.microsoft.com/office/drawing/2014/main" id="{33A6AC0F-C3D7-4CBC-9E76-617628A737B0}"/>
              </a:ext>
            </a:extLst>
          </p:cNvPr>
          <p:cNvCxnSpPr>
            <a:cxnSpLocks/>
          </p:cNvCxnSpPr>
          <p:nvPr/>
        </p:nvCxnSpPr>
        <p:spPr>
          <a:xfrm>
            <a:off x="850473" y="4644906"/>
            <a:ext cx="3017520" cy="0"/>
          </a:xfrm>
          <a:prstGeom prst="line">
            <a:avLst/>
          </a:prstGeom>
          <a:noFill/>
          <a:ln w="19050" algn="ctr">
            <a:solidFill>
              <a:srgbClr val="DCDDDF"/>
            </a:solidFill>
            <a:miter lim="800000"/>
            <a:headEnd/>
            <a:tailEnd/>
          </a:ln>
        </p:spPr>
      </p:cxnSp>
      <p:cxnSp>
        <p:nvCxnSpPr>
          <p:cNvPr id="15" name="Straight Connector 14">
            <a:extLst>
              <a:ext uri="{FF2B5EF4-FFF2-40B4-BE49-F238E27FC236}">
                <a16:creationId xmlns:a16="http://schemas.microsoft.com/office/drawing/2014/main" id="{C72F5588-12B3-44B1-A7F0-0E11847B3052}"/>
              </a:ext>
            </a:extLst>
          </p:cNvPr>
          <p:cNvCxnSpPr>
            <a:cxnSpLocks/>
          </p:cNvCxnSpPr>
          <p:nvPr/>
        </p:nvCxnSpPr>
        <p:spPr>
          <a:xfrm>
            <a:off x="4678220" y="4635449"/>
            <a:ext cx="3017520" cy="0"/>
          </a:xfrm>
          <a:prstGeom prst="line">
            <a:avLst/>
          </a:prstGeom>
          <a:noFill/>
          <a:ln w="19050" algn="ctr">
            <a:solidFill>
              <a:srgbClr val="DCDDDF"/>
            </a:solidFill>
            <a:miter lim="800000"/>
            <a:headEnd/>
            <a:tailEnd/>
          </a:ln>
        </p:spPr>
      </p:cxnSp>
      <p:cxnSp>
        <p:nvCxnSpPr>
          <p:cNvPr id="16" name="Straight Connector 15">
            <a:extLst>
              <a:ext uri="{FF2B5EF4-FFF2-40B4-BE49-F238E27FC236}">
                <a16:creationId xmlns:a16="http://schemas.microsoft.com/office/drawing/2014/main" id="{AAFCC32C-0225-48A3-BCB0-1657255BAA85}"/>
              </a:ext>
            </a:extLst>
          </p:cNvPr>
          <p:cNvCxnSpPr>
            <a:cxnSpLocks/>
          </p:cNvCxnSpPr>
          <p:nvPr/>
        </p:nvCxnSpPr>
        <p:spPr>
          <a:xfrm>
            <a:off x="8500712" y="4647231"/>
            <a:ext cx="3017520" cy="0"/>
          </a:xfrm>
          <a:prstGeom prst="line">
            <a:avLst/>
          </a:prstGeom>
          <a:noFill/>
          <a:ln w="19050" algn="ctr">
            <a:solidFill>
              <a:srgbClr val="DCDDDF"/>
            </a:solidFill>
            <a:miter lim="800000"/>
            <a:headEnd/>
            <a:tailEnd/>
          </a:ln>
        </p:spPr>
      </p:cxnSp>
      <p:sp>
        <p:nvSpPr>
          <p:cNvPr id="17" name="Freeform 41">
            <a:extLst>
              <a:ext uri="{FF2B5EF4-FFF2-40B4-BE49-F238E27FC236}">
                <a16:creationId xmlns:a16="http://schemas.microsoft.com/office/drawing/2014/main" id="{8205605C-9D55-4E68-80F5-26D20450E853}"/>
              </a:ext>
            </a:extLst>
          </p:cNvPr>
          <p:cNvSpPr>
            <a:spLocks noChangeAspect="1" noEditPoints="1"/>
          </p:cNvSpPr>
          <p:nvPr/>
        </p:nvSpPr>
        <p:spPr bwMode="auto">
          <a:xfrm>
            <a:off x="776788" y="1012148"/>
            <a:ext cx="410126" cy="408217"/>
          </a:xfrm>
          <a:custGeom>
            <a:avLst/>
            <a:gdLst>
              <a:gd name="T0" fmla="*/ 168 w 324"/>
              <a:gd name="T1" fmla="*/ 177 h 322"/>
              <a:gd name="T2" fmla="*/ 123 w 324"/>
              <a:gd name="T3" fmla="*/ 143 h 322"/>
              <a:gd name="T4" fmla="*/ 65 w 324"/>
              <a:gd name="T5" fmla="*/ 142 h 322"/>
              <a:gd name="T6" fmla="*/ 18 w 324"/>
              <a:gd name="T7" fmla="*/ 175 h 322"/>
              <a:gd name="T8" fmla="*/ 0 w 324"/>
              <a:gd name="T9" fmla="*/ 229 h 322"/>
              <a:gd name="T10" fmla="*/ 17 w 324"/>
              <a:gd name="T11" fmla="*/ 284 h 322"/>
              <a:gd name="T12" fmla="*/ 63 w 324"/>
              <a:gd name="T13" fmla="*/ 319 h 322"/>
              <a:gd name="T14" fmla="*/ 115 w 324"/>
              <a:gd name="T15" fmla="*/ 320 h 322"/>
              <a:gd name="T16" fmla="*/ 145 w 324"/>
              <a:gd name="T17" fmla="*/ 294 h 322"/>
              <a:gd name="T18" fmla="*/ 172 w 324"/>
              <a:gd name="T19" fmla="*/ 252 h 322"/>
              <a:gd name="T20" fmla="*/ 146 w 324"/>
              <a:gd name="T21" fmla="*/ 249 h 322"/>
              <a:gd name="T22" fmla="*/ 125 w 324"/>
              <a:gd name="T23" fmla="*/ 277 h 322"/>
              <a:gd name="T24" fmla="*/ 92 w 324"/>
              <a:gd name="T25" fmla="*/ 284 h 322"/>
              <a:gd name="T26" fmla="*/ 69 w 324"/>
              <a:gd name="T27" fmla="*/ 293 h 322"/>
              <a:gd name="T28" fmla="*/ 37 w 324"/>
              <a:gd name="T29" fmla="*/ 267 h 322"/>
              <a:gd name="T30" fmla="*/ 26 w 324"/>
              <a:gd name="T31" fmla="*/ 227 h 322"/>
              <a:gd name="T32" fmla="*/ 41 w 324"/>
              <a:gd name="T33" fmla="*/ 189 h 322"/>
              <a:gd name="T34" fmla="*/ 76 w 324"/>
              <a:gd name="T35" fmla="*/ 168 h 322"/>
              <a:gd name="T36" fmla="*/ 115 w 324"/>
              <a:gd name="T37" fmla="*/ 164 h 322"/>
              <a:gd name="T38" fmla="*/ 150 w 324"/>
              <a:gd name="T39" fmla="*/ 190 h 322"/>
              <a:gd name="T40" fmla="*/ 163 w 324"/>
              <a:gd name="T41" fmla="*/ 232 h 322"/>
              <a:gd name="T42" fmla="*/ 61 w 324"/>
              <a:gd name="T43" fmla="*/ 214 h 322"/>
              <a:gd name="T44" fmla="*/ 103 w 324"/>
              <a:gd name="T45" fmla="*/ 265 h 322"/>
              <a:gd name="T46" fmla="*/ 105 w 324"/>
              <a:gd name="T47" fmla="*/ 237 h 322"/>
              <a:gd name="T48" fmla="*/ 80 w 324"/>
              <a:gd name="T49" fmla="*/ 224 h 322"/>
              <a:gd name="T50" fmla="*/ 106 w 324"/>
              <a:gd name="T51" fmla="*/ 226 h 322"/>
              <a:gd name="T52" fmla="*/ 308 w 324"/>
              <a:gd name="T53" fmla="*/ 62 h 322"/>
              <a:gd name="T54" fmla="*/ 276 w 324"/>
              <a:gd name="T55" fmla="*/ 23 h 322"/>
              <a:gd name="T56" fmla="*/ 227 w 324"/>
              <a:gd name="T57" fmla="*/ 10 h 322"/>
              <a:gd name="T58" fmla="*/ 180 w 324"/>
              <a:gd name="T59" fmla="*/ 29 h 322"/>
              <a:gd name="T60" fmla="*/ 152 w 324"/>
              <a:gd name="T61" fmla="*/ 71 h 322"/>
              <a:gd name="T62" fmla="*/ 155 w 324"/>
              <a:gd name="T63" fmla="*/ 122 h 322"/>
              <a:gd name="T64" fmla="*/ 187 w 324"/>
              <a:gd name="T65" fmla="*/ 161 h 322"/>
              <a:gd name="T66" fmla="*/ 236 w 324"/>
              <a:gd name="T67" fmla="*/ 174 h 322"/>
              <a:gd name="T68" fmla="*/ 276 w 324"/>
              <a:gd name="T69" fmla="*/ 156 h 322"/>
              <a:gd name="T70" fmla="*/ 305 w 324"/>
              <a:gd name="T71" fmla="*/ 117 h 322"/>
              <a:gd name="T72" fmla="*/ 298 w 324"/>
              <a:gd name="T73" fmla="*/ 96 h 322"/>
              <a:gd name="T74" fmla="*/ 283 w 324"/>
              <a:gd name="T75" fmla="*/ 134 h 322"/>
              <a:gd name="T76" fmla="*/ 248 w 324"/>
              <a:gd name="T77" fmla="*/ 155 h 322"/>
              <a:gd name="T78" fmla="*/ 209 w 324"/>
              <a:gd name="T79" fmla="*/ 158 h 322"/>
              <a:gd name="T80" fmla="*/ 174 w 324"/>
              <a:gd name="T81" fmla="*/ 132 h 322"/>
              <a:gd name="T82" fmla="*/ 161 w 324"/>
              <a:gd name="T83" fmla="*/ 91 h 322"/>
              <a:gd name="T84" fmla="*/ 175 w 324"/>
              <a:gd name="T85" fmla="*/ 50 h 322"/>
              <a:gd name="T86" fmla="*/ 211 w 324"/>
              <a:gd name="T87" fmla="*/ 26 h 322"/>
              <a:gd name="T88" fmla="*/ 250 w 324"/>
              <a:gd name="T89" fmla="*/ 30 h 322"/>
              <a:gd name="T90" fmla="*/ 284 w 324"/>
              <a:gd name="T91" fmla="*/ 51 h 322"/>
              <a:gd name="T92" fmla="*/ 298 w 324"/>
              <a:gd name="T93" fmla="*/ 90 h 322"/>
              <a:gd name="T94" fmla="*/ 221 w 324"/>
              <a:gd name="T95" fmla="*/ 58 h 322"/>
              <a:gd name="T96" fmla="*/ 231 w 324"/>
              <a:gd name="T97" fmla="*/ 128 h 322"/>
              <a:gd name="T98" fmla="*/ 248 w 324"/>
              <a:gd name="T99" fmla="*/ 61 h 322"/>
              <a:gd name="T100" fmla="*/ 218 w 324"/>
              <a:gd name="T101" fmla="*/ 96 h 322"/>
              <a:gd name="T102" fmla="*/ 238 w 324"/>
              <a:gd name="T103" fmla="*/ 79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24" h="322">
                <a:moveTo>
                  <a:pt x="172" y="212"/>
                </a:moveTo>
                <a:cubicBezTo>
                  <a:pt x="171" y="211"/>
                  <a:pt x="168" y="209"/>
                  <a:pt x="167" y="208"/>
                </a:cubicBezTo>
                <a:cubicBezTo>
                  <a:pt x="167" y="206"/>
                  <a:pt x="168" y="203"/>
                  <a:pt x="169" y="201"/>
                </a:cubicBezTo>
                <a:cubicBezTo>
                  <a:pt x="171" y="194"/>
                  <a:pt x="174" y="185"/>
                  <a:pt x="168" y="177"/>
                </a:cubicBezTo>
                <a:cubicBezTo>
                  <a:pt x="163" y="169"/>
                  <a:pt x="153" y="169"/>
                  <a:pt x="146" y="169"/>
                </a:cubicBezTo>
                <a:cubicBezTo>
                  <a:pt x="144" y="169"/>
                  <a:pt x="141" y="168"/>
                  <a:pt x="139" y="168"/>
                </a:cubicBezTo>
                <a:cubicBezTo>
                  <a:pt x="139" y="167"/>
                  <a:pt x="138" y="164"/>
                  <a:pt x="137" y="162"/>
                </a:cubicBezTo>
                <a:cubicBezTo>
                  <a:pt x="135" y="155"/>
                  <a:pt x="132" y="146"/>
                  <a:pt x="123" y="143"/>
                </a:cubicBezTo>
                <a:cubicBezTo>
                  <a:pt x="114" y="140"/>
                  <a:pt x="105" y="145"/>
                  <a:pt x="100" y="149"/>
                </a:cubicBezTo>
                <a:cubicBezTo>
                  <a:pt x="98" y="150"/>
                  <a:pt x="95" y="152"/>
                  <a:pt x="94" y="153"/>
                </a:cubicBezTo>
                <a:cubicBezTo>
                  <a:pt x="92" y="152"/>
                  <a:pt x="90" y="150"/>
                  <a:pt x="88" y="149"/>
                </a:cubicBezTo>
                <a:cubicBezTo>
                  <a:pt x="83" y="145"/>
                  <a:pt x="74" y="139"/>
                  <a:pt x="65" y="142"/>
                </a:cubicBezTo>
                <a:cubicBezTo>
                  <a:pt x="56" y="145"/>
                  <a:pt x="53" y="154"/>
                  <a:pt x="50" y="161"/>
                </a:cubicBezTo>
                <a:cubicBezTo>
                  <a:pt x="49" y="163"/>
                  <a:pt x="48" y="166"/>
                  <a:pt x="48" y="167"/>
                </a:cubicBezTo>
                <a:cubicBezTo>
                  <a:pt x="46" y="167"/>
                  <a:pt x="43" y="167"/>
                  <a:pt x="41" y="167"/>
                </a:cubicBezTo>
                <a:cubicBezTo>
                  <a:pt x="34" y="167"/>
                  <a:pt x="24" y="168"/>
                  <a:pt x="18" y="175"/>
                </a:cubicBezTo>
                <a:cubicBezTo>
                  <a:pt x="13" y="183"/>
                  <a:pt x="15" y="192"/>
                  <a:pt x="17" y="199"/>
                </a:cubicBezTo>
                <a:cubicBezTo>
                  <a:pt x="18" y="201"/>
                  <a:pt x="19" y="204"/>
                  <a:pt x="19" y="206"/>
                </a:cubicBezTo>
                <a:cubicBezTo>
                  <a:pt x="18" y="207"/>
                  <a:pt x="15" y="209"/>
                  <a:pt x="14" y="210"/>
                </a:cubicBezTo>
                <a:cubicBezTo>
                  <a:pt x="8" y="214"/>
                  <a:pt x="0" y="220"/>
                  <a:pt x="0" y="229"/>
                </a:cubicBezTo>
                <a:cubicBezTo>
                  <a:pt x="0" y="239"/>
                  <a:pt x="7" y="245"/>
                  <a:pt x="13" y="249"/>
                </a:cubicBezTo>
                <a:cubicBezTo>
                  <a:pt x="15" y="251"/>
                  <a:pt x="18" y="253"/>
                  <a:pt x="18" y="253"/>
                </a:cubicBezTo>
                <a:cubicBezTo>
                  <a:pt x="18" y="255"/>
                  <a:pt x="17" y="258"/>
                  <a:pt x="16" y="261"/>
                </a:cubicBezTo>
                <a:cubicBezTo>
                  <a:pt x="14" y="268"/>
                  <a:pt x="11" y="277"/>
                  <a:pt x="17" y="284"/>
                </a:cubicBezTo>
                <a:cubicBezTo>
                  <a:pt x="22" y="292"/>
                  <a:pt x="32" y="292"/>
                  <a:pt x="39" y="293"/>
                </a:cubicBezTo>
                <a:cubicBezTo>
                  <a:pt x="41" y="293"/>
                  <a:pt x="44" y="293"/>
                  <a:pt x="46" y="293"/>
                </a:cubicBezTo>
                <a:cubicBezTo>
                  <a:pt x="47" y="295"/>
                  <a:pt x="48" y="298"/>
                  <a:pt x="48" y="299"/>
                </a:cubicBezTo>
                <a:cubicBezTo>
                  <a:pt x="51" y="306"/>
                  <a:pt x="54" y="315"/>
                  <a:pt x="63" y="319"/>
                </a:cubicBezTo>
                <a:cubicBezTo>
                  <a:pt x="72" y="322"/>
                  <a:pt x="80" y="316"/>
                  <a:pt x="86" y="312"/>
                </a:cubicBezTo>
                <a:cubicBezTo>
                  <a:pt x="87" y="311"/>
                  <a:pt x="90" y="309"/>
                  <a:pt x="92" y="309"/>
                </a:cubicBezTo>
                <a:cubicBezTo>
                  <a:pt x="93" y="309"/>
                  <a:pt x="95" y="311"/>
                  <a:pt x="97" y="312"/>
                </a:cubicBezTo>
                <a:cubicBezTo>
                  <a:pt x="102" y="316"/>
                  <a:pt x="108" y="320"/>
                  <a:pt x="115" y="320"/>
                </a:cubicBezTo>
                <a:cubicBezTo>
                  <a:pt x="117" y="320"/>
                  <a:pt x="118" y="320"/>
                  <a:pt x="120" y="319"/>
                </a:cubicBezTo>
                <a:cubicBezTo>
                  <a:pt x="129" y="316"/>
                  <a:pt x="133" y="307"/>
                  <a:pt x="135" y="300"/>
                </a:cubicBezTo>
                <a:cubicBezTo>
                  <a:pt x="136" y="298"/>
                  <a:pt x="137" y="296"/>
                  <a:pt x="138" y="294"/>
                </a:cubicBezTo>
                <a:cubicBezTo>
                  <a:pt x="139" y="294"/>
                  <a:pt x="142" y="294"/>
                  <a:pt x="145" y="294"/>
                </a:cubicBezTo>
                <a:cubicBezTo>
                  <a:pt x="152" y="294"/>
                  <a:pt x="161" y="294"/>
                  <a:pt x="167" y="286"/>
                </a:cubicBezTo>
                <a:cubicBezTo>
                  <a:pt x="173" y="279"/>
                  <a:pt x="170" y="269"/>
                  <a:pt x="168" y="262"/>
                </a:cubicBezTo>
                <a:cubicBezTo>
                  <a:pt x="168" y="260"/>
                  <a:pt x="167" y="257"/>
                  <a:pt x="167" y="256"/>
                </a:cubicBezTo>
                <a:cubicBezTo>
                  <a:pt x="168" y="255"/>
                  <a:pt x="170" y="253"/>
                  <a:pt x="172" y="252"/>
                </a:cubicBezTo>
                <a:cubicBezTo>
                  <a:pt x="177" y="247"/>
                  <a:pt x="185" y="242"/>
                  <a:pt x="185" y="232"/>
                </a:cubicBezTo>
                <a:cubicBezTo>
                  <a:pt x="186" y="223"/>
                  <a:pt x="178" y="217"/>
                  <a:pt x="172" y="212"/>
                </a:cubicBezTo>
                <a:close/>
                <a:moveTo>
                  <a:pt x="159" y="235"/>
                </a:moveTo>
                <a:cubicBezTo>
                  <a:pt x="154" y="238"/>
                  <a:pt x="148" y="242"/>
                  <a:pt x="146" y="249"/>
                </a:cubicBezTo>
                <a:cubicBezTo>
                  <a:pt x="144" y="255"/>
                  <a:pt x="146" y="262"/>
                  <a:pt x="148" y="268"/>
                </a:cubicBezTo>
                <a:cubicBezTo>
                  <a:pt x="148" y="269"/>
                  <a:pt x="148" y="271"/>
                  <a:pt x="149" y="272"/>
                </a:cubicBezTo>
                <a:cubicBezTo>
                  <a:pt x="147" y="273"/>
                  <a:pt x="145" y="273"/>
                  <a:pt x="144" y="273"/>
                </a:cubicBezTo>
                <a:cubicBezTo>
                  <a:pt x="138" y="273"/>
                  <a:pt x="131" y="273"/>
                  <a:pt x="125" y="277"/>
                </a:cubicBezTo>
                <a:cubicBezTo>
                  <a:pt x="120" y="281"/>
                  <a:pt x="117" y="287"/>
                  <a:pt x="115" y="293"/>
                </a:cubicBezTo>
                <a:cubicBezTo>
                  <a:pt x="115" y="294"/>
                  <a:pt x="114" y="295"/>
                  <a:pt x="113" y="297"/>
                </a:cubicBezTo>
                <a:cubicBezTo>
                  <a:pt x="112" y="296"/>
                  <a:pt x="110" y="294"/>
                  <a:pt x="109" y="293"/>
                </a:cubicBezTo>
                <a:cubicBezTo>
                  <a:pt x="104" y="290"/>
                  <a:pt x="99" y="284"/>
                  <a:pt x="92" y="284"/>
                </a:cubicBezTo>
                <a:cubicBezTo>
                  <a:pt x="92" y="284"/>
                  <a:pt x="92" y="284"/>
                  <a:pt x="92" y="284"/>
                </a:cubicBezTo>
                <a:cubicBezTo>
                  <a:pt x="85" y="284"/>
                  <a:pt x="79" y="289"/>
                  <a:pt x="74" y="293"/>
                </a:cubicBezTo>
                <a:cubicBezTo>
                  <a:pt x="73" y="294"/>
                  <a:pt x="71" y="296"/>
                  <a:pt x="70" y="297"/>
                </a:cubicBezTo>
                <a:cubicBezTo>
                  <a:pt x="70" y="296"/>
                  <a:pt x="69" y="294"/>
                  <a:pt x="69" y="293"/>
                </a:cubicBezTo>
                <a:cubicBezTo>
                  <a:pt x="67" y="287"/>
                  <a:pt x="64" y="280"/>
                  <a:pt x="59" y="276"/>
                </a:cubicBezTo>
                <a:cubicBezTo>
                  <a:pt x="53" y="272"/>
                  <a:pt x="46" y="272"/>
                  <a:pt x="40" y="271"/>
                </a:cubicBezTo>
                <a:cubicBezTo>
                  <a:pt x="39" y="271"/>
                  <a:pt x="37" y="271"/>
                  <a:pt x="36" y="271"/>
                </a:cubicBezTo>
                <a:cubicBezTo>
                  <a:pt x="36" y="270"/>
                  <a:pt x="36" y="268"/>
                  <a:pt x="37" y="267"/>
                </a:cubicBezTo>
                <a:cubicBezTo>
                  <a:pt x="39" y="261"/>
                  <a:pt x="41" y="254"/>
                  <a:pt x="39" y="247"/>
                </a:cubicBezTo>
                <a:cubicBezTo>
                  <a:pt x="37" y="241"/>
                  <a:pt x="31" y="236"/>
                  <a:pt x="26" y="232"/>
                </a:cubicBezTo>
                <a:cubicBezTo>
                  <a:pt x="25" y="232"/>
                  <a:pt x="24" y="231"/>
                  <a:pt x="23" y="230"/>
                </a:cubicBezTo>
                <a:cubicBezTo>
                  <a:pt x="24" y="229"/>
                  <a:pt x="25" y="228"/>
                  <a:pt x="26" y="227"/>
                </a:cubicBezTo>
                <a:cubicBezTo>
                  <a:pt x="31" y="223"/>
                  <a:pt x="37" y="219"/>
                  <a:pt x="39" y="213"/>
                </a:cubicBezTo>
                <a:cubicBezTo>
                  <a:pt x="41" y="206"/>
                  <a:pt x="39" y="199"/>
                  <a:pt x="38" y="193"/>
                </a:cubicBezTo>
                <a:cubicBezTo>
                  <a:pt x="37" y="192"/>
                  <a:pt x="37" y="190"/>
                  <a:pt x="37" y="189"/>
                </a:cubicBezTo>
                <a:cubicBezTo>
                  <a:pt x="38" y="189"/>
                  <a:pt x="40" y="189"/>
                  <a:pt x="41" y="189"/>
                </a:cubicBezTo>
                <a:cubicBezTo>
                  <a:pt x="47" y="189"/>
                  <a:pt x="54" y="189"/>
                  <a:pt x="60" y="185"/>
                </a:cubicBezTo>
                <a:cubicBezTo>
                  <a:pt x="66" y="181"/>
                  <a:pt x="68" y="174"/>
                  <a:pt x="70" y="169"/>
                </a:cubicBezTo>
                <a:cubicBezTo>
                  <a:pt x="71" y="167"/>
                  <a:pt x="71" y="166"/>
                  <a:pt x="72" y="164"/>
                </a:cubicBezTo>
                <a:cubicBezTo>
                  <a:pt x="73" y="165"/>
                  <a:pt x="75" y="167"/>
                  <a:pt x="76" y="168"/>
                </a:cubicBezTo>
                <a:cubicBezTo>
                  <a:pt x="81" y="172"/>
                  <a:pt x="87" y="177"/>
                  <a:pt x="93" y="177"/>
                </a:cubicBezTo>
                <a:cubicBezTo>
                  <a:pt x="94" y="177"/>
                  <a:pt x="94" y="177"/>
                  <a:pt x="94" y="177"/>
                </a:cubicBezTo>
                <a:cubicBezTo>
                  <a:pt x="101" y="177"/>
                  <a:pt x="106" y="172"/>
                  <a:pt x="111" y="168"/>
                </a:cubicBezTo>
                <a:cubicBezTo>
                  <a:pt x="112" y="168"/>
                  <a:pt x="114" y="165"/>
                  <a:pt x="115" y="164"/>
                </a:cubicBezTo>
                <a:cubicBezTo>
                  <a:pt x="116" y="166"/>
                  <a:pt x="116" y="168"/>
                  <a:pt x="117" y="169"/>
                </a:cubicBezTo>
                <a:cubicBezTo>
                  <a:pt x="119" y="175"/>
                  <a:pt x="121" y="181"/>
                  <a:pt x="127" y="185"/>
                </a:cubicBezTo>
                <a:cubicBezTo>
                  <a:pt x="132" y="189"/>
                  <a:pt x="139" y="190"/>
                  <a:pt x="145" y="190"/>
                </a:cubicBezTo>
                <a:cubicBezTo>
                  <a:pt x="146" y="190"/>
                  <a:pt x="148" y="190"/>
                  <a:pt x="150" y="190"/>
                </a:cubicBezTo>
                <a:cubicBezTo>
                  <a:pt x="149" y="192"/>
                  <a:pt x="149" y="193"/>
                  <a:pt x="149" y="194"/>
                </a:cubicBezTo>
                <a:cubicBezTo>
                  <a:pt x="147" y="200"/>
                  <a:pt x="145" y="207"/>
                  <a:pt x="147" y="214"/>
                </a:cubicBezTo>
                <a:cubicBezTo>
                  <a:pt x="149" y="221"/>
                  <a:pt x="154" y="225"/>
                  <a:pt x="159" y="229"/>
                </a:cubicBezTo>
                <a:cubicBezTo>
                  <a:pt x="160" y="230"/>
                  <a:pt x="162" y="231"/>
                  <a:pt x="163" y="232"/>
                </a:cubicBezTo>
                <a:cubicBezTo>
                  <a:pt x="161" y="233"/>
                  <a:pt x="160" y="234"/>
                  <a:pt x="159" y="235"/>
                </a:cubicBezTo>
                <a:close/>
                <a:moveTo>
                  <a:pt x="109" y="199"/>
                </a:moveTo>
                <a:cubicBezTo>
                  <a:pt x="101" y="195"/>
                  <a:pt x="91" y="194"/>
                  <a:pt x="82" y="197"/>
                </a:cubicBezTo>
                <a:cubicBezTo>
                  <a:pt x="73" y="200"/>
                  <a:pt x="66" y="206"/>
                  <a:pt x="61" y="214"/>
                </a:cubicBezTo>
                <a:cubicBezTo>
                  <a:pt x="57" y="223"/>
                  <a:pt x="56" y="232"/>
                  <a:pt x="59" y="241"/>
                </a:cubicBezTo>
                <a:cubicBezTo>
                  <a:pt x="62" y="250"/>
                  <a:pt x="68" y="258"/>
                  <a:pt x="76" y="262"/>
                </a:cubicBezTo>
                <a:cubicBezTo>
                  <a:pt x="81" y="265"/>
                  <a:pt x="87" y="266"/>
                  <a:pt x="93" y="266"/>
                </a:cubicBezTo>
                <a:cubicBezTo>
                  <a:pt x="96" y="266"/>
                  <a:pt x="100" y="266"/>
                  <a:pt x="103" y="265"/>
                </a:cubicBezTo>
                <a:cubicBezTo>
                  <a:pt x="112" y="262"/>
                  <a:pt x="120" y="256"/>
                  <a:pt x="124" y="247"/>
                </a:cubicBezTo>
                <a:cubicBezTo>
                  <a:pt x="129" y="239"/>
                  <a:pt x="129" y="229"/>
                  <a:pt x="127" y="220"/>
                </a:cubicBezTo>
                <a:cubicBezTo>
                  <a:pt x="124" y="211"/>
                  <a:pt x="118" y="204"/>
                  <a:pt x="109" y="199"/>
                </a:cubicBezTo>
                <a:close/>
                <a:moveTo>
                  <a:pt x="105" y="237"/>
                </a:moveTo>
                <a:cubicBezTo>
                  <a:pt x="103" y="241"/>
                  <a:pt x="101" y="243"/>
                  <a:pt x="97" y="244"/>
                </a:cubicBezTo>
                <a:cubicBezTo>
                  <a:pt x="93" y="245"/>
                  <a:pt x="89" y="245"/>
                  <a:pt x="86" y="243"/>
                </a:cubicBezTo>
                <a:cubicBezTo>
                  <a:pt x="83" y="241"/>
                  <a:pt x="80" y="239"/>
                  <a:pt x="79" y="235"/>
                </a:cubicBezTo>
                <a:cubicBezTo>
                  <a:pt x="78" y="231"/>
                  <a:pt x="78" y="227"/>
                  <a:pt x="80" y="224"/>
                </a:cubicBezTo>
                <a:cubicBezTo>
                  <a:pt x="82" y="221"/>
                  <a:pt x="85" y="218"/>
                  <a:pt x="88" y="217"/>
                </a:cubicBezTo>
                <a:cubicBezTo>
                  <a:pt x="90" y="217"/>
                  <a:pt x="91" y="216"/>
                  <a:pt x="93" y="216"/>
                </a:cubicBezTo>
                <a:cubicBezTo>
                  <a:pt x="95" y="216"/>
                  <a:pt x="97" y="217"/>
                  <a:pt x="99" y="218"/>
                </a:cubicBezTo>
                <a:cubicBezTo>
                  <a:pt x="103" y="220"/>
                  <a:pt x="105" y="223"/>
                  <a:pt x="106" y="226"/>
                </a:cubicBezTo>
                <a:cubicBezTo>
                  <a:pt x="107" y="230"/>
                  <a:pt x="107" y="234"/>
                  <a:pt x="105" y="237"/>
                </a:cubicBezTo>
                <a:close/>
                <a:moveTo>
                  <a:pt x="311" y="74"/>
                </a:moveTo>
                <a:cubicBezTo>
                  <a:pt x="309" y="72"/>
                  <a:pt x="307" y="70"/>
                  <a:pt x="306" y="69"/>
                </a:cubicBezTo>
                <a:cubicBezTo>
                  <a:pt x="306" y="67"/>
                  <a:pt x="307" y="64"/>
                  <a:pt x="308" y="62"/>
                </a:cubicBezTo>
                <a:cubicBezTo>
                  <a:pt x="310" y="55"/>
                  <a:pt x="313" y="46"/>
                  <a:pt x="307" y="38"/>
                </a:cubicBezTo>
                <a:cubicBezTo>
                  <a:pt x="302" y="31"/>
                  <a:pt x="292" y="30"/>
                  <a:pt x="285" y="30"/>
                </a:cubicBezTo>
                <a:cubicBezTo>
                  <a:pt x="283" y="30"/>
                  <a:pt x="280" y="30"/>
                  <a:pt x="278" y="29"/>
                </a:cubicBezTo>
                <a:cubicBezTo>
                  <a:pt x="277" y="28"/>
                  <a:pt x="276" y="25"/>
                  <a:pt x="276" y="23"/>
                </a:cubicBezTo>
                <a:cubicBezTo>
                  <a:pt x="273" y="16"/>
                  <a:pt x="270" y="7"/>
                  <a:pt x="261" y="4"/>
                </a:cubicBezTo>
                <a:cubicBezTo>
                  <a:pt x="252" y="1"/>
                  <a:pt x="244" y="6"/>
                  <a:pt x="238" y="10"/>
                </a:cubicBezTo>
                <a:cubicBezTo>
                  <a:pt x="237" y="12"/>
                  <a:pt x="234" y="13"/>
                  <a:pt x="232" y="14"/>
                </a:cubicBezTo>
                <a:cubicBezTo>
                  <a:pt x="231" y="13"/>
                  <a:pt x="229" y="12"/>
                  <a:pt x="227" y="10"/>
                </a:cubicBezTo>
                <a:cubicBezTo>
                  <a:pt x="221" y="6"/>
                  <a:pt x="213" y="0"/>
                  <a:pt x="204" y="3"/>
                </a:cubicBezTo>
                <a:cubicBezTo>
                  <a:pt x="195" y="6"/>
                  <a:pt x="191" y="16"/>
                  <a:pt x="189" y="22"/>
                </a:cubicBezTo>
                <a:cubicBezTo>
                  <a:pt x="188" y="24"/>
                  <a:pt x="187" y="27"/>
                  <a:pt x="186" y="28"/>
                </a:cubicBezTo>
                <a:cubicBezTo>
                  <a:pt x="185" y="29"/>
                  <a:pt x="182" y="29"/>
                  <a:pt x="180" y="29"/>
                </a:cubicBezTo>
                <a:cubicBezTo>
                  <a:pt x="172" y="29"/>
                  <a:pt x="163" y="29"/>
                  <a:pt x="157" y="36"/>
                </a:cubicBezTo>
                <a:cubicBezTo>
                  <a:pt x="151" y="44"/>
                  <a:pt x="154" y="53"/>
                  <a:pt x="156" y="60"/>
                </a:cubicBezTo>
                <a:cubicBezTo>
                  <a:pt x="156" y="62"/>
                  <a:pt x="157" y="65"/>
                  <a:pt x="157" y="67"/>
                </a:cubicBezTo>
                <a:cubicBezTo>
                  <a:pt x="156" y="68"/>
                  <a:pt x="154" y="70"/>
                  <a:pt x="152" y="71"/>
                </a:cubicBezTo>
                <a:cubicBezTo>
                  <a:pt x="147" y="75"/>
                  <a:pt x="139" y="81"/>
                  <a:pt x="139" y="91"/>
                </a:cubicBezTo>
                <a:cubicBezTo>
                  <a:pt x="138" y="100"/>
                  <a:pt x="146" y="106"/>
                  <a:pt x="152" y="110"/>
                </a:cubicBezTo>
                <a:cubicBezTo>
                  <a:pt x="153" y="112"/>
                  <a:pt x="156" y="114"/>
                  <a:pt x="157" y="115"/>
                </a:cubicBezTo>
                <a:cubicBezTo>
                  <a:pt x="157" y="116"/>
                  <a:pt x="156" y="120"/>
                  <a:pt x="155" y="122"/>
                </a:cubicBezTo>
                <a:cubicBezTo>
                  <a:pt x="153" y="129"/>
                  <a:pt x="150" y="138"/>
                  <a:pt x="156" y="146"/>
                </a:cubicBezTo>
                <a:cubicBezTo>
                  <a:pt x="161" y="153"/>
                  <a:pt x="171" y="154"/>
                  <a:pt x="178" y="154"/>
                </a:cubicBezTo>
                <a:cubicBezTo>
                  <a:pt x="180" y="154"/>
                  <a:pt x="183" y="154"/>
                  <a:pt x="185" y="155"/>
                </a:cubicBezTo>
                <a:cubicBezTo>
                  <a:pt x="185" y="156"/>
                  <a:pt x="186" y="159"/>
                  <a:pt x="187" y="161"/>
                </a:cubicBezTo>
                <a:cubicBezTo>
                  <a:pt x="189" y="168"/>
                  <a:pt x="192" y="177"/>
                  <a:pt x="201" y="180"/>
                </a:cubicBezTo>
                <a:cubicBezTo>
                  <a:pt x="210" y="183"/>
                  <a:pt x="218" y="178"/>
                  <a:pt x="224" y="174"/>
                </a:cubicBezTo>
                <a:cubicBezTo>
                  <a:pt x="226" y="172"/>
                  <a:pt x="229" y="171"/>
                  <a:pt x="230" y="170"/>
                </a:cubicBezTo>
                <a:cubicBezTo>
                  <a:pt x="232" y="171"/>
                  <a:pt x="234" y="172"/>
                  <a:pt x="236" y="174"/>
                </a:cubicBezTo>
                <a:cubicBezTo>
                  <a:pt x="240" y="177"/>
                  <a:pt x="247" y="181"/>
                  <a:pt x="254" y="181"/>
                </a:cubicBezTo>
                <a:cubicBezTo>
                  <a:pt x="255" y="181"/>
                  <a:pt x="257" y="181"/>
                  <a:pt x="259" y="181"/>
                </a:cubicBezTo>
                <a:cubicBezTo>
                  <a:pt x="268" y="178"/>
                  <a:pt x="271" y="168"/>
                  <a:pt x="274" y="162"/>
                </a:cubicBezTo>
                <a:cubicBezTo>
                  <a:pt x="275" y="160"/>
                  <a:pt x="276" y="157"/>
                  <a:pt x="276" y="156"/>
                </a:cubicBezTo>
                <a:cubicBezTo>
                  <a:pt x="278" y="155"/>
                  <a:pt x="281" y="155"/>
                  <a:pt x="283" y="155"/>
                </a:cubicBezTo>
                <a:cubicBezTo>
                  <a:pt x="290" y="155"/>
                  <a:pt x="300" y="155"/>
                  <a:pt x="306" y="148"/>
                </a:cubicBezTo>
                <a:cubicBezTo>
                  <a:pt x="311" y="140"/>
                  <a:pt x="309" y="131"/>
                  <a:pt x="307" y="124"/>
                </a:cubicBezTo>
                <a:cubicBezTo>
                  <a:pt x="306" y="122"/>
                  <a:pt x="305" y="119"/>
                  <a:pt x="305" y="117"/>
                </a:cubicBezTo>
                <a:cubicBezTo>
                  <a:pt x="306" y="116"/>
                  <a:pt x="309" y="114"/>
                  <a:pt x="310" y="113"/>
                </a:cubicBezTo>
                <a:cubicBezTo>
                  <a:pt x="316" y="109"/>
                  <a:pt x="324" y="103"/>
                  <a:pt x="324" y="93"/>
                </a:cubicBezTo>
                <a:cubicBezTo>
                  <a:pt x="324" y="84"/>
                  <a:pt x="317" y="78"/>
                  <a:pt x="311" y="74"/>
                </a:cubicBezTo>
                <a:close/>
                <a:moveTo>
                  <a:pt x="298" y="96"/>
                </a:moveTo>
                <a:cubicBezTo>
                  <a:pt x="293" y="100"/>
                  <a:pt x="287" y="104"/>
                  <a:pt x="285" y="110"/>
                </a:cubicBezTo>
                <a:cubicBezTo>
                  <a:pt x="283" y="117"/>
                  <a:pt x="285" y="123"/>
                  <a:pt x="286" y="129"/>
                </a:cubicBezTo>
                <a:cubicBezTo>
                  <a:pt x="287" y="131"/>
                  <a:pt x="287" y="132"/>
                  <a:pt x="287" y="134"/>
                </a:cubicBezTo>
                <a:cubicBezTo>
                  <a:pt x="286" y="134"/>
                  <a:pt x="284" y="134"/>
                  <a:pt x="283" y="134"/>
                </a:cubicBezTo>
                <a:cubicBezTo>
                  <a:pt x="277" y="134"/>
                  <a:pt x="270" y="134"/>
                  <a:pt x="264" y="138"/>
                </a:cubicBezTo>
                <a:cubicBezTo>
                  <a:pt x="258" y="142"/>
                  <a:pt x="256" y="148"/>
                  <a:pt x="254" y="154"/>
                </a:cubicBezTo>
                <a:cubicBezTo>
                  <a:pt x="253" y="155"/>
                  <a:pt x="253" y="157"/>
                  <a:pt x="252" y="158"/>
                </a:cubicBezTo>
                <a:cubicBezTo>
                  <a:pt x="251" y="157"/>
                  <a:pt x="249" y="155"/>
                  <a:pt x="248" y="155"/>
                </a:cubicBezTo>
                <a:cubicBezTo>
                  <a:pt x="243" y="151"/>
                  <a:pt x="237" y="145"/>
                  <a:pt x="231" y="145"/>
                </a:cubicBezTo>
                <a:cubicBezTo>
                  <a:pt x="230" y="145"/>
                  <a:pt x="230" y="145"/>
                  <a:pt x="230" y="145"/>
                </a:cubicBezTo>
                <a:cubicBezTo>
                  <a:pt x="223" y="145"/>
                  <a:pt x="218" y="151"/>
                  <a:pt x="213" y="154"/>
                </a:cubicBezTo>
                <a:cubicBezTo>
                  <a:pt x="212" y="155"/>
                  <a:pt x="210" y="157"/>
                  <a:pt x="209" y="158"/>
                </a:cubicBezTo>
                <a:cubicBezTo>
                  <a:pt x="208" y="157"/>
                  <a:pt x="208" y="155"/>
                  <a:pt x="207" y="154"/>
                </a:cubicBezTo>
                <a:cubicBezTo>
                  <a:pt x="205" y="148"/>
                  <a:pt x="203" y="141"/>
                  <a:pt x="197" y="137"/>
                </a:cubicBezTo>
                <a:cubicBezTo>
                  <a:pt x="192" y="133"/>
                  <a:pt x="185" y="133"/>
                  <a:pt x="179" y="133"/>
                </a:cubicBezTo>
                <a:cubicBezTo>
                  <a:pt x="178" y="133"/>
                  <a:pt x="176" y="133"/>
                  <a:pt x="174" y="132"/>
                </a:cubicBezTo>
                <a:cubicBezTo>
                  <a:pt x="175" y="131"/>
                  <a:pt x="175" y="129"/>
                  <a:pt x="175" y="128"/>
                </a:cubicBezTo>
                <a:cubicBezTo>
                  <a:pt x="177" y="122"/>
                  <a:pt x="179" y="115"/>
                  <a:pt x="177" y="109"/>
                </a:cubicBezTo>
                <a:cubicBezTo>
                  <a:pt x="175" y="102"/>
                  <a:pt x="170" y="98"/>
                  <a:pt x="165" y="94"/>
                </a:cubicBezTo>
                <a:cubicBezTo>
                  <a:pt x="164" y="93"/>
                  <a:pt x="162" y="92"/>
                  <a:pt x="161" y="91"/>
                </a:cubicBezTo>
                <a:cubicBezTo>
                  <a:pt x="163" y="90"/>
                  <a:pt x="164" y="89"/>
                  <a:pt x="165" y="88"/>
                </a:cubicBezTo>
                <a:cubicBezTo>
                  <a:pt x="170" y="84"/>
                  <a:pt x="176" y="80"/>
                  <a:pt x="178" y="74"/>
                </a:cubicBezTo>
                <a:cubicBezTo>
                  <a:pt x="180" y="67"/>
                  <a:pt x="178" y="61"/>
                  <a:pt x="176" y="55"/>
                </a:cubicBezTo>
                <a:cubicBezTo>
                  <a:pt x="176" y="53"/>
                  <a:pt x="176" y="52"/>
                  <a:pt x="175" y="50"/>
                </a:cubicBezTo>
                <a:cubicBezTo>
                  <a:pt x="177" y="50"/>
                  <a:pt x="179" y="50"/>
                  <a:pt x="180" y="50"/>
                </a:cubicBezTo>
                <a:cubicBezTo>
                  <a:pt x="186" y="50"/>
                  <a:pt x="193" y="50"/>
                  <a:pt x="199" y="46"/>
                </a:cubicBezTo>
                <a:cubicBezTo>
                  <a:pt x="204" y="42"/>
                  <a:pt x="207" y="36"/>
                  <a:pt x="209" y="30"/>
                </a:cubicBezTo>
                <a:cubicBezTo>
                  <a:pt x="209" y="29"/>
                  <a:pt x="210" y="27"/>
                  <a:pt x="211" y="26"/>
                </a:cubicBezTo>
                <a:cubicBezTo>
                  <a:pt x="212" y="27"/>
                  <a:pt x="214" y="29"/>
                  <a:pt x="215" y="29"/>
                </a:cubicBezTo>
                <a:cubicBezTo>
                  <a:pt x="220" y="33"/>
                  <a:pt x="225" y="39"/>
                  <a:pt x="232" y="39"/>
                </a:cubicBezTo>
                <a:cubicBezTo>
                  <a:pt x="232" y="39"/>
                  <a:pt x="232" y="39"/>
                  <a:pt x="232" y="39"/>
                </a:cubicBezTo>
                <a:cubicBezTo>
                  <a:pt x="239" y="39"/>
                  <a:pt x="245" y="33"/>
                  <a:pt x="250" y="30"/>
                </a:cubicBezTo>
                <a:cubicBezTo>
                  <a:pt x="251" y="29"/>
                  <a:pt x="253" y="27"/>
                  <a:pt x="254" y="26"/>
                </a:cubicBezTo>
                <a:cubicBezTo>
                  <a:pt x="254" y="27"/>
                  <a:pt x="255" y="29"/>
                  <a:pt x="255" y="30"/>
                </a:cubicBezTo>
                <a:cubicBezTo>
                  <a:pt x="257" y="36"/>
                  <a:pt x="260" y="43"/>
                  <a:pt x="265" y="47"/>
                </a:cubicBezTo>
                <a:cubicBezTo>
                  <a:pt x="271" y="51"/>
                  <a:pt x="278" y="51"/>
                  <a:pt x="284" y="51"/>
                </a:cubicBezTo>
                <a:cubicBezTo>
                  <a:pt x="285" y="51"/>
                  <a:pt x="287" y="51"/>
                  <a:pt x="288" y="52"/>
                </a:cubicBezTo>
                <a:cubicBezTo>
                  <a:pt x="288" y="53"/>
                  <a:pt x="288" y="55"/>
                  <a:pt x="287" y="56"/>
                </a:cubicBezTo>
                <a:cubicBezTo>
                  <a:pt x="285" y="62"/>
                  <a:pt x="283" y="69"/>
                  <a:pt x="285" y="75"/>
                </a:cubicBezTo>
                <a:cubicBezTo>
                  <a:pt x="287" y="82"/>
                  <a:pt x="293" y="86"/>
                  <a:pt x="298" y="90"/>
                </a:cubicBezTo>
                <a:cubicBezTo>
                  <a:pt x="299" y="91"/>
                  <a:pt x="300" y="92"/>
                  <a:pt x="301" y="93"/>
                </a:cubicBezTo>
                <a:cubicBezTo>
                  <a:pt x="300" y="94"/>
                  <a:pt x="299" y="95"/>
                  <a:pt x="298" y="96"/>
                </a:cubicBezTo>
                <a:close/>
                <a:moveTo>
                  <a:pt x="248" y="61"/>
                </a:moveTo>
                <a:cubicBezTo>
                  <a:pt x="239" y="56"/>
                  <a:pt x="230" y="55"/>
                  <a:pt x="221" y="58"/>
                </a:cubicBezTo>
                <a:cubicBezTo>
                  <a:pt x="212" y="61"/>
                  <a:pt x="204" y="67"/>
                  <a:pt x="200" y="75"/>
                </a:cubicBezTo>
                <a:cubicBezTo>
                  <a:pt x="195" y="84"/>
                  <a:pt x="195" y="93"/>
                  <a:pt x="197" y="103"/>
                </a:cubicBezTo>
                <a:cubicBezTo>
                  <a:pt x="200" y="112"/>
                  <a:pt x="206" y="119"/>
                  <a:pt x="215" y="123"/>
                </a:cubicBezTo>
                <a:cubicBezTo>
                  <a:pt x="220" y="126"/>
                  <a:pt x="226" y="128"/>
                  <a:pt x="231" y="128"/>
                </a:cubicBezTo>
                <a:cubicBezTo>
                  <a:pt x="235" y="128"/>
                  <a:pt x="238" y="127"/>
                  <a:pt x="242" y="126"/>
                </a:cubicBezTo>
                <a:cubicBezTo>
                  <a:pt x="251" y="123"/>
                  <a:pt x="258" y="117"/>
                  <a:pt x="263" y="109"/>
                </a:cubicBezTo>
                <a:cubicBezTo>
                  <a:pt x="267" y="100"/>
                  <a:pt x="268" y="91"/>
                  <a:pt x="265" y="81"/>
                </a:cubicBezTo>
                <a:cubicBezTo>
                  <a:pt x="262" y="72"/>
                  <a:pt x="256" y="65"/>
                  <a:pt x="248" y="61"/>
                </a:cubicBezTo>
                <a:close/>
                <a:moveTo>
                  <a:pt x="244" y="99"/>
                </a:moveTo>
                <a:cubicBezTo>
                  <a:pt x="242" y="102"/>
                  <a:pt x="239" y="104"/>
                  <a:pt x="236" y="106"/>
                </a:cubicBezTo>
                <a:cubicBezTo>
                  <a:pt x="232" y="107"/>
                  <a:pt x="228" y="106"/>
                  <a:pt x="225" y="105"/>
                </a:cubicBezTo>
                <a:cubicBezTo>
                  <a:pt x="221" y="103"/>
                  <a:pt x="219" y="100"/>
                  <a:pt x="218" y="96"/>
                </a:cubicBezTo>
                <a:cubicBezTo>
                  <a:pt x="217" y="93"/>
                  <a:pt x="217" y="89"/>
                  <a:pt x="219" y="85"/>
                </a:cubicBezTo>
                <a:cubicBezTo>
                  <a:pt x="221" y="82"/>
                  <a:pt x="223" y="80"/>
                  <a:pt x="227" y="78"/>
                </a:cubicBezTo>
                <a:cubicBezTo>
                  <a:pt x="229" y="78"/>
                  <a:pt x="230" y="78"/>
                  <a:pt x="231" y="78"/>
                </a:cubicBezTo>
                <a:cubicBezTo>
                  <a:pt x="234" y="78"/>
                  <a:pt x="236" y="78"/>
                  <a:pt x="238" y="79"/>
                </a:cubicBezTo>
                <a:cubicBezTo>
                  <a:pt x="241" y="81"/>
                  <a:pt x="244" y="84"/>
                  <a:pt x="245" y="88"/>
                </a:cubicBezTo>
                <a:cubicBezTo>
                  <a:pt x="246" y="91"/>
                  <a:pt x="246" y="95"/>
                  <a:pt x="244" y="99"/>
                </a:cubicBezTo>
                <a:close/>
              </a:path>
            </a:pathLst>
          </a:custGeom>
          <a:solidFill>
            <a:schemeClr val="tx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8" name="Freeform 542">
            <a:extLst>
              <a:ext uri="{FF2B5EF4-FFF2-40B4-BE49-F238E27FC236}">
                <a16:creationId xmlns:a16="http://schemas.microsoft.com/office/drawing/2014/main" id="{C9685E04-F88B-4CEB-B374-5CED6B3E460D}"/>
              </a:ext>
            </a:extLst>
          </p:cNvPr>
          <p:cNvSpPr>
            <a:spLocks noChangeAspect="1" noEditPoints="1"/>
          </p:cNvSpPr>
          <p:nvPr/>
        </p:nvSpPr>
        <p:spPr bwMode="auto">
          <a:xfrm>
            <a:off x="8444800" y="1048276"/>
            <a:ext cx="254133" cy="335963"/>
          </a:xfrm>
          <a:custGeom>
            <a:avLst/>
            <a:gdLst>
              <a:gd name="T0" fmla="*/ 99 w 199"/>
              <a:gd name="T1" fmla="*/ 0 h 320"/>
              <a:gd name="T2" fmla="*/ 99 w 199"/>
              <a:gd name="T3" fmla="*/ 0 h 320"/>
              <a:gd name="T4" fmla="*/ 99 w 199"/>
              <a:gd name="T5" fmla="*/ 0 h 320"/>
              <a:gd name="T6" fmla="*/ 99 w 199"/>
              <a:gd name="T7" fmla="*/ 0 h 320"/>
              <a:gd name="T8" fmla="*/ 98 w 199"/>
              <a:gd name="T9" fmla="*/ 0 h 320"/>
              <a:gd name="T10" fmla="*/ 0 w 199"/>
              <a:gd name="T11" fmla="*/ 95 h 320"/>
              <a:gd name="T12" fmla="*/ 19 w 199"/>
              <a:gd name="T13" fmla="*/ 158 h 320"/>
              <a:gd name="T14" fmla="*/ 45 w 199"/>
              <a:gd name="T15" fmla="*/ 213 h 320"/>
              <a:gd name="T16" fmla="*/ 45 w 199"/>
              <a:gd name="T17" fmla="*/ 245 h 320"/>
              <a:gd name="T18" fmla="*/ 46 w 199"/>
              <a:gd name="T19" fmla="*/ 246 h 320"/>
              <a:gd name="T20" fmla="*/ 45 w 199"/>
              <a:gd name="T21" fmla="*/ 247 h 320"/>
              <a:gd name="T22" fmla="*/ 56 w 199"/>
              <a:gd name="T23" fmla="*/ 311 h 320"/>
              <a:gd name="T24" fmla="*/ 67 w 199"/>
              <a:gd name="T25" fmla="*/ 320 h 320"/>
              <a:gd name="T26" fmla="*/ 131 w 199"/>
              <a:gd name="T27" fmla="*/ 320 h 320"/>
              <a:gd name="T28" fmla="*/ 141 w 199"/>
              <a:gd name="T29" fmla="*/ 311 h 320"/>
              <a:gd name="T30" fmla="*/ 152 w 199"/>
              <a:gd name="T31" fmla="*/ 247 h 320"/>
              <a:gd name="T32" fmla="*/ 152 w 199"/>
              <a:gd name="T33" fmla="*/ 246 h 320"/>
              <a:gd name="T34" fmla="*/ 152 w 199"/>
              <a:gd name="T35" fmla="*/ 245 h 320"/>
              <a:gd name="T36" fmla="*/ 152 w 199"/>
              <a:gd name="T37" fmla="*/ 213 h 320"/>
              <a:gd name="T38" fmla="*/ 179 w 199"/>
              <a:gd name="T39" fmla="*/ 158 h 320"/>
              <a:gd name="T40" fmla="*/ 199 w 199"/>
              <a:gd name="T41" fmla="*/ 95 h 320"/>
              <a:gd name="T42" fmla="*/ 99 w 199"/>
              <a:gd name="T43" fmla="*/ 0 h 320"/>
              <a:gd name="T44" fmla="*/ 122 w 199"/>
              <a:gd name="T45" fmla="*/ 298 h 320"/>
              <a:gd name="T46" fmla="*/ 76 w 199"/>
              <a:gd name="T47" fmla="*/ 298 h 320"/>
              <a:gd name="T48" fmla="*/ 69 w 199"/>
              <a:gd name="T49" fmla="*/ 256 h 320"/>
              <a:gd name="T50" fmla="*/ 129 w 199"/>
              <a:gd name="T51" fmla="*/ 256 h 320"/>
              <a:gd name="T52" fmla="*/ 122 w 199"/>
              <a:gd name="T53" fmla="*/ 298 h 320"/>
              <a:gd name="T54" fmla="*/ 161 w 199"/>
              <a:gd name="T55" fmla="*/ 147 h 320"/>
              <a:gd name="T56" fmla="*/ 131 w 199"/>
              <a:gd name="T57" fmla="*/ 213 h 320"/>
              <a:gd name="T58" fmla="*/ 131 w 199"/>
              <a:gd name="T59" fmla="*/ 234 h 320"/>
              <a:gd name="T60" fmla="*/ 109 w 199"/>
              <a:gd name="T61" fmla="*/ 234 h 320"/>
              <a:gd name="T62" fmla="*/ 109 w 199"/>
              <a:gd name="T63" fmla="*/ 153 h 320"/>
              <a:gd name="T64" fmla="*/ 128 w 199"/>
              <a:gd name="T65" fmla="*/ 135 h 320"/>
              <a:gd name="T66" fmla="*/ 128 w 199"/>
              <a:gd name="T67" fmla="*/ 120 h 320"/>
              <a:gd name="T68" fmla="*/ 112 w 199"/>
              <a:gd name="T69" fmla="*/ 120 h 320"/>
              <a:gd name="T70" fmla="*/ 99 w 199"/>
              <a:gd name="T71" fmla="*/ 134 h 320"/>
              <a:gd name="T72" fmla="*/ 85 w 199"/>
              <a:gd name="T73" fmla="*/ 120 h 320"/>
              <a:gd name="T74" fmla="*/ 70 w 199"/>
              <a:gd name="T75" fmla="*/ 120 h 320"/>
              <a:gd name="T76" fmla="*/ 70 w 199"/>
              <a:gd name="T77" fmla="*/ 135 h 320"/>
              <a:gd name="T78" fmla="*/ 88 w 199"/>
              <a:gd name="T79" fmla="*/ 153 h 320"/>
              <a:gd name="T80" fmla="*/ 88 w 199"/>
              <a:gd name="T81" fmla="*/ 234 h 320"/>
              <a:gd name="T82" fmla="*/ 67 w 199"/>
              <a:gd name="T83" fmla="*/ 234 h 320"/>
              <a:gd name="T84" fmla="*/ 67 w 199"/>
              <a:gd name="T85" fmla="*/ 213 h 320"/>
              <a:gd name="T86" fmla="*/ 37 w 199"/>
              <a:gd name="T87" fmla="*/ 146 h 320"/>
              <a:gd name="T88" fmla="*/ 21 w 199"/>
              <a:gd name="T89" fmla="*/ 95 h 320"/>
              <a:gd name="T90" fmla="*/ 99 w 199"/>
              <a:gd name="T91" fmla="*/ 21 h 320"/>
              <a:gd name="T92" fmla="*/ 177 w 199"/>
              <a:gd name="T93" fmla="*/ 95 h 320"/>
              <a:gd name="T94" fmla="*/ 161 w 199"/>
              <a:gd name="T95" fmla="*/ 147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99" h="320">
                <a:moveTo>
                  <a:pt x="99" y="0"/>
                </a:moveTo>
                <a:cubicBezTo>
                  <a:pt x="99" y="0"/>
                  <a:pt x="99" y="0"/>
                  <a:pt x="99" y="0"/>
                </a:cubicBezTo>
                <a:cubicBezTo>
                  <a:pt x="99" y="0"/>
                  <a:pt x="99" y="0"/>
                  <a:pt x="99" y="0"/>
                </a:cubicBezTo>
                <a:cubicBezTo>
                  <a:pt x="99" y="0"/>
                  <a:pt x="99" y="0"/>
                  <a:pt x="99" y="0"/>
                </a:cubicBezTo>
                <a:cubicBezTo>
                  <a:pt x="99" y="0"/>
                  <a:pt x="99" y="0"/>
                  <a:pt x="98" y="0"/>
                </a:cubicBezTo>
                <a:cubicBezTo>
                  <a:pt x="45" y="0"/>
                  <a:pt x="0" y="44"/>
                  <a:pt x="0" y="95"/>
                </a:cubicBezTo>
                <a:cubicBezTo>
                  <a:pt x="0" y="129"/>
                  <a:pt x="18" y="157"/>
                  <a:pt x="19" y="158"/>
                </a:cubicBezTo>
                <a:cubicBezTo>
                  <a:pt x="32" y="179"/>
                  <a:pt x="45" y="206"/>
                  <a:pt x="45" y="213"/>
                </a:cubicBezTo>
                <a:cubicBezTo>
                  <a:pt x="45" y="245"/>
                  <a:pt x="45" y="245"/>
                  <a:pt x="45" y="245"/>
                </a:cubicBezTo>
                <a:cubicBezTo>
                  <a:pt x="45" y="245"/>
                  <a:pt x="45" y="246"/>
                  <a:pt x="46" y="246"/>
                </a:cubicBezTo>
                <a:cubicBezTo>
                  <a:pt x="46" y="246"/>
                  <a:pt x="45" y="246"/>
                  <a:pt x="45" y="247"/>
                </a:cubicBezTo>
                <a:cubicBezTo>
                  <a:pt x="56" y="311"/>
                  <a:pt x="56" y="311"/>
                  <a:pt x="56" y="311"/>
                </a:cubicBezTo>
                <a:cubicBezTo>
                  <a:pt x="57" y="316"/>
                  <a:pt x="61" y="320"/>
                  <a:pt x="67" y="320"/>
                </a:cubicBezTo>
                <a:cubicBezTo>
                  <a:pt x="131" y="320"/>
                  <a:pt x="131" y="320"/>
                  <a:pt x="131" y="320"/>
                </a:cubicBezTo>
                <a:cubicBezTo>
                  <a:pt x="136" y="320"/>
                  <a:pt x="140" y="316"/>
                  <a:pt x="141" y="311"/>
                </a:cubicBezTo>
                <a:cubicBezTo>
                  <a:pt x="152" y="247"/>
                  <a:pt x="152" y="247"/>
                  <a:pt x="152" y="247"/>
                </a:cubicBezTo>
                <a:cubicBezTo>
                  <a:pt x="152" y="246"/>
                  <a:pt x="152" y="246"/>
                  <a:pt x="152" y="246"/>
                </a:cubicBezTo>
                <a:cubicBezTo>
                  <a:pt x="152" y="246"/>
                  <a:pt x="152" y="245"/>
                  <a:pt x="152" y="245"/>
                </a:cubicBezTo>
                <a:cubicBezTo>
                  <a:pt x="152" y="213"/>
                  <a:pt x="152" y="213"/>
                  <a:pt x="152" y="213"/>
                </a:cubicBezTo>
                <a:cubicBezTo>
                  <a:pt x="152" y="206"/>
                  <a:pt x="166" y="179"/>
                  <a:pt x="179" y="158"/>
                </a:cubicBezTo>
                <a:cubicBezTo>
                  <a:pt x="180" y="157"/>
                  <a:pt x="199" y="129"/>
                  <a:pt x="199" y="95"/>
                </a:cubicBezTo>
                <a:cubicBezTo>
                  <a:pt x="199" y="44"/>
                  <a:pt x="153" y="0"/>
                  <a:pt x="99" y="0"/>
                </a:cubicBezTo>
                <a:close/>
                <a:moveTo>
                  <a:pt x="122" y="298"/>
                </a:moveTo>
                <a:cubicBezTo>
                  <a:pt x="76" y="298"/>
                  <a:pt x="76" y="298"/>
                  <a:pt x="76" y="298"/>
                </a:cubicBezTo>
                <a:cubicBezTo>
                  <a:pt x="69" y="256"/>
                  <a:pt x="69" y="256"/>
                  <a:pt x="69" y="256"/>
                </a:cubicBezTo>
                <a:cubicBezTo>
                  <a:pt x="129" y="256"/>
                  <a:pt x="129" y="256"/>
                  <a:pt x="129" y="256"/>
                </a:cubicBezTo>
                <a:lnTo>
                  <a:pt x="122" y="298"/>
                </a:lnTo>
                <a:close/>
                <a:moveTo>
                  <a:pt x="161" y="147"/>
                </a:moveTo>
                <a:cubicBezTo>
                  <a:pt x="154" y="158"/>
                  <a:pt x="131" y="196"/>
                  <a:pt x="131" y="213"/>
                </a:cubicBezTo>
                <a:cubicBezTo>
                  <a:pt x="131" y="234"/>
                  <a:pt x="131" y="234"/>
                  <a:pt x="131" y="234"/>
                </a:cubicBezTo>
                <a:cubicBezTo>
                  <a:pt x="109" y="234"/>
                  <a:pt x="109" y="234"/>
                  <a:pt x="109" y="234"/>
                </a:cubicBezTo>
                <a:cubicBezTo>
                  <a:pt x="109" y="153"/>
                  <a:pt x="109" y="153"/>
                  <a:pt x="109" y="153"/>
                </a:cubicBezTo>
                <a:cubicBezTo>
                  <a:pt x="128" y="135"/>
                  <a:pt x="128" y="135"/>
                  <a:pt x="128" y="135"/>
                </a:cubicBezTo>
                <a:cubicBezTo>
                  <a:pt x="132" y="131"/>
                  <a:pt x="132" y="124"/>
                  <a:pt x="128" y="120"/>
                </a:cubicBezTo>
                <a:cubicBezTo>
                  <a:pt x="123" y="116"/>
                  <a:pt x="117" y="116"/>
                  <a:pt x="112" y="120"/>
                </a:cubicBezTo>
                <a:cubicBezTo>
                  <a:pt x="99" y="134"/>
                  <a:pt x="99" y="134"/>
                  <a:pt x="99" y="134"/>
                </a:cubicBezTo>
                <a:cubicBezTo>
                  <a:pt x="85" y="120"/>
                  <a:pt x="85" y="120"/>
                  <a:pt x="85" y="120"/>
                </a:cubicBezTo>
                <a:cubicBezTo>
                  <a:pt x="81" y="116"/>
                  <a:pt x="74" y="116"/>
                  <a:pt x="70" y="120"/>
                </a:cubicBezTo>
                <a:cubicBezTo>
                  <a:pt x="66" y="124"/>
                  <a:pt x="66" y="131"/>
                  <a:pt x="70" y="135"/>
                </a:cubicBezTo>
                <a:cubicBezTo>
                  <a:pt x="88" y="153"/>
                  <a:pt x="88" y="153"/>
                  <a:pt x="88" y="153"/>
                </a:cubicBezTo>
                <a:cubicBezTo>
                  <a:pt x="88" y="234"/>
                  <a:pt x="88" y="234"/>
                  <a:pt x="88" y="234"/>
                </a:cubicBezTo>
                <a:cubicBezTo>
                  <a:pt x="67" y="234"/>
                  <a:pt x="67" y="234"/>
                  <a:pt x="67" y="234"/>
                </a:cubicBezTo>
                <a:cubicBezTo>
                  <a:pt x="67" y="213"/>
                  <a:pt x="67" y="213"/>
                  <a:pt x="67" y="213"/>
                </a:cubicBezTo>
                <a:cubicBezTo>
                  <a:pt x="67" y="196"/>
                  <a:pt x="44" y="158"/>
                  <a:pt x="37" y="146"/>
                </a:cubicBezTo>
                <a:cubicBezTo>
                  <a:pt x="37" y="146"/>
                  <a:pt x="21" y="123"/>
                  <a:pt x="21" y="95"/>
                </a:cubicBezTo>
                <a:cubicBezTo>
                  <a:pt x="21" y="55"/>
                  <a:pt x="57" y="21"/>
                  <a:pt x="99" y="21"/>
                </a:cubicBezTo>
                <a:cubicBezTo>
                  <a:pt x="141" y="21"/>
                  <a:pt x="177" y="55"/>
                  <a:pt x="177" y="95"/>
                </a:cubicBezTo>
                <a:cubicBezTo>
                  <a:pt x="177" y="122"/>
                  <a:pt x="161" y="146"/>
                  <a:pt x="161" y="147"/>
                </a:cubicBezTo>
                <a:close/>
              </a:path>
            </a:pathLst>
          </a:custGeom>
          <a:solidFill>
            <a:schemeClr val="tx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nvGrpSpPr>
          <p:cNvPr id="19" name="Group 749">
            <a:extLst>
              <a:ext uri="{FF2B5EF4-FFF2-40B4-BE49-F238E27FC236}">
                <a16:creationId xmlns:a16="http://schemas.microsoft.com/office/drawing/2014/main" id="{23569618-4E3B-465F-8275-E8939D2A853B}"/>
              </a:ext>
            </a:extLst>
          </p:cNvPr>
          <p:cNvGrpSpPr>
            <a:grpSpLocks noChangeAspect="1"/>
          </p:cNvGrpSpPr>
          <p:nvPr/>
        </p:nvGrpSpPr>
        <p:grpSpPr bwMode="auto">
          <a:xfrm>
            <a:off x="4463855" y="1044698"/>
            <a:ext cx="483622" cy="308169"/>
            <a:chOff x="3582" y="2789"/>
            <a:chExt cx="215" cy="137"/>
          </a:xfrm>
          <a:solidFill>
            <a:schemeClr val="tx1"/>
          </a:solidFill>
        </p:grpSpPr>
        <p:sp>
          <p:nvSpPr>
            <p:cNvPr id="20" name="Freeform 751">
              <a:extLst>
                <a:ext uri="{FF2B5EF4-FFF2-40B4-BE49-F238E27FC236}">
                  <a16:creationId xmlns:a16="http://schemas.microsoft.com/office/drawing/2014/main" id="{C3511A25-D5F0-4FEA-BC33-E96A9B6E3BDA}"/>
                </a:ext>
              </a:extLst>
            </p:cNvPr>
            <p:cNvSpPr>
              <a:spLocks/>
            </p:cNvSpPr>
            <p:nvPr/>
          </p:nvSpPr>
          <p:spPr bwMode="auto">
            <a:xfrm>
              <a:off x="3582" y="2789"/>
              <a:ext cx="144" cy="137"/>
            </a:xfrm>
            <a:custGeom>
              <a:avLst/>
              <a:gdLst>
                <a:gd name="T0" fmla="*/ 209 w 216"/>
                <a:gd name="T1" fmla="*/ 187 h 207"/>
                <a:gd name="T2" fmla="*/ 171 w 216"/>
                <a:gd name="T3" fmla="*/ 179 h 207"/>
                <a:gd name="T4" fmla="*/ 156 w 216"/>
                <a:gd name="T5" fmla="*/ 177 h 207"/>
                <a:gd name="T6" fmla="*/ 145 w 216"/>
                <a:gd name="T7" fmla="*/ 147 h 207"/>
                <a:gd name="T8" fmla="*/ 167 w 216"/>
                <a:gd name="T9" fmla="*/ 96 h 207"/>
                <a:gd name="T10" fmla="*/ 157 w 216"/>
                <a:gd name="T11" fmla="*/ 22 h 207"/>
                <a:gd name="T12" fmla="*/ 108 w 216"/>
                <a:gd name="T13" fmla="*/ 0 h 207"/>
                <a:gd name="T14" fmla="*/ 59 w 216"/>
                <a:gd name="T15" fmla="*/ 22 h 207"/>
                <a:gd name="T16" fmla="*/ 50 w 216"/>
                <a:gd name="T17" fmla="*/ 96 h 207"/>
                <a:gd name="T18" fmla="*/ 72 w 216"/>
                <a:gd name="T19" fmla="*/ 147 h 207"/>
                <a:gd name="T20" fmla="*/ 61 w 216"/>
                <a:gd name="T21" fmla="*/ 177 h 207"/>
                <a:gd name="T22" fmla="*/ 45 w 216"/>
                <a:gd name="T23" fmla="*/ 179 h 207"/>
                <a:gd name="T24" fmla="*/ 8 w 216"/>
                <a:gd name="T25" fmla="*/ 187 h 207"/>
                <a:gd name="T26" fmla="*/ 3 w 216"/>
                <a:gd name="T27" fmla="*/ 201 h 207"/>
                <a:gd name="T28" fmla="*/ 12 w 216"/>
                <a:gd name="T29" fmla="*/ 207 h 207"/>
                <a:gd name="T30" fmla="*/ 17 w 216"/>
                <a:gd name="T31" fmla="*/ 206 h 207"/>
                <a:gd name="T32" fmla="*/ 46 w 216"/>
                <a:gd name="T33" fmla="*/ 200 h 207"/>
                <a:gd name="T34" fmla="*/ 71 w 216"/>
                <a:gd name="T35" fmla="*/ 195 h 207"/>
                <a:gd name="T36" fmla="*/ 91 w 216"/>
                <a:gd name="T37" fmla="*/ 162 h 207"/>
                <a:gd name="T38" fmla="*/ 90 w 216"/>
                <a:gd name="T39" fmla="*/ 135 h 207"/>
                <a:gd name="T40" fmla="*/ 71 w 216"/>
                <a:gd name="T41" fmla="*/ 91 h 207"/>
                <a:gd name="T42" fmla="*/ 76 w 216"/>
                <a:gd name="T43" fmla="*/ 36 h 207"/>
                <a:gd name="T44" fmla="*/ 108 w 216"/>
                <a:gd name="T45" fmla="*/ 22 h 207"/>
                <a:gd name="T46" fmla="*/ 108 w 216"/>
                <a:gd name="T47" fmla="*/ 21 h 207"/>
                <a:gd name="T48" fmla="*/ 109 w 216"/>
                <a:gd name="T49" fmla="*/ 22 h 207"/>
                <a:gd name="T50" fmla="*/ 141 w 216"/>
                <a:gd name="T51" fmla="*/ 36 h 207"/>
                <a:gd name="T52" fmla="*/ 146 w 216"/>
                <a:gd name="T53" fmla="*/ 91 h 207"/>
                <a:gd name="T54" fmla="*/ 127 w 216"/>
                <a:gd name="T55" fmla="*/ 135 h 207"/>
                <a:gd name="T56" fmla="*/ 125 w 216"/>
                <a:gd name="T57" fmla="*/ 162 h 207"/>
                <a:gd name="T58" fmla="*/ 146 w 216"/>
                <a:gd name="T59" fmla="*/ 195 h 207"/>
                <a:gd name="T60" fmla="*/ 170 w 216"/>
                <a:gd name="T61" fmla="*/ 200 h 207"/>
                <a:gd name="T62" fmla="*/ 200 w 216"/>
                <a:gd name="T63" fmla="*/ 206 h 207"/>
                <a:gd name="T64" fmla="*/ 204 w 216"/>
                <a:gd name="T65" fmla="*/ 207 h 207"/>
                <a:gd name="T66" fmla="*/ 214 w 216"/>
                <a:gd name="T67" fmla="*/ 201 h 207"/>
                <a:gd name="T68" fmla="*/ 209 w 216"/>
                <a:gd name="T69" fmla="*/ 187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6" h="207">
                  <a:moveTo>
                    <a:pt x="209" y="187"/>
                  </a:moveTo>
                  <a:cubicBezTo>
                    <a:pt x="194" y="180"/>
                    <a:pt x="182" y="180"/>
                    <a:pt x="171" y="179"/>
                  </a:cubicBezTo>
                  <a:cubicBezTo>
                    <a:pt x="165" y="179"/>
                    <a:pt x="159" y="179"/>
                    <a:pt x="156" y="177"/>
                  </a:cubicBezTo>
                  <a:cubicBezTo>
                    <a:pt x="149" y="173"/>
                    <a:pt x="143" y="153"/>
                    <a:pt x="145" y="147"/>
                  </a:cubicBezTo>
                  <a:cubicBezTo>
                    <a:pt x="153" y="134"/>
                    <a:pt x="162" y="114"/>
                    <a:pt x="167" y="96"/>
                  </a:cubicBezTo>
                  <a:cubicBezTo>
                    <a:pt x="174" y="64"/>
                    <a:pt x="171" y="39"/>
                    <a:pt x="157" y="22"/>
                  </a:cubicBezTo>
                  <a:cubicBezTo>
                    <a:pt x="139" y="0"/>
                    <a:pt x="111" y="0"/>
                    <a:pt x="108" y="0"/>
                  </a:cubicBezTo>
                  <a:cubicBezTo>
                    <a:pt x="106" y="0"/>
                    <a:pt x="77" y="0"/>
                    <a:pt x="59" y="22"/>
                  </a:cubicBezTo>
                  <a:cubicBezTo>
                    <a:pt x="45" y="39"/>
                    <a:pt x="42" y="64"/>
                    <a:pt x="50" y="96"/>
                  </a:cubicBezTo>
                  <a:cubicBezTo>
                    <a:pt x="54" y="114"/>
                    <a:pt x="63" y="134"/>
                    <a:pt x="72" y="147"/>
                  </a:cubicBezTo>
                  <a:cubicBezTo>
                    <a:pt x="73" y="153"/>
                    <a:pt x="67" y="173"/>
                    <a:pt x="61" y="177"/>
                  </a:cubicBezTo>
                  <a:cubicBezTo>
                    <a:pt x="57" y="179"/>
                    <a:pt x="52" y="179"/>
                    <a:pt x="45" y="179"/>
                  </a:cubicBezTo>
                  <a:cubicBezTo>
                    <a:pt x="35" y="180"/>
                    <a:pt x="22" y="180"/>
                    <a:pt x="8" y="187"/>
                  </a:cubicBezTo>
                  <a:cubicBezTo>
                    <a:pt x="2" y="189"/>
                    <a:pt x="0" y="196"/>
                    <a:pt x="3" y="201"/>
                  </a:cubicBezTo>
                  <a:cubicBezTo>
                    <a:pt x="4" y="205"/>
                    <a:pt x="8" y="207"/>
                    <a:pt x="12" y="207"/>
                  </a:cubicBezTo>
                  <a:cubicBezTo>
                    <a:pt x="14" y="207"/>
                    <a:pt x="15" y="207"/>
                    <a:pt x="17" y="206"/>
                  </a:cubicBezTo>
                  <a:cubicBezTo>
                    <a:pt x="28" y="201"/>
                    <a:pt x="37" y="201"/>
                    <a:pt x="46" y="200"/>
                  </a:cubicBezTo>
                  <a:cubicBezTo>
                    <a:pt x="55" y="200"/>
                    <a:pt x="63" y="200"/>
                    <a:pt x="71" y="195"/>
                  </a:cubicBezTo>
                  <a:cubicBezTo>
                    <a:pt x="85" y="188"/>
                    <a:pt x="90" y="168"/>
                    <a:pt x="91" y="162"/>
                  </a:cubicBezTo>
                  <a:cubicBezTo>
                    <a:pt x="93" y="153"/>
                    <a:pt x="95" y="142"/>
                    <a:pt x="90" y="135"/>
                  </a:cubicBezTo>
                  <a:cubicBezTo>
                    <a:pt x="82" y="125"/>
                    <a:pt x="74" y="106"/>
                    <a:pt x="71" y="91"/>
                  </a:cubicBezTo>
                  <a:cubicBezTo>
                    <a:pt x="65" y="66"/>
                    <a:pt x="66" y="47"/>
                    <a:pt x="76" y="36"/>
                  </a:cubicBezTo>
                  <a:cubicBezTo>
                    <a:pt x="87" y="21"/>
                    <a:pt x="108" y="22"/>
                    <a:pt x="108" y="22"/>
                  </a:cubicBezTo>
                  <a:cubicBezTo>
                    <a:pt x="108" y="22"/>
                    <a:pt x="108" y="21"/>
                    <a:pt x="108" y="21"/>
                  </a:cubicBezTo>
                  <a:cubicBezTo>
                    <a:pt x="108" y="21"/>
                    <a:pt x="108" y="22"/>
                    <a:pt x="109" y="22"/>
                  </a:cubicBezTo>
                  <a:cubicBezTo>
                    <a:pt x="109" y="22"/>
                    <a:pt x="129" y="21"/>
                    <a:pt x="141" y="36"/>
                  </a:cubicBezTo>
                  <a:cubicBezTo>
                    <a:pt x="150" y="47"/>
                    <a:pt x="152" y="66"/>
                    <a:pt x="146" y="91"/>
                  </a:cubicBezTo>
                  <a:cubicBezTo>
                    <a:pt x="142" y="106"/>
                    <a:pt x="134" y="125"/>
                    <a:pt x="127" y="135"/>
                  </a:cubicBezTo>
                  <a:cubicBezTo>
                    <a:pt x="122" y="142"/>
                    <a:pt x="123" y="153"/>
                    <a:pt x="125" y="162"/>
                  </a:cubicBezTo>
                  <a:cubicBezTo>
                    <a:pt x="126" y="168"/>
                    <a:pt x="132" y="188"/>
                    <a:pt x="146" y="195"/>
                  </a:cubicBezTo>
                  <a:cubicBezTo>
                    <a:pt x="154" y="200"/>
                    <a:pt x="162" y="200"/>
                    <a:pt x="170" y="200"/>
                  </a:cubicBezTo>
                  <a:cubicBezTo>
                    <a:pt x="179" y="201"/>
                    <a:pt x="189" y="201"/>
                    <a:pt x="200" y="206"/>
                  </a:cubicBezTo>
                  <a:cubicBezTo>
                    <a:pt x="201" y="207"/>
                    <a:pt x="203" y="207"/>
                    <a:pt x="204" y="207"/>
                  </a:cubicBezTo>
                  <a:cubicBezTo>
                    <a:pt x="208" y="207"/>
                    <a:pt x="212" y="205"/>
                    <a:pt x="214" y="201"/>
                  </a:cubicBezTo>
                  <a:cubicBezTo>
                    <a:pt x="216" y="196"/>
                    <a:pt x="214" y="189"/>
                    <a:pt x="209" y="187"/>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21" name="Freeform 752">
              <a:extLst>
                <a:ext uri="{FF2B5EF4-FFF2-40B4-BE49-F238E27FC236}">
                  <a16:creationId xmlns:a16="http://schemas.microsoft.com/office/drawing/2014/main" id="{4D7F44AC-213F-4098-BB43-55551E79577D}"/>
                </a:ext>
              </a:extLst>
            </p:cNvPr>
            <p:cNvSpPr>
              <a:spLocks/>
            </p:cNvSpPr>
            <p:nvPr/>
          </p:nvSpPr>
          <p:spPr bwMode="auto">
            <a:xfrm>
              <a:off x="3702" y="2802"/>
              <a:ext cx="95" cy="111"/>
            </a:xfrm>
            <a:custGeom>
              <a:avLst/>
              <a:gdLst>
                <a:gd name="T0" fmla="*/ 136 w 143"/>
                <a:gd name="T1" fmla="*/ 147 h 167"/>
                <a:gd name="T2" fmla="*/ 109 w 143"/>
                <a:gd name="T3" fmla="*/ 139 h 167"/>
                <a:gd name="T4" fmla="*/ 95 w 143"/>
                <a:gd name="T5" fmla="*/ 136 h 167"/>
                <a:gd name="T6" fmla="*/ 89 w 143"/>
                <a:gd name="T7" fmla="*/ 118 h 167"/>
                <a:gd name="T8" fmla="*/ 106 w 143"/>
                <a:gd name="T9" fmla="*/ 78 h 167"/>
                <a:gd name="T10" fmla="*/ 99 w 143"/>
                <a:gd name="T11" fmla="*/ 20 h 167"/>
                <a:gd name="T12" fmla="*/ 56 w 143"/>
                <a:gd name="T13" fmla="*/ 1 h 167"/>
                <a:gd name="T14" fmla="*/ 14 w 143"/>
                <a:gd name="T15" fmla="*/ 20 h 167"/>
                <a:gd name="T16" fmla="*/ 6 w 143"/>
                <a:gd name="T17" fmla="*/ 78 h 167"/>
                <a:gd name="T18" fmla="*/ 24 w 143"/>
                <a:gd name="T19" fmla="*/ 118 h 167"/>
                <a:gd name="T20" fmla="*/ 18 w 143"/>
                <a:gd name="T21" fmla="*/ 136 h 167"/>
                <a:gd name="T22" fmla="*/ 16 w 143"/>
                <a:gd name="T23" fmla="*/ 151 h 167"/>
                <a:gd name="T24" fmla="*/ 24 w 143"/>
                <a:gd name="T25" fmla="*/ 155 h 167"/>
                <a:gd name="T26" fmla="*/ 31 w 143"/>
                <a:gd name="T27" fmla="*/ 153 h 167"/>
                <a:gd name="T28" fmla="*/ 41 w 143"/>
                <a:gd name="T29" fmla="*/ 107 h 167"/>
                <a:gd name="T30" fmla="*/ 27 w 143"/>
                <a:gd name="T31" fmla="*/ 73 h 167"/>
                <a:gd name="T32" fmla="*/ 31 w 143"/>
                <a:gd name="T33" fmla="*/ 33 h 167"/>
                <a:gd name="T34" fmla="*/ 56 w 143"/>
                <a:gd name="T35" fmla="*/ 22 h 167"/>
                <a:gd name="T36" fmla="*/ 82 w 143"/>
                <a:gd name="T37" fmla="*/ 33 h 167"/>
                <a:gd name="T38" fmla="*/ 86 w 143"/>
                <a:gd name="T39" fmla="*/ 73 h 167"/>
                <a:gd name="T40" fmla="*/ 71 w 143"/>
                <a:gd name="T41" fmla="*/ 107 h 167"/>
                <a:gd name="T42" fmla="*/ 82 w 143"/>
                <a:gd name="T43" fmla="*/ 153 h 167"/>
                <a:gd name="T44" fmla="*/ 83 w 143"/>
                <a:gd name="T45" fmla="*/ 154 h 167"/>
                <a:gd name="T46" fmla="*/ 106 w 143"/>
                <a:gd name="T47" fmla="*/ 160 h 167"/>
                <a:gd name="T48" fmla="*/ 125 w 143"/>
                <a:gd name="T49" fmla="*/ 165 h 167"/>
                <a:gd name="T50" fmla="*/ 131 w 143"/>
                <a:gd name="T51" fmla="*/ 167 h 167"/>
                <a:gd name="T52" fmla="*/ 140 w 143"/>
                <a:gd name="T53" fmla="*/ 162 h 167"/>
                <a:gd name="T54" fmla="*/ 136 w 143"/>
                <a:gd name="T55" fmla="*/ 147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43" h="167">
                  <a:moveTo>
                    <a:pt x="136" y="147"/>
                  </a:moveTo>
                  <a:cubicBezTo>
                    <a:pt x="128" y="142"/>
                    <a:pt x="118" y="140"/>
                    <a:pt x="109" y="139"/>
                  </a:cubicBezTo>
                  <a:cubicBezTo>
                    <a:pt x="104" y="138"/>
                    <a:pt x="98" y="137"/>
                    <a:pt x="95" y="136"/>
                  </a:cubicBezTo>
                  <a:cubicBezTo>
                    <a:pt x="89" y="131"/>
                    <a:pt x="88" y="121"/>
                    <a:pt x="89" y="118"/>
                  </a:cubicBezTo>
                  <a:cubicBezTo>
                    <a:pt x="96" y="109"/>
                    <a:pt x="103" y="93"/>
                    <a:pt x="106" y="78"/>
                  </a:cubicBezTo>
                  <a:cubicBezTo>
                    <a:pt x="112" y="53"/>
                    <a:pt x="110" y="34"/>
                    <a:pt x="99" y="20"/>
                  </a:cubicBezTo>
                  <a:cubicBezTo>
                    <a:pt x="83" y="0"/>
                    <a:pt x="58" y="1"/>
                    <a:pt x="56" y="1"/>
                  </a:cubicBezTo>
                  <a:cubicBezTo>
                    <a:pt x="54" y="1"/>
                    <a:pt x="30" y="0"/>
                    <a:pt x="14" y="20"/>
                  </a:cubicBezTo>
                  <a:cubicBezTo>
                    <a:pt x="3" y="34"/>
                    <a:pt x="0" y="53"/>
                    <a:pt x="6" y="78"/>
                  </a:cubicBezTo>
                  <a:cubicBezTo>
                    <a:pt x="10" y="93"/>
                    <a:pt x="17" y="109"/>
                    <a:pt x="24" y="118"/>
                  </a:cubicBezTo>
                  <a:cubicBezTo>
                    <a:pt x="25" y="121"/>
                    <a:pt x="24" y="132"/>
                    <a:pt x="18" y="136"/>
                  </a:cubicBezTo>
                  <a:cubicBezTo>
                    <a:pt x="13" y="140"/>
                    <a:pt x="12" y="146"/>
                    <a:pt x="16" y="151"/>
                  </a:cubicBezTo>
                  <a:cubicBezTo>
                    <a:pt x="18" y="154"/>
                    <a:pt x="21" y="155"/>
                    <a:pt x="24" y="155"/>
                  </a:cubicBezTo>
                  <a:cubicBezTo>
                    <a:pt x="26" y="155"/>
                    <a:pt x="29" y="155"/>
                    <a:pt x="31" y="153"/>
                  </a:cubicBezTo>
                  <a:cubicBezTo>
                    <a:pt x="45" y="142"/>
                    <a:pt x="49" y="118"/>
                    <a:pt x="41" y="107"/>
                  </a:cubicBezTo>
                  <a:cubicBezTo>
                    <a:pt x="36" y="99"/>
                    <a:pt x="30" y="85"/>
                    <a:pt x="27" y="73"/>
                  </a:cubicBezTo>
                  <a:cubicBezTo>
                    <a:pt x="23" y="55"/>
                    <a:pt x="24" y="42"/>
                    <a:pt x="31" y="33"/>
                  </a:cubicBezTo>
                  <a:cubicBezTo>
                    <a:pt x="39" y="22"/>
                    <a:pt x="55" y="22"/>
                    <a:pt x="56" y="22"/>
                  </a:cubicBezTo>
                  <a:cubicBezTo>
                    <a:pt x="58" y="22"/>
                    <a:pt x="73" y="22"/>
                    <a:pt x="82" y="33"/>
                  </a:cubicBezTo>
                  <a:cubicBezTo>
                    <a:pt x="89" y="42"/>
                    <a:pt x="90" y="55"/>
                    <a:pt x="86" y="73"/>
                  </a:cubicBezTo>
                  <a:cubicBezTo>
                    <a:pt x="83" y="85"/>
                    <a:pt x="77" y="99"/>
                    <a:pt x="71" y="107"/>
                  </a:cubicBezTo>
                  <a:cubicBezTo>
                    <a:pt x="63" y="118"/>
                    <a:pt x="67" y="142"/>
                    <a:pt x="82" y="153"/>
                  </a:cubicBezTo>
                  <a:cubicBezTo>
                    <a:pt x="82" y="153"/>
                    <a:pt x="83" y="154"/>
                    <a:pt x="83" y="154"/>
                  </a:cubicBezTo>
                  <a:cubicBezTo>
                    <a:pt x="90" y="158"/>
                    <a:pt x="98" y="159"/>
                    <a:pt x="106" y="160"/>
                  </a:cubicBezTo>
                  <a:cubicBezTo>
                    <a:pt x="113" y="161"/>
                    <a:pt x="121" y="162"/>
                    <a:pt x="125" y="165"/>
                  </a:cubicBezTo>
                  <a:cubicBezTo>
                    <a:pt x="127" y="166"/>
                    <a:pt x="129" y="167"/>
                    <a:pt x="131" y="167"/>
                  </a:cubicBezTo>
                  <a:cubicBezTo>
                    <a:pt x="134" y="167"/>
                    <a:pt x="138" y="165"/>
                    <a:pt x="140" y="162"/>
                  </a:cubicBezTo>
                  <a:cubicBezTo>
                    <a:pt x="143" y="157"/>
                    <a:pt x="141" y="150"/>
                    <a:pt x="136" y="147"/>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aphicFrame>
        <p:nvGraphicFramePr>
          <p:cNvPr id="22" name="Table 6">
            <a:extLst>
              <a:ext uri="{FF2B5EF4-FFF2-40B4-BE49-F238E27FC236}">
                <a16:creationId xmlns:a16="http://schemas.microsoft.com/office/drawing/2014/main" id="{7B400037-C76F-418E-8C98-3A2787B7364A}"/>
              </a:ext>
            </a:extLst>
          </p:cNvPr>
          <p:cNvGraphicFramePr>
            <a:graphicFrameLocks noGrp="1"/>
          </p:cNvGraphicFramePr>
          <p:nvPr>
            <p:extLst>
              <p:ext uri="{D42A27DB-BD31-4B8C-83A1-F6EECF244321}">
                <p14:modId xmlns:p14="http://schemas.microsoft.com/office/powerpoint/2010/main" val="553205449"/>
              </p:ext>
            </p:extLst>
          </p:nvPr>
        </p:nvGraphicFramePr>
        <p:xfrm>
          <a:off x="758689" y="2258841"/>
          <a:ext cx="3385702" cy="965200"/>
        </p:xfrm>
        <a:graphic>
          <a:graphicData uri="http://schemas.openxmlformats.org/drawingml/2006/table">
            <a:tbl>
              <a:tblPr firstRow="1" bandRow="1">
                <a:tableStyleId>{5C22544A-7EE6-4342-B048-85BDC9FD1C3A}</a:tableStyleId>
              </a:tblPr>
              <a:tblGrid>
                <a:gridCol w="1877857">
                  <a:extLst>
                    <a:ext uri="{9D8B030D-6E8A-4147-A177-3AD203B41FA5}">
                      <a16:colId xmlns:a16="http://schemas.microsoft.com/office/drawing/2014/main" val="1770521855"/>
                    </a:ext>
                  </a:extLst>
                </a:gridCol>
                <a:gridCol w="1507845">
                  <a:extLst>
                    <a:ext uri="{9D8B030D-6E8A-4147-A177-3AD203B41FA5}">
                      <a16:colId xmlns:a16="http://schemas.microsoft.com/office/drawing/2014/main" val="1851712287"/>
                    </a:ext>
                  </a:extLst>
                </a:gridCol>
              </a:tblGrid>
              <a:tr h="765879">
                <a:tc>
                  <a:txBody>
                    <a:bodyPr/>
                    <a:lstStyle/>
                    <a:p>
                      <a:pPr marL="171450" marR="0" lvl="0" indent="-171450" algn="l" defTabSz="914400" rtl="0" eaLnBrk="1" fontAlgn="auto" latinLnBrk="0" hangingPunct="1">
                        <a:lnSpc>
                          <a:spcPct val="100000"/>
                        </a:lnSpc>
                        <a:spcBef>
                          <a:spcPts val="800"/>
                        </a:spcBef>
                        <a:spcAft>
                          <a:spcPts val="0"/>
                        </a:spcAft>
                        <a:buClrTx/>
                        <a:buSzTx/>
                        <a:buFont typeface="Wingdings" panose="05000000000000000000" pitchFamily="2" charset="2"/>
                        <a:buChar char="§"/>
                        <a:tabLst/>
                        <a:defRPr/>
                      </a:pPr>
                      <a:r>
                        <a:rPr kumimoji="0" lang="en-US" sz="1100" b="0" i="0" u="none" strike="noStrike" kern="1200" cap="none" spc="0" normalizeH="0" baseline="0" noProof="0">
                          <a:ln>
                            <a:noFill/>
                          </a:ln>
                          <a:solidFill>
                            <a:schemeClr val="tx1"/>
                          </a:solidFill>
                          <a:effectLst/>
                          <a:uLnTx/>
                          <a:uFillTx/>
                          <a:latin typeface="Open Sans" panose="020B0606030504020204" pitchFamily="34" charset="0"/>
                          <a:ea typeface="Open Sans" panose="020B0606030504020204" pitchFamily="34" charset="0"/>
                          <a:cs typeface="Open Sans" panose="020B0606030504020204" pitchFamily="34" charset="0"/>
                        </a:rPr>
                        <a:t>Software Engineering Productivity</a:t>
                      </a:r>
                    </a:p>
                    <a:p>
                      <a:pPr marL="171450" marR="0" lvl="0" indent="-171450" algn="l" defTabSz="914400" rtl="0" eaLnBrk="1" fontAlgn="auto" latinLnBrk="0" hangingPunct="1">
                        <a:lnSpc>
                          <a:spcPct val="100000"/>
                        </a:lnSpc>
                        <a:spcBef>
                          <a:spcPts val="800"/>
                        </a:spcBef>
                        <a:spcAft>
                          <a:spcPts val="0"/>
                        </a:spcAft>
                        <a:buClrTx/>
                        <a:buSzTx/>
                        <a:buFont typeface="Wingdings" panose="05000000000000000000" pitchFamily="2" charset="2"/>
                        <a:buChar char="§"/>
                        <a:tabLst/>
                        <a:defRPr/>
                      </a:pPr>
                      <a:r>
                        <a:rPr kumimoji="0" lang="en-US" sz="1100" b="0" i="0" u="none" strike="noStrike" kern="1200" cap="none" spc="0" normalizeH="0" baseline="0" noProof="0">
                          <a:ln>
                            <a:noFill/>
                          </a:ln>
                          <a:solidFill>
                            <a:schemeClr val="tx1"/>
                          </a:solidFill>
                          <a:effectLst/>
                          <a:uLnTx/>
                          <a:uFillTx/>
                          <a:latin typeface="Open Sans" panose="020B0606030504020204" pitchFamily="34" charset="0"/>
                          <a:ea typeface="Open Sans" panose="020B0606030504020204" pitchFamily="34" charset="0"/>
                          <a:cs typeface="Open Sans" panose="020B0606030504020204" pitchFamily="34" charset="0"/>
                        </a:rPr>
                        <a:t>Delivery Pools</a:t>
                      </a:r>
                    </a:p>
                    <a:p>
                      <a:pPr marL="171450" marR="0" lvl="0" indent="-171450" algn="l" defTabSz="914400" rtl="0" eaLnBrk="1" fontAlgn="auto" latinLnBrk="0" hangingPunct="1">
                        <a:lnSpc>
                          <a:spcPct val="100000"/>
                        </a:lnSpc>
                        <a:spcBef>
                          <a:spcPts val="800"/>
                        </a:spcBef>
                        <a:spcAft>
                          <a:spcPts val="0"/>
                        </a:spcAft>
                        <a:buClrTx/>
                        <a:buSzTx/>
                        <a:buFont typeface="Wingdings" panose="05000000000000000000" pitchFamily="2" charset="2"/>
                        <a:buChar char="§"/>
                        <a:tabLst/>
                        <a:defRPr/>
                      </a:pPr>
                      <a:r>
                        <a:rPr kumimoji="0" lang="en-US" sz="1100" b="0" i="0" u="none" strike="noStrike" kern="1200" cap="none" spc="0" normalizeH="0" baseline="0" noProof="0">
                          <a:ln>
                            <a:noFill/>
                          </a:ln>
                          <a:solidFill>
                            <a:schemeClr val="tx1"/>
                          </a:solidFill>
                          <a:effectLst/>
                          <a:uLnTx/>
                          <a:uFillTx/>
                          <a:latin typeface="Open Sans" panose="020B0606030504020204" pitchFamily="34" charset="0"/>
                          <a:ea typeface="Open Sans" panose="020B0606030504020204" pitchFamily="34" charset="0"/>
                          <a:cs typeface="Open Sans" panose="020B0606030504020204" pitchFamily="34" charset="0"/>
                        </a:rPr>
                        <a:t>Engineer Training</a:t>
                      </a:r>
                    </a:p>
                  </a:txBody>
                  <a:tcPr>
                    <a:noFill/>
                  </a:tcPr>
                </a:tc>
                <a:tc>
                  <a:txBody>
                    <a:bodyPr/>
                    <a:lstStyle/>
                    <a:p>
                      <a:pPr marL="0" marR="0" lvl="0" indent="0" algn="l" defTabSz="685788" rtl="0" eaLnBrk="1" fontAlgn="auto" latinLnBrk="0" hangingPunct="1">
                        <a:lnSpc>
                          <a:spcPct val="100000"/>
                        </a:lnSpc>
                        <a:spcBef>
                          <a:spcPts val="0"/>
                        </a:spcBef>
                        <a:spcAft>
                          <a:spcPts val="0"/>
                        </a:spcAft>
                        <a:buClrTx/>
                        <a:buSzTx/>
                        <a:buFontTx/>
                        <a:buNone/>
                        <a:tabLst/>
                        <a:defRPr/>
                      </a:pPr>
                      <a:r>
                        <a:rPr kumimoji="0" lang="en-US" sz="1100" b="0" i="1"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Major Players</a:t>
                      </a:r>
                    </a:p>
                    <a:p>
                      <a:endParaRPr lang="en-US" sz="1600" dirty="0"/>
                    </a:p>
                  </a:txBody>
                  <a:tcPr>
                    <a:noFill/>
                  </a:tcPr>
                </a:tc>
                <a:extLst>
                  <a:ext uri="{0D108BD9-81ED-4DB2-BD59-A6C34878D82A}">
                    <a16:rowId xmlns:a16="http://schemas.microsoft.com/office/drawing/2014/main" val="1876426258"/>
                  </a:ext>
                </a:extLst>
              </a:tr>
            </a:tbl>
          </a:graphicData>
        </a:graphic>
      </p:graphicFrame>
      <p:graphicFrame>
        <p:nvGraphicFramePr>
          <p:cNvPr id="23" name="Table 6">
            <a:extLst>
              <a:ext uri="{FF2B5EF4-FFF2-40B4-BE49-F238E27FC236}">
                <a16:creationId xmlns:a16="http://schemas.microsoft.com/office/drawing/2014/main" id="{47CFF368-166B-4D4D-ACBA-2B78CC7D96AB}"/>
              </a:ext>
            </a:extLst>
          </p:cNvPr>
          <p:cNvGraphicFramePr>
            <a:graphicFrameLocks noGrp="1"/>
          </p:cNvGraphicFramePr>
          <p:nvPr>
            <p:extLst>
              <p:ext uri="{D42A27DB-BD31-4B8C-83A1-F6EECF244321}">
                <p14:modId xmlns:p14="http://schemas.microsoft.com/office/powerpoint/2010/main" val="3404125363"/>
              </p:ext>
            </p:extLst>
          </p:nvPr>
        </p:nvGraphicFramePr>
        <p:xfrm>
          <a:off x="4641503" y="2258841"/>
          <a:ext cx="3118807" cy="1066800"/>
        </p:xfrm>
        <a:graphic>
          <a:graphicData uri="http://schemas.openxmlformats.org/drawingml/2006/table">
            <a:tbl>
              <a:tblPr firstRow="1" bandRow="1">
                <a:tableStyleId>{5C22544A-7EE6-4342-B048-85BDC9FD1C3A}</a:tableStyleId>
              </a:tblPr>
              <a:tblGrid>
                <a:gridCol w="1685296">
                  <a:extLst>
                    <a:ext uri="{9D8B030D-6E8A-4147-A177-3AD203B41FA5}">
                      <a16:colId xmlns:a16="http://schemas.microsoft.com/office/drawing/2014/main" val="1770521855"/>
                    </a:ext>
                  </a:extLst>
                </a:gridCol>
                <a:gridCol w="1433511">
                  <a:extLst>
                    <a:ext uri="{9D8B030D-6E8A-4147-A177-3AD203B41FA5}">
                      <a16:colId xmlns:a16="http://schemas.microsoft.com/office/drawing/2014/main" val="1851712287"/>
                    </a:ext>
                  </a:extLst>
                </a:gridCol>
              </a:tblGrid>
              <a:tr h="813689">
                <a:tc>
                  <a:txBody>
                    <a:bodyPr/>
                    <a:lstStyle/>
                    <a:p>
                      <a:pPr marL="171450" marR="0" lvl="0" indent="-171450" algn="l" defTabSz="914400" rtl="0" eaLnBrk="1" fontAlgn="auto" latinLnBrk="0" hangingPunct="1">
                        <a:lnSpc>
                          <a:spcPct val="100000"/>
                        </a:lnSpc>
                        <a:spcBef>
                          <a:spcPts val="800"/>
                        </a:spcBef>
                        <a:spcAft>
                          <a:spcPts val="0"/>
                        </a:spcAft>
                        <a:buClrTx/>
                        <a:buSzTx/>
                        <a:buFont typeface="Wingdings" panose="05000000000000000000" pitchFamily="2" charset="2"/>
                        <a:buChar char="§"/>
                        <a:tabLst/>
                        <a:defRPr/>
                      </a:pPr>
                      <a:r>
                        <a:rPr kumimoji="0" lang="en-US" sz="11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Content Generation</a:t>
                      </a:r>
                    </a:p>
                    <a:p>
                      <a:pPr marL="171450" marR="0" lvl="0" indent="-171450" algn="l" defTabSz="914400" rtl="0" eaLnBrk="1" fontAlgn="auto" latinLnBrk="0" hangingPunct="1">
                        <a:lnSpc>
                          <a:spcPct val="100000"/>
                        </a:lnSpc>
                        <a:spcBef>
                          <a:spcPts val="800"/>
                        </a:spcBef>
                        <a:spcAft>
                          <a:spcPts val="0"/>
                        </a:spcAft>
                        <a:buClrTx/>
                        <a:buSzTx/>
                        <a:buFont typeface="Wingdings" panose="05000000000000000000" pitchFamily="2" charset="2"/>
                        <a:buChar char="§"/>
                        <a:tabLst/>
                        <a:defRPr/>
                      </a:pPr>
                      <a:r>
                        <a:rPr kumimoji="0" lang="en-US" sz="11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Insight Generation</a:t>
                      </a:r>
                    </a:p>
                    <a:p>
                      <a:pPr marL="171450" marR="0" lvl="0" indent="-171450" algn="l" defTabSz="914400" rtl="0" eaLnBrk="1" fontAlgn="auto" latinLnBrk="0" hangingPunct="1">
                        <a:lnSpc>
                          <a:spcPct val="100000"/>
                        </a:lnSpc>
                        <a:spcBef>
                          <a:spcPts val="800"/>
                        </a:spcBef>
                        <a:spcAft>
                          <a:spcPts val="0"/>
                        </a:spcAft>
                        <a:buClrTx/>
                        <a:buSzTx/>
                        <a:buFont typeface="Wingdings" panose="05000000000000000000" pitchFamily="2" charset="2"/>
                        <a:buChar char="§"/>
                        <a:tabLst/>
                        <a:defRPr/>
                      </a:pPr>
                      <a:r>
                        <a:rPr kumimoji="0" lang="en-US" sz="11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Fraud </a:t>
                      </a:r>
                    </a:p>
                    <a:p>
                      <a:pPr marL="171450" marR="0" lvl="0" indent="-171450" algn="l" defTabSz="914400" rtl="0" eaLnBrk="1" fontAlgn="auto" latinLnBrk="0" hangingPunct="1">
                        <a:lnSpc>
                          <a:spcPct val="100000"/>
                        </a:lnSpc>
                        <a:spcBef>
                          <a:spcPts val="800"/>
                        </a:spcBef>
                        <a:spcAft>
                          <a:spcPts val="0"/>
                        </a:spcAft>
                        <a:buClrTx/>
                        <a:buSzTx/>
                        <a:buFont typeface="Wingdings" panose="05000000000000000000" pitchFamily="2" charset="2"/>
                        <a:buChar char="§"/>
                        <a:tabLst/>
                        <a:defRPr/>
                      </a:pPr>
                      <a:r>
                        <a:rPr kumimoji="0" lang="en-US" sz="11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Threats </a:t>
                      </a:r>
                    </a:p>
                  </a:txBody>
                  <a:tcPr>
                    <a:noFill/>
                  </a:tcPr>
                </a:tc>
                <a:tc>
                  <a:txBody>
                    <a:bodyPr/>
                    <a:lstStyle/>
                    <a:p>
                      <a:pPr marL="0" marR="0" lvl="0" indent="0" algn="l" defTabSz="685788" rtl="0" eaLnBrk="1" fontAlgn="auto" latinLnBrk="0" hangingPunct="1">
                        <a:lnSpc>
                          <a:spcPct val="100000"/>
                        </a:lnSpc>
                        <a:spcBef>
                          <a:spcPts val="0"/>
                        </a:spcBef>
                        <a:spcAft>
                          <a:spcPts val="0"/>
                        </a:spcAft>
                        <a:buClrTx/>
                        <a:buSzTx/>
                        <a:buFontTx/>
                        <a:buNone/>
                        <a:tabLst/>
                        <a:defRPr/>
                      </a:pPr>
                      <a:r>
                        <a:rPr kumimoji="0" lang="en-US" sz="1100" b="0" i="1"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Major Players</a:t>
                      </a:r>
                    </a:p>
                  </a:txBody>
                  <a:tcPr>
                    <a:noFill/>
                  </a:tcPr>
                </a:tc>
                <a:extLst>
                  <a:ext uri="{0D108BD9-81ED-4DB2-BD59-A6C34878D82A}">
                    <a16:rowId xmlns:a16="http://schemas.microsoft.com/office/drawing/2014/main" val="1876426258"/>
                  </a:ext>
                </a:extLst>
              </a:tr>
            </a:tbl>
          </a:graphicData>
        </a:graphic>
      </p:graphicFrame>
      <p:graphicFrame>
        <p:nvGraphicFramePr>
          <p:cNvPr id="24" name="Table 6">
            <a:extLst>
              <a:ext uri="{FF2B5EF4-FFF2-40B4-BE49-F238E27FC236}">
                <a16:creationId xmlns:a16="http://schemas.microsoft.com/office/drawing/2014/main" id="{1999E21F-B0E4-4103-881B-9830AE72A6A9}"/>
              </a:ext>
            </a:extLst>
          </p:cNvPr>
          <p:cNvGraphicFramePr>
            <a:graphicFrameLocks noGrp="1"/>
          </p:cNvGraphicFramePr>
          <p:nvPr>
            <p:extLst>
              <p:ext uri="{D42A27DB-BD31-4B8C-83A1-F6EECF244321}">
                <p14:modId xmlns:p14="http://schemas.microsoft.com/office/powerpoint/2010/main" val="2503516475"/>
              </p:ext>
            </p:extLst>
          </p:nvPr>
        </p:nvGraphicFramePr>
        <p:xfrm>
          <a:off x="8388961" y="2258841"/>
          <a:ext cx="3403078" cy="1089417"/>
        </p:xfrm>
        <a:graphic>
          <a:graphicData uri="http://schemas.openxmlformats.org/drawingml/2006/table">
            <a:tbl>
              <a:tblPr firstRow="1" bandRow="1">
                <a:tableStyleId>{5C22544A-7EE6-4342-B048-85BDC9FD1C3A}</a:tableStyleId>
              </a:tblPr>
              <a:tblGrid>
                <a:gridCol w="2320882">
                  <a:extLst>
                    <a:ext uri="{9D8B030D-6E8A-4147-A177-3AD203B41FA5}">
                      <a16:colId xmlns:a16="http://schemas.microsoft.com/office/drawing/2014/main" val="1770521855"/>
                    </a:ext>
                  </a:extLst>
                </a:gridCol>
                <a:gridCol w="1082196">
                  <a:extLst>
                    <a:ext uri="{9D8B030D-6E8A-4147-A177-3AD203B41FA5}">
                      <a16:colId xmlns:a16="http://schemas.microsoft.com/office/drawing/2014/main" val="1851712287"/>
                    </a:ext>
                  </a:extLst>
                </a:gridCol>
              </a:tblGrid>
              <a:tr h="1089417">
                <a:tc>
                  <a:txBody>
                    <a:bodyPr/>
                    <a:lstStyle/>
                    <a:p>
                      <a:pPr marL="171450" marR="0" lvl="0" indent="-171450" algn="l" defTabSz="914400" rtl="0" eaLnBrk="1" fontAlgn="auto" latinLnBrk="0" hangingPunct="1">
                        <a:lnSpc>
                          <a:spcPct val="100000"/>
                        </a:lnSpc>
                        <a:spcBef>
                          <a:spcPts val="800"/>
                        </a:spcBef>
                        <a:spcAft>
                          <a:spcPts val="0"/>
                        </a:spcAft>
                        <a:buClrTx/>
                        <a:buSzTx/>
                        <a:buFont typeface="Wingdings" panose="05000000000000000000" pitchFamily="2" charset="2"/>
                        <a:buChar char="§"/>
                        <a:tabLst/>
                        <a:defRPr/>
                      </a:pPr>
                      <a:r>
                        <a:rPr kumimoji="0" lang="en-US" sz="11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Scientific applications</a:t>
                      </a:r>
                    </a:p>
                    <a:p>
                      <a:pPr marL="171450" marR="0" lvl="0" indent="-171450" algn="l" defTabSz="914400" rtl="0" eaLnBrk="1" fontAlgn="auto" latinLnBrk="0" hangingPunct="1">
                        <a:lnSpc>
                          <a:spcPct val="100000"/>
                        </a:lnSpc>
                        <a:spcBef>
                          <a:spcPts val="800"/>
                        </a:spcBef>
                        <a:spcAft>
                          <a:spcPts val="0"/>
                        </a:spcAft>
                        <a:buClrTx/>
                        <a:buSzTx/>
                        <a:buFont typeface="Wingdings" panose="05000000000000000000" pitchFamily="2" charset="2"/>
                        <a:buChar char="§"/>
                        <a:tabLst/>
                        <a:defRPr/>
                      </a:pPr>
                      <a:r>
                        <a:rPr kumimoji="0" lang="en-US" sz="11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Healthcare</a:t>
                      </a:r>
                    </a:p>
                    <a:p>
                      <a:pPr marL="171450" marR="0" lvl="0" indent="-171450" algn="l" defTabSz="914400" rtl="0" eaLnBrk="1" fontAlgn="auto" latinLnBrk="0" hangingPunct="1">
                        <a:lnSpc>
                          <a:spcPct val="100000"/>
                        </a:lnSpc>
                        <a:spcBef>
                          <a:spcPts val="800"/>
                        </a:spcBef>
                        <a:spcAft>
                          <a:spcPts val="0"/>
                        </a:spcAft>
                        <a:buClrTx/>
                        <a:buSzTx/>
                        <a:buFont typeface="Wingdings" panose="05000000000000000000" pitchFamily="2" charset="2"/>
                        <a:buChar char="§"/>
                        <a:tabLst/>
                        <a:defRPr/>
                      </a:pPr>
                      <a:r>
                        <a:rPr kumimoji="0" lang="en-US" sz="11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Commercialization of Space </a:t>
                      </a:r>
                    </a:p>
                    <a:p>
                      <a:pPr marL="171450" marR="0" lvl="0" indent="-171450" algn="l" defTabSz="914400" rtl="0" eaLnBrk="1" fontAlgn="auto" latinLnBrk="0" hangingPunct="1">
                        <a:lnSpc>
                          <a:spcPct val="100000"/>
                        </a:lnSpc>
                        <a:spcBef>
                          <a:spcPts val="800"/>
                        </a:spcBef>
                        <a:spcAft>
                          <a:spcPts val="0"/>
                        </a:spcAft>
                        <a:buClrTx/>
                        <a:buSzTx/>
                        <a:buFont typeface="Wingdings" panose="05000000000000000000" pitchFamily="2" charset="2"/>
                        <a:buChar char="§"/>
                        <a:tabLst/>
                        <a:defRPr/>
                      </a:pPr>
                      <a:endParaRPr kumimoji="0" lang="en-US" sz="1100" b="0" i="1" u="none" strike="noStrike" kern="1200" cap="none" spc="0" normalizeH="0" baseline="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a:txBody>
                  <a:tcPr>
                    <a:noFill/>
                  </a:tcPr>
                </a:tc>
                <a:tc>
                  <a:txBody>
                    <a:bodyPr/>
                    <a:lstStyle/>
                    <a:p>
                      <a:pPr marL="0" marR="0" lvl="0" indent="0" algn="ctr" defTabSz="914400" rtl="0" eaLnBrk="1" fontAlgn="auto" latinLnBrk="0" hangingPunct="1">
                        <a:lnSpc>
                          <a:spcPct val="100000"/>
                        </a:lnSpc>
                        <a:spcBef>
                          <a:spcPts val="800"/>
                        </a:spcBef>
                        <a:spcAft>
                          <a:spcPts val="0"/>
                        </a:spcAft>
                        <a:buClrTx/>
                        <a:buSzTx/>
                        <a:buFontTx/>
                        <a:buNone/>
                        <a:tabLst/>
                        <a:defRPr/>
                      </a:pPr>
                      <a:endParaRPr kumimoji="0" lang="en-US" sz="1100" b="0" i="1" u="none" strike="noStrike" kern="1200" cap="none" spc="0" normalizeH="0" baseline="0" noProof="0" dirty="0">
                        <a:ln>
                          <a:noFill/>
                        </a:ln>
                        <a:solidFill>
                          <a:prstClr val="black"/>
                        </a:solidFill>
                        <a:effectLst/>
                        <a:highlight>
                          <a:srgbClr val="FFFF00"/>
                        </a:highlight>
                        <a:uLnTx/>
                        <a:uFillTx/>
                        <a:latin typeface="Open Sans" panose="020B0606030504020204" pitchFamily="34" charset="0"/>
                        <a:ea typeface="Open Sans" panose="020B0606030504020204" pitchFamily="34" charset="0"/>
                        <a:cs typeface="Open Sans" panose="020B0606030504020204" pitchFamily="34" charset="0"/>
                      </a:endParaRPr>
                    </a:p>
                  </a:txBody>
                  <a:tcPr anchor="ctr">
                    <a:noFill/>
                  </a:tcPr>
                </a:tc>
                <a:extLst>
                  <a:ext uri="{0D108BD9-81ED-4DB2-BD59-A6C34878D82A}">
                    <a16:rowId xmlns:a16="http://schemas.microsoft.com/office/drawing/2014/main" val="1876426258"/>
                  </a:ext>
                </a:extLst>
              </a:tr>
            </a:tbl>
          </a:graphicData>
        </a:graphic>
      </p:graphicFrame>
      <p:sp>
        <p:nvSpPr>
          <p:cNvPr id="25" name="TextBox 24">
            <a:extLst>
              <a:ext uri="{FF2B5EF4-FFF2-40B4-BE49-F238E27FC236}">
                <a16:creationId xmlns:a16="http://schemas.microsoft.com/office/drawing/2014/main" id="{3CACCB7D-2CC5-49D9-867A-2A1E57BCE507}"/>
              </a:ext>
            </a:extLst>
          </p:cNvPr>
          <p:cNvSpPr txBox="1"/>
          <p:nvPr/>
        </p:nvSpPr>
        <p:spPr>
          <a:xfrm>
            <a:off x="826753" y="3469092"/>
            <a:ext cx="3264683" cy="938719"/>
          </a:xfrm>
          <a:prstGeom prst="rect">
            <a:avLst/>
          </a:prstGeom>
          <a:noFill/>
        </p:spPr>
        <p:txBody>
          <a:bodyPr wrap="square">
            <a:spAutoFit/>
          </a:bodyPr>
          <a:lstStyle/>
          <a:p>
            <a:pPr marL="228600" marR="0" lvl="0" indent="-2286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100" b="0" i="0" u="none" strike="noStrike" kern="0" cap="none" spc="0" normalizeH="0" baseline="0" noProof="0">
                <a:ln>
                  <a:noFill/>
                </a:ln>
                <a:effectLst/>
                <a:uLnTx/>
                <a:uFillTx/>
                <a:latin typeface="Open Sans" panose="020B0606030504020204" pitchFamily="34" charset="0"/>
                <a:ea typeface="Open Sans" panose="020B0606030504020204" pitchFamily="34" charset="0"/>
                <a:cs typeface="Open Sans" panose="020B0606030504020204" pitchFamily="34" charset="0"/>
              </a:rPr>
              <a:t>Software Code Generation</a:t>
            </a:r>
            <a:endParaRPr kumimoji="0" lang="en-US" sz="900" b="0" i="1" u="sng" strike="noStrike" kern="0" cap="none" spc="0" normalizeH="0" baseline="30000" noProof="0">
              <a:ln>
                <a:noFill/>
              </a:ln>
              <a:effectLst/>
              <a:uLnTx/>
              <a:uFillTx/>
              <a:latin typeface="Open Sans" panose="020B0606030504020204" pitchFamily="34" charset="0"/>
              <a:ea typeface="Open Sans" panose="020B0606030504020204" pitchFamily="34" charset="0"/>
              <a:cs typeface="Open Sans" panose="020B060603050402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100" b="0" i="0" u="none" strike="noStrike" kern="0" cap="none" spc="0" normalizeH="0" baseline="0" noProof="0">
                <a:ln>
                  <a:noFill/>
                </a:ln>
                <a:effectLst/>
                <a:uLnTx/>
                <a:uFillTx/>
                <a:latin typeface="Open Sans" panose="020B0606030504020204" pitchFamily="34" charset="0"/>
                <a:ea typeface="Open Sans" panose="020B0606030504020204" pitchFamily="34" charset="0"/>
                <a:cs typeface="Open Sans" panose="020B0606030504020204" pitchFamily="34" charset="0"/>
              </a:rPr>
              <a:t>Test Case Development and Testing</a:t>
            </a:r>
          </a:p>
          <a:p>
            <a:pPr marL="228600" marR="0" lvl="0" indent="-2286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1100" kern="0">
                <a:latin typeface="Open Sans" panose="020B0606030504020204" pitchFamily="34" charset="0"/>
                <a:ea typeface="Open Sans" panose="020B0606030504020204" pitchFamily="34" charset="0"/>
                <a:cs typeface="Open Sans" panose="020B0606030504020204" pitchFamily="34" charset="0"/>
              </a:rPr>
              <a:t>Legacy Code Translation </a:t>
            </a:r>
          </a:p>
          <a:p>
            <a:pPr marL="228600" marR="0" lvl="0" indent="-2286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100" b="0" i="0" u="none" strike="noStrike" kern="0" cap="none" spc="0" normalizeH="0" baseline="0" noProof="0">
                <a:ln>
                  <a:noFill/>
                </a:ln>
                <a:effectLst/>
                <a:uLnTx/>
                <a:uFillTx/>
                <a:latin typeface="Open Sans" panose="020B0606030504020204" pitchFamily="34" charset="0"/>
                <a:ea typeface="Open Sans" panose="020B0606030504020204" pitchFamily="34" charset="0"/>
                <a:cs typeface="Open Sans" panose="020B0606030504020204" pitchFamily="34" charset="0"/>
              </a:rPr>
              <a:t>Software</a:t>
            </a:r>
            <a:r>
              <a:rPr lang="en-US" sz="1100" kern="0">
                <a:latin typeface="Open Sans" panose="020B0606030504020204" pitchFamily="34" charset="0"/>
                <a:ea typeface="Open Sans" panose="020B0606030504020204" pitchFamily="34" charset="0"/>
                <a:cs typeface="Open Sans" panose="020B0606030504020204" pitchFamily="34" charset="0"/>
              </a:rPr>
              <a:t> Audits</a:t>
            </a:r>
          </a:p>
          <a:p>
            <a:pPr marL="228600" marR="0" lvl="0" indent="-2286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1100" kern="0">
                <a:latin typeface="Open Sans" panose="020B0606030504020204" pitchFamily="34" charset="0"/>
                <a:ea typeface="Open Sans" panose="020B0606030504020204" pitchFamily="34" charset="0"/>
                <a:cs typeface="Open Sans" panose="020B0606030504020204" pitchFamily="34" charset="0"/>
              </a:rPr>
              <a:t>Product Documentation and Training </a:t>
            </a:r>
          </a:p>
        </p:txBody>
      </p:sp>
      <p:sp>
        <p:nvSpPr>
          <p:cNvPr id="26" name="TextBox 25">
            <a:extLst>
              <a:ext uri="{FF2B5EF4-FFF2-40B4-BE49-F238E27FC236}">
                <a16:creationId xmlns:a16="http://schemas.microsoft.com/office/drawing/2014/main" id="{BB92596B-545F-41B0-A1CD-049DEF162FF3}"/>
              </a:ext>
            </a:extLst>
          </p:cNvPr>
          <p:cNvSpPr txBox="1"/>
          <p:nvPr/>
        </p:nvSpPr>
        <p:spPr>
          <a:xfrm>
            <a:off x="4170619" y="3496461"/>
            <a:ext cx="3818347" cy="1446550"/>
          </a:xfrm>
          <a:prstGeom prst="rect">
            <a:avLst/>
          </a:prstGeom>
          <a:noFill/>
        </p:spPr>
        <p:txBody>
          <a:bodyPr wrap="square">
            <a:spAutoFit/>
          </a:bodyPr>
          <a:lstStyle>
            <a:defPPr>
              <a:defRPr lang="en-US"/>
            </a:defPPr>
            <a:lvl1pPr marR="0" lvl="0" indent="0" fontAlgn="auto">
              <a:lnSpc>
                <a:spcPct val="100000"/>
              </a:lnSpc>
              <a:spcBef>
                <a:spcPts val="0"/>
              </a:spcBef>
              <a:spcAft>
                <a:spcPts val="0"/>
              </a:spcAft>
              <a:buClrTx/>
              <a:buSzTx/>
              <a:buFontTx/>
              <a:buNone/>
              <a:tabLst/>
              <a:defRPr kumimoji="0" sz="1000" b="0" i="0" u="none" strike="noStrike" kern="0" cap="none" spc="0" normalizeH="0" baseline="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defRPr>
            </a:lvl1pPr>
          </a:lstStyle>
          <a:p>
            <a:pPr marL="685800" marR="0" lvl="1" indent="-2286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1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Public engagement / strategic communications</a:t>
            </a:r>
          </a:p>
          <a:p>
            <a:pPr marL="685800" marR="0" lvl="1" indent="-2286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1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Open Source Intelligence</a:t>
            </a:r>
          </a:p>
          <a:p>
            <a:pPr marL="685800" marR="0" lvl="1" indent="-2286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1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Metaverse 3D Experience</a:t>
            </a:r>
          </a:p>
          <a:p>
            <a:pPr marL="685800" marR="0" lvl="1" indent="-2286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1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Fraud detection &amp; prevention</a:t>
            </a:r>
          </a:p>
          <a:p>
            <a:pPr marL="685800" marR="0" lvl="1" indent="-2286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1100">
                <a:solidFill>
                  <a:prstClr val="black"/>
                </a:solidFill>
                <a:latin typeface="Open Sans" panose="020B0606030504020204" pitchFamily="34" charset="0"/>
                <a:ea typeface="Open Sans" panose="020B0606030504020204" pitchFamily="34" charset="0"/>
                <a:cs typeface="Open Sans" panose="020B0606030504020204" pitchFamily="34" charset="0"/>
              </a:rPr>
              <a:t>Enterprise Knowledge Management</a:t>
            </a:r>
            <a:endParaRPr kumimoji="0" lang="en-US" sz="11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685800" marR="0" lvl="1" indent="-2286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en-US" sz="11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628650" marR="0" lvl="1"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en-US" sz="11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27" name="TextBox 26">
            <a:extLst>
              <a:ext uri="{FF2B5EF4-FFF2-40B4-BE49-F238E27FC236}">
                <a16:creationId xmlns:a16="http://schemas.microsoft.com/office/drawing/2014/main" id="{5E30BFE3-5FCB-4119-B8B8-1342C4DD46B5}"/>
              </a:ext>
            </a:extLst>
          </p:cNvPr>
          <p:cNvSpPr txBox="1"/>
          <p:nvPr/>
        </p:nvSpPr>
        <p:spPr>
          <a:xfrm>
            <a:off x="8500713" y="3513784"/>
            <a:ext cx="3171106" cy="938719"/>
          </a:xfrm>
          <a:prstGeom prst="rect">
            <a:avLst/>
          </a:prstGeom>
          <a:noFill/>
        </p:spPr>
        <p:txBody>
          <a:bodyPr wrap="square">
            <a:spAutoFit/>
          </a:bodyPr>
          <a:lstStyle/>
          <a:p>
            <a:pPr marL="228600" marR="0" lvl="1" indent="-2286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1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AI-Enabled Drug Discovery </a:t>
            </a:r>
            <a:endParaRPr lang="en-US" sz="1100">
              <a:solidFill>
                <a:prstClr val="black"/>
              </a:solidFill>
              <a:latin typeface="Open Sans" panose="020B0606030504020204" pitchFamily="34" charset="0"/>
              <a:ea typeface="Open Sans" panose="020B0606030504020204" pitchFamily="34" charset="0"/>
              <a:cs typeface="Open Sans" panose="020B0606030504020204" pitchFamily="34" charset="0"/>
            </a:endParaRPr>
          </a:p>
          <a:p>
            <a:pPr marL="228600" marR="0" lvl="1" indent="-2286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1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Autonomous Mobility Simulation</a:t>
            </a:r>
          </a:p>
          <a:p>
            <a:pPr marL="228600" marR="0" lvl="1" indent="-2286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1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Material </a:t>
            </a:r>
            <a:r>
              <a:rPr lang="en-US" sz="1100">
                <a:solidFill>
                  <a:prstClr val="black"/>
                </a:solidFill>
                <a:latin typeface="Open Sans" panose="020B0606030504020204" pitchFamily="34" charset="0"/>
                <a:ea typeface="Open Sans" panose="020B0606030504020204" pitchFamily="34" charset="0"/>
                <a:cs typeface="Open Sans" panose="020B0606030504020204" pitchFamily="34" charset="0"/>
              </a:rPr>
              <a:t>S</a:t>
            </a:r>
            <a:r>
              <a:rPr kumimoji="0" lang="en-US" sz="1100" b="0" i="0" u="none" strike="noStrike" kern="1200" cap="none" spc="0" normalizeH="0" baseline="0" noProof="0" err="1">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cience</a:t>
            </a:r>
            <a:endParaRPr kumimoji="0" lang="en-US" sz="11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228600" marR="0" lvl="1" indent="-2286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1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Climate and Natural resources</a:t>
            </a:r>
          </a:p>
          <a:p>
            <a:pPr marL="228600" marR="0" lvl="1" indent="-2286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1100">
                <a:solidFill>
                  <a:prstClr val="black"/>
                </a:solidFill>
                <a:latin typeface="Open Sans" panose="020B0606030504020204" pitchFamily="34" charset="0"/>
                <a:ea typeface="Open Sans" panose="020B0606030504020204" pitchFamily="34" charset="0"/>
                <a:cs typeface="Open Sans" panose="020B0606030504020204" pitchFamily="34" charset="0"/>
              </a:rPr>
              <a:t>Space Operations and Awareness</a:t>
            </a:r>
            <a:endParaRPr kumimoji="0" lang="en-US" sz="11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28" name="TextBox 27">
            <a:extLst>
              <a:ext uri="{FF2B5EF4-FFF2-40B4-BE49-F238E27FC236}">
                <a16:creationId xmlns:a16="http://schemas.microsoft.com/office/drawing/2014/main" id="{0B72AFE6-4EC7-4E65-8413-4C0114C7FC5C}"/>
              </a:ext>
            </a:extLst>
          </p:cNvPr>
          <p:cNvSpPr txBox="1"/>
          <p:nvPr/>
        </p:nvSpPr>
        <p:spPr>
          <a:xfrm>
            <a:off x="776788" y="4629756"/>
            <a:ext cx="3429655" cy="938719"/>
          </a:xfrm>
          <a:prstGeom prst="rect">
            <a:avLst/>
          </a:prstGeom>
          <a:noFill/>
        </p:spPr>
        <p:txBody>
          <a:bodyPr wrap="square">
            <a:spAutoFit/>
          </a:bodyPr>
          <a:lstStyle/>
          <a:p>
            <a:pPr marL="171450" indent="-171450">
              <a:buFont typeface="Wingdings" panose="05000000000000000000" pitchFamily="2" charset="2"/>
              <a:buChar char="§"/>
              <a:defRPr/>
            </a:pPr>
            <a:endParaRPr lang="en-US" sz="1100" kern="0">
              <a:latin typeface="Open Sans" panose="020B0606030504020204" pitchFamily="34" charset="0"/>
              <a:ea typeface="Open Sans" panose="020B0606030504020204" pitchFamily="34" charset="0"/>
              <a:cs typeface="Open Sans" panose="020B0606030504020204" pitchFamily="34" charset="0"/>
            </a:endParaRPr>
          </a:p>
          <a:p>
            <a:pPr marL="171450" indent="-171450">
              <a:buFont typeface="Wingdings" panose="05000000000000000000" pitchFamily="2" charset="2"/>
              <a:buChar char="§"/>
              <a:defRPr/>
            </a:pPr>
            <a:r>
              <a:rPr lang="en-US" sz="1100" kern="0">
                <a:latin typeface="Open Sans" panose="020B0606030504020204" pitchFamily="34" charset="0"/>
                <a:ea typeface="Open Sans" panose="020B0606030504020204" pitchFamily="34" charset="0"/>
                <a:cs typeface="Open Sans" panose="020B0606030504020204" pitchFamily="34" charset="0"/>
              </a:rPr>
              <a:t>Software development protocols and practices instituted in delivery centers</a:t>
            </a:r>
          </a:p>
          <a:p>
            <a:pPr marL="171450" indent="-171450">
              <a:buFont typeface="Wingdings" panose="05000000000000000000" pitchFamily="2" charset="2"/>
              <a:buChar char="§"/>
              <a:defRPr/>
            </a:pPr>
            <a:r>
              <a:rPr lang="en-US" sz="1100" kern="0">
                <a:latin typeface="Open Sans" panose="020B0606030504020204" pitchFamily="34" charset="0"/>
                <a:ea typeface="Open Sans" panose="020B0606030504020204" pitchFamily="34" charset="0"/>
                <a:cs typeface="Open Sans" panose="020B0606030504020204" pitchFamily="34" charset="0"/>
              </a:rPr>
              <a:t>Evolving maturity and accuracy</a:t>
            </a:r>
          </a:p>
          <a:p>
            <a:pPr marL="171450" indent="-171450">
              <a:buFont typeface="Wingdings" panose="05000000000000000000" pitchFamily="2" charset="2"/>
              <a:buChar char="§"/>
              <a:defRPr/>
            </a:pPr>
            <a:r>
              <a:rPr lang="en-US" sz="1100" kern="0">
                <a:latin typeface="Open Sans" panose="020B0606030504020204" pitchFamily="34" charset="0"/>
                <a:ea typeface="Open Sans" panose="020B0606030504020204" pitchFamily="34" charset="0"/>
                <a:cs typeface="Open Sans" panose="020B0606030504020204" pitchFamily="34" charset="0"/>
              </a:rPr>
              <a:t>Independence of key technology companies</a:t>
            </a:r>
          </a:p>
        </p:txBody>
      </p:sp>
      <p:sp>
        <p:nvSpPr>
          <p:cNvPr id="29" name="TextBox 28">
            <a:extLst>
              <a:ext uri="{FF2B5EF4-FFF2-40B4-BE49-F238E27FC236}">
                <a16:creationId xmlns:a16="http://schemas.microsoft.com/office/drawing/2014/main" id="{0392AD24-A762-489C-883D-D9D3E6EF0FD6}"/>
              </a:ext>
            </a:extLst>
          </p:cNvPr>
          <p:cNvSpPr txBox="1"/>
          <p:nvPr/>
        </p:nvSpPr>
        <p:spPr>
          <a:xfrm>
            <a:off x="4607502" y="4644906"/>
            <a:ext cx="3411212" cy="93871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100" b="0" i="0" u="none" strike="noStrike" kern="0" cap="none" spc="0" normalizeH="0" baseline="0" noProof="0">
                <a:ln>
                  <a:noFill/>
                </a:ln>
                <a:effectLst/>
                <a:uLnTx/>
                <a:uFillTx/>
                <a:latin typeface="Open Sans" panose="020B0606030504020204" pitchFamily="34" charset="0"/>
                <a:ea typeface="Open Sans" panose="020B0606030504020204" pitchFamily="34" charset="0"/>
                <a:cs typeface="Open Sans" panose="020B0606030504020204" pitchFamily="34" charset="0"/>
              </a:rPr>
              <a:t>3-tier Risk Management System to monitor:</a:t>
            </a:r>
          </a:p>
          <a:p>
            <a:pPr marL="284162" marR="0" lvl="1"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050" b="1" u="none" strike="noStrike" kern="0" cap="none" spc="0" normalizeH="0" baseline="0" noProof="0">
                <a:ln>
                  <a:noFill/>
                </a:ln>
                <a:effectLst/>
                <a:uLnTx/>
                <a:uFillTx/>
                <a:latin typeface="Open Sans" panose="020B0606030504020204" pitchFamily="34" charset="0"/>
                <a:ea typeface="Open Sans" panose="020B0606030504020204" pitchFamily="34" charset="0"/>
                <a:cs typeface="Open Sans" panose="020B0606030504020204" pitchFamily="34" charset="0"/>
              </a:rPr>
              <a:t>Trust</a:t>
            </a:r>
            <a:r>
              <a:rPr kumimoji="0" lang="en-US" sz="1050" b="0" u="none" strike="noStrike" kern="0" cap="none" spc="0" normalizeH="0" baseline="0" noProof="0">
                <a:ln>
                  <a:noFill/>
                </a:ln>
                <a:effectLst/>
                <a:uLnTx/>
                <a:uFillTx/>
                <a:latin typeface="Open Sans" panose="020B0606030504020204" pitchFamily="34" charset="0"/>
                <a:ea typeface="Open Sans" panose="020B0606030504020204" pitchFamily="34" charset="0"/>
                <a:cs typeface="Open Sans" panose="020B0606030504020204" pitchFamily="34" charset="0"/>
              </a:rPr>
              <a:t> | Trustworthy Tech Ethics</a:t>
            </a:r>
          </a:p>
          <a:p>
            <a:pPr marL="284162" marR="0" lvl="1"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050" b="1" u="none" strike="noStrike" kern="0" cap="none" spc="0" normalizeH="0" baseline="0" noProof="0">
                <a:ln>
                  <a:noFill/>
                </a:ln>
                <a:effectLst/>
                <a:uLnTx/>
                <a:uFillTx/>
                <a:latin typeface="Open Sans" panose="020B0606030504020204" pitchFamily="34" charset="0"/>
                <a:ea typeface="Open Sans" panose="020B0606030504020204" pitchFamily="34" charset="0"/>
                <a:cs typeface="Open Sans" panose="020B0606030504020204" pitchFamily="34" charset="0"/>
              </a:rPr>
              <a:t>Risk</a:t>
            </a:r>
            <a:r>
              <a:rPr kumimoji="0" lang="en-US" sz="1050" b="0" u="none" strike="noStrike" kern="0" cap="none" spc="0" normalizeH="0" baseline="0" noProof="0">
                <a:ln>
                  <a:noFill/>
                </a:ln>
                <a:effectLst/>
                <a:uLnTx/>
                <a:uFillTx/>
                <a:latin typeface="Open Sans" panose="020B0606030504020204" pitchFamily="34" charset="0"/>
                <a:ea typeface="Open Sans" panose="020B0606030504020204" pitchFamily="34" charset="0"/>
                <a:cs typeface="Open Sans" panose="020B0606030504020204" pitchFamily="34" charset="0"/>
              </a:rPr>
              <a:t> | Council of AI Leaders from the business</a:t>
            </a:r>
          </a:p>
          <a:p>
            <a:pPr marL="284162" marR="0" lvl="1"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050" b="1" u="none" strike="noStrike" kern="0" cap="none" spc="0" normalizeH="0" baseline="0" noProof="0">
                <a:ln>
                  <a:noFill/>
                </a:ln>
                <a:effectLst/>
                <a:uLnTx/>
                <a:uFillTx/>
                <a:latin typeface="Open Sans" panose="020B0606030504020204" pitchFamily="34" charset="0"/>
                <a:ea typeface="Open Sans" panose="020B0606030504020204" pitchFamily="34" charset="0"/>
                <a:cs typeface="Open Sans" panose="020B0606030504020204" pitchFamily="34" charset="0"/>
              </a:rPr>
              <a:t>Anti-Bias</a:t>
            </a:r>
            <a:r>
              <a:rPr kumimoji="0" lang="en-US" sz="1050" b="0" u="none" strike="noStrike" kern="0" cap="none" spc="0" normalizeH="0" baseline="0" noProof="0">
                <a:ln>
                  <a:noFill/>
                </a:ln>
                <a:effectLst/>
                <a:uLnTx/>
                <a:uFillTx/>
                <a:latin typeface="Open Sans" panose="020B0606030504020204" pitchFamily="34" charset="0"/>
                <a:ea typeface="Open Sans" panose="020B0606030504020204" pitchFamily="34" charset="0"/>
                <a:cs typeface="Open Sans" panose="020B0606030504020204" pitchFamily="34" charset="0"/>
              </a:rPr>
              <a:t> | Review and Oversight with Quality &amp; Risk Management (QRM) and Audit council</a:t>
            </a:r>
          </a:p>
        </p:txBody>
      </p:sp>
      <p:sp>
        <p:nvSpPr>
          <p:cNvPr id="30" name="TextBox 29">
            <a:extLst>
              <a:ext uri="{FF2B5EF4-FFF2-40B4-BE49-F238E27FC236}">
                <a16:creationId xmlns:a16="http://schemas.microsoft.com/office/drawing/2014/main" id="{B72BD462-E974-42B3-88A8-D6D89169F170}"/>
              </a:ext>
            </a:extLst>
          </p:cNvPr>
          <p:cNvSpPr txBox="1"/>
          <p:nvPr/>
        </p:nvSpPr>
        <p:spPr>
          <a:xfrm>
            <a:off x="8625997" y="4861149"/>
            <a:ext cx="2863451" cy="600164"/>
          </a:xfrm>
          <a:prstGeom prst="rect">
            <a:avLst/>
          </a:prstGeom>
          <a:noFill/>
        </p:spPr>
        <p:txBody>
          <a:bodyPr wrap="square">
            <a:spAutoFit/>
          </a:bodyPr>
          <a:lstStyle>
            <a:defPPr>
              <a:defRPr lang="en-US"/>
            </a:defPPr>
            <a:lvl1pPr marR="0" lvl="0" indent="0" fontAlgn="auto">
              <a:lnSpc>
                <a:spcPct val="100000"/>
              </a:lnSpc>
              <a:spcBef>
                <a:spcPts val="0"/>
              </a:spcBef>
              <a:spcAft>
                <a:spcPts val="0"/>
              </a:spcAft>
              <a:buClrTx/>
              <a:buSzTx/>
              <a:buFont typeface="Arial" panose="020B0604020202020204" pitchFamily="34" charset="0"/>
              <a:buNone/>
              <a:tabLst/>
              <a:defRPr kumimoji="0" sz="1100" i="0" u="none" strike="noStrike" kern="0" cap="none" spc="0" normalizeH="0" baseline="0">
                <a:ln>
                  <a:noFill/>
                </a:ln>
                <a:solidFill>
                  <a:schemeClr val="tx2"/>
                </a:solidFill>
                <a:effectLst/>
                <a:uLnTx/>
                <a:uFillTx/>
                <a:latin typeface="Open Sans" panose="020B0606030504020204" pitchFamily="34" charset="0"/>
                <a:ea typeface="Open Sans" panose="020B0606030504020204" pitchFamily="34" charset="0"/>
                <a:cs typeface="Open Sans" panose="020B0606030504020204" pitchFamily="34" charset="0"/>
              </a:defRPr>
            </a:lvl1pPr>
            <a:lvl2pPr marL="225425" marR="0" lvl="1" indent="-112713" fontAlgn="auto">
              <a:lnSpc>
                <a:spcPct val="100000"/>
              </a:lnSpc>
              <a:spcBef>
                <a:spcPts val="0"/>
              </a:spcBef>
              <a:spcAft>
                <a:spcPts val="0"/>
              </a:spcAft>
              <a:buClrTx/>
              <a:buSzTx/>
              <a:buFont typeface="Arial" panose="020B0604020202020204" pitchFamily="34" charset="0"/>
              <a:buChar char="•"/>
              <a:tabLst/>
              <a:defRPr kumimoji="0" sz="1100" b="1" i="0" u="none" strike="noStrike" kern="0" cap="none" spc="0" normalizeH="0" baseline="0">
                <a:ln>
                  <a:noFill/>
                </a:ln>
                <a:solidFill>
                  <a:schemeClr val="tx2"/>
                </a:solidFill>
                <a:effectLst/>
                <a:uLnTx/>
                <a:uFillTx/>
                <a:latin typeface="Open Sans" panose="020B0606030504020204" pitchFamily="34" charset="0"/>
                <a:ea typeface="Open Sans" panose="020B0606030504020204" pitchFamily="34" charset="0"/>
                <a:cs typeface="Open Sans" panose="020B0606030504020204" pitchFamily="34" charset="0"/>
              </a:defRPr>
            </a:lvl2pPr>
          </a:lstStyle>
          <a:p>
            <a:pPr marL="171450" marR="0" lvl="0" indent="-171450" fontAlgn="auto">
              <a:lnSpc>
                <a:spcPct val="100000"/>
              </a:lnSpc>
              <a:spcBef>
                <a:spcPts val="0"/>
              </a:spcBef>
              <a:spcAft>
                <a:spcPts val="0"/>
              </a:spcAft>
              <a:buClrTx/>
              <a:buSzTx/>
              <a:buFont typeface="Wingdings" panose="05000000000000000000" pitchFamily="2" charset="2"/>
              <a:buChar char="§"/>
              <a:tabLst/>
              <a:defRPr/>
            </a:pPr>
            <a:r>
              <a:rPr lang="en-US">
                <a:solidFill>
                  <a:schemeClr val="tx1"/>
                </a:solidFill>
              </a:rPr>
              <a:t>Access to domain, government and classified training data sets</a:t>
            </a:r>
          </a:p>
          <a:p>
            <a:pPr marL="171450" marR="0" lvl="0" indent="-171450" fontAlgn="auto">
              <a:lnSpc>
                <a:spcPct val="100000"/>
              </a:lnSpc>
              <a:spcBef>
                <a:spcPts val="0"/>
              </a:spcBef>
              <a:spcAft>
                <a:spcPts val="0"/>
              </a:spcAft>
              <a:buClrTx/>
              <a:buSzTx/>
              <a:buFont typeface="Wingdings" panose="05000000000000000000" pitchFamily="2" charset="2"/>
              <a:buChar char="§"/>
              <a:tabLst/>
              <a:defRPr/>
            </a:pPr>
            <a:r>
              <a:rPr lang="en-US">
                <a:solidFill>
                  <a:schemeClr val="tx1"/>
                </a:solidFill>
              </a:rPr>
              <a:t>Government security &amp; controls</a:t>
            </a:r>
          </a:p>
        </p:txBody>
      </p:sp>
      <p:sp>
        <p:nvSpPr>
          <p:cNvPr id="31" name="TextBox 30">
            <a:extLst>
              <a:ext uri="{FF2B5EF4-FFF2-40B4-BE49-F238E27FC236}">
                <a16:creationId xmlns:a16="http://schemas.microsoft.com/office/drawing/2014/main" id="{A03F04C5-C001-42B8-8632-9CB5CF22E118}"/>
              </a:ext>
            </a:extLst>
          </p:cNvPr>
          <p:cNvSpPr txBox="1"/>
          <p:nvPr/>
        </p:nvSpPr>
        <p:spPr>
          <a:xfrm>
            <a:off x="5747419" y="3584797"/>
            <a:ext cx="1857341" cy="246221"/>
          </a:xfrm>
          <a:prstGeom prst="rect">
            <a:avLst/>
          </a:prstGeom>
          <a:noFill/>
        </p:spPr>
        <p:txBody>
          <a:bodyPr wrap="square">
            <a:spAutoFit/>
          </a:bodyPr>
          <a:lstStyle>
            <a:defPPr>
              <a:defRPr lang="en-US"/>
            </a:defPPr>
            <a:lvl1pPr marR="0" lvl="0" indent="0" fontAlgn="auto">
              <a:lnSpc>
                <a:spcPct val="100000"/>
              </a:lnSpc>
              <a:spcBef>
                <a:spcPts val="0"/>
              </a:spcBef>
              <a:spcAft>
                <a:spcPts val="0"/>
              </a:spcAft>
              <a:buClrTx/>
              <a:buSzTx/>
              <a:buFontTx/>
              <a:buNone/>
              <a:tabLst/>
              <a:defRPr kumimoji="0" sz="1000" b="0" i="0" u="none" strike="noStrike" kern="0" cap="none" spc="0" normalizeH="0" baseline="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defRPr>
            </a:lvl1pPr>
          </a:lstStyle>
          <a:p>
            <a:pPr marL="628650" marR="0" lvl="1"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endParaRPr kumimoji="0" lang="en-US" sz="10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32" name="TextBox 31">
            <a:extLst>
              <a:ext uri="{FF2B5EF4-FFF2-40B4-BE49-F238E27FC236}">
                <a16:creationId xmlns:a16="http://schemas.microsoft.com/office/drawing/2014/main" id="{21B1B42F-8B78-4DF8-8034-7C859653E6F1}"/>
              </a:ext>
            </a:extLst>
          </p:cNvPr>
          <p:cNvSpPr txBox="1"/>
          <p:nvPr/>
        </p:nvSpPr>
        <p:spPr>
          <a:xfrm>
            <a:off x="1220720" y="1058838"/>
            <a:ext cx="2958456" cy="372153"/>
          </a:xfrm>
          <a:prstGeom prst="rect">
            <a:avLst/>
          </a:prstGeom>
          <a:noFill/>
        </p:spPr>
        <p:txBody>
          <a:bodyPr wrap="square">
            <a:spAutoFit/>
          </a:bodyPr>
          <a:lstStyle/>
          <a:p>
            <a:pPr marL="0" marR="0" lvl="0" indent="0" algn="l" defTabSz="914400" rtl="0" eaLnBrk="1" fontAlgn="auto" latinLnBrk="0" hangingPunct="1">
              <a:lnSpc>
                <a:spcPct val="106000"/>
              </a:lnSpc>
              <a:spcBef>
                <a:spcPts val="0"/>
              </a:spcBef>
              <a:spcAft>
                <a:spcPts val="0"/>
              </a:spcAft>
              <a:buClrTx/>
              <a:buSzTx/>
              <a:buFont typeface="Wingdings 2" pitchFamily="18" charset="2"/>
              <a:buNone/>
              <a:tabLst/>
              <a:defRPr/>
            </a:pPr>
            <a:r>
              <a:rPr kumimoji="0" lang="en-US" sz="1800" b="1" i="1"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Autonomous Coding</a:t>
            </a:r>
          </a:p>
        </p:txBody>
      </p:sp>
      <p:sp>
        <p:nvSpPr>
          <p:cNvPr id="33" name="TextBox 32">
            <a:extLst>
              <a:ext uri="{FF2B5EF4-FFF2-40B4-BE49-F238E27FC236}">
                <a16:creationId xmlns:a16="http://schemas.microsoft.com/office/drawing/2014/main" id="{E8F7818B-0AAC-41DF-8071-128CAAE9F250}"/>
              </a:ext>
            </a:extLst>
          </p:cNvPr>
          <p:cNvSpPr txBox="1"/>
          <p:nvPr/>
        </p:nvSpPr>
        <p:spPr>
          <a:xfrm>
            <a:off x="4919621" y="1059496"/>
            <a:ext cx="3087077" cy="369332"/>
          </a:xfrm>
          <a:prstGeom prst="rect">
            <a:avLst/>
          </a:prstGeom>
          <a:noFill/>
        </p:spPr>
        <p:txBody>
          <a:bodyPr wrap="square">
            <a:spAutoFit/>
          </a:bodyPr>
          <a:lstStyle/>
          <a:p>
            <a:pPr marL="0" marR="0" lvl="0" indent="0" algn="l" defTabSz="685788"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Content &amp; Personalization</a:t>
            </a:r>
          </a:p>
        </p:txBody>
      </p:sp>
      <p:sp>
        <p:nvSpPr>
          <p:cNvPr id="34" name="TextBox 33">
            <a:extLst>
              <a:ext uri="{FF2B5EF4-FFF2-40B4-BE49-F238E27FC236}">
                <a16:creationId xmlns:a16="http://schemas.microsoft.com/office/drawing/2014/main" id="{D5322886-7A6B-449E-ACDD-68BA11D8EC09}"/>
              </a:ext>
            </a:extLst>
          </p:cNvPr>
          <p:cNvSpPr txBox="1"/>
          <p:nvPr/>
        </p:nvSpPr>
        <p:spPr>
          <a:xfrm rot="16200000">
            <a:off x="95864" y="1826622"/>
            <a:ext cx="707217" cy="246221"/>
          </a:xfrm>
          <a:prstGeom prst="rect">
            <a:avLst/>
          </a:prstGeom>
          <a:noFill/>
        </p:spPr>
        <p:txBody>
          <a:bodyPr wrap="square">
            <a:spAutoFit/>
          </a:bodyPr>
          <a:lstStyle/>
          <a:p>
            <a:pPr marL="0" marR="0" lvl="0" indent="0" algn="ctr" defTabSz="685788" rtl="0" eaLnBrk="1" fontAlgn="auto" latinLnBrk="0" hangingPunct="1">
              <a:lnSpc>
                <a:spcPct val="100000"/>
              </a:lnSpc>
              <a:spcBef>
                <a:spcPts val="0"/>
              </a:spcBef>
              <a:spcAft>
                <a:spcPts val="0"/>
              </a:spcAft>
              <a:buClrTx/>
              <a:buSzTx/>
              <a:buFontTx/>
              <a:buNone/>
              <a:tabLst/>
              <a:defRPr/>
            </a:pPr>
            <a:r>
              <a:rPr kumimoji="0" lang="en-US" sz="1000" b="1" i="1" u="sng"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Impact</a:t>
            </a:r>
          </a:p>
        </p:txBody>
      </p:sp>
      <p:sp>
        <p:nvSpPr>
          <p:cNvPr id="35" name="TextBox 34">
            <a:extLst>
              <a:ext uri="{FF2B5EF4-FFF2-40B4-BE49-F238E27FC236}">
                <a16:creationId xmlns:a16="http://schemas.microsoft.com/office/drawing/2014/main" id="{50331756-30DB-4A97-9515-3E1BE727C8F0}"/>
              </a:ext>
            </a:extLst>
          </p:cNvPr>
          <p:cNvSpPr txBox="1"/>
          <p:nvPr/>
        </p:nvSpPr>
        <p:spPr>
          <a:xfrm rot="16200000">
            <a:off x="100806" y="2603153"/>
            <a:ext cx="707217" cy="246221"/>
          </a:xfrm>
          <a:prstGeom prst="rect">
            <a:avLst/>
          </a:prstGeom>
          <a:noFill/>
        </p:spPr>
        <p:txBody>
          <a:bodyPr wrap="square">
            <a:spAutoFit/>
          </a:bodyPr>
          <a:lstStyle/>
          <a:p>
            <a:pPr marL="0" marR="0" lvl="0" indent="0" algn="ctr" defTabSz="685788" rtl="0" eaLnBrk="1" fontAlgn="auto" latinLnBrk="0" hangingPunct="1">
              <a:lnSpc>
                <a:spcPct val="100000"/>
              </a:lnSpc>
              <a:spcBef>
                <a:spcPts val="0"/>
              </a:spcBef>
              <a:spcAft>
                <a:spcPts val="0"/>
              </a:spcAft>
              <a:buClrTx/>
              <a:buSzTx/>
              <a:buFontTx/>
              <a:buNone/>
              <a:tabLst/>
              <a:defRPr/>
            </a:pPr>
            <a:r>
              <a:rPr kumimoji="0" lang="en-US" sz="1000" b="1" i="1" u="sng"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Focus</a:t>
            </a:r>
          </a:p>
        </p:txBody>
      </p:sp>
      <p:sp>
        <p:nvSpPr>
          <p:cNvPr id="36" name="TextBox 35">
            <a:extLst>
              <a:ext uri="{FF2B5EF4-FFF2-40B4-BE49-F238E27FC236}">
                <a16:creationId xmlns:a16="http://schemas.microsoft.com/office/drawing/2014/main" id="{EC49EEEE-F762-49A4-8466-ACB2A8337A98}"/>
              </a:ext>
            </a:extLst>
          </p:cNvPr>
          <p:cNvSpPr txBox="1"/>
          <p:nvPr/>
        </p:nvSpPr>
        <p:spPr>
          <a:xfrm rot="16200000">
            <a:off x="-125184" y="3729822"/>
            <a:ext cx="1128360" cy="400110"/>
          </a:xfrm>
          <a:prstGeom prst="rect">
            <a:avLst/>
          </a:prstGeom>
          <a:noFill/>
        </p:spPr>
        <p:txBody>
          <a:bodyPr wrap="square">
            <a:spAutoFit/>
          </a:bodyPr>
          <a:lstStyle/>
          <a:p>
            <a:pPr marL="0" marR="0" lvl="0" indent="0" algn="ctr" defTabSz="685788" rtl="0" eaLnBrk="1" fontAlgn="auto" latinLnBrk="0" hangingPunct="1">
              <a:lnSpc>
                <a:spcPct val="100000"/>
              </a:lnSpc>
              <a:spcBef>
                <a:spcPts val="0"/>
              </a:spcBef>
              <a:spcAft>
                <a:spcPts val="0"/>
              </a:spcAft>
              <a:buClrTx/>
              <a:buSzTx/>
              <a:buFontTx/>
              <a:buNone/>
              <a:tabLst/>
              <a:defRPr/>
            </a:pPr>
            <a:r>
              <a:rPr kumimoji="0" lang="en-US" sz="1000" b="1" i="1" u="sng"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Illustrative  Use Cases</a:t>
            </a:r>
          </a:p>
        </p:txBody>
      </p:sp>
      <p:sp>
        <p:nvSpPr>
          <p:cNvPr id="37" name="TextBox 36">
            <a:extLst>
              <a:ext uri="{FF2B5EF4-FFF2-40B4-BE49-F238E27FC236}">
                <a16:creationId xmlns:a16="http://schemas.microsoft.com/office/drawing/2014/main" id="{B18AF01E-3786-41CF-B7FC-8315CB36A06D}"/>
              </a:ext>
            </a:extLst>
          </p:cNvPr>
          <p:cNvSpPr txBox="1"/>
          <p:nvPr/>
        </p:nvSpPr>
        <p:spPr>
          <a:xfrm rot="16200000">
            <a:off x="-150958" y="4890321"/>
            <a:ext cx="1128360" cy="400110"/>
          </a:xfrm>
          <a:prstGeom prst="rect">
            <a:avLst/>
          </a:prstGeom>
          <a:noFill/>
        </p:spPr>
        <p:txBody>
          <a:bodyPr wrap="square">
            <a:spAutoFit/>
          </a:bodyPr>
          <a:lstStyle/>
          <a:p>
            <a:pPr marL="0" marR="0" lvl="0" indent="0" algn="ctr" defTabSz="685788" rtl="0" eaLnBrk="1" fontAlgn="auto" latinLnBrk="0" hangingPunct="1">
              <a:lnSpc>
                <a:spcPct val="100000"/>
              </a:lnSpc>
              <a:spcBef>
                <a:spcPts val="0"/>
              </a:spcBef>
              <a:spcAft>
                <a:spcPts val="0"/>
              </a:spcAft>
              <a:buClrTx/>
              <a:buSzTx/>
              <a:buFontTx/>
              <a:buNone/>
              <a:tabLst/>
              <a:defRPr/>
            </a:pPr>
            <a:r>
              <a:rPr kumimoji="0" lang="en-US" sz="1000" b="1" i="1" u="sng"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Risk Considerations</a:t>
            </a:r>
          </a:p>
        </p:txBody>
      </p:sp>
      <p:cxnSp>
        <p:nvCxnSpPr>
          <p:cNvPr id="38" name="Straight Connector 37">
            <a:extLst>
              <a:ext uri="{FF2B5EF4-FFF2-40B4-BE49-F238E27FC236}">
                <a16:creationId xmlns:a16="http://schemas.microsoft.com/office/drawing/2014/main" id="{8BDEA389-4F8E-42D4-9D40-23592DB1CC45}"/>
              </a:ext>
            </a:extLst>
          </p:cNvPr>
          <p:cNvCxnSpPr>
            <a:cxnSpLocks/>
          </p:cNvCxnSpPr>
          <p:nvPr/>
        </p:nvCxnSpPr>
        <p:spPr>
          <a:xfrm>
            <a:off x="6283113" y="2342545"/>
            <a:ext cx="0" cy="906638"/>
          </a:xfrm>
          <a:prstGeom prst="line">
            <a:avLst/>
          </a:prstGeom>
          <a:ln w="12700">
            <a:solidFill>
              <a:schemeClr val="bg2"/>
            </a:solidFill>
            <a:prstDash val="lgDash"/>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48588ABA-98B4-458A-9812-5EB7D6BDA04F}"/>
              </a:ext>
            </a:extLst>
          </p:cNvPr>
          <p:cNvCxnSpPr>
            <a:cxnSpLocks/>
          </p:cNvCxnSpPr>
          <p:nvPr/>
        </p:nvCxnSpPr>
        <p:spPr>
          <a:xfrm>
            <a:off x="2474835" y="2372655"/>
            <a:ext cx="0" cy="906638"/>
          </a:xfrm>
          <a:prstGeom prst="line">
            <a:avLst/>
          </a:prstGeom>
          <a:ln w="12700">
            <a:solidFill>
              <a:schemeClr val="bg2"/>
            </a:solidFill>
            <a:prstDash val="lgDash"/>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E3A5BCC0-062D-4552-A223-F56C6250E4FB}"/>
              </a:ext>
            </a:extLst>
          </p:cNvPr>
          <p:cNvCxnSpPr>
            <a:cxnSpLocks/>
          </p:cNvCxnSpPr>
          <p:nvPr/>
        </p:nvCxnSpPr>
        <p:spPr>
          <a:xfrm>
            <a:off x="10653722" y="2372655"/>
            <a:ext cx="0" cy="906638"/>
          </a:xfrm>
          <a:prstGeom prst="line">
            <a:avLst/>
          </a:prstGeom>
          <a:ln w="12700">
            <a:solidFill>
              <a:schemeClr val="bg2"/>
            </a:solidFill>
            <a:prstDash val="lgDash"/>
          </a:ln>
        </p:spPr>
        <p:style>
          <a:lnRef idx="1">
            <a:schemeClr val="accent1"/>
          </a:lnRef>
          <a:fillRef idx="0">
            <a:schemeClr val="accent1"/>
          </a:fillRef>
          <a:effectRef idx="0">
            <a:schemeClr val="accent1"/>
          </a:effectRef>
          <a:fontRef idx="minor">
            <a:schemeClr val="tx1"/>
          </a:fontRef>
        </p:style>
      </p:cxnSp>
      <p:sp>
        <p:nvSpPr>
          <p:cNvPr id="41" name="Trapezoid 40">
            <a:extLst>
              <a:ext uri="{FF2B5EF4-FFF2-40B4-BE49-F238E27FC236}">
                <a16:creationId xmlns:a16="http://schemas.microsoft.com/office/drawing/2014/main" id="{43EF9E9E-771A-4420-ABE8-0005E0943055}"/>
              </a:ext>
            </a:extLst>
          </p:cNvPr>
          <p:cNvSpPr/>
          <p:nvPr/>
        </p:nvSpPr>
        <p:spPr bwMode="gray">
          <a:xfrm>
            <a:off x="653626" y="5596433"/>
            <a:ext cx="11195465" cy="345157"/>
          </a:xfrm>
          <a:prstGeom prst="trapezoid">
            <a:avLst/>
          </a:prstGeom>
          <a:solidFill>
            <a:schemeClr val="accent6">
              <a:lumMod val="20000"/>
              <a:lumOff val="80000"/>
            </a:schemeClr>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Tx/>
              <a:buNone/>
              <a:tabLst/>
              <a:defRPr/>
            </a:pPr>
            <a:endParaRPr kumimoji="0" lang="en-US" sz="1400" b="1" i="0" u="none" strike="noStrike" kern="1200" cap="none" spc="0" normalizeH="0" baseline="0" noProof="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42" name="Rectangle 41">
            <a:extLst>
              <a:ext uri="{FF2B5EF4-FFF2-40B4-BE49-F238E27FC236}">
                <a16:creationId xmlns:a16="http://schemas.microsoft.com/office/drawing/2014/main" id="{C28A8FFC-9422-4EC6-A0F1-5DD6DB239300}"/>
              </a:ext>
            </a:extLst>
          </p:cNvPr>
          <p:cNvSpPr/>
          <p:nvPr/>
        </p:nvSpPr>
        <p:spPr bwMode="gray">
          <a:xfrm>
            <a:off x="653626" y="5915667"/>
            <a:ext cx="11188439" cy="454288"/>
          </a:xfrm>
          <a:prstGeom prst="rect">
            <a:avLst/>
          </a:prstGeom>
          <a:solidFill>
            <a:schemeClr val="accent6">
              <a:alpha val="80000"/>
            </a:schemeClr>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n-US" sz="1200" b="1" i="0" u="none" strike="noStrike" kern="1200" cap="none" spc="0" normalizeH="0" baseline="0" noProof="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PRE-REQUISITES: 	Data in the Cloud              AI Infrastructure </a:t>
            </a:r>
            <a:r>
              <a:rPr lang="en-US" sz="1200" b="1">
                <a:solidFill>
                  <a:prstClr val="white"/>
                </a:solidFill>
                <a:latin typeface="Open Sans" panose="020B0606030504020204" pitchFamily="34" charset="0"/>
                <a:ea typeface="Open Sans" panose="020B0606030504020204" pitchFamily="34" charset="0"/>
                <a:cs typeface="Open Sans" panose="020B0606030504020204" pitchFamily="34" charset="0"/>
              </a:rPr>
              <a:t>Software</a:t>
            </a:r>
            <a:r>
              <a:rPr kumimoji="0" lang="en-US" sz="1200" b="1" i="0" u="none" strike="noStrike" kern="1200" cap="none" spc="0" normalizeH="0" baseline="0" noProof="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lang="en-US" sz="1200" b="1">
                <a:solidFill>
                  <a:prstClr val="white"/>
                </a:solidFill>
                <a:latin typeface="Open Sans" panose="020B0606030504020204" pitchFamily="34" charset="0"/>
                <a:ea typeface="Open Sans" panose="020B0606030504020204" pitchFamily="34" charset="0"/>
                <a:cs typeface="Open Sans" panose="020B0606030504020204" pitchFamily="34" charset="0"/>
              </a:rPr>
              <a:t>	Graphics Processing Unit (GPU) Chips</a:t>
            </a:r>
            <a:endParaRPr kumimoji="0" lang="en-US" sz="1400" b="1" i="0" u="none" strike="noStrike" kern="1200" cap="none" spc="0" normalizeH="0" baseline="0" noProof="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43" name="TextBox 42">
            <a:extLst>
              <a:ext uri="{FF2B5EF4-FFF2-40B4-BE49-F238E27FC236}">
                <a16:creationId xmlns:a16="http://schemas.microsoft.com/office/drawing/2014/main" id="{9DA608C7-03BF-4111-9C2B-36157505EB19}"/>
              </a:ext>
            </a:extLst>
          </p:cNvPr>
          <p:cNvSpPr txBox="1"/>
          <p:nvPr/>
        </p:nvSpPr>
        <p:spPr>
          <a:xfrm>
            <a:off x="8757982" y="1038013"/>
            <a:ext cx="3034057" cy="369332"/>
          </a:xfrm>
          <a:prstGeom prst="rect">
            <a:avLst/>
          </a:prstGeom>
          <a:noFill/>
        </p:spPr>
        <p:txBody>
          <a:bodyPr wrap="square" lIns="91440" tIns="45720" rIns="91440" bIns="45720" anchor="t">
            <a:spAutoFit/>
          </a:bodyPr>
          <a:lstStyle>
            <a:defPPr>
              <a:defRPr lang="en-US"/>
            </a:defPPr>
            <a:lvl1pPr marR="0" lvl="0" indent="0" defTabSz="685788" fontAlgn="auto">
              <a:lnSpc>
                <a:spcPct val="100000"/>
              </a:lnSpc>
              <a:spcBef>
                <a:spcPts val="0"/>
              </a:spcBef>
              <a:spcAft>
                <a:spcPts val="0"/>
              </a:spcAft>
              <a:buClrTx/>
              <a:buSzTx/>
              <a:buFontTx/>
              <a:buNone/>
              <a:tabLst/>
              <a:defRPr kumimoji="0" b="1" i="1" u="none" strike="noStrike" cap="none" spc="0" normalizeH="0" baseline="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defRPr>
            </a:lvl1pPr>
          </a:lstStyle>
          <a:p>
            <a:pPr marL="0" marR="0" lvl="0" indent="0" algn="l" defTabSz="685788" rtl="0" eaLnBrk="1" fontAlgn="auto" latinLnBrk="0" hangingPunct="1">
              <a:lnSpc>
                <a:spcPct val="100000"/>
              </a:lnSpc>
              <a:spcBef>
                <a:spcPts val="0"/>
              </a:spcBef>
              <a:spcAft>
                <a:spcPts val="0"/>
              </a:spcAft>
              <a:buClrTx/>
              <a:buSzTx/>
              <a:buFontTx/>
              <a:buNone/>
              <a:tabLst/>
              <a:defRPr/>
            </a:pPr>
            <a:r>
              <a:rPr lang="en-US">
                <a:latin typeface="Open Sans"/>
                <a:ea typeface="Open Sans"/>
                <a:cs typeface="Open Sans"/>
              </a:rPr>
              <a:t>Industry/Domain Specific</a:t>
            </a:r>
          </a:p>
        </p:txBody>
      </p:sp>
      <p:pic>
        <p:nvPicPr>
          <p:cNvPr id="44" name="Picture 43">
            <a:extLst>
              <a:ext uri="{FF2B5EF4-FFF2-40B4-BE49-F238E27FC236}">
                <a16:creationId xmlns:a16="http://schemas.microsoft.com/office/drawing/2014/main" id="{6F5043E8-5CD1-4C9E-804A-EB535C858CBC}"/>
              </a:ext>
            </a:extLst>
          </p:cNvPr>
          <p:cNvPicPr>
            <a:picLocks noChangeAspect="1"/>
          </p:cNvPicPr>
          <p:nvPr/>
        </p:nvPicPr>
        <p:blipFill>
          <a:blip r:embed="rId3"/>
          <a:stretch>
            <a:fillRect/>
          </a:stretch>
        </p:blipFill>
        <p:spPr>
          <a:xfrm>
            <a:off x="10798411" y="2538223"/>
            <a:ext cx="303808" cy="170892"/>
          </a:xfrm>
          <a:prstGeom prst="rect">
            <a:avLst/>
          </a:prstGeom>
        </p:spPr>
      </p:pic>
      <p:sp>
        <p:nvSpPr>
          <p:cNvPr id="45" name="TextBox 44">
            <a:extLst>
              <a:ext uri="{FF2B5EF4-FFF2-40B4-BE49-F238E27FC236}">
                <a16:creationId xmlns:a16="http://schemas.microsoft.com/office/drawing/2014/main" id="{1D6D324B-7EDF-40A3-9909-B87D8F2F9A96}"/>
              </a:ext>
            </a:extLst>
          </p:cNvPr>
          <p:cNvSpPr txBox="1"/>
          <p:nvPr/>
        </p:nvSpPr>
        <p:spPr>
          <a:xfrm>
            <a:off x="11069651" y="2516549"/>
            <a:ext cx="917101" cy="810478"/>
          </a:xfrm>
          <a:prstGeom prst="rect">
            <a:avLst/>
          </a:prstGeom>
          <a:noFill/>
        </p:spPr>
        <p:txBody>
          <a:bodyPr wrap="square">
            <a:spAutoFit/>
          </a:bodyPr>
          <a:lstStyle>
            <a:defPPr>
              <a:defRPr lang="en-US"/>
            </a:defPPr>
            <a:lvl1pPr marR="0" lvl="0" indent="0" algn="ctr" defTabSz="685788" fontAlgn="auto">
              <a:lnSpc>
                <a:spcPct val="100000"/>
              </a:lnSpc>
              <a:spcBef>
                <a:spcPts val="400"/>
              </a:spcBef>
              <a:spcAft>
                <a:spcPts val="0"/>
              </a:spcAft>
              <a:buClrTx/>
              <a:buSzTx/>
              <a:buFontTx/>
              <a:buNone/>
              <a:tabLst/>
              <a:defRPr kumimoji="0" sz="1000" b="1" i="1" u="none" strike="noStrike" cap="none" spc="0" normalizeH="0" baseline="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defRPr>
            </a:lvl1pPr>
          </a:lstStyle>
          <a:p>
            <a:pPr marL="0" marR="0" lvl="0" indent="0" algn="l" defTabSz="685788" rtl="0" eaLnBrk="1" fontAlgn="auto" latinLnBrk="0" hangingPunct="1">
              <a:lnSpc>
                <a:spcPct val="100000"/>
              </a:lnSpc>
              <a:spcBef>
                <a:spcPts val="400"/>
              </a:spcBef>
              <a:spcAft>
                <a:spcPts val="0"/>
              </a:spcAft>
              <a:buClrTx/>
              <a:buSzTx/>
              <a:buFontTx/>
              <a:buNone/>
              <a:tabLst/>
              <a:defRPr/>
            </a:pPr>
            <a:r>
              <a:rPr kumimoji="0" lang="en-US" sz="1000" b="1" i="1"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NVIDIA</a:t>
            </a:r>
          </a:p>
          <a:p>
            <a:pPr marL="0" marR="0" lvl="0" indent="0" algn="l" defTabSz="685788" rtl="0" eaLnBrk="1" fontAlgn="auto" latinLnBrk="0" hangingPunct="1">
              <a:lnSpc>
                <a:spcPct val="100000"/>
              </a:lnSpc>
              <a:spcBef>
                <a:spcPts val="400"/>
              </a:spcBef>
              <a:spcAft>
                <a:spcPts val="0"/>
              </a:spcAft>
              <a:buClrTx/>
              <a:buSzTx/>
              <a:buFontTx/>
              <a:buNone/>
              <a:tabLst/>
              <a:defRPr/>
            </a:pPr>
            <a:r>
              <a:rPr kumimoji="0" lang="en-US" sz="1000" b="1" i="1"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DeepMind </a:t>
            </a:r>
            <a:r>
              <a:rPr kumimoji="0" lang="en-US" sz="1000" b="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(Alphabet)</a:t>
            </a:r>
          </a:p>
          <a:p>
            <a:pPr marL="0" marR="0" lvl="0" indent="0" algn="l" defTabSz="685788" rtl="0" eaLnBrk="1" fontAlgn="auto" latinLnBrk="0" hangingPunct="1">
              <a:lnSpc>
                <a:spcPct val="100000"/>
              </a:lnSpc>
              <a:spcBef>
                <a:spcPts val="400"/>
              </a:spcBef>
              <a:spcAft>
                <a:spcPts val="0"/>
              </a:spcAft>
              <a:buClrTx/>
              <a:buSzTx/>
              <a:buFontTx/>
              <a:buNone/>
              <a:tabLst/>
              <a:defRPr/>
            </a:pPr>
            <a:r>
              <a:rPr kumimoji="0" lang="en-US" sz="1000" b="1" i="1" u="none" strike="noStrike" kern="1200" cap="none" spc="0" normalizeH="0" baseline="0" noProof="0" err="1">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OpenAI</a:t>
            </a:r>
            <a:endParaRPr kumimoji="0" lang="en-US" sz="1000" b="1" i="1"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pic>
        <p:nvPicPr>
          <p:cNvPr id="46" name="Picture 2" descr="Open Ai Logo PNG Vectors Free Download">
            <a:extLst>
              <a:ext uri="{FF2B5EF4-FFF2-40B4-BE49-F238E27FC236}">
                <a16:creationId xmlns:a16="http://schemas.microsoft.com/office/drawing/2014/main" id="{80157BC8-73DB-43D2-BB69-D9D93F93D06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65225" y="3094949"/>
            <a:ext cx="173209" cy="175550"/>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2" descr="Open Ai Logo PNG Vectors Free Download">
            <a:extLst>
              <a:ext uri="{FF2B5EF4-FFF2-40B4-BE49-F238E27FC236}">
                <a16:creationId xmlns:a16="http://schemas.microsoft.com/office/drawing/2014/main" id="{213BF8AC-9D8F-424C-B312-F108D915F45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70982" y="2846529"/>
            <a:ext cx="205299" cy="208074"/>
          </a:xfrm>
          <a:prstGeom prst="rect">
            <a:avLst/>
          </a:prstGeom>
          <a:noFill/>
          <a:extLst>
            <a:ext uri="{909E8E84-426E-40DD-AFC4-6F175D3DCCD1}">
              <a14:hiddenFill xmlns:a14="http://schemas.microsoft.com/office/drawing/2010/main">
                <a:solidFill>
                  <a:srgbClr val="FFFFFF"/>
                </a:solidFill>
              </a14:hiddenFill>
            </a:ext>
          </a:extLst>
        </p:spPr>
      </p:pic>
      <p:sp>
        <p:nvSpPr>
          <p:cNvPr id="48" name="TextBox 47">
            <a:extLst>
              <a:ext uri="{FF2B5EF4-FFF2-40B4-BE49-F238E27FC236}">
                <a16:creationId xmlns:a16="http://schemas.microsoft.com/office/drawing/2014/main" id="{41C092A1-B1BD-4DFF-BC38-89AF0737705C}"/>
              </a:ext>
            </a:extLst>
          </p:cNvPr>
          <p:cNvSpPr txBox="1"/>
          <p:nvPr/>
        </p:nvSpPr>
        <p:spPr>
          <a:xfrm>
            <a:off x="3334090" y="2811393"/>
            <a:ext cx="636534" cy="246221"/>
          </a:xfrm>
          <a:prstGeom prst="rect">
            <a:avLst/>
          </a:prstGeom>
          <a:noFill/>
        </p:spPr>
        <p:txBody>
          <a:bodyPr wrap="square">
            <a:spAutoFit/>
          </a:bodyPr>
          <a:lstStyle/>
          <a:p>
            <a:pPr marL="0" marR="0" lvl="0" indent="0" defTabSz="685788" rtl="0" eaLnBrk="1" fontAlgn="auto" latinLnBrk="0" hangingPunct="1">
              <a:lnSpc>
                <a:spcPct val="100000"/>
              </a:lnSpc>
              <a:spcBef>
                <a:spcPts val="400"/>
              </a:spcBef>
              <a:spcAft>
                <a:spcPts val="0"/>
              </a:spcAft>
              <a:buClrTx/>
              <a:buSzTx/>
              <a:buFontTx/>
              <a:buNone/>
              <a:tabLst/>
              <a:defRPr/>
            </a:pPr>
            <a:r>
              <a:rPr kumimoji="0" lang="en-US" sz="1000" b="1" i="1" u="none" strike="noStrike" kern="1200" cap="none" spc="0" normalizeH="0" baseline="0" noProof="0" err="1">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OpenAI</a:t>
            </a:r>
            <a:r>
              <a:rPr kumimoji="0" lang="en-US" sz="1000" b="1" i="1"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 </a:t>
            </a:r>
          </a:p>
        </p:txBody>
      </p:sp>
      <p:pic>
        <p:nvPicPr>
          <p:cNvPr id="49" name="Picture 48">
            <a:extLst>
              <a:ext uri="{FF2B5EF4-FFF2-40B4-BE49-F238E27FC236}">
                <a16:creationId xmlns:a16="http://schemas.microsoft.com/office/drawing/2014/main" id="{452377E6-DC40-4F0B-A692-D4A8947F573B}"/>
              </a:ext>
            </a:extLst>
          </p:cNvPr>
          <p:cNvPicPr>
            <a:picLocks noChangeAspect="1"/>
          </p:cNvPicPr>
          <p:nvPr/>
        </p:nvPicPr>
        <p:blipFill>
          <a:blip r:embed="rId5"/>
          <a:stretch>
            <a:fillRect/>
          </a:stretch>
        </p:blipFill>
        <p:spPr>
          <a:xfrm>
            <a:off x="10836714" y="2790552"/>
            <a:ext cx="255731" cy="250813"/>
          </a:xfrm>
          <a:prstGeom prst="rect">
            <a:avLst/>
          </a:prstGeom>
        </p:spPr>
      </p:pic>
      <p:sp>
        <p:nvSpPr>
          <p:cNvPr id="50" name="TextBox 49">
            <a:extLst>
              <a:ext uri="{FF2B5EF4-FFF2-40B4-BE49-F238E27FC236}">
                <a16:creationId xmlns:a16="http://schemas.microsoft.com/office/drawing/2014/main" id="{44FCF214-354F-4712-8386-5BDCEAA3C231}"/>
              </a:ext>
            </a:extLst>
          </p:cNvPr>
          <p:cNvSpPr txBox="1"/>
          <p:nvPr/>
        </p:nvSpPr>
        <p:spPr>
          <a:xfrm>
            <a:off x="10738481" y="2217992"/>
            <a:ext cx="1181209" cy="260221"/>
          </a:xfrm>
          <a:prstGeom prst="rect">
            <a:avLst/>
          </a:prstGeom>
          <a:noFill/>
        </p:spPr>
        <p:txBody>
          <a:bodyPr wrap="square">
            <a:spAutoFit/>
          </a:bodyPr>
          <a:lstStyle/>
          <a:p>
            <a:pPr marL="0" marR="0" lvl="0" indent="0" algn="l" defTabSz="685788" rtl="0" eaLnBrk="1" fontAlgn="auto" latinLnBrk="0" hangingPunct="1">
              <a:lnSpc>
                <a:spcPct val="100000"/>
              </a:lnSpc>
              <a:spcBef>
                <a:spcPts val="0"/>
              </a:spcBef>
              <a:spcAft>
                <a:spcPts val="0"/>
              </a:spcAft>
              <a:buClrTx/>
              <a:buSzTx/>
              <a:buFontTx/>
              <a:buNone/>
              <a:tabLst/>
              <a:defRPr/>
            </a:pPr>
            <a:r>
              <a:rPr kumimoji="0" lang="en-US" sz="1100" b="0" i="1"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Major Players</a:t>
            </a:r>
          </a:p>
        </p:txBody>
      </p:sp>
      <p:sp>
        <p:nvSpPr>
          <p:cNvPr id="51" name="Rectangle: Rounded Corners 50">
            <a:extLst>
              <a:ext uri="{FF2B5EF4-FFF2-40B4-BE49-F238E27FC236}">
                <a16:creationId xmlns:a16="http://schemas.microsoft.com/office/drawing/2014/main" id="{DFE4D008-D823-462B-90D4-A201616D2272}"/>
              </a:ext>
            </a:extLst>
          </p:cNvPr>
          <p:cNvSpPr/>
          <p:nvPr/>
        </p:nvSpPr>
        <p:spPr bwMode="gray">
          <a:xfrm>
            <a:off x="8636000" y="6461600"/>
            <a:ext cx="1554480" cy="245036"/>
          </a:xfrm>
          <a:prstGeom prst="roundRect">
            <a:avLst/>
          </a:prstGeom>
          <a:solidFill>
            <a:srgbClr val="D7F4D0"/>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n-US" sz="800" b="1" i="0" u="none" strike="noStrike" kern="1200" cap="none" spc="0" normalizeH="0" baseline="0" noProof="0">
                <a:ln>
                  <a:noFill/>
                </a:ln>
                <a:solidFill>
                  <a:srgbClr val="53565A"/>
                </a:solidFill>
                <a:effectLst/>
                <a:uLnTx/>
                <a:uFillTx/>
                <a:latin typeface="Open Sans" panose="020B0606030504020204" pitchFamily="34" charset="0"/>
                <a:ea typeface="Open Sans" panose="020B0606030504020204" pitchFamily="34" charset="0"/>
                <a:cs typeface="Open Sans" panose="020B0606030504020204" pitchFamily="34" charset="0"/>
              </a:rPr>
              <a:t>OP-owned</a:t>
            </a:r>
          </a:p>
        </p:txBody>
      </p:sp>
      <p:sp>
        <p:nvSpPr>
          <p:cNvPr id="52" name="Rectangle: Rounded Corners 51">
            <a:extLst>
              <a:ext uri="{FF2B5EF4-FFF2-40B4-BE49-F238E27FC236}">
                <a16:creationId xmlns:a16="http://schemas.microsoft.com/office/drawing/2014/main" id="{735C82CA-686C-4F7F-B145-78B043A98F42}"/>
              </a:ext>
            </a:extLst>
          </p:cNvPr>
          <p:cNvSpPr/>
          <p:nvPr/>
        </p:nvSpPr>
        <p:spPr bwMode="gray">
          <a:xfrm>
            <a:off x="10248900" y="6461600"/>
            <a:ext cx="1554480" cy="248256"/>
          </a:xfrm>
          <a:prstGeom prst="roundRect">
            <a:avLst/>
          </a:prstGeom>
          <a:solidFill>
            <a:srgbClr val="A0D6DD"/>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n-US" sz="800" b="1" i="0" u="none" strike="noStrike" kern="1200" cap="none" spc="0" normalizeH="0" baseline="0" noProof="0">
                <a:ln>
                  <a:noFill/>
                </a:ln>
                <a:solidFill>
                  <a:srgbClr val="53565A"/>
                </a:solidFill>
                <a:effectLst/>
                <a:uLnTx/>
                <a:uFillTx/>
                <a:latin typeface="Open Sans" panose="020B0606030504020204" pitchFamily="34" charset="0"/>
                <a:ea typeface="Open Sans" panose="020B0606030504020204" pitchFamily="34" charset="0"/>
                <a:cs typeface="Open Sans" panose="020B0606030504020204" pitchFamily="34" charset="0"/>
              </a:rPr>
              <a:t>Industry-owned</a:t>
            </a:r>
          </a:p>
        </p:txBody>
      </p:sp>
      <p:pic>
        <p:nvPicPr>
          <p:cNvPr id="53" name="Picture 8">
            <a:extLst>
              <a:ext uri="{FF2B5EF4-FFF2-40B4-BE49-F238E27FC236}">
                <a16:creationId xmlns:a16="http://schemas.microsoft.com/office/drawing/2014/main" id="{FF21DA21-6E63-4E12-B066-71C47B2319F1}"/>
              </a:ext>
            </a:extLst>
          </p:cNvPr>
          <p:cNvPicPr>
            <a:picLocks noChangeAspect="1" noChangeArrowheads="1"/>
          </p:cNvPicPr>
          <p:nvPr/>
        </p:nvPicPr>
        <p:blipFill>
          <a:blip r:embed="rId6" cstate="email">
            <a:extLst>
              <a:ext uri="{28A0092B-C50C-407E-A947-70E740481C1C}">
                <a14:useLocalDpi xmlns:a14="http://schemas.microsoft.com/office/drawing/2010/main" val="0"/>
              </a:ext>
            </a:extLst>
          </a:blip>
          <a:srcRect/>
          <a:stretch>
            <a:fillRect/>
          </a:stretch>
        </p:blipFill>
        <p:spPr bwMode="auto">
          <a:xfrm>
            <a:off x="5803170" y="5655318"/>
            <a:ext cx="890255" cy="165912"/>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8">
            <a:extLst>
              <a:ext uri="{FF2B5EF4-FFF2-40B4-BE49-F238E27FC236}">
                <a16:creationId xmlns:a16="http://schemas.microsoft.com/office/drawing/2014/main" id="{0671672F-710D-4BC1-B1BE-DF17A7A0383E}"/>
              </a:ext>
            </a:extLst>
          </p:cNvPr>
          <p:cNvPicPr>
            <a:picLocks noChangeAspect="1" noChangeArrowheads="1"/>
          </p:cNvPicPr>
          <p:nvPr/>
        </p:nvPicPr>
        <p:blipFill>
          <a:blip r:embed="rId6" cstate="email">
            <a:extLst>
              <a:ext uri="{28A0092B-C50C-407E-A947-70E740481C1C}">
                <a14:useLocalDpi xmlns:a14="http://schemas.microsoft.com/office/drawing/2010/main" val="0"/>
              </a:ext>
            </a:extLst>
          </a:blip>
          <a:srcRect/>
          <a:stretch>
            <a:fillRect/>
          </a:stretch>
        </p:blipFill>
        <p:spPr bwMode="auto">
          <a:xfrm>
            <a:off x="9010194" y="5655456"/>
            <a:ext cx="890255" cy="165912"/>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54">
            <a:extLst>
              <a:ext uri="{FF2B5EF4-FFF2-40B4-BE49-F238E27FC236}">
                <a16:creationId xmlns:a16="http://schemas.microsoft.com/office/drawing/2014/main" id="{EBBF62E7-49D6-4A35-BB4C-71A9DDC2C17D}"/>
              </a:ext>
            </a:extLst>
          </p:cNvPr>
          <p:cNvPicPr>
            <a:picLocks noChangeAspect="1"/>
          </p:cNvPicPr>
          <p:nvPr/>
        </p:nvPicPr>
        <p:blipFill>
          <a:blip r:embed="rId7"/>
          <a:stretch>
            <a:fillRect/>
          </a:stretch>
        </p:blipFill>
        <p:spPr>
          <a:xfrm>
            <a:off x="3347392" y="5436886"/>
            <a:ext cx="776012" cy="517341"/>
          </a:xfrm>
          <a:prstGeom prst="rect">
            <a:avLst/>
          </a:prstGeom>
        </p:spPr>
      </p:pic>
      <p:pic>
        <p:nvPicPr>
          <p:cNvPr id="56" name="Picture 55">
            <a:extLst>
              <a:ext uri="{FF2B5EF4-FFF2-40B4-BE49-F238E27FC236}">
                <a16:creationId xmlns:a16="http://schemas.microsoft.com/office/drawing/2014/main" id="{F5551BBD-FDC9-42BF-BB42-C14B5003A40C}"/>
              </a:ext>
            </a:extLst>
          </p:cNvPr>
          <p:cNvPicPr>
            <a:picLocks noChangeAspect="1"/>
          </p:cNvPicPr>
          <p:nvPr/>
        </p:nvPicPr>
        <p:blipFill>
          <a:blip r:embed="rId8"/>
          <a:stretch>
            <a:fillRect/>
          </a:stretch>
        </p:blipFill>
        <p:spPr>
          <a:xfrm>
            <a:off x="4140023" y="5636721"/>
            <a:ext cx="228083" cy="136494"/>
          </a:xfrm>
          <a:prstGeom prst="rect">
            <a:avLst/>
          </a:prstGeom>
        </p:spPr>
      </p:pic>
      <p:pic>
        <p:nvPicPr>
          <p:cNvPr id="57" name="Picture 56">
            <a:extLst>
              <a:ext uri="{FF2B5EF4-FFF2-40B4-BE49-F238E27FC236}">
                <a16:creationId xmlns:a16="http://schemas.microsoft.com/office/drawing/2014/main" id="{359A36B7-5CC0-48D6-9923-B66B4D50D726}"/>
              </a:ext>
            </a:extLst>
          </p:cNvPr>
          <p:cNvPicPr>
            <a:picLocks noChangeAspect="1"/>
          </p:cNvPicPr>
          <p:nvPr/>
        </p:nvPicPr>
        <p:blipFill>
          <a:blip r:embed="rId9"/>
          <a:stretch>
            <a:fillRect/>
          </a:stretch>
        </p:blipFill>
        <p:spPr>
          <a:xfrm>
            <a:off x="4424956" y="5490587"/>
            <a:ext cx="572661" cy="381774"/>
          </a:xfrm>
          <a:prstGeom prst="rect">
            <a:avLst/>
          </a:prstGeom>
        </p:spPr>
      </p:pic>
      <p:pic>
        <p:nvPicPr>
          <p:cNvPr id="58" name="Picture 57">
            <a:extLst>
              <a:ext uri="{FF2B5EF4-FFF2-40B4-BE49-F238E27FC236}">
                <a16:creationId xmlns:a16="http://schemas.microsoft.com/office/drawing/2014/main" id="{AB9A0CE6-4666-4C52-8E02-1326A4B0B027}"/>
              </a:ext>
            </a:extLst>
          </p:cNvPr>
          <p:cNvPicPr>
            <a:picLocks noChangeAspect="1"/>
          </p:cNvPicPr>
          <p:nvPr/>
        </p:nvPicPr>
        <p:blipFill>
          <a:blip r:embed="rId10"/>
          <a:stretch>
            <a:fillRect/>
          </a:stretch>
        </p:blipFill>
        <p:spPr>
          <a:xfrm>
            <a:off x="3599106" y="5760423"/>
            <a:ext cx="644284" cy="154024"/>
          </a:xfrm>
          <a:prstGeom prst="rect">
            <a:avLst/>
          </a:prstGeom>
        </p:spPr>
      </p:pic>
      <p:pic>
        <p:nvPicPr>
          <p:cNvPr id="59" name="Picture 58">
            <a:extLst>
              <a:ext uri="{FF2B5EF4-FFF2-40B4-BE49-F238E27FC236}">
                <a16:creationId xmlns:a16="http://schemas.microsoft.com/office/drawing/2014/main" id="{EECA7B95-F1BF-401C-81C4-6E904F7AA370}"/>
              </a:ext>
            </a:extLst>
          </p:cNvPr>
          <p:cNvPicPr>
            <a:picLocks noChangeAspect="1"/>
          </p:cNvPicPr>
          <p:nvPr/>
        </p:nvPicPr>
        <p:blipFill>
          <a:blip r:embed="rId11"/>
          <a:stretch>
            <a:fillRect/>
          </a:stretch>
        </p:blipFill>
        <p:spPr>
          <a:xfrm>
            <a:off x="4243562" y="5623590"/>
            <a:ext cx="834188" cy="441702"/>
          </a:xfrm>
          <a:prstGeom prst="rect">
            <a:avLst/>
          </a:prstGeom>
        </p:spPr>
      </p:pic>
      <p:cxnSp>
        <p:nvCxnSpPr>
          <p:cNvPr id="60" name="Straight Connector 59">
            <a:extLst>
              <a:ext uri="{FF2B5EF4-FFF2-40B4-BE49-F238E27FC236}">
                <a16:creationId xmlns:a16="http://schemas.microsoft.com/office/drawing/2014/main" id="{EFE20EA5-8EAF-41FC-999C-C97BFEBDF24F}"/>
              </a:ext>
            </a:extLst>
          </p:cNvPr>
          <p:cNvCxnSpPr>
            <a:cxnSpLocks/>
          </p:cNvCxnSpPr>
          <p:nvPr/>
        </p:nvCxnSpPr>
        <p:spPr>
          <a:xfrm>
            <a:off x="5073966" y="6005651"/>
            <a:ext cx="0" cy="274320"/>
          </a:xfrm>
          <a:prstGeom prst="line">
            <a:avLst/>
          </a:prstGeom>
          <a:ln w="12700">
            <a:solidFill>
              <a:srgbClr val="EFF4FF"/>
            </a:solidFill>
            <a:prstDash val="solid"/>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A23CF5E8-6A6E-4A9C-8273-525DBE25D1B6}"/>
              </a:ext>
            </a:extLst>
          </p:cNvPr>
          <p:cNvCxnSpPr>
            <a:cxnSpLocks/>
          </p:cNvCxnSpPr>
          <p:nvPr/>
        </p:nvCxnSpPr>
        <p:spPr>
          <a:xfrm>
            <a:off x="7720907" y="6005651"/>
            <a:ext cx="0" cy="274320"/>
          </a:xfrm>
          <a:prstGeom prst="line">
            <a:avLst/>
          </a:prstGeom>
          <a:ln w="12700">
            <a:solidFill>
              <a:srgbClr val="EFF4FF"/>
            </a:solidFill>
            <a:prstDash val="solid"/>
          </a:ln>
        </p:spPr>
        <p:style>
          <a:lnRef idx="1">
            <a:schemeClr val="accent1"/>
          </a:lnRef>
          <a:fillRef idx="0">
            <a:schemeClr val="accent1"/>
          </a:fillRef>
          <a:effectRef idx="0">
            <a:schemeClr val="accent1"/>
          </a:effectRef>
          <a:fontRef idx="minor">
            <a:schemeClr val="tx1"/>
          </a:fontRef>
        </p:style>
      </p:cxnSp>
      <p:pic>
        <p:nvPicPr>
          <p:cNvPr id="62" name="Picture 61">
            <a:extLst>
              <a:ext uri="{FF2B5EF4-FFF2-40B4-BE49-F238E27FC236}">
                <a16:creationId xmlns:a16="http://schemas.microsoft.com/office/drawing/2014/main" id="{6FE280F3-0631-4EDE-927C-1818F4DA23B3}"/>
              </a:ext>
            </a:extLst>
          </p:cNvPr>
          <p:cNvPicPr>
            <a:picLocks noChangeAspect="1"/>
          </p:cNvPicPr>
          <p:nvPr/>
        </p:nvPicPr>
        <p:blipFill>
          <a:blip r:embed="rId12"/>
          <a:stretch>
            <a:fillRect/>
          </a:stretch>
        </p:blipFill>
        <p:spPr>
          <a:xfrm>
            <a:off x="3162071" y="5704968"/>
            <a:ext cx="364076" cy="191650"/>
          </a:xfrm>
          <a:prstGeom prst="rect">
            <a:avLst/>
          </a:prstGeom>
        </p:spPr>
      </p:pic>
      <p:sp>
        <p:nvSpPr>
          <p:cNvPr id="63" name="TextBox 62">
            <a:extLst>
              <a:ext uri="{FF2B5EF4-FFF2-40B4-BE49-F238E27FC236}">
                <a16:creationId xmlns:a16="http://schemas.microsoft.com/office/drawing/2014/main" id="{761DB9E3-9508-464F-B572-7DADE548E047}"/>
              </a:ext>
            </a:extLst>
          </p:cNvPr>
          <p:cNvSpPr txBox="1"/>
          <p:nvPr/>
        </p:nvSpPr>
        <p:spPr>
          <a:xfrm>
            <a:off x="3346937" y="3066649"/>
            <a:ext cx="616586" cy="246221"/>
          </a:xfrm>
          <a:prstGeom prst="rect">
            <a:avLst/>
          </a:prstGeom>
          <a:noFill/>
        </p:spPr>
        <p:txBody>
          <a:bodyPr wrap="square">
            <a:spAutoFit/>
          </a:bodyPr>
          <a:lstStyle/>
          <a:p>
            <a:pPr marL="0" marR="0" lvl="0" indent="0" defTabSz="685788" rtl="0" eaLnBrk="1" fontAlgn="auto" latinLnBrk="0" hangingPunct="1">
              <a:lnSpc>
                <a:spcPct val="100000"/>
              </a:lnSpc>
              <a:spcBef>
                <a:spcPts val="400"/>
              </a:spcBef>
              <a:spcAft>
                <a:spcPts val="0"/>
              </a:spcAft>
              <a:buClrTx/>
              <a:buSzTx/>
              <a:buFontTx/>
              <a:buNone/>
              <a:tabLst/>
              <a:defRPr/>
            </a:pPr>
            <a:r>
              <a:rPr kumimoji="0" lang="en-US" sz="1000" b="1" i="1"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GitHub</a:t>
            </a:r>
          </a:p>
        </p:txBody>
      </p:sp>
      <p:sp>
        <p:nvSpPr>
          <p:cNvPr id="64" name="TextBox 63">
            <a:extLst>
              <a:ext uri="{FF2B5EF4-FFF2-40B4-BE49-F238E27FC236}">
                <a16:creationId xmlns:a16="http://schemas.microsoft.com/office/drawing/2014/main" id="{64892028-E4D2-4855-BDC0-5235AC76F88F}"/>
              </a:ext>
            </a:extLst>
          </p:cNvPr>
          <p:cNvSpPr txBox="1"/>
          <p:nvPr/>
        </p:nvSpPr>
        <p:spPr>
          <a:xfrm>
            <a:off x="5371560" y="6488446"/>
            <a:ext cx="1570943" cy="184666"/>
          </a:xfrm>
          <a:prstGeom prst="rect">
            <a:avLst/>
          </a:prstGeom>
          <a:noFill/>
        </p:spPr>
        <p:txBody>
          <a:bodyPr wrap="none" lIns="0" tIns="0" rIns="0" bIns="0" rtlCol="0">
            <a:spAutoFit/>
          </a:bodyPr>
          <a:lstStyle>
            <a:defPPr>
              <a:defRPr lang="en-US"/>
            </a:defPPr>
            <a:lvl1pPr marR="0" lvl="0" indent="0" fontAlgn="auto">
              <a:lnSpc>
                <a:spcPct val="100000"/>
              </a:lnSpc>
              <a:spcBef>
                <a:spcPts val="600"/>
              </a:spcBef>
              <a:spcAft>
                <a:spcPts val="0"/>
              </a:spcAft>
              <a:buClrTx/>
              <a:buSzPct val="100000"/>
              <a:buFontTx/>
              <a:buNone/>
              <a:tabLst/>
              <a:defRPr kumimoji="0" sz="1050" b="0" u="none" strike="noStrike" cap="none" spc="0" normalizeH="0" baseline="0">
                <a:ln>
                  <a:noFill/>
                </a:ln>
                <a:solidFill>
                  <a:srgbClr val="007CB0"/>
                </a:solidFill>
                <a:effectLst/>
                <a:uLnTx/>
                <a:uFillTx/>
                <a:latin typeface="Open Sans" panose="020B0606030504020204" pitchFamily="34" charset="0"/>
                <a:ea typeface="Open Sans" panose="020B0606030504020204" pitchFamily="34" charset="0"/>
                <a:cs typeface="Open Sans" panose="020B0606030504020204" pitchFamily="34" charset="0"/>
              </a:defRPr>
            </a:lvl1pPr>
          </a:lstStyle>
          <a:p>
            <a:r>
              <a:rPr lang="en-US" sz="1200" i="1" baseline="30000">
                <a:solidFill>
                  <a:schemeClr val="tx1"/>
                </a:solidFill>
              </a:rPr>
              <a:t>1</a:t>
            </a:r>
            <a:r>
              <a:rPr lang="en-US" sz="1200" i="1">
                <a:solidFill>
                  <a:schemeClr val="tx1"/>
                </a:solidFill>
              </a:rPr>
              <a:t>FM: Foundation Model</a:t>
            </a:r>
          </a:p>
        </p:txBody>
      </p:sp>
      <p:sp>
        <p:nvSpPr>
          <p:cNvPr id="65" name="Rectangle: Rounded Corners 64">
            <a:extLst>
              <a:ext uri="{FF2B5EF4-FFF2-40B4-BE49-F238E27FC236}">
                <a16:creationId xmlns:a16="http://schemas.microsoft.com/office/drawing/2014/main" id="{C61F8AFB-0554-4336-A43F-A321161DFB02}"/>
              </a:ext>
            </a:extLst>
          </p:cNvPr>
          <p:cNvSpPr/>
          <p:nvPr/>
        </p:nvSpPr>
        <p:spPr bwMode="gray">
          <a:xfrm>
            <a:off x="4521382" y="1714036"/>
            <a:ext cx="3503337" cy="483796"/>
          </a:xfrm>
          <a:prstGeom prst="roundRect">
            <a:avLst/>
          </a:prstGeom>
          <a:gradFill>
            <a:gsLst>
              <a:gs pos="885">
                <a:schemeClr val="accent3">
                  <a:lumMod val="20000"/>
                  <a:lumOff val="80000"/>
                </a:schemeClr>
              </a:gs>
              <a:gs pos="51000">
                <a:srgbClr val="A0D6DD"/>
              </a:gs>
              <a:gs pos="49000">
                <a:schemeClr val="accent2">
                  <a:lumMod val="20000"/>
                  <a:lumOff val="80000"/>
                </a:schemeClr>
              </a:gs>
            </a:gsLst>
            <a:lin ang="0" scaled="1"/>
          </a:gra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n-US" sz="1600" b="1" i="0" u="none" strike="noStrike" kern="1200" cap="none" spc="0" normalizeH="0" baseline="0" noProof="0">
                <a:ln>
                  <a:noFill/>
                </a:ln>
                <a:solidFill>
                  <a:srgbClr val="53565A"/>
                </a:solidFill>
                <a:effectLst/>
                <a:uLnTx/>
                <a:uFillTx/>
                <a:latin typeface="Open Sans" panose="020B0606030504020204" pitchFamily="34" charset="0"/>
                <a:ea typeface="Open Sans" panose="020B0606030504020204" pitchFamily="34" charset="0"/>
                <a:cs typeface="Open Sans" panose="020B0606030504020204" pitchFamily="34" charset="0"/>
              </a:rPr>
              <a:t>Accelerating Growth</a:t>
            </a:r>
          </a:p>
        </p:txBody>
      </p:sp>
      <p:pic>
        <p:nvPicPr>
          <p:cNvPr id="66" name="Picture 65">
            <a:extLst>
              <a:ext uri="{FF2B5EF4-FFF2-40B4-BE49-F238E27FC236}">
                <a16:creationId xmlns:a16="http://schemas.microsoft.com/office/drawing/2014/main" id="{600CAC34-49CF-430E-80B0-854DFACEE9CB}"/>
              </a:ext>
            </a:extLst>
          </p:cNvPr>
          <p:cNvPicPr>
            <a:picLocks noChangeAspect="1"/>
          </p:cNvPicPr>
          <p:nvPr/>
        </p:nvPicPr>
        <p:blipFill>
          <a:blip r:embed="rId3"/>
          <a:stretch>
            <a:fillRect/>
          </a:stretch>
        </p:blipFill>
        <p:spPr>
          <a:xfrm>
            <a:off x="6592379" y="2562540"/>
            <a:ext cx="303808" cy="170892"/>
          </a:xfrm>
          <a:prstGeom prst="rect">
            <a:avLst/>
          </a:prstGeom>
        </p:spPr>
      </p:pic>
      <p:sp>
        <p:nvSpPr>
          <p:cNvPr id="67" name="TextBox 66">
            <a:extLst>
              <a:ext uri="{FF2B5EF4-FFF2-40B4-BE49-F238E27FC236}">
                <a16:creationId xmlns:a16="http://schemas.microsoft.com/office/drawing/2014/main" id="{511E8E17-5863-4A0C-AF8F-BE857C255A5F}"/>
              </a:ext>
            </a:extLst>
          </p:cNvPr>
          <p:cNvSpPr txBox="1"/>
          <p:nvPr/>
        </p:nvSpPr>
        <p:spPr>
          <a:xfrm>
            <a:off x="6863619" y="2540866"/>
            <a:ext cx="917101" cy="779701"/>
          </a:xfrm>
          <a:prstGeom prst="rect">
            <a:avLst/>
          </a:prstGeom>
          <a:noFill/>
        </p:spPr>
        <p:txBody>
          <a:bodyPr wrap="square" lIns="91440" tIns="45720" rIns="91440" bIns="45720" anchor="t">
            <a:spAutoFit/>
          </a:bodyPr>
          <a:lstStyle>
            <a:defPPr>
              <a:defRPr lang="en-US"/>
            </a:defPPr>
            <a:lvl1pPr marR="0" lvl="0" indent="0" algn="ctr" defTabSz="685788" fontAlgn="auto">
              <a:lnSpc>
                <a:spcPct val="100000"/>
              </a:lnSpc>
              <a:spcBef>
                <a:spcPts val="400"/>
              </a:spcBef>
              <a:spcAft>
                <a:spcPts val="0"/>
              </a:spcAft>
              <a:buClrTx/>
              <a:buSzTx/>
              <a:buFontTx/>
              <a:buNone/>
              <a:tabLst/>
              <a:defRPr kumimoji="0" sz="1000" b="1" i="1" u="none" strike="noStrike" cap="none" spc="0" normalizeH="0" baseline="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defRPr>
            </a:lvl1pPr>
          </a:lstStyle>
          <a:p>
            <a:pPr marL="0" marR="0" lvl="0" indent="0" algn="l" defTabSz="685788" rtl="0" eaLnBrk="1" fontAlgn="auto" latinLnBrk="0" hangingPunct="1">
              <a:lnSpc>
                <a:spcPct val="100000"/>
              </a:lnSpc>
              <a:spcBef>
                <a:spcPts val="400"/>
              </a:spcBef>
              <a:spcAft>
                <a:spcPts val="0"/>
              </a:spcAft>
              <a:buClrTx/>
              <a:buSzTx/>
              <a:buFontTx/>
              <a:buNone/>
              <a:tabLst/>
              <a:defRPr/>
            </a:pPr>
            <a:r>
              <a:rPr kumimoji="0" lang="en-US" sz="1000" b="1" i="1" u="none" strike="noStrike" kern="1200" cap="none" spc="0" normalizeH="0" baseline="0" noProof="0">
                <a:ln>
                  <a:noFill/>
                </a:ln>
                <a:effectLst/>
                <a:uLnTx/>
                <a:uFillTx/>
                <a:latin typeface="Open Sans"/>
                <a:ea typeface="Open Sans"/>
                <a:cs typeface="Open Sans"/>
              </a:rPr>
              <a:t>NVIDIA</a:t>
            </a:r>
            <a:endParaRPr lang="en-US" b="0"/>
          </a:p>
          <a:p>
            <a:pPr algn="l">
              <a:defRPr/>
            </a:pPr>
            <a:endParaRPr lang="en-US" sz="1800">
              <a:latin typeface="Open Sans"/>
              <a:ea typeface="Open Sans"/>
              <a:cs typeface="Open Sans"/>
            </a:endParaRPr>
          </a:p>
          <a:p>
            <a:pPr marL="0" marR="0" lvl="0" indent="0" algn="l" defTabSz="685788" rtl="0" eaLnBrk="1" fontAlgn="auto" latinLnBrk="0" hangingPunct="1">
              <a:lnSpc>
                <a:spcPct val="100000"/>
              </a:lnSpc>
              <a:spcBef>
                <a:spcPts val="400"/>
              </a:spcBef>
              <a:spcAft>
                <a:spcPts val="0"/>
              </a:spcAft>
              <a:buClrTx/>
              <a:buSzTx/>
              <a:buFontTx/>
              <a:buNone/>
              <a:tabLst/>
              <a:defRPr/>
            </a:pPr>
            <a:r>
              <a:rPr kumimoji="0" lang="en-US" sz="1000" b="1" i="1" u="none" strike="noStrike" kern="1200" cap="none" spc="0" normalizeH="0" baseline="0" noProof="0" err="1">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OpenAI</a:t>
            </a:r>
            <a:endParaRPr kumimoji="0" lang="en-US" sz="1000" b="1" i="1"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pic>
        <p:nvPicPr>
          <p:cNvPr id="68" name="Picture 2" descr="Open Ai Logo PNG Vectors Free Download">
            <a:extLst>
              <a:ext uri="{FF2B5EF4-FFF2-40B4-BE49-F238E27FC236}">
                <a16:creationId xmlns:a16="http://schemas.microsoft.com/office/drawing/2014/main" id="{02077CE6-D253-4358-8FD2-E9F9B14555D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59193" y="3119266"/>
            <a:ext cx="173209" cy="175550"/>
          </a:xfrm>
          <a:prstGeom prst="rect">
            <a:avLst/>
          </a:prstGeom>
          <a:noFill/>
          <a:extLst>
            <a:ext uri="{909E8E84-426E-40DD-AFC4-6F175D3DCCD1}">
              <a14:hiddenFill xmlns:a14="http://schemas.microsoft.com/office/drawing/2010/main">
                <a:solidFill>
                  <a:srgbClr val="FFFFFF"/>
                </a:solidFill>
              </a14:hiddenFill>
            </a:ext>
          </a:extLst>
        </p:spPr>
      </p:pic>
      <p:pic>
        <p:nvPicPr>
          <p:cNvPr id="70" name="Picture 4">
            <a:extLst>
              <a:ext uri="{FF2B5EF4-FFF2-40B4-BE49-F238E27FC236}">
                <a16:creationId xmlns:a16="http://schemas.microsoft.com/office/drawing/2014/main" id="{2F72B2AF-B754-40BE-8069-91FE84906693}"/>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149846" y="3052599"/>
            <a:ext cx="274320" cy="274320"/>
          </a:xfrm>
          <a:prstGeom prst="rect">
            <a:avLst/>
          </a:prstGeom>
          <a:noFill/>
          <a:extLst>
            <a:ext uri="{909E8E84-426E-40DD-AFC4-6F175D3DCCD1}">
              <a14:hiddenFill xmlns:a14="http://schemas.microsoft.com/office/drawing/2010/main">
                <a:solidFill>
                  <a:srgbClr val="FFFFFF"/>
                </a:solidFill>
              </a14:hiddenFill>
            </a:ext>
          </a:extLst>
        </p:spPr>
      </p:pic>
      <p:pic>
        <p:nvPicPr>
          <p:cNvPr id="71" name="Picture 2" descr="Microsoft Unlocked">
            <a:extLst>
              <a:ext uri="{FF2B5EF4-FFF2-40B4-BE49-F238E27FC236}">
                <a16:creationId xmlns:a16="http://schemas.microsoft.com/office/drawing/2014/main" id="{6EBF1A9A-FCAE-4785-8339-E8BB1C81E427}"/>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l="9101" t="25689" r="10265" b="22234"/>
          <a:stretch/>
        </p:blipFill>
        <p:spPr bwMode="auto">
          <a:xfrm>
            <a:off x="2512496" y="2530289"/>
            <a:ext cx="572417" cy="165043"/>
          </a:xfrm>
          <a:prstGeom prst="rect">
            <a:avLst/>
          </a:prstGeom>
          <a:noFill/>
          <a:extLst>
            <a:ext uri="{909E8E84-426E-40DD-AFC4-6F175D3DCCD1}">
              <a14:hiddenFill xmlns:a14="http://schemas.microsoft.com/office/drawing/2010/main">
                <a:solidFill>
                  <a:srgbClr val="FFFFFF"/>
                </a:solidFill>
              </a14:hiddenFill>
            </a:ext>
          </a:extLst>
        </p:spPr>
      </p:pic>
      <p:cxnSp>
        <p:nvCxnSpPr>
          <p:cNvPr id="72" name="Connector: Elbow 71">
            <a:extLst>
              <a:ext uri="{FF2B5EF4-FFF2-40B4-BE49-F238E27FC236}">
                <a16:creationId xmlns:a16="http://schemas.microsoft.com/office/drawing/2014/main" id="{669288D8-7896-4213-B901-82D5E41CD9CD}"/>
              </a:ext>
            </a:extLst>
          </p:cNvPr>
          <p:cNvCxnSpPr>
            <a:cxnSpLocks/>
            <a:endCxn id="70" idx="1"/>
          </p:cNvCxnSpPr>
          <p:nvPr/>
        </p:nvCxnSpPr>
        <p:spPr>
          <a:xfrm rot="16200000" flipH="1">
            <a:off x="2660386" y="2700299"/>
            <a:ext cx="494428" cy="484492"/>
          </a:xfrm>
          <a:prstGeom prst="bentConnector2">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772537D8-CFCD-4BF2-B69C-C533EBE4D2EB}"/>
              </a:ext>
            </a:extLst>
          </p:cNvPr>
          <p:cNvSpPr txBox="1"/>
          <p:nvPr/>
        </p:nvSpPr>
        <p:spPr>
          <a:xfrm>
            <a:off x="2729057" y="3080549"/>
            <a:ext cx="286209" cy="107722"/>
          </a:xfrm>
          <a:prstGeom prst="rect">
            <a:avLst/>
          </a:prstGeom>
          <a:noFill/>
        </p:spPr>
        <p:txBody>
          <a:bodyPr wrap="square" lIns="0" tIns="0" rIns="0" bIns="0" rtlCol="0">
            <a:spAutoFit/>
          </a:bodyPr>
          <a:lstStyle/>
          <a:p>
            <a:pPr>
              <a:spcBef>
                <a:spcPts val="600"/>
              </a:spcBef>
              <a:buSzPct val="100000"/>
            </a:pPr>
            <a:r>
              <a:rPr lang="en-US" sz="700" i="1">
                <a:solidFill>
                  <a:srgbClr val="313131"/>
                </a:solidFill>
                <a:latin typeface="Open Sans" panose="020B0606030504020204" pitchFamily="34" charset="0"/>
                <a:ea typeface="Open Sans" panose="020B0606030504020204" pitchFamily="34" charset="0"/>
                <a:cs typeface="Open Sans" panose="020B0606030504020204" pitchFamily="34" charset="0"/>
              </a:rPr>
              <a:t>Owns</a:t>
            </a:r>
          </a:p>
        </p:txBody>
      </p:sp>
      <p:cxnSp>
        <p:nvCxnSpPr>
          <p:cNvPr id="74" name="Connector: Elbow 73">
            <a:extLst>
              <a:ext uri="{FF2B5EF4-FFF2-40B4-BE49-F238E27FC236}">
                <a16:creationId xmlns:a16="http://schemas.microsoft.com/office/drawing/2014/main" id="{DE69D456-70F6-433E-A6F1-D35BCC68B0E7}"/>
              </a:ext>
            </a:extLst>
          </p:cNvPr>
          <p:cNvCxnSpPr>
            <a:cxnSpLocks/>
            <a:stCxn id="71" idx="2"/>
            <a:endCxn id="47" idx="1"/>
          </p:cNvCxnSpPr>
          <p:nvPr/>
        </p:nvCxnSpPr>
        <p:spPr>
          <a:xfrm rot="16200000" flipH="1">
            <a:off x="2857226" y="2636810"/>
            <a:ext cx="255234" cy="372277"/>
          </a:xfrm>
          <a:prstGeom prst="bentConnector2">
            <a:avLst/>
          </a:prstGeom>
          <a:ln>
            <a:solidFill>
              <a:schemeClr val="tx2"/>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43D29235-0C13-4CE2-8CC3-17DE129573E8}"/>
              </a:ext>
            </a:extLst>
          </p:cNvPr>
          <p:cNvSpPr txBox="1"/>
          <p:nvPr/>
        </p:nvSpPr>
        <p:spPr>
          <a:xfrm>
            <a:off x="2841797" y="2724747"/>
            <a:ext cx="562586" cy="107722"/>
          </a:xfrm>
          <a:prstGeom prst="rect">
            <a:avLst/>
          </a:prstGeom>
          <a:noFill/>
        </p:spPr>
        <p:txBody>
          <a:bodyPr wrap="square" lIns="0" tIns="0" rIns="0" bIns="0" rtlCol="0">
            <a:spAutoFit/>
          </a:bodyPr>
          <a:lstStyle/>
          <a:p>
            <a:pPr>
              <a:spcBef>
                <a:spcPts val="600"/>
              </a:spcBef>
              <a:buSzPct val="100000"/>
            </a:pPr>
            <a:r>
              <a:rPr lang="en-US" sz="700" i="1">
                <a:solidFill>
                  <a:srgbClr val="313131"/>
                </a:solidFill>
                <a:latin typeface="Open Sans" panose="020B0606030504020204" pitchFamily="34" charset="0"/>
                <a:ea typeface="Open Sans" panose="020B0606030504020204" pitchFamily="34" charset="0"/>
                <a:cs typeface="Open Sans" panose="020B0606030504020204" pitchFamily="34" charset="0"/>
              </a:rPr>
              <a:t>Invests in</a:t>
            </a:r>
          </a:p>
        </p:txBody>
      </p:sp>
      <p:pic>
        <p:nvPicPr>
          <p:cNvPr id="1026" name="Picture 2">
            <a:extLst>
              <a:ext uri="{FF2B5EF4-FFF2-40B4-BE49-F238E27FC236}">
                <a16:creationId xmlns:a16="http://schemas.microsoft.com/office/drawing/2014/main" id="{50E0E7CD-77AD-4DB8-93D7-90991C58B96D}"/>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615439" y="2838438"/>
            <a:ext cx="742950" cy="20955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4">
            <a:extLst>
              <a:ext uri="{FF2B5EF4-FFF2-40B4-BE49-F238E27FC236}">
                <a16:creationId xmlns:a16="http://schemas.microsoft.com/office/drawing/2014/main" id="{D3F0C73B-5438-6E29-1B82-A950158F833E}"/>
              </a:ext>
            </a:extLst>
          </p:cNvPr>
          <p:cNvSpPr txBox="1">
            <a:spLocks/>
          </p:cNvSpPr>
          <p:nvPr/>
        </p:nvSpPr>
        <p:spPr bwMode="gray">
          <a:xfrm>
            <a:off x="440404" y="410867"/>
            <a:ext cx="11252200" cy="451866"/>
          </a:xfrm>
          <a:prstGeom prst="rect">
            <a:avLst/>
          </a:prstGeom>
        </p:spPr>
        <p:txBody>
          <a:bodyPr vert="horz" lIns="0" tIns="0" rIns="0" bIns="0" rtlCol="0" anchor="t" anchorCtr="0">
            <a:noAutofit/>
          </a:bodyPr>
          <a:lstStyle>
            <a:lvl1pPr algn="l" defTabSz="685800" rtl="0" eaLnBrk="1" latinLnBrk="0" hangingPunct="1">
              <a:spcBef>
                <a:spcPct val="0"/>
              </a:spcBef>
              <a:buNone/>
              <a:defRPr sz="2000" kern="1200">
                <a:solidFill>
                  <a:schemeClr val="tx1"/>
                </a:solidFill>
                <a:latin typeface="+mn-lt"/>
                <a:ea typeface="+mj-ea"/>
                <a:cs typeface="Calibri Light" panose="020F0302020204030204" pitchFamily="34" charset="0"/>
              </a:defRPr>
            </a:lvl1pPr>
          </a:lstStyle>
          <a:p>
            <a:r>
              <a:rPr lang="en-US" dirty="0">
                <a:latin typeface="Open Sans Semibold"/>
                <a:ea typeface="Open Sans Semibold"/>
                <a:cs typeface="Open Sans Semibold"/>
              </a:rPr>
              <a:t>Generative AI Market Plays - GPS</a:t>
            </a:r>
          </a:p>
        </p:txBody>
      </p:sp>
    </p:spTree>
    <p:extLst>
      <p:ext uri="{BB962C8B-B14F-4D97-AF65-F5344CB8AC3E}">
        <p14:creationId xmlns:p14="http://schemas.microsoft.com/office/powerpoint/2010/main" val="1760431789"/>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907F6BE4-122F-D1EA-7A93-256CE61F0521}"/>
              </a:ext>
            </a:extLst>
          </p:cNvPr>
          <p:cNvSpPr txBox="1">
            <a:spLocks/>
          </p:cNvSpPr>
          <p:nvPr/>
        </p:nvSpPr>
        <p:spPr>
          <a:xfrm>
            <a:off x="469900" y="2476500"/>
            <a:ext cx="6807200" cy="1933575"/>
          </a:xfrm>
          <a:prstGeom prst="rect">
            <a:avLst/>
          </a:prstGeom>
        </p:spPr>
        <p:txBody>
          <a:bodyPr/>
          <a:lstStyle>
            <a:lvl1pPr algn="l" defTabSz="685788" rtl="0" eaLnBrk="1" latinLnBrk="0" hangingPunct="1">
              <a:spcBef>
                <a:spcPct val="0"/>
              </a:spcBef>
              <a:buNone/>
              <a:defRPr sz="2100" kern="1200">
                <a:solidFill>
                  <a:schemeClr val="tx1"/>
                </a:solidFill>
                <a:latin typeface="+mn-lt"/>
                <a:ea typeface="+mj-ea"/>
                <a:cs typeface="Calibri Light" panose="020F0302020204030204" pitchFamily="34" charset="0"/>
              </a:defRPr>
            </a:lvl1pPr>
          </a:lstStyle>
          <a:p>
            <a:pPr marL="0" marR="0" lvl="0" indent="0" algn="l" defTabSz="685788" rtl="0" eaLnBrk="1" fontAlgn="auto" latinLnBrk="0" hangingPunct="1">
              <a:lnSpc>
                <a:spcPct val="100000"/>
              </a:lnSpc>
              <a:spcBef>
                <a:spcPct val="0"/>
              </a:spcBef>
              <a:spcAft>
                <a:spcPts val="0"/>
              </a:spcAft>
              <a:buClrTx/>
              <a:buSzTx/>
              <a:buFontTx/>
              <a:buNone/>
              <a:tabLst/>
              <a:defRPr/>
            </a:pPr>
            <a:r>
              <a:rPr kumimoji="0" lang="en-US" sz="4000" b="0" i="1" u="none" strike="noStrike" kern="1200" cap="none" spc="0" normalizeH="0" baseline="0" noProof="0">
                <a:ln>
                  <a:noFill/>
                </a:ln>
                <a:solidFill>
                  <a:srgbClr val="0D8390">
                    <a:lumMod val="20000"/>
                    <a:lumOff val="80000"/>
                  </a:srgbClr>
                </a:solidFill>
                <a:effectLst/>
                <a:uLnTx/>
                <a:uFillTx/>
                <a:latin typeface="Open Sans" panose="020B0606030504020204" pitchFamily="34" charset="0"/>
                <a:ea typeface="+mj-ea"/>
                <a:cs typeface="Calibri Light" panose="020F0302020204030204" pitchFamily="34" charset="0"/>
              </a:rPr>
              <a:t>For all questions and inquires, contact:</a:t>
            </a:r>
            <a:r>
              <a:rPr kumimoji="0" lang="en-US" sz="3200" b="0" i="1" u="none" strike="noStrike" kern="1200" cap="none" spc="0" normalizeH="0" baseline="0" noProof="0">
                <a:ln>
                  <a:noFill/>
                </a:ln>
                <a:solidFill>
                  <a:prstClr val="white"/>
                </a:solidFill>
                <a:effectLst/>
                <a:uLnTx/>
                <a:uFillTx/>
                <a:latin typeface="Open Sans" panose="020B0606030504020204" pitchFamily="34" charset="0"/>
                <a:ea typeface="+mj-ea"/>
                <a:cs typeface="Calibri Light" panose="020F0302020204030204" pitchFamily="34" charset="0"/>
              </a:rPr>
              <a:t> </a:t>
            </a:r>
          </a:p>
          <a:p>
            <a:pPr marL="0" marR="0" lvl="0" indent="0" algn="l" defTabSz="685788" rtl="0" eaLnBrk="1" fontAlgn="auto" latinLnBrk="0" hangingPunct="1">
              <a:lnSpc>
                <a:spcPct val="100000"/>
              </a:lnSpc>
              <a:spcBef>
                <a:spcPct val="0"/>
              </a:spcBef>
              <a:spcAft>
                <a:spcPts val="0"/>
              </a:spcAft>
              <a:buClrTx/>
              <a:buSzTx/>
              <a:buFontTx/>
              <a:buNone/>
              <a:tabLst/>
              <a:defRPr/>
            </a:pPr>
            <a:r>
              <a:rPr kumimoji="0" lang="en-US" sz="3200" b="0" i="1" u="none" strike="noStrike" kern="1200" cap="none" spc="0" normalizeH="0" baseline="0" noProof="0">
                <a:ln>
                  <a:noFill/>
                </a:ln>
                <a:solidFill>
                  <a:prstClr val="white"/>
                </a:solidFill>
                <a:effectLst/>
                <a:uLnTx/>
                <a:uFillTx/>
                <a:latin typeface="Open Sans" panose="020B0606030504020204" pitchFamily="34" charset="0"/>
                <a:ea typeface="+mj-ea"/>
                <a:cs typeface="Calibri Light" panose="020F0302020204030204" pitchFamily="34" charset="0"/>
                <a:hlinkClick r:id="rId2"/>
              </a:rPr>
              <a:t>Global Generative AI Clearinghouse</a:t>
            </a:r>
            <a:endParaRPr kumimoji="0" lang="en-US" sz="3200" b="0" i="1" u="none" strike="noStrike" kern="1200" cap="none" spc="0" normalizeH="0" baseline="0" noProof="0">
              <a:ln>
                <a:noFill/>
              </a:ln>
              <a:solidFill>
                <a:prstClr val="white"/>
              </a:solidFill>
              <a:effectLst/>
              <a:uLnTx/>
              <a:uFillTx/>
              <a:latin typeface="Open Sans" panose="020B0606030504020204" pitchFamily="34" charset="0"/>
              <a:ea typeface="+mj-ea"/>
              <a:cs typeface="Calibri Light" panose="020F0302020204030204" pitchFamily="34" charset="0"/>
            </a:endParaRPr>
          </a:p>
        </p:txBody>
      </p:sp>
      <p:pic>
        <p:nvPicPr>
          <p:cNvPr id="4" name="Picture 3">
            <a:extLst>
              <a:ext uri="{FF2B5EF4-FFF2-40B4-BE49-F238E27FC236}">
                <a16:creationId xmlns:a16="http://schemas.microsoft.com/office/drawing/2014/main" id="{4E281F33-D126-0133-65E6-4ABC24FE1CB8}"/>
              </a:ext>
            </a:extLst>
          </p:cNvPr>
          <p:cNvPicPr>
            <a:picLocks noChangeAspect="1"/>
          </p:cNvPicPr>
          <p:nvPr/>
        </p:nvPicPr>
        <p:blipFill rotWithShape="1">
          <a:blip r:embed="rId3">
            <a:alphaModFix amt="78000"/>
            <a:extLst>
              <a:ext uri="{28A0092B-C50C-407E-A947-70E740481C1C}">
                <a14:useLocalDpi xmlns:a14="http://schemas.microsoft.com/office/drawing/2010/main" val="0"/>
              </a:ext>
            </a:extLst>
          </a:blip>
          <a:srcRect/>
          <a:stretch/>
        </p:blipFill>
        <p:spPr>
          <a:xfrm>
            <a:off x="6836373" y="700087"/>
            <a:ext cx="5231802" cy="5457825"/>
          </a:xfrm>
          <a:prstGeom prst="ellipse">
            <a:avLst/>
          </a:prstGeom>
        </p:spPr>
      </p:pic>
    </p:spTree>
    <p:extLst>
      <p:ext uri="{BB962C8B-B14F-4D97-AF65-F5344CB8AC3E}">
        <p14:creationId xmlns:p14="http://schemas.microsoft.com/office/powerpoint/2010/main" val="2447711456"/>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Object 23" hidden="1">
            <a:extLst>
              <a:ext uri="{FF2B5EF4-FFF2-40B4-BE49-F238E27FC236}">
                <a16:creationId xmlns:a16="http://schemas.microsoft.com/office/drawing/2014/main" id="{AA891476-ADF6-45CD-8C11-926DC29FCAF2}"/>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6" imgH="346" progId="TCLayout.ActiveDocument.1">
                  <p:embed/>
                </p:oleObj>
              </mc:Choice>
              <mc:Fallback>
                <p:oleObj name="think-cell Slide" r:id="rId4" imgW="346" imgH="346" progId="TCLayout.ActiveDocument.1">
                  <p:embed/>
                  <p:pic>
                    <p:nvPicPr>
                      <p:cNvPr id="24" name="Object 23" hidden="1">
                        <a:extLst>
                          <a:ext uri="{FF2B5EF4-FFF2-40B4-BE49-F238E27FC236}">
                            <a16:creationId xmlns:a16="http://schemas.microsoft.com/office/drawing/2014/main" id="{AA891476-ADF6-45CD-8C11-926DC29FCAF2}"/>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94" name="Picture 2" descr="https://upload.wikimedia.org/wikipedia/commons/thumb/5/56/Deloitte.svg/1280px-Deloitte.svg.png">
            <a:extLst>
              <a:ext uri="{FF2B5EF4-FFF2-40B4-BE49-F238E27FC236}">
                <a16:creationId xmlns:a16="http://schemas.microsoft.com/office/drawing/2014/main" id="{AD1DCE44-33C0-49FE-B38F-E13AFCCDBB92}"/>
              </a:ext>
            </a:extLst>
          </p:cNvPr>
          <p:cNvPicPr>
            <a:picLocks noChangeAspect="1" noChangeArrowheads="1"/>
          </p:cNvPicPr>
          <p:nvPr/>
        </p:nvPicPr>
        <p:blipFill>
          <a:blip r:embed="rId6" cstate="email">
            <a:extLst>
              <a:ext uri="{28A0092B-C50C-407E-A947-70E740481C1C}">
                <a14:useLocalDpi xmlns:a14="http://schemas.microsoft.com/office/drawing/2010/main" val="0"/>
              </a:ext>
            </a:extLst>
          </a:blip>
          <a:srcRect/>
          <a:stretch>
            <a:fillRect/>
          </a:stretch>
        </p:blipFill>
        <p:spPr bwMode="auto">
          <a:xfrm>
            <a:off x="467049" y="346250"/>
            <a:ext cx="1850506" cy="401907"/>
          </a:xfrm>
          <a:prstGeom prst="rect">
            <a:avLst/>
          </a:prstGeom>
          <a:noFill/>
          <a:extLst>
            <a:ext uri="{909E8E84-426E-40DD-AFC4-6F175D3DCCD1}">
              <a14:hiddenFill xmlns:a14="http://schemas.microsoft.com/office/drawing/2010/main">
                <a:solidFill>
                  <a:srgbClr val="FFFFFF"/>
                </a:solidFill>
              </a14:hiddenFill>
            </a:ext>
          </a:extLst>
        </p:spPr>
      </p:pic>
      <p:sp>
        <p:nvSpPr>
          <p:cNvPr id="96" name="Text Placeholder 2">
            <a:extLst>
              <a:ext uri="{FF2B5EF4-FFF2-40B4-BE49-F238E27FC236}">
                <a16:creationId xmlns:a16="http://schemas.microsoft.com/office/drawing/2014/main" id="{152B1026-738E-465A-A3F7-F1D5457A837E}"/>
              </a:ext>
            </a:extLst>
          </p:cNvPr>
          <p:cNvSpPr txBox="1">
            <a:spLocks/>
          </p:cNvSpPr>
          <p:nvPr/>
        </p:nvSpPr>
        <p:spPr>
          <a:xfrm>
            <a:off x="458843" y="4282162"/>
            <a:ext cx="11346164" cy="2169796"/>
          </a:xfrm>
          <a:prstGeom prst="rect">
            <a:avLst/>
          </a:prstGeom>
        </p:spPr>
        <p:txBody>
          <a:bodyPr vert="horz" lIns="0" tIns="0" rIns="0" bIns="0" rtlCol="0" anchor="b" anchorCtr="0">
            <a:noAutofit/>
          </a:bodyPr>
          <a:lstStyle>
            <a:lvl1pPr marL="0" indent="0" algn="l" defTabSz="914400" rtl="0" eaLnBrk="1" latinLnBrk="0" hangingPunct="1">
              <a:lnSpc>
                <a:spcPct val="100000"/>
              </a:lnSpc>
              <a:spcBef>
                <a:spcPts val="0"/>
              </a:spcBef>
              <a:spcAft>
                <a:spcPts val="600"/>
              </a:spcAft>
              <a:buSzPct val="100000"/>
              <a:buFont typeface="Arial" panose="020B0604020202020204" pitchFamily="34" charset="0"/>
              <a:buNone/>
              <a:defRPr sz="900" b="0" kern="1200">
                <a:solidFill>
                  <a:schemeClr val="tx1"/>
                </a:solidFill>
                <a:latin typeface="Segoe UI" panose="020B0502040204020203" pitchFamily="34" charset="0"/>
                <a:ea typeface="+mn-ea"/>
                <a:cs typeface="Segoe UI" panose="020B0502040204020203" pitchFamily="34" charset="0"/>
              </a:defRPr>
            </a:lvl1pPr>
            <a:lvl2pPr marL="0" indent="0" algn="l" defTabSz="914400" rtl="0" eaLnBrk="1" latinLnBrk="0" hangingPunct="1">
              <a:spcBef>
                <a:spcPts val="0"/>
              </a:spcBef>
              <a:spcAft>
                <a:spcPts val="1000"/>
              </a:spcAft>
              <a:buClrTx/>
              <a:buSzPct val="100000"/>
              <a:buFont typeface="Arial"/>
              <a:buNone/>
              <a:defRPr lang="en-US" sz="1200" b="1" kern="1200" dirty="0" smtClean="0">
                <a:solidFill>
                  <a:schemeClr val="tx1"/>
                </a:solidFill>
                <a:latin typeface="Segoe UI" panose="020B0502040204020203" pitchFamily="34" charset="0"/>
                <a:ea typeface="+mn-ea"/>
                <a:cs typeface="Segoe UI" panose="020B0502040204020203" pitchFamily="34" charset="0"/>
              </a:defRPr>
            </a:lvl2pPr>
            <a:lvl3pPr marL="176400" indent="-176400" algn="l" defTabSz="914400" rtl="0" eaLnBrk="1" latinLnBrk="0" hangingPunct="1">
              <a:spcBef>
                <a:spcPts val="0"/>
              </a:spcBef>
              <a:spcAft>
                <a:spcPts val="1000"/>
              </a:spcAft>
              <a:buClrTx/>
              <a:buSzPct val="100000"/>
              <a:buFont typeface="Arial" panose="020B0604020202020204" pitchFamily="34" charset="0"/>
              <a:buChar char="•"/>
              <a:defRPr lang="en-US" sz="1200" kern="1200" dirty="0" smtClean="0">
                <a:solidFill>
                  <a:schemeClr val="tx1"/>
                </a:solidFill>
                <a:latin typeface="Segoe UI" panose="020B0502040204020203" pitchFamily="34" charset="0"/>
                <a:ea typeface="+mn-ea"/>
                <a:cs typeface="Segoe UI" panose="020B0502040204020203" pitchFamily="34" charset="0"/>
              </a:defRPr>
            </a:lvl3pPr>
            <a:lvl4pPr marL="356400" indent="-176400" algn="l" defTabSz="914400" rtl="0" eaLnBrk="1" latinLnBrk="0" hangingPunct="1">
              <a:spcBef>
                <a:spcPts val="0"/>
              </a:spcBef>
              <a:spcAft>
                <a:spcPts val="1000"/>
              </a:spcAft>
              <a:buClrTx/>
              <a:buSzPct val="100000"/>
              <a:buFont typeface="Verdana" panose="020B0604030504040204" pitchFamily="34" charset="0"/>
              <a:buChar char="−"/>
              <a:defRPr lang="en-US" sz="1200" kern="1200" baseline="0" dirty="0" smtClean="0">
                <a:solidFill>
                  <a:schemeClr val="tx1"/>
                </a:solidFill>
                <a:latin typeface="Segoe UI" panose="020B0502040204020203" pitchFamily="34" charset="0"/>
                <a:ea typeface="+mn-ea"/>
                <a:cs typeface="Segoe UI" panose="020B0502040204020203" pitchFamily="34" charset="0"/>
              </a:defRPr>
            </a:lvl4pPr>
            <a:lvl5pPr marL="532800" indent="-176400" algn="l" defTabSz="798513" rtl="0" eaLnBrk="1" latinLnBrk="0" hangingPunct="1">
              <a:spcBef>
                <a:spcPts val="0"/>
              </a:spcBef>
              <a:spcAft>
                <a:spcPts val="1000"/>
              </a:spcAft>
              <a:buClrTx/>
              <a:buSzPct val="100000"/>
              <a:buFont typeface="Verdana" panose="020B0604030504040204" pitchFamily="34" charset="0"/>
              <a:buChar char="−"/>
              <a:tabLst/>
              <a:defRPr lang="en-US" sz="1200" kern="1200" baseline="0" dirty="0" smtClean="0">
                <a:solidFill>
                  <a:schemeClr val="tx1"/>
                </a:solidFill>
                <a:latin typeface="Segoe UI" panose="020B0502040204020203" pitchFamily="34" charset="0"/>
                <a:ea typeface="+mn-ea"/>
                <a:cs typeface="Segoe UI" panose="020B0502040204020203" pitchFamily="34" charset="0"/>
              </a:defRPr>
            </a:lvl5pPr>
            <a:lvl6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6pPr>
            <a:lvl7pPr marL="532800" indent="-176400" algn="l" defTabSz="914400" rtl="0" eaLnBrk="1" latinLnBrk="0" hangingPunct="1">
              <a:spcBef>
                <a:spcPts val="0"/>
              </a:spcBef>
              <a:spcAft>
                <a:spcPts val="1000"/>
              </a:spcAft>
              <a:buFont typeface="Verdana" panose="020B0604030504040204" pitchFamily="34" charset="0"/>
              <a:buChar char="−"/>
              <a:defRPr sz="1200" kern="1200">
                <a:solidFill>
                  <a:schemeClr val="tx1"/>
                </a:solidFill>
                <a:latin typeface="+mn-lt"/>
                <a:ea typeface="+mn-ea"/>
                <a:cs typeface="+mn-cs"/>
              </a:defRPr>
            </a:lvl7pPr>
            <a:lvl8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8pPr>
            <a:lvl9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a:pPr>
            <a:r>
              <a:rPr kumimoji="0" lang="en-GB" sz="9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Deloitte refers to one or more of Deloitte Touche Tohmatsu Limited (“DTTL”), its global network of member firms, and their related entities (collectively, the “Deloitte organization”). DTTL (also referred to as “Deloitte Global”) and each of its member firms and related entities are legally separate and independent entities, which cannot obligate or bind each other in respect of third parties. DTTL and each DTTL member firm and related entity is liable only for its own acts and omissions, and not those of each other. DTTL does not provide services to clients. Please see </a:t>
            </a:r>
            <a:r>
              <a:rPr kumimoji="0" lang="en-GB" sz="9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hlinkClick r:id="rId7"/>
              </a:rPr>
              <a:t>www.deloitte.com/about</a:t>
            </a:r>
            <a:r>
              <a:rPr kumimoji="0" lang="en-GB" sz="9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to learn more.</a:t>
            </a:r>
          </a:p>
          <a:p>
            <a:pPr marL="0" marR="0" lvl="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a:pPr>
            <a:r>
              <a:rPr kumimoji="0" lang="en-GB" sz="9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This communication and any attachment to it is for internal distribution among personnel of Deloitte Touche Tohmatsu Limited (“DTTL”), its global network of member firms and their related entities (collectively, the “Deloitte organization”). It may contain confidential information and is intended solely for the use of the individual or entity to whom it is addressed. If you are not the intended recipient, please notify us immediately by replying to this email and then please delete this communication and all copies of it on your system. Please do not use this communication in any way. </a:t>
            </a:r>
          </a:p>
          <a:p>
            <a:pPr marL="0" marR="0" lvl="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a:pPr>
            <a:r>
              <a:rPr kumimoji="0" lang="en-GB" sz="9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None of DTTL, its member firms, related entities, employees or agents shall be responsible for any loss or damage whatsoever arising directly or indirectly in connection with any person relying on this communication. DTTL and each of its member firms, and their related entities, are legally separate and independent entities.</a:t>
            </a:r>
          </a:p>
          <a:p>
            <a:pPr marL="0" marR="0" lvl="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a:pPr>
            <a:r>
              <a:rPr kumimoji="0" lang="en-GB" sz="9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2023. For information, contact Deloitte Global.</a:t>
            </a:r>
          </a:p>
        </p:txBody>
      </p:sp>
    </p:spTree>
    <p:extLst>
      <p:ext uri="{BB962C8B-B14F-4D97-AF65-F5344CB8AC3E}">
        <p14:creationId xmlns:p14="http://schemas.microsoft.com/office/powerpoint/2010/main" val="2726603116"/>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BF3E44E6-6074-4BCF-8A6E-1D6DA8ABF4EA}"/>
              </a:ext>
            </a:extLst>
          </p:cNvPr>
          <p:cNvSpPr txBox="1">
            <a:spLocks/>
          </p:cNvSpPr>
          <p:nvPr/>
        </p:nvSpPr>
        <p:spPr>
          <a:xfrm>
            <a:off x="469901" y="2635831"/>
            <a:ext cx="5626099" cy="1592403"/>
          </a:xfrm>
          <a:prstGeom prst="rect">
            <a:avLst/>
          </a:prstGeom>
        </p:spPr>
        <p:txBody>
          <a:bodyPr/>
          <a:lstStyle>
            <a:lvl1pPr algn="l" defTabSz="685788" rtl="0" eaLnBrk="1" latinLnBrk="0" hangingPunct="1">
              <a:spcBef>
                <a:spcPct val="0"/>
              </a:spcBef>
              <a:buNone/>
              <a:defRPr sz="2100" kern="1200">
                <a:solidFill>
                  <a:schemeClr val="tx1"/>
                </a:solidFill>
                <a:latin typeface="+mn-lt"/>
                <a:ea typeface="+mj-ea"/>
                <a:cs typeface="Calibri Light" panose="020F0302020204030204" pitchFamily="34" charset="0"/>
              </a:defRPr>
            </a:lvl1pPr>
          </a:lstStyle>
          <a:p>
            <a:r>
              <a:rPr lang="en-US" sz="5400" b="1" i="1">
                <a:solidFill>
                  <a:schemeClr val="bg1"/>
                </a:solidFill>
                <a:latin typeface="Open Sans" panose="020B0606030504020204" pitchFamily="34" charset="0"/>
              </a:rPr>
              <a:t>Generative AI Market Opportunity</a:t>
            </a:r>
          </a:p>
        </p:txBody>
      </p:sp>
      <p:pic>
        <p:nvPicPr>
          <p:cNvPr id="4" name="Picture 3">
            <a:extLst>
              <a:ext uri="{FF2B5EF4-FFF2-40B4-BE49-F238E27FC236}">
                <a16:creationId xmlns:a16="http://schemas.microsoft.com/office/drawing/2014/main" id="{0EE25D97-2F76-4BD3-8E68-3BAA15B0E8F1}"/>
              </a:ext>
            </a:extLst>
          </p:cNvPr>
          <p:cNvPicPr>
            <a:picLocks noChangeAspect="1"/>
          </p:cNvPicPr>
          <p:nvPr/>
        </p:nvPicPr>
        <p:blipFill>
          <a:blip r:embed="rId2"/>
          <a:stretch>
            <a:fillRect/>
          </a:stretch>
        </p:blipFill>
        <p:spPr>
          <a:xfrm>
            <a:off x="6169278" y="628649"/>
            <a:ext cx="5898897" cy="5857875"/>
          </a:xfrm>
          <a:prstGeom prst="ellipse">
            <a:avLst/>
          </a:prstGeom>
        </p:spPr>
      </p:pic>
    </p:spTree>
    <p:extLst>
      <p:ext uri="{BB962C8B-B14F-4D97-AF65-F5344CB8AC3E}">
        <p14:creationId xmlns:p14="http://schemas.microsoft.com/office/powerpoint/2010/main" val="3525845935"/>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Rectangle 45">
            <a:extLst>
              <a:ext uri="{FF2B5EF4-FFF2-40B4-BE49-F238E27FC236}">
                <a16:creationId xmlns:a16="http://schemas.microsoft.com/office/drawing/2014/main" id="{C2AFE723-C41D-4CE3-ADF1-965E740ACBE5}"/>
              </a:ext>
            </a:extLst>
          </p:cNvPr>
          <p:cNvSpPr/>
          <p:nvPr/>
        </p:nvSpPr>
        <p:spPr bwMode="gray">
          <a:xfrm>
            <a:off x="6672786" y="6527332"/>
            <a:ext cx="3392910" cy="323165"/>
          </a:xfrm>
          <a:prstGeom prst="rect">
            <a:avLst/>
          </a:prstGeom>
          <a:solidFill>
            <a:schemeClr val="bg1"/>
          </a:solidFill>
        </p:spPr>
        <p:txBody>
          <a:bodyPr wrap="square">
            <a:spAutoFit/>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500" b="0" i="0" u="none" strike="noStrike" kern="1200" cap="none" spc="0" normalizeH="0" baseline="30000" noProof="0" dirty="0">
                <a:ln>
                  <a:noFill/>
                </a:ln>
                <a:solidFill>
                  <a:prstClr val="white">
                    <a:lumMod val="75000"/>
                  </a:prstClr>
                </a:solidFill>
                <a:effectLst/>
                <a:uLnTx/>
                <a:uFillTx/>
                <a:latin typeface="Open Sans" panose="020B0606030504020204" pitchFamily="34" charset="0"/>
                <a:ea typeface="Open Sans" panose="020B0606030504020204" pitchFamily="34" charset="0"/>
                <a:cs typeface="Open Sans" panose="020B0606030504020204" pitchFamily="34" charset="0"/>
              </a:rPr>
              <a:t>1 </a:t>
            </a:r>
            <a:r>
              <a:rPr kumimoji="0" lang="en-US" sz="500" b="0" i="0" u="none" strike="noStrike" kern="1200" cap="none" spc="0" normalizeH="0" baseline="0" noProof="0" dirty="0">
                <a:ln>
                  <a:noFill/>
                </a:ln>
                <a:solidFill>
                  <a:prstClr val="white">
                    <a:lumMod val="75000"/>
                  </a:prstClr>
                </a:solidFill>
                <a:effectLst/>
                <a:uLnTx/>
                <a:uFillTx/>
                <a:latin typeface="Open Sans" panose="020B0606030504020204" pitchFamily="34" charset="0"/>
                <a:ea typeface="Open Sans" panose="020B0606030504020204" pitchFamily="34" charset="0"/>
                <a:cs typeface="Open Sans" panose="020B0606030504020204" pitchFamily="34" charset="0"/>
              </a:rPr>
              <a:t>Gartner, AI Augmentation Business Value</a:t>
            </a: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500" b="0" i="0" u="none" strike="noStrike" kern="1200" cap="none" spc="0" normalizeH="0" baseline="30000" noProof="0" dirty="0">
                <a:ln>
                  <a:noFill/>
                </a:ln>
                <a:solidFill>
                  <a:prstClr val="white">
                    <a:lumMod val="75000"/>
                  </a:prstClr>
                </a:solidFill>
                <a:effectLst/>
                <a:uLnTx/>
                <a:uFillTx/>
                <a:latin typeface="Open Sans" panose="020B0606030504020204" pitchFamily="34" charset="0"/>
                <a:ea typeface="Open Sans" panose="020B0606030504020204" pitchFamily="34" charset="0"/>
                <a:cs typeface="Open Sans" panose="020B0606030504020204" pitchFamily="34" charset="0"/>
              </a:rPr>
              <a:t>2</a:t>
            </a:r>
            <a:r>
              <a:rPr kumimoji="0" lang="en-US" sz="500" b="0" i="0" u="none" strike="noStrike" kern="1200" cap="none" spc="0" normalizeH="0" baseline="0" noProof="0" dirty="0">
                <a:ln>
                  <a:noFill/>
                </a:ln>
                <a:solidFill>
                  <a:prstClr val="white">
                    <a:lumMod val="75000"/>
                  </a:prstClr>
                </a:solidFill>
                <a:effectLst/>
                <a:uLnTx/>
                <a:uFillTx/>
                <a:latin typeface="Open Sans" panose="020B0606030504020204" pitchFamily="34" charset="0"/>
                <a:ea typeface="Open Sans" panose="020B0606030504020204" pitchFamily="34" charset="0"/>
                <a:cs typeface="Open Sans" panose="020B0606030504020204" pitchFamily="34" charset="0"/>
              </a:rPr>
              <a:t> IDC Worldwide Semiannual Artificial Intelligence Tracker</a:t>
            </a:r>
          </a:p>
          <a:p>
            <a:pPr fontAlgn="base">
              <a:defRPr/>
            </a:pPr>
            <a:r>
              <a:rPr kumimoji="0" lang="en-US" sz="500" b="0" i="0" u="none" strike="noStrike" kern="1200" cap="none" spc="0" normalizeH="0" baseline="30000" noProof="0" dirty="0">
                <a:ln>
                  <a:noFill/>
                </a:ln>
                <a:solidFill>
                  <a:prstClr val="white">
                    <a:lumMod val="75000"/>
                  </a:prstClr>
                </a:solidFill>
                <a:effectLst/>
                <a:uLnTx/>
                <a:uFillTx/>
                <a:latin typeface="Open Sans" panose="020B0606030504020204" pitchFamily="34" charset="0"/>
                <a:ea typeface="Open Sans" panose="020B0606030504020204" pitchFamily="34" charset="0"/>
                <a:cs typeface="Open Sans" panose="020B0606030504020204" pitchFamily="34" charset="0"/>
              </a:rPr>
              <a:t>3 </a:t>
            </a:r>
            <a:r>
              <a:rPr kumimoji="0" lang="en-US" sz="500" b="0" i="0" u="none" strike="noStrike" kern="1200" cap="none" spc="0" normalizeH="0" baseline="0" noProof="0" dirty="0">
                <a:ln>
                  <a:noFill/>
                </a:ln>
                <a:solidFill>
                  <a:prstClr val="white">
                    <a:lumMod val="75000"/>
                  </a:prstClr>
                </a:solidFill>
                <a:effectLst/>
                <a:uLnTx/>
                <a:uFillTx/>
                <a:latin typeface="Open Sans" panose="020B0606030504020204" pitchFamily="34" charset="0"/>
                <a:ea typeface="Open Sans" panose="020B0606030504020204" pitchFamily="34" charset="0"/>
                <a:cs typeface="Open Sans" panose="020B0606030504020204" pitchFamily="34" charset="0"/>
              </a:rPr>
              <a:t>  State of AI in the Enterprise, 5th Edition, Deloitte</a:t>
            </a:r>
          </a:p>
        </p:txBody>
      </p:sp>
      <p:sp>
        <p:nvSpPr>
          <p:cNvPr id="5" name="Title 4"/>
          <p:cNvSpPr>
            <a:spLocks noGrp="1"/>
          </p:cNvSpPr>
          <p:nvPr>
            <p:ph type="title"/>
          </p:nvPr>
        </p:nvSpPr>
        <p:spPr/>
        <p:txBody>
          <a:bodyPr/>
          <a:lstStyle/>
          <a:p>
            <a:r>
              <a:rPr lang="en-US" b="0">
                <a:latin typeface="Open Sans"/>
                <a:ea typeface="Open Sans SemiBold"/>
                <a:cs typeface="Open Sans SemiBold"/>
              </a:rPr>
              <a:t>A</a:t>
            </a:r>
            <a:r>
              <a:rPr lang="en-US" b="0">
                <a:latin typeface="Open Sans Semibold"/>
                <a:ea typeface="Open Sans SemiBold"/>
                <a:cs typeface="Open Sans SemiBold"/>
              </a:rPr>
              <a:t>ll Signals Indicate that AI Market Growth is Turbo Charging</a:t>
            </a:r>
            <a:endParaRPr lang="en-US" b="0">
              <a:latin typeface="Open Sans Semibold"/>
            </a:endParaRPr>
          </a:p>
        </p:txBody>
      </p:sp>
      <p:sp>
        <p:nvSpPr>
          <p:cNvPr id="71" name="Freeform: Shape 70">
            <a:extLst>
              <a:ext uri="{FF2B5EF4-FFF2-40B4-BE49-F238E27FC236}">
                <a16:creationId xmlns:a16="http://schemas.microsoft.com/office/drawing/2014/main" id="{059FFEF6-A28C-4E64-ACCD-49F02E6704DF}"/>
              </a:ext>
            </a:extLst>
          </p:cNvPr>
          <p:cNvSpPr/>
          <p:nvPr/>
        </p:nvSpPr>
        <p:spPr bwMode="gray">
          <a:xfrm>
            <a:off x="120815" y="2920832"/>
            <a:ext cx="6406075" cy="2806700"/>
          </a:xfrm>
          <a:custGeom>
            <a:avLst/>
            <a:gdLst>
              <a:gd name="connsiteX0" fmla="*/ 0 w 5765800"/>
              <a:gd name="connsiteY0" fmla="*/ 2806700 h 2806700"/>
              <a:gd name="connsiteX1" fmla="*/ 3162300 w 5765800"/>
              <a:gd name="connsiteY1" fmla="*/ 1765300 h 2806700"/>
              <a:gd name="connsiteX2" fmla="*/ 1803400 w 5765800"/>
              <a:gd name="connsiteY2" fmla="*/ 622300 h 2806700"/>
              <a:gd name="connsiteX3" fmla="*/ 5765800 w 5765800"/>
              <a:gd name="connsiteY3" fmla="*/ 0 h 2806700"/>
            </a:gdLst>
            <a:ahLst/>
            <a:cxnLst>
              <a:cxn ang="0">
                <a:pos x="connsiteX0" y="connsiteY0"/>
              </a:cxn>
              <a:cxn ang="0">
                <a:pos x="connsiteX1" y="connsiteY1"/>
              </a:cxn>
              <a:cxn ang="0">
                <a:pos x="connsiteX2" y="connsiteY2"/>
              </a:cxn>
              <a:cxn ang="0">
                <a:pos x="connsiteX3" y="connsiteY3"/>
              </a:cxn>
            </a:cxnLst>
            <a:rect l="l" t="t" r="r" b="b"/>
            <a:pathLst>
              <a:path w="5765800" h="2806700">
                <a:moveTo>
                  <a:pt x="0" y="2806700"/>
                </a:moveTo>
                <a:cubicBezTo>
                  <a:pt x="1430866" y="2468033"/>
                  <a:pt x="2861733" y="2129367"/>
                  <a:pt x="3162300" y="1765300"/>
                </a:cubicBezTo>
                <a:cubicBezTo>
                  <a:pt x="3462867" y="1401233"/>
                  <a:pt x="1369483" y="916517"/>
                  <a:pt x="1803400" y="622300"/>
                </a:cubicBezTo>
                <a:cubicBezTo>
                  <a:pt x="2237317" y="328083"/>
                  <a:pt x="5101167" y="152400"/>
                  <a:pt x="5765800" y="0"/>
                </a:cubicBezTo>
              </a:path>
            </a:pathLst>
          </a:custGeom>
          <a:noFill/>
          <a:ln w="57150" algn="ctr">
            <a:solidFill>
              <a:srgbClr val="002060"/>
            </a:solidFill>
            <a:miter lim="800000"/>
            <a:headEnd type="none" w="med" len="med"/>
            <a:tailEnd type="triangle" w="med" len="med"/>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Open Sans"/>
              <a:ea typeface="Open Sans" panose="020B0606030504020204" pitchFamily="34" charset="0"/>
              <a:cs typeface="Open Sans" panose="020B0606030504020204" pitchFamily="34" charset="0"/>
            </a:endParaRPr>
          </a:p>
        </p:txBody>
      </p:sp>
      <p:sp>
        <p:nvSpPr>
          <p:cNvPr id="72" name="Rectangle 71">
            <a:extLst>
              <a:ext uri="{FF2B5EF4-FFF2-40B4-BE49-F238E27FC236}">
                <a16:creationId xmlns:a16="http://schemas.microsoft.com/office/drawing/2014/main" id="{67473895-6035-4306-BFA1-C0179E12CD39}"/>
              </a:ext>
            </a:extLst>
          </p:cNvPr>
          <p:cNvSpPr/>
          <p:nvPr/>
        </p:nvSpPr>
        <p:spPr>
          <a:xfrm>
            <a:off x="85915" y="5770083"/>
            <a:ext cx="1138341" cy="446084"/>
          </a:xfrm>
          <a:prstGeom prst="rect">
            <a:avLst/>
          </a:prstGeom>
        </p:spPr>
        <p:txBody>
          <a:bodyPr wrap="square" lIns="0" tIns="0" rIns="0" bIns="0">
            <a:spAutoFit/>
          </a:bodyPr>
          <a:lstStyle/>
          <a:p>
            <a:pPr marL="0" marR="0" lvl="0" indent="0" algn="ctr" defTabSz="914400" rtl="0" eaLnBrk="1" fontAlgn="auto" latinLnBrk="0" hangingPunct="1">
              <a:lnSpc>
                <a:spcPct val="106000"/>
              </a:lnSpc>
              <a:spcBef>
                <a:spcPts val="120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Open Sans"/>
                <a:ea typeface="Open Sans" panose="020B0606030504020204" pitchFamily="34" charset="0"/>
                <a:cs typeface="Open Sans" panose="020B0606030504020204" pitchFamily="34" charset="0"/>
              </a:rPr>
              <a:t>Intelligent Automation</a:t>
            </a:r>
          </a:p>
        </p:txBody>
      </p:sp>
      <p:sp>
        <p:nvSpPr>
          <p:cNvPr id="73" name="Rectangle 72">
            <a:extLst>
              <a:ext uri="{FF2B5EF4-FFF2-40B4-BE49-F238E27FC236}">
                <a16:creationId xmlns:a16="http://schemas.microsoft.com/office/drawing/2014/main" id="{12CFEFED-3657-4EAB-9A12-FB8F7940A9A8}"/>
              </a:ext>
            </a:extLst>
          </p:cNvPr>
          <p:cNvSpPr/>
          <p:nvPr/>
        </p:nvSpPr>
        <p:spPr>
          <a:xfrm>
            <a:off x="1920174" y="5376109"/>
            <a:ext cx="1138340" cy="446084"/>
          </a:xfrm>
          <a:prstGeom prst="rect">
            <a:avLst/>
          </a:prstGeom>
        </p:spPr>
        <p:txBody>
          <a:bodyPr wrap="square" lIns="0" tIns="0" rIns="0" bIns="0">
            <a:spAutoFit/>
          </a:bodyPr>
          <a:lstStyle/>
          <a:p>
            <a:pPr marL="0" marR="0" lvl="0" indent="0" algn="ctr" defTabSz="914400" rtl="0" eaLnBrk="1" fontAlgn="auto" latinLnBrk="0" hangingPunct="1">
              <a:lnSpc>
                <a:spcPct val="106000"/>
              </a:lnSpc>
              <a:spcBef>
                <a:spcPts val="120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Open Sans"/>
                <a:ea typeface="Open Sans" panose="020B0606030504020204" pitchFamily="34" charset="0"/>
                <a:cs typeface="Open Sans" panose="020B0606030504020204" pitchFamily="34" charset="0"/>
              </a:rPr>
              <a:t>Predictive Analytics</a:t>
            </a:r>
          </a:p>
        </p:txBody>
      </p:sp>
      <p:sp>
        <p:nvSpPr>
          <p:cNvPr id="75" name="Rectangle 74">
            <a:extLst>
              <a:ext uri="{FF2B5EF4-FFF2-40B4-BE49-F238E27FC236}">
                <a16:creationId xmlns:a16="http://schemas.microsoft.com/office/drawing/2014/main" id="{E2FEF840-E6D3-4CEE-B287-6307B264436E}"/>
              </a:ext>
            </a:extLst>
          </p:cNvPr>
          <p:cNvSpPr/>
          <p:nvPr/>
        </p:nvSpPr>
        <p:spPr>
          <a:xfrm>
            <a:off x="620303" y="4789703"/>
            <a:ext cx="1299185" cy="446084"/>
          </a:xfrm>
          <a:prstGeom prst="rect">
            <a:avLst/>
          </a:prstGeom>
        </p:spPr>
        <p:txBody>
          <a:bodyPr wrap="square" lIns="0" tIns="0" rIns="0" bIns="0">
            <a:spAutoFit/>
          </a:bodyPr>
          <a:lstStyle/>
          <a:p>
            <a:pPr marL="0" marR="0" lvl="0" indent="0" algn="ctr" defTabSz="914400" rtl="0" eaLnBrk="1" fontAlgn="auto" latinLnBrk="0" hangingPunct="1">
              <a:lnSpc>
                <a:spcPct val="106000"/>
              </a:lnSpc>
              <a:spcBef>
                <a:spcPts val="120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Open Sans"/>
                <a:ea typeface="Open Sans" panose="020B0606030504020204" pitchFamily="34" charset="0"/>
                <a:cs typeface="Open Sans" panose="020B0606030504020204" pitchFamily="34" charset="0"/>
              </a:rPr>
              <a:t>Speech Recognition</a:t>
            </a:r>
          </a:p>
        </p:txBody>
      </p:sp>
      <p:sp>
        <p:nvSpPr>
          <p:cNvPr id="76" name="Rectangle 75">
            <a:extLst>
              <a:ext uri="{FF2B5EF4-FFF2-40B4-BE49-F238E27FC236}">
                <a16:creationId xmlns:a16="http://schemas.microsoft.com/office/drawing/2014/main" id="{13497E9C-80BF-45DE-AD70-6AF6C1BA8F46}"/>
              </a:ext>
            </a:extLst>
          </p:cNvPr>
          <p:cNvSpPr/>
          <p:nvPr/>
        </p:nvSpPr>
        <p:spPr>
          <a:xfrm>
            <a:off x="1995135" y="4389213"/>
            <a:ext cx="988418" cy="446084"/>
          </a:xfrm>
          <a:prstGeom prst="rect">
            <a:avLst/>
          </a:prstGeom>
        </p:spPr>
        <p:txBody>
          <a:bodyPr wrap="square" lIns="0" tIns="0" rIns="0" bIns="0">
            <a:spAutoFit/>
          </a:bodyPr>
          <a:lstStyle/>
          <a:p>
            <a:pPr marL="0" marR="0" lvl="0" indent="0" algn="ctr" defTabSz="914400" rtl="0" eaLnBrk="1" fontAlgn="auto" latinLnBrk="0" hangingPunct="1">
              <a:lnSpc>
                <a:spcPct val="106000"/>
              </a:lnSpc>
              <a:spcBef>
                <a:spcPts val="120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Open Sans"/>
                <a:ea typeface="Open Sans" panose="020B0606030504020204" pitchFamily="34" charset="0"/>
                <a:cs typeface="Open Sans" panose="020B0606030504020204" pitchFamily="34" charset="0"/>
              </a:rPr>
              <a:t>Virtual Assistants</a:t>
            </a:r>
          </a:p>
        </p:txBody>
      </p:sp>
      <p:sp>
        <p:nvSpPr>
          <p:cNvPr id="79" name="Rectangle 78">
            <a:extLst>
              <a:ext uri="{FF2B5EF4-FFF2-40B4-BE49-F238E27FC236}">
                <a16:creationId xmlns:a16="http://schemas.microsoft.com/office/drawing/2014/main" id="{122761D0-3D5D-45CE-87A3-44AA7583F9DB}"/>
              </a:ext>
            </a:extLst>
          </p:cNvPr>
          <p:cNvSpPr/>
          <p:nvPr/>
        </p:nvSpPr>
        <p:spPr>
          <a:xfrm>
            <a:off x="3163327" y="4900033"/>
            <a:ext cx="1404555" cy="446084"/>
          </a:xfrm>
          <a:prstGeom prst="rect">
            <a:avLst/>
          </a:prstGeom>
        </p:spPr>
        <p:txBody>
          <a:bodyPr wrap="square" lIns="0" tIns="0" rIns="0" bIns="0">
            <a:spAutoFit/>
          </a:bodyPr>
          <a:lstStyle/>
          <a:p>
            <a:pPr marL="0" marR="0" lvl="0" indent="0" algn="ctr" defTabSz="914400" rtl="0" eaLnBrk="1" fontAlgn="auto" latinLnBrk="0" hangingPunct="1">
              <a:lnSpc>
                <a:spcPct val="106000"/>
              </a:lnSpc>
              <a:spcBef>
                <a:spcPts val="120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Open Sans"/>
                <a:ea typeface="Open Sans" panose="020B0606030504020204" pitchFamily="34" charset="0"/>
                <a:cs typeface="Open Sans" panose="020B0606030504020204" pitchFamily="34" charset="0"/>
              </a:rPr>
              <a:t>Machine Learning</a:t>
            </a:r>
          </a:p>
        </p:txBody>
      </p:sp>
      <p:sp>
        <p:nvSpPr>
          <p:cNvPr id="83" name="TextBox 82">
            <a:extLst>
              <a:ext uri="{FF2B5EF4-FFF2-40B4-BE49-F238E27FC236}">
                <a16:creationId xmlns:a16="http://schemas.microsoft.com/office/drawing/2014/main" id="{6069B152-0D88-4A29-B843-7264E4537DB2}"/>
              </a:ext>
            </a:extLst>
          </p:cNvPr>
          <p:cNvSpPr txBox="1"/>
          <p:nvPr/>
        </p:nvSpPr>
        <p:spPr>
          <a:xfrm>
            <a:off x="736173" y="1470370"/>
            <a:ext cx="4879314" cy="738664"/>
          </a:xfrm>
          <a:prstGeom prst="rect">
            <a:avLst/>
          </a:prstGeom>
          <a:solidFill>
            <a:schemeClr val="bg1"/>
          </a:solidFill>
          <a:ln>
            <a:solidFill>
              <a:schemeClr val="accent6">
                <a:lumMod val="40000"/>
                <a:lumOff val="60000"/>
              </a:schemeClr>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Open Sans"/>
                <a:ea typeface="+mn-ea"/>
                <a:cs typeface="+mn-cs"/>
              </a:rPr>
              <a:t>Artificial Intelligence (AI) </a:t>
            </a:r>
            <a:r>
              <a:rPr kumimoji="0" lang="en-US" sz="1400" b="0" i="0" u="none" strike="noStrike" kern="1200" cap="none" spc="0" normalizeH="0" baseline="0" noProof="0">
                <a:ln>
                  <a:noFill/>
                </a:ln>
                <a:solidFill>
                  <a:srgbClr val="000000"/>
                </a:solidFill>
                <a:effectLst/>
                <a:uLnTx/>
                <a:uFillTx/>
                <a:latin typeface="Open Sans"/>
                <a:ea typeface="+mn-ea"/>
                <a:cs typeface="+mn-cs"/>
              </a:rPr>
              <a:t>encompasses many technologies that work together to build innovative solutions that transform society and business.</a:t>
            </a:r>
          </a:p>
        </p:txBody>
      </p:sp>
      <p:sp>
        <p:nvSpPr>
          <p:cNvPr id="33" name="Rectangle 32">
            <a:extLst>
              <a:ext uri="{FF2B5EF4-FFF2-40B4-BE49-F238E27FC236}">
                <a16:creationId xmlns:a16="http://schemas.microsoft.com/office/drawing/2014/main" id="{2C40530C-67B5-439E-8158-C927C07C3F34}"/>
              </a:ext>
            </a:extLst>
          </p:cNvPr>
          <p:cNvSpPr/>
          <p:nvPr/>
        </p:nvSpPr>
        <p:spPr>
          <a:xfrm>
            <a:off x="895350" y="3142512"/>
            <a:ext cx="1554769" cy="217688"/>
          </a:xfrm>
          <a:prstGeom prst="rect">
            <a:avLst/>
          </a:prstGeom>
        </p:spPr>
        <p:txBody>
          <a:bodyPr wrap="square" lIns="0" tIns="0" rIns="0" bIns="0">
            <a:spAutoFit/>
          </a:bodyPr>
          <a:lstStyle/>
          <a:p>
            <a:pPr marL="0" marR="0" lvl="0" indent="0" algn="ctr" defTabSz="914400" rtl="0" eaLnBrk="1" fontAlgn="auto" latinLnBrk="0" hangingPunct="1">
              <a:lnSpc>
                <a:spcPct val="106000"/>
              </a:lnSpc>
              <a:spcBef>
                <a:spcPts val="120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Open Sans"/>
                <a:ea typeface="Open Sans" panose="020B0606030504020204" pitchFamily="34" charset="0"/>
                <a:cs typeface="Open Sans" panose="020B0606030504020204" pitchFamily="34" charset="0"/>
              </a:rPr>
              <a:t>Conversational AI</a:t>
            </a:r>
          </a:p>
        </p:txBody>
      </p:sp>
      <p:sp>
        <p:nvSpPr>
          <p:cNvPr id="34" name="Rectangle 33">
            <a:extLst>
              <a:ext uri="{FF2B5EF4-FFF2-40B4-BE49-F238E27FC236}">
                <a16:creationId xmlns:a16="http://schemas.microsoft.com/office/drawing/2014/main" id="{75E70466-59B1-4A3D-BB84-BC769CE205AF}"/>
              </a:ext>
            </a:extLst>
          </p:cNvPr>
          <p:cNvSpPr/>
          <p:nvPr/>
        </p:nvSpPr>
        <p:spPr>
          <a:xfrm>
            <a:off x="1230673" y="3949845"/>
            <a:ext cx="1377629" cy="217688"/>
          </a:xfrm>
          <a:prstGeom prst="rect">
            <a:avLst/>
          </a:prstGeom>
        </p:spPr>
        <p:txBody>
          <a:bodyPr wrap="square" lIns="0" tIns="0" rIns="0" bIns="0">
            <a:spAutoFit/>
          </a:bodyPr>
          <a:lstStyle/>
          <a:p>
            <a:pPr marL="0" marR="0" lvl="0" indent="0" algn="ctr" defTabSz="914400" rtl="0" eaLnBrk="1" fontAlgn="auto" latinLnBrk="0" hangingPunct="1">
              <a:lnSpc>
                <a:spcPct val="106000"/>
              </a:lnSpc>
              <a:spcBef>
                <a:spcPts val="120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Open Sans"/>
                <a:ea typeface="Open Sans" panose="020B0606030504020204" pitchFamily="34" charset="0"/>
                <a:cs typeface="Open Sans" panose="020B0606030504020204" pitchFamily="34" charset="0"/>
              </a:rPr>
              <a:t>Vision AI</a:t>
            </a:r>
          </a:p>
        </p:txBody>
      </p:sp>
      <p:sp>
        <p:nvSpPr>
          <p:cNvPr id="35" name="Rectangle 34">
            <a:extLst>
              <a:ext uri="{FF2B5EF4-FFF2-40B4-BE49-F238E27FC236}">
                <a16:creationId xmlns:a16="http://schemas.microsoft.com/office/drawing/2014/main" id="{A3E21E31-4D1F-48C0-AE6F-6B252F2823A7}"/>
              </a:ext>
            </a:extLst>
          </p:cNvPr>
          <p:cNvSpPr/>
          <p:nvPr/>
        </p:nvSpPr>
        <p:spPr>
          <a:xfrm>
            <a:off x="2866859" y="2676510"/>
            <a:ext cx="1000553" cy="446084"/>
          </a:xfrm>
          <a:prstGeom prst="rect">
            <a:avLst/>
          </a:prstGeom>
        </p:spPr>
        <p:txBody>
          <a:bodyPr wrap="square" lIns="0" tIns="0" rIns="0" bIns="0">
            <a:spAutoFit/>
          </a:bodyPr>
          <a:lstStyle/>
          <a:p>
            <a:pPr marL="0" marR="0" lvl="0" indent="0" algn="ctr" defTabSz="914400" rtl="0" eaLnBrk="1" fontAlgn="auto" latinLnBrk="0" hangingPunct="1">
              <a:lnSpc>
                <a:spcPct val="106000"/>
              </a:lnSpc>
              <a:spcBef>
                <a:spcPts val="120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Open Sans"/>
                <a:ea typeface="Open Sans" panose="020B0606030504020204" pitchFamily="34" charset="0"/>
                <a:cs typeface="Open Sans" panose="020B0606030504020204" pitchFamily="34" charset="0"/>
              </a:rPr>
              <a:t>AI Simulation </a:t>
            </a:r>
          </a:p>
        </p:txBody>
      </p:sp>
      <p:sp>
        <p:nvSpPr>
          <p:cNvPr id="36" name="Rectangle 35">
            <a:extLst>
              <a:ext uri="{FF2B5EF4-FFF2-40B4-BE49-F238E27FC236}">
                <a16:creationId xmlns:a16="http://schemas.microsoft.com/office/drawing/2014/main" id="{A6395AE9-B039-4887-B3F1-56F9E406B5BD}"/>
              </a:ext>
            </a:extLst>
          </p:cNvPr>
          <p:cNvSpPr/>
          <p:nvPr/>
        </p:nvSpPr>
        <p:spPr>
          <a:xfrm>
            <a:off x="4181762" y="2760895"/>
            <a:ext cx="1176121" cy="217688"/>
          </a:xfrm>
          <a:prstGeom prst="rect">
            <a:avLst/>
          </a:prstGeom>
        </p:spPr>
        <p:txBody>
          <a:bodyPr wrap="square" lIns="0" tIns="0" rIns="0" bIns="0" anchor="t">
            <a:spAutoFit/>
          </a:bodyPr>
          <a:lstStyle/>
          <a:p>
            <a:pPr marL="0" marR="0" lvl="0" indent="0" algn="ctr" defTabSz="914400" rtl="0" eaLnBrk="1" fontAlgn="auto" latinLnBrk="0" hangingPunct="1">
              <a:lnSpc>
                <a:spcPct val="106000"/>
              </a:lnSpc>
              <a:spcBef>
                <a:spcPts val="1200"/>
              </a:spcBef>
              <a:spcAft>
                <a:spcPts val="0"/>
              </a:spcAft>
              <a:buClrTx/>
              <a:buSzTx/>
              <a:buFontTx/>
              <a:buNone/>
              <a:tabLst/>
              <a:defRPr/>
            </a:pPr>
            <a:r>
              <a:rPr kumimoji="0" lang="en-US" sz="1400" i="0" u="none" strike="noStrike" kern="1200" cap="none" spc="0" normalizeH="0" baseline="0" noProof="0" dirty="0">
                <a:ln>
                  <a:noFill/>
                </a:ln>
                <a:solidFill>
                  <a:prstClr val="black"/>
                </a:solidFill>
                <a:effectLst/>
                <a:uLnTx/>
                <a:uFillTx/>
                <a:latin typeface="Open Sans"/>
                <a:ea typeface="Open Sans" panose="020B0606030504020204" pitchFamily="34" charset="0"/>
                <a:cs typeface="Open Sans" panose="020B0606030504020204" pitchFamily="34" charset="0"/>
              </a:rPr>
              <a:t>Generative AI</a:t>
            </a:r>
          </a:p>
        </p:txBody>
      </p:sp>
      <p:sp>
        <p:nvSpPr>
          <p:cNvPr id="39" name="Rectangle 38">
            <a:extLst>
              <a:ext uri="{FF2B5EF4-FFF2-40B4-BE49-F238E27FC236}">
                <a16:creationId xmlns:a16="http://schemas.microsoft.com/office/drawing/2014/main" id="{E85F7468-B7CD-406B-8023-CF27A64AE205}"/>
              </a:ext>
            </a:extLst>
          </p:cNvPr>
          <p:cNvSpPr/>
          <p:nvPr/>
        </p:nvSpPr>
        <p:spPr>
          <a:xfrm>
            <a:off x="2414382" y="3454373"/>
            <a:ext cx="1138341" cy="446084"/>
          </a:xfrm>
          <a:prstGeom prst="rect">
            <a:avLst/>
          </a:prstGeom>
        </p:spPr>
        <p:txBody>
          <a:bodyPr wrap="square" lIns="0" tIns="0" rIns="0" bIns="0">
            <a:spAutoFit/>
          </a:bodyPr>
          <a:lstStyle/>
          <a:p>
            <a:pPr marL="0" marR="0" lvl="0" indent="0" algn="ctr" defTabSz="914400" rtl="0" eaLnBrk="1" fontAlgn="auto" latinLnBrk="0" hangingPunct="1">
              <a:lnSpc>
                <a:spcPct val="106000"/>
              </a:lnSpc>
              <a:spcBef>
                <a:spcPts val="120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Open Sans"/>
                <a:ea typeface="Open Sans" panose="020B0606030504020204" pitchFamily="34" charset="0"/>
                <a:cs typeface="Open Sans" panose="020B0606030504020204" pitchFamily="34" charset="0"/>
              </a:rPr>
              <a:t>Deep Learning</a:t>
            </a:r>
          </a:p>
        </p:txBody>
      </p:sp>
      <p:grpSp>
        <p:nvGrpSpPr>
          <p:cNvPr id="4" name="Group 3">
            <a:extLst>
              <a:ext uri="{FF2B5EF4-FFF2-40B4-BE49-F238E27FC236}">
                <a16:creationId xmlns:a16="http://schemas.microsoft.com/office/drawing/2014/main" id="{E1A9926B-3D88-49BA-9621-B4B1B17417EE}"/>
              </a:ext>
            </a:extLst>
          </p:cNvPr>
          <p:cNvGrpSpPr/>
          <p:nvPr/>
        </p:nvGrpSpPr>
        <p:grpSpPr>
          <a:xfrm>
            <a:off x="6672786" y="1362255"/>
            <a:ext cx="5148554" cy="1104866"/>
            <a:chOff x="6672786" y="1362255"/>
            <a:chExt cx="5148554" cy="1104866"/>
          </a:xfrm>
        </p:grpSpPr>
        <p:sp>
          <p:nvSpPr>
            <p:cNvPr id="44" name="Rectangle 43">
              <a:extLst>
                <a:ext uri="{FF2B5EF4-FFF2-40B4-BE49-F238E27FC236}">
                  <a16:creationId xmlns:a16="http://schemas.microsoft.com/office/drawing/2014/main" id="{BAAF5BAC-3F8B-45D2-83B7-51BD54166A54}"/>
                </a:ext>
              </a:extLst>
            </p:cNvPr>
            <p:cNvSpPr/>
            <p:nvPr/>
          </p:nvSpPr>
          <p:spPr>
            <a:xfrm>
              <a:off x="6672786" y="1516145"/>
              <a:ext cx="5148554" cy="950976"/>
            </a:xfrm>
            <a:prstGeom prst="rect">
              <a:avLst/>
            </a:prstGeom>
            <a:solidFill>
              <a:schemeClr val="accent5">
                <a:lumMod val="20000"/>
                <a:lumOff val="80000"/>
                <a:alpha val="60000"/>
              </a:schemeClr>
            </a:solidFill>
            <a:ln w="28575">
              <a:solidFill>
                <a:srgbClr val="0097A9"/>
              </a:solidFill>
            </a:ln>
          </p:spPr>
          <p:txBody>
            <a:bodyPr wrap="square" lIns="182880" tIns="365760" rIns="182880" bIns="182880" anchor="b">
              <a:no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48" name="Rectangle 47">
              <a:extLst>
                <a:ext uri="{FF2B5EF4-FFF2-40B4-BE49-F238E27FC236}">
                  <a16:creationId xmlns:a16="http://schemas.microsoft.com/office/drawing/2014/main" id="{C0EAD07C-7137-4BBF-A46E-42A993D74F17}"/>
                </a:ext>
              </a:extLst>
            </p:cNvPr>
            <p:cNvSpPr/>
            <p:nvPr/>
          </p:nvSpPr>
          <p:spPr>
            <a:xfrm>
              <a:off x="8065704" y="1362255"/>
              <a:ext cx="2233303" cy="307777"/>
            </a:xfrm>
            <a:prstGeom prst="rect">
              <a:avLst/>
            </a:prstGeom>
            <a:solidFill>
              <a:schemeClr val="accent5"/>
            </a:solidFill>
            <a:ln w="28575">
              <a:noFill/>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Economic Impact</a:t>
              </a:r>
              <a:endParaRPr kumimoji="0" lang="en-US" sz="1400" b="0" i="0" u="none" strike="noStrike" kern="1200" cap="none" spc="0" normalizeH="0" baseline="0" noProof="0">
                <a:ln>
                  <a:noFill/>
                </a:ln>
                <a:solidFill>
                  <a:srgbClr val="000000"/>
                </a:solidFill>
                <a:effectLst/>
                <a:uLnTx/>
                <a:uFillTx/>
                <a:latin typeface="Open Sans"/>
                <a:ea typeface="+mn-ea"/>
                <a:cs typeface="+mn-cs"/>
              </a:endParaRPr>
            </a:p>
          </p:txBody>
        </p:sp>
        <p:sp>
          <p:nvSpPr>
            <p:cNvPr id="38" name="Freeform 364">
              <a:extLst>
                <a:ext uri="{FF2B5EF4-FFF2-40B4-BE49-F238E27FC236}">
                  <a16:creationId xmlns:a16="http://schemas.microsoft.com/office/drawing/2014/main" id="{AC0F34AE-7B4C-43E2-A86D-6BE8E18583CB}"/>
                </a:ext>
              </a:extLst>
            </p:cNvPr>
            <p:cNvSpPr>
              <a:spLocks noChangeAspect="1" noEditPoints="1"/>
            </p:cNvSpPr>
            <p:nvPr/>
          </p:nvSpPr>
          <p:spPr bwMode="auto">
            <a:xfrm>
              <a:off x="6804636" y="1751912"/>
              <a:ext cx="550254" cy="548640"/>
            </a:xfrm>
            <a:custGeom>
              <a:avLst/>
              <a:gdLst>
                <a:gd name="T0" fmla="*/ 0 w 512"/>
                <a:gd name="T1" fmla="*/ 256 h 512"/>
                <a:gd name="T2" fmla="*/ 512 w 512"/>
                <a:gd name="T3" fmla="*/ 256 h 512"/>
                <a:gd name="T4" fmla="*/ 117 w 512"/>
                <a:gd name="T5" fmla="*/ 362 h 512"/>
                <a:gd name="T6" fmla="*/ 96 w 512"/>
                <a:gd name="T7" fmla="*/ 362 h 512"/>
                <a:gd name="T8" fmla="*/ 106 w 512"/>
                <a:gd name="T9" fmla="*/ 330 h 512"/>
                <a:gd name="T10" fmla="*/ 117 w 512"/>
                <a:gd name="T11" fmla="*/ 362 h 512"/>
                <a:gd name="T12" fmla="*/ 149 w 512"/>
                <a:gd name="T13" fmla="*/ 373 h 512"/>
                <a:gd name="T14" fmla="*/ 138 w 512"/>
                <a:gd name="T15" fmla="*/ 320 h 512"/>
                <a:gd name="T16" fmla="*/ 160 w 512"/>
                <a:gd name="T17" fmla="*/ 320 h 512"/>
                <a:gd name="T18" fmla="*/ 202 w 512"/>
                <a:gd name="T19" fmla="*/ 362 h 512"/>
                <a:gd name="T20" fmla="*/ 181 w 512"/>
                <a:gd name="T21" fmla="*/ 362 h 512"/>
                <a:gd name="T22" fmla="*/ 192 w 512"/>
                <a:gd name="T23" fmla="*/ 277 h 512"/>
                <a:gd name="T24" fmla="*/ 202 w 512"/>
                <a:gd name="T25" fmla="*/ 362 h 512"/>
                <a:gd name="T26" fmla="*/ 234 w 512"/>
                <a:gd name="T27" fmla="*/ 373 h 512"/>
                <a:gd name="T28" fmla="*/ 224 w 512"/>
                <a:gd name="T29" fmla="*/ 277 h 512"/>
                <a:gd name="T30" fmla="*/ 245 w 512"/>
                <a:gd name="T31" fmla="*/ 277 h 512"/>
                <a:gd name="T32" fmla="*/ 288 w 512"/>
                <a:gd name="T33" fmla="*/ 362 h 512"/>
                <a:gd name="T34" fmla="*/ 266 w 512"/>
                <a:gd name="T35" fmla="*/ 362 h 512"/>
                <a:gd name="T36" fmla="*/ 277 w 512"/>
                <a:gd name="T37" fmla="*/ 266 h 512"/>
                <a:gd name="T38" fmla="*/ 288 w 512"/>
                <a:gd name="T39" fmla="*/ 362 h 512"/>
                <a:gd name="T40" fmla="*/ 320 w 512"/>
                <a:gd name="T41" fmla="*/ 373 h 512"/>
                <a:gd name="T42" fmla="*/ 309 w 512"/>
                <a:gd name="T43" fmla="*/ 245 h 512"/>
                <a:gd name="T44" fmla="*/ 330 w 512"/>
                <a:gd name="T45" fmla="*/ 245 h 512"/>
                <a:gd name="T46" fmla="*/ 373 w 512"/>
                <a:gd name="T47" fmla="*/ 362 h 512"/>
                <a:gd name="T48" fmla="*/ 352 w 512"/>
                <a:gd name="T49" fmla="*/ 362 h 512"/>
                <a:gd name="T50" fmla="*/ 362 w 512"/>
                <a:gd name="T51" fmla="*/ 202 h 512"/>
                <a:gd name="T52" fmla="*/ 373 w 512"/>
                <a:gd name="T53" fmla="*/ 362 h 512"/>
                <a:gd name="T54" fmla="*/ 384 w 512"/>
                <a:gd name="T55" fmla="*/ 181 h 512"/>
                <a:gd name="T56" fmla="*/ 373 w 512"/>
                <a:gd name="T57" fmla="*/ 153 h 512"/>
                <a:gd name="T58" fmla="*/ 277 w 512"/>
                <a:gd name="T59" fmla="*/ 245 h 512"/>
                <a:gd name="T60" fmla="*/ 113 w 512"/>
                <a:gd name="T61" fmla="*/ 307 h 512"/>
                <a:gd name="T62" fmla="*/ 98 w 512"/>
                <a:gd name="T63" fmla="*/ 305 h 512"/>
                <a:gd name="T64" fmla="*/ 185 w 512"/>
                <a:gd name="T65" fmla="*/ 226 h 512"/>
                <a:gd name="T66" fmla="*/ 273 w 512"/>
                <a:gd name="T67" fmla="*/ 224 h 512"/>
                <a:gd name="T68" fmla="*/ 341 w 512"/>
                <a:gd name="T69" fmla="*/ 138 h 512"/>
                <a:gd name="T70" fmla="*/ 341 w 512"/>
                <a:gd name="T71" fmla="*/ 117 h 512"/>
                <a:gd name="T72" fmla="*/ 388 w 512"/>
                <a:gd name="T73" fmla="*/ 118 h 512"/>
                <a:gd name="T74" fmla="*/ 394 w 512"/>
                <a:gd name="T75" fmla="*/ 128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12" h="512">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117" y="362"/>
                  </a:moveTo>
                  <a:cubicBezTo>
                    <a:pt x="117" y="368"/>
                    <a:pt x="112" y="373"/>
                    <a:pt x="106" y="373"/>
                  </a:cubicBezTo>
                  <a:cubicBezTo>
                    <a:pt x="100" y="373"/>
                    <a:pt x="96" y="368"/>
                    <a:pt x="96" y="362"/>
                  </a:cubicBezTo>
                  <a:cubicBezTo>
                    <a:pt x="96" y="341"/>
                    <a:pt x="96" y="341"/>
                    <a:pt x="96" y="341"/>
                  </a:cubicBezTo>
                  <a:cubicBezTo>
                    <a:pt x="96" y="335"/>
                    <a:pt x="100" y="330"/>
                    <a:pt x="106" y="330"/>
                  </a:cubicBezTo>
                  <a:cubicBezTo>
                    <a:pt x="112" y="330"/>
                    <a:pt x="117" y="335"/>
                    <a:pt x="117" y="341"/>
                  </a:cubicBezTo>
                  <a:lnTo>
                    <a:pt x="117" y="362"/>
                  </a:lnTo>
                  <a:close/>
                  <a:moveTo>
                    <a:pt x="160" y="362"/>
                  </a:moveTo>
                  <a:cubicBezTo>
                    <a:pt x="160" y="368"/>
                    <a:pt x="155" y="373"/>
                    <a:pt x="149" y="373"/>
                  </a:cubicBezTo>
                  <a:cubicBezTo>
                    <a:pt x="143" y="373"/>
                    <a:pt x="138" y="368"/>
                    <a:pt x="138" y="362"/>
                  </a:cubicBezTo>
                  <a:cubicBezTo>
                    <a:pt x="138" y="320"/>
                    <a:pt x="138" y="320"/>
                    <a:pt x="138" y="320"/>
                  </a:cubicBezTo>
                  <a:cubicBezTo>
                    <a:pt x="138" y="314"/>
                    <a:pt x="143" y="309"/>
                    <a:pt x="149" y="309"/>
                  </a:cubicBezTo>
                  <a:cubicBezTo>
                    <a:pt x="155" y="309"/>
                    <a:pt x="160" y="314"/>
                    <a:pt x="160" y="320"/>
                  </a:cubicBezTo>
                  <a:lnTo>
                    <a:pt x="160" y="362"/>
                  </a:lnTo>
                  <a:close/>
                  <a:moveTo>
                    <a:pt x="202" y="362"/>
                  </a:moveTo>
                  <a:cubicBezTo>
                    <a:pt x="202" y="368"/>
                    <a:pt x="198" y="373"/>
                    <a:pt x="192" y="373"/>
                  </a:cubicBezTo>
                  <a:cubicBezTo>
                    <a:pt x="186" y="373"/>
                    <a:pt x="181" y="368"/>
                    <a:pt x="181" y="362"/>
                  </a:cubicBezTo>
                  <a:cubicBezTo>
                    <a:pt x="181" y="288"/>
                    <a:pt x="181" y="288"/>
                    <a:pt x="181" y="288"/>
                  </a:cubicBezTo>
                  <a:cubicBezTo>
                    <a:pt x="181" y="282"/>
                    <a:pt x="186" y="277"/>
                    <a:pt x="192" y="277"/>
                  </a:cubicBezTo>
                  <a:cubicBezTo>
                    <a:pt x="198" y="277"/>
                    <a:pt x="202" y="282"/>
                    <a:pt x="202" y="288"/>
                  </a:cubicBezTo>
                  <a:lnTo>
                    <a:pt x="202" y="362"/>
                  </a:lnTo>
                  <a:close/>
                  <a:moveTo>
                    <a:pt x="245" y="362"/>
                  </a:moveTo>
                  <a:cubicBezTo>
                    <a:pt x="245" y="368"/>
                    <a:pt x="240" y="373"/>
                    <a:pt x="234" y="373"/>
                  </a:cubicBezTo>
                  <a:cubicBezTo>
                    <a:pt x="228" y="373"/>
                    <a:pt x="224" y="368"/>
                    <a:pt x="224" y="362"/>
                  </a:cubicBezTo>
                  <a:cubicBezTo>
                    <a:pt x="224" y="277"/>
                    <a:pt x="224" y="277"/>
                    <a:pt x="224" y="277"/>
                  </a:cubicBezTo>
                  <a:cubicBezTo>
                    <a:pt x="224" y="271"/>
                    <a:pt x="228" y="266"/>
                    <a:pt x="234" y="266"/>
                  </a:cubicBezTo>
                  <a:cubicBezTo>
                    <a:pt x="240" y="266"/>
                    <a:pt x="245" y="271"/>
                    <a:pt x="245" y="277"/>
                  </a:cubicBezTo>
                  <a:lnTo>
                    <a:pt x="245" y="362"/>
                  </a:lnTo>
                  <a:close/>
                  <a:moveTo>
                    <a:pt x="288" y="362"/>
                  </a:moveTo>
                  <a:cubicBezTo>
                    <a:pt x="288" y="368"/>
                    <a:pt x="283" y="373"/>
                    <a:pt x="277" y="373"/>
                  </a:cubicBezTo>
                  <a:cubicBezTo>
                    <a:pt x="271" y="373"/>
                    <a:pt x="266" y="368"/>
                    <a:pt x="266" y="362"/>
                  </a:cubicBezTo>
                  <a:cubicBezTo>
                    <a:pt x="266" y="277"/>
                    <a:pt x="266" y="277"/>
                    <a:pt x="266" y="277"/>
                  </a:cubicBezTo>
                  <a:cubicBezTo>
                    <a:pt x="266" y="271"/>
                    <a:pt x="271" y="266"/>
                    <a:pt x="277" y="266"/>
                  </a:cubicBezTo>
                  <a:cubicBezTo>
                    <a:pt x="283" y="266"/>
                    <a:pt x="288" y="271"/>
                    <a:pt x="288" y="277"/>
                  </a:cubicBezTo>
                  <a:lnTo>
                    <a:pt x="288" y="362"/>
                  </a:lnTo>
                  <a:close/>
                  <a:moveTo>
                    <a:pt x="330" y="362"/>
                  </a:moveTo>
                  <a:cubicBezTo>
                    <a:pt x="330" y="368"/>
                    <a:pt x="326" y="373"/>
                    <a:pt x="320" y="373"/>
                  </a:cubicBezTo>
                  <a:cubicBezTo>
                    <a:pt x="314" y="373"/>
                    <a:pt x="309" y="368"/>
                    <a:pt x="309" y="362"/>
                  </a:cubicBezTo>
                  <a:cubicBezTo>
                    <a:pt x="309" y="245"/>
                    <a:pt x="309" y="245"/>
                    <a:pt x="309" y="245"/>
                  </a:cubicBezTo>
                  <a:cubicBezTo>
                    <a:pt x="309" y="239"/>
                    <a:pt x="314" y="234"/>
                    <a:pt x="320" y="234"/>
                  </a:cubicBezTo>
                  <a:cubicBezTo>
                    <a:pt x="326" y="234"/>
                    <a:pt x="330" y="239"/>
                    <a:pt x="330" y="245"/>
                  </a:cubicBezTo>
                  <a:lnTo>
                    <a:pt x="330" y="362"/>
                  </a:lnTo>
                  <a:close/>
                  <a:moveTo>
                    <a:pt x="373" y="362"/>
                  </a:moveTo>
                  <a:cubicBezTo>
                    <a:pt x="373" y="368"/>
                    <a:pt x="368" y="373"/>
                    <a:pt x="362" y="373"/>
                  </a:cubicBezTo>
                  <a:cubicBezTo>
                    <a:pt x="356" y="373"/>
                    <a:pt x="352" y="368"/>
                    <a:pt x="352" y="362"/>
                  </a:cubicBezTo>
                  <a:cubicBezTo>
                    <a:pt x="352" y="213"/>
                    <a:pt x="352" y="213"/>
                    <a:pt x="352" y="213"/>
                  </a:cubicBezTo>
                  <a:cubicBezTo>
                    <a:pt x="352" y="207"/>
                    <a:pt x="356" y="202"/>
                    <a:pt x="362" y="202"/>
                  </a:cubicBezTo>
                  <a:cubicBezTo>
                    <a:pt x="368" y="202"/>
                    <a:pt x="373" y="207"/>
                    <a:pt x="373" y="213"/>
                  </a:cubicBezTo>
                  <a:lnTo>
                    <a:pt x="373" y="362"/>
                  </a:lnTo>
                  <a:close/>
                  <a:moveTo>
                    <a:pt x="394" y="170"/>
                  </a:moveTo>
                  <a:cubicBezTo>
                    <a:pt x="394" y="176"/>
                    <a:pt x="390" y="181"/>
                    <a:pt x="384" y="181"/>
                  </a:cubicBezTo>
                  <a:cubicBezTo>
                    <a:pt x="378" y="181"/>
                    <a:pt x="373" y="176"/>
                    <a:pt x="373" y="170"/>
                  </a:cubicBezTo>
                  <a:cubicBezTo>
                    <a:pt x="373" y="153"/>
                    <a:pt x="373" y="153"/>
                    <a:pt x="373" y="153"/>
                  </a:cubicBezTo>
                  <a:cubicBezTo>
                    <a:pt x="285" y="242"/>
                    <a:pt x="285" y="242"/>
                    <a:pt x="285" y="242"/>
                  </a:cubicBezTo>
                  <a:cubicBezTo>
                    <a:pt x="283" y="244"/>
                    <a:pt x="280" y="245"/>
                    <a:pt x="277" y="245"/>
                  </a:cubicBezTo>
                  <a:cubicBezTo>
                    <a:pt x="195" y="245"/>
                    <a:pt x="195" y="245"/>
                    <a:pt x="195" y="245"/>
                  </a:cubicBezTo>
                  <a:cubicBezTo>
                    <a:pt x="113" y="307"/>
                    <a:pt x="113" y="307"/>
                    <a:pt x="113" y="307"/>
                  </a:cubicBezTo>
                  <a:cubicBezTo>
                    <a:pt x="111" y="308"/>
                    <a:pt x="109" y="309"/>
                    <a:pt x="106" y="309"/>
                  </a:cubicBezTo>
                  <a:cubicBezTo>
                    <a:pt x="103" y="309"/>
                    <a:pt x="100" y="308"/>
                    <a:pt x="98" y="305"/>
                  </a:cubicBezTo>
                  <a:cubicBezTo>
                    <a:pt x="94" y="300"/>
                    <a:pt x="95" y="293"/>
                    <a:pt x="100" y="290"/>
                  </a:cubicBezTo>
                  <a:cubicBezTo>
                    <a:pt x="185" y="226"/>
                    <a:pt x="185" y="226"/>
                    <a:pt x="185" y="226"/>
                  </a:cubicBezTo>
                  <a:cubicBezTo>
                    <a:pt x="187" y="224"/>
                    <a:pt x="189" y="224"/>
                    <a:pt x="192" y="224"/>
                  </a:cubicBezTo>
                  <a:cubicBezTo>
                    <a:pt x="273" y="224"/>
                    <a:pt x="273" y="224"/>
                    <a:pt x="273" y="224"/>
                  </a:cubicBezTo>
                  <a:cubicBezTo>
                    <a:pt x="358" y="138"/>
                    <a:pt x="358" y="138"/>
                    <a:pt x="358" y="138"/>
                  </a:cubicBezTo>
                  <a:cubicBezTo>
                    <a:pt x="341" y="138"/>
                    <a:pt x="341" y="138"/>
                    <a:pt x="341" y="138"/>
                  </a:cubicBezTo>
                  <a:cubicBezTo>
                    <a:pt x="335" y="138"/>
                    <a:pt x="330" y="134"/>
                    <a:pt x="330" y="128"/>
                  </a:cubicBezTo>
                  <a:cubicBezTo>
                    <a:pt x="330" y="122"/>
                    <a:pt x="335" y="117"/>
                    <a:pt x="341" y="117"/>
                  </a:cubicBezTo>
                  <a:cubicBezTo>
                    <a:pt x="384" y="117"/>
                    <a:pt x="384" y="117"/>
                    <a:pt x="384" y="117"/>
                  </a:cubicBezTo>
                  <a:cubicBezTo>
                    <a:pt x="385" y="117"/>
                    <a:pt x="386" y="117"/>
                    <a:pt x="388" y="118"/>
                  </a:cubicBezTo>
                  <a:cubicBezTo>
                    <a:pt x="390" y="119"/>
                    <a:pt x="392" y="121"/>
                    <a:pt x="394" y="124"/>
                  </a:cubicBezTo>
                  <a:cubicBezTo>
                    <a:pt x="394" y="125"/>
                    <a:pt x="394" y="126"/>
                    <a:pt x="394" y="128"/>
                  </a:cubicBezTo>
                  <a:lnTo>
                    <a:pt x="394" y="170"/>
                  </a:lnTo>
                  <a:close/>
                </a:path>
              </a:pathLst>
            </a:custGeom>
            <a:solidFill>
              <a:srgbClr val="002060"/>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Open Sans"/>
                <a:ea typeface="+mn-ea"/>
                <a:cs typeface="+mn-cs"/>
              </a:endParaRPr>
            </a:p>
          </p:txBody>
        </p:sp>
        <p:sp>
          <p:nvSpPr>
            <p:cNvPr id="43" name="TextBox 42">
              <a:extLst>
                <a:ext uri="{FF2B5EF4-FFF2-40B4-BE49-F238E27FC236}">
                  <a16:creationId xmlns:a16="http://schemas.microsoft.com/office/drawing/2014/main" id="{60A1DDE6-6DFD-4D2B-88CE-0CB1A0736530}"/>
                </a:ext>
              </a:extLst>
            </p:cNvPr>
            <p:cNvSpPr txBox="1"/>
            <p:nvPr/>
          </p:nvSpPr>
          <p:spPr>
            <a:xfrm>
              <a:off x="7472248" y="1726973"/>
              <a:ext cx="4334243" cy="627306"/>
            </a:xfrm>
            <a:prstGeom prst="rect">
              <a:avLst/>
            </a:prstGeom>
            <a:noFill/>
            <a:ln w="38100" cap="flat" cmpd="sng" algn="ctr">
              <a:noFill/>
              <a:prstDash val="solid"/>
            </a:ln>
            <a:effectLst/>
          </p:spPr>
          <p:txBody>
            <a:bodyPr rtlCol="0" anchor="t"/>
            <a:lstStyle>
              <a:defPPr>
                <a:defRPr lang="en-US"/>
              </a:defPPr>
              <a:lvl1pPr marR="0" lvl="0" indent="0" fontAlgn="auto">
                <a:lnSpc>
                  <a:spcPct val="120000"/>
                </a:lnSpc>
                <a:spcBef>
                  <a:spcPts val="0"/>
                </a:spcBef>
                <a:spcAft>
                  <a:spcPts val="0"/>
                </a:spcAft>
                <a:buClrTx/>
                <a:buSzTx/>
                <a:buFontTx/>
                <a:buNone/>
                <a:tabLst/>
                <a:defRPr kumimoji="0" sz="1400" b="0" i="0" u="none" strike="noStrike" cap="none" spc="0" normalizeH="0" baseline="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defRPr>
              </a:lvl1p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AI augmentation will reach </a:t>
              </a:r>
              <a:r>
                <a:rPr kumimoji="0" lang="en-US" sz="1400" b="1"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$4.7 trillion of business value </a:t>
              </a:r>
              <a:r>
                <a:rPr kumimoji="0" lang="en-US" sz="14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by 2024 –Gartner</a:t>
              </a:r>
              <a:r>
                <a:rPr kumimoji="0" lang="en-US" sz="1400" b="0" i="0" u="none" strike="noStrike" kern="1200" cap="none" spc="0" normalizeH="0" baseline="3000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1</a:t>
              </a:r>
              <a:endParaRPr kumimoji="0" lang="en-US" sz="14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3" name="Group 2">
            <a:extLst>
              <a:ext uri="{FF2B5EF4-FFF2-40B4-BE49-F238E27FC236}">
                <a16:creationId xmlns:a16="http://schemas.microsoft.com/office/drawing/2014/main" id="{D69CD28E-DF13-4D34-A633-BA7AB8F1433D}"/>
              </a:ext>
            </a:extLst>
          </p:cNvPr>
          <p:cNvGrpSpPr/>
          <p:nvPr/>
        </p:nvGrpSpPr>
        <p:grpSpPr>
          <a:xfrm>
            <a:off x="6672786" y="3087341"/>
            <a:ext cx="5180655" cy="1483844"/>
            <a:chOff x="6672786" y="2507922"/>
            <a:chExt cx="5180655" cy="1483844"/>
          </a:xfrm>
        </p:grpSpPr>
        <p:sp>
          <p:nvSpPr>
            <p:cNvPr id="29" name="Rectangle 28">
              <a:extLst>
                <a:ext uri="{FF2B5EF4-FFF2-40B4-BE49-F238E27FC236}">
                  <a16:creationId xmlns:a16="http://schemas.microsoft.com/office/drawing/2014/main" id="{9937EFDC-E94F-44E9-9FA8-EDD4FF34C115}"/>
                </a:ext>
              </a:extLst>
            </p:cNvPr>
            <p:cNvSpPr/>
            <p:nvPr/>
          </p:nvSpPr>
          <p:spPr>
            <a:xfrm>
              <a:off x="6672786" y="2711057"/>
              <a:ext cx="5148554" cy="1280709"/>
            </a:xfrm>
            <a:prstGeom prst="rect">
              <a:avLst/>
            </a:prstGeom>
            <a:solidFill>
              <a:schemeClr val="accent5">
                <a:lumMod val="20000"/>
                <a:lumOff val="80000"/>
                <a:alpha val="60000"/>
              </a:schemeClr>
            </a:solidFill>
            <a:ln w="28575">
              <a:solidFill>
                <a:srgbClr val="0097A9"/>
              </a:solidFill>
            </a:ln>
          </p:spPr>
          <p:txBody>
            <a:bodyPr wrap="square" lIns="182880" tIns="365760" rIns="182880" bIns="182880" anchor="b">
              <a:no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50" name="Rectangle 49">
              <a:extLst>
                <a:ext uri="{FF2B5EF4-FFF2-40B4-BE49-F238E27FC236}">
                  <a16:creationId xmlns:a16="http://schemas.microsoft.com/office/drawing/2014/main" id="{262F9918-3D94-44B3-8D00-B7D4274A3D71}"/>
                </a:ext>
              </a:extLst>
            </p:cNvPr>
            <p:cNvSpPr/>
            <p:nvPr/>
          </p:nvSpPr>
          <p:spPr>
            <a:xfrm>
              <a:off x="7485905" y="2793448"/>
              <a:ext cx="4367536" cy="846329"/>
            </a:xfrm>
            <a:prstGeom prst="rect">
              <a:avLst/>
            </a:prstGeom>
            <a:noFill/>
            <a:ln w="38100" cap="flat" cmpd="sng" algn="ctr">
              <a:noFill/>
              <a:prstDash val="solid"/>
            </a:ln>
            <a:effectLst/>
          </p:spPr>
          <p:txBody>
            <a:bodyPr rtlCol="0" anchor="t"/>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Global revenues for AI-related software, hardware, and services is forecasted to surpass </a:t>
              </a:r>
              <a:r>
                <a:rPr kumimoji="0" lang="en-US" sz="1400" b="1" i="0" u="none" strike="noStrike" kern="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$900B in 2026, representing a 18.6% five-year CAGR</a:t>
              </a:r>
              <a:r>
                <a:rPr kumimoji="0" lang="en-US" sz="1400" b="0" i="0" u="none" strike="noStrike" kern="0" cap="none" spc="0" normalizeH="0" baseline="3000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2</a:t>
              </a:r>
              <a:endParaRPr kumimoji="0" lang="en-US" sz="14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40" name="Rectangle 39">
              <a:extLst>
                <a:ext uri="{FF2B5EF4-FFF2-40B4-BE49-F238E27FC236}">
                  <a16:creationId xmlns:a16="http://schemas.microsoft.com/office/drawing/2014/main" id="{24E14726-2477-479A-A925-D40F0CC1BBD5}"/>
                </a:ext>
              </a:extLst>
            </p:cNvPr>
            <p:cNvSpPr/>
            <p:nvPr/>
          </p:nvSpPr>
          <p:spPr>
            <a:xfrm>
              <a:off x="8065704" y="2507922"/>
              <a:ext cx="2233304" cy="307777"/>
            </a:xfrm>
            <a:prstGeom prst="rect">
              <a:avLst/>
            </a:prstGeom>
            <a:solidFill>
              <a:schemeClr val="accent5"/>
            </a:solidFill>
            <a:ln w="28575">
              <a:noFill/>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Worldwide Revenues</a:t>
              </a:r>
              <a:endParaRPr kumimoji="0" lang="en-US" sz="1400" b="0" i="0" u="none" strike="noStrike" kern="1200" cap="none" spc="0" normalizeH="0" baseline="0" noProof="0">
                <a:ln>
                  <a:noFill/>
                </a:ln>
                <a:solidFill>
                  <a:srgbClr val="000000"/>
                </a:solidFill>
                <a:effectLst/>
                <a:uLnTx/>
                <a:uFillTx/>
                <a:latin typeface="Open Sans"/>
                <a:ea typeface="+mn-ea"/>
                <a:cs typeface="+mn-cs"/>
              </a:endParaRPr>
            </a:p>
          </p:txBody>
        </p:sp>
        <p:sp>
          <p:nvSpPr>
            <p:cNvPr id="32" name="General_Fill_15">
              <a:extLst>
                <a:ext uri="{FF2B5EF4-FFF2-40B4-BE49-F238E27FC236}">
                  <a16:creationId xmlns:a16="http://schemas.microsoft.com/office/drawing/2014/main" id="{A8DC0AE5-56ED-40BA-BE8A-4D1B8312C6AB}"/>
                </a:ext>
              </a:extLst>
            </p:cNvPr>
            <p:cNvSpPr>
              <a:spLocks noChangeAspect="1" noEditPoints="1"/>
            </p:cNvSpPr>
            <p:nvPr/>
          </p:nvSpPr>
          <p:spPr bwMode="auto">
            <a:xfrm>
              <a:off x="6805443" y="2903671"/>
              <a:ext cx="548640" cy="548640"/>
            </a:xfrm>
            <a:custGeom>
              <a:avLst/>
              <a:gdLst>
                <a:gd name="T0" fmla="*/ 147 w 512"/>
                <a:gd name="T1" fmla="*/ 170 h 512"/>
                <a:gd name="T2" fmla="*/ 201 w 512"/>
                <a:gd name="T3" fmla="*/ 170 h 512"/>
                <a:gd name="T4" fmla="*/ 223 w 512"/>
                <a:gd name="T5" fmla="*/ 170 h 512"/>
                <a:gd name="T6" fmla="*/ 256 w 512"/>
                <a:gd name="T7" fmla="*/ 117 h 512"/>
                <a:gd name="T8" fmla="*/ 133 w 512"/>
                <a:gd name="T9" fmla="*/ 192 h 512"/>
                <a:gd name="T10" fmla="*/ 192 w 512"/>
                <a:gd name="T11" fmla="*/ 245 h 512"/>
                <a:gd name="T12" fmla="*/ 218 w 512"/>
                <a:gd name="T13" fmla="*/ 320 h 512"/>
                <a:gd name="T14" fmla="*/ 298 w 512"/>
                <a:gd name="T15" fmla="*/ 266 h 512"/>
                <a:gd name="T16" fmla="*/ 218 w 512"/>
                <a:gd name="T17" fmla="*/ 320 h 512"/>
                <a:gd name="T18" fmla="*/ 292 w 512"/>
                <a:gd name="T19" fmla="*/ 122 h 512"/>
                <a:gd name="T20" fmla="*/ 365 w 512"/>
                <a:gd name="T21" fmla="*/ 170 h 512"/>
                <a:gd name="T22" fmla="*/ 218 w 512"/>
                <a:gd name="T23" fmla="*/ 192 h 512"/>
                <a:gd name="T24" fmla="*/ 298 w 512"/>
                <a:gd name="T25" fmla="*/ 245 h 512"/>
                <a:gd name="T26" fmla="*/ 192 w 512"/>
                <a:gd name="T27" fmla="*/ 266 h 512"/>
                <a:gd name="T28" fmla="*/ 133 w 512"/>
                <a:gd name="T29" fmla="*/ 320 h 512"/>
                <a:gd name="T30" fmla="*/ 192 w 512"/>
                <a:gd name="T31" fmla="*/ 266 h 512"/>
                <a:gd name="T32" fmla="*/ 394 w 512"/>
                <a:gd name="T33" fmla="*/ 245 h 512"/>
                <a:gd name="T34" fmla="*/ 314 w 512"/>
                <a:gd name="T35" fmla="*/ 192 h 512"/>
                <a:gd name="T36" fmla="*/ 512 w 512"/>
                <a:gd name="T37" fmla="*/ 256 h 512"/>
                <a:gd name="T38" fmla="*/ 0 w 512"/>
                <a:gd name="T39" fmla="*/ 256 h 512"/>
                <a:gd name="T40" fmla="*/ 512 w 512"/>
                <a:gd name="T41" fmla="*/ 256 h 512"/>
                <a:gd name="T42" fmla="*/ 256 w 512"/>
                <a:gd name="T43" fmla="*/ 96 h 512"/>
                <a:gd name="T44" fmla="*/ 256 w 512"/>
                <a:gd name="T45" fmla="*/ 416 h 512"/>
                <a:gd name="T46" fmla="*/ 314 w 512"/>
                <a:gd name="T47" fmla="*/ 320 h 512"/>
                <a:gd name="T48" fmla="*/ 394 w 512"/>
                <a:gd name="T49" fmla="*/ 266 h 512"/>
                <a:gd name="T50" fmla="*/ 314 w 512"/>
                <a:gd name="T51" fmla="*/ 320 h 512"/>
                <a:gd name="T52" fmla="*/ 220 w 512"/>
                <a:gd name="T53" fmla="*/ 389 h 512"/>
                <a:gd name="T54" fmla="*/ 147 w 512"/>
                <a:gd name="T55" fmla="*/ 341 h 512"/>
                <a:gd name="T56" fmla="*/ 365 w 512"/>
                <a:gd name="T57" fmla="*/ 341 h 512"/>
                <a:gd name="T58" fmla="*/ 292 w 512"/>
                <a:gd name="T59" fmla="*/ 389 h 512"/>
                <a:gd name="T60" fmla="*/ 288 w 512"/>
                <a:gd name="T61" fmla="*/ 341 h 512"/>
                <a:gd name="T62" fmla="*/ 256 w 512"/>
                <a:gd name="T63" fmla="*/ 394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12" h="512">
                  <a:moveTo>
                    <a:pt x="201" y="170"/>
                  </a:moveTo>
                  <a:cubicBezTo>
                    <a:pt x="147" y="170"/>
                    <a:pt x="147" y="170"/>
                    <a:pt x="147" y="170"/>
                  </a:cubicBezTo>
                  <a:cubicBezTo>
                    <a:pt x="165" y="147"/>
                    <a:pt x="190" y="130"/>
                    <a:pt x="220" y="122"/>
                  </a:cubicBezTo>
                  <a:cubicBezTo>
                    <a:pt x="212" y="135"/>
                    <a:pt x="206" y="151"/>
                    <a:pt x="201" y="170"/>
                  </a:cubicBezTo>
                  <a:close/>
                  <a:moveTo>
                    <a:pt x="256" y="117"/>
                  </a:moveTo>
                  <a:cubicBezTo>
                    <a:pt x="245" y="117"/>
                    <a:pt x="232" y="137"/>
                    <a:pt x="223" y="170"/>
                  </a:cubicBezTo>
                  <a:cubicBezTo>
                    <a:pt x="288" y="170"/>
                    <a:pt x="288" y="170"/>
                    <a:pt x="288" y="170"/>
                  </a:cubicBezTo>
                  <a:cubicBezTo>
                    <a:pt x="279" y="137"/>
                    <a:pt x="266" y="117"/>
                    <a:pt x="256" y="117"/>
                  </a:cubicBezTo>
                  <a:close/>
                  <a:moveTo>
                    <a:pt x="197" y="192"/>
                  </a:moveTo>
                  <a:cubicBezTo>
                    <a:pt x="133" y="192"/>
                    <a:pt x="133" y="192"/>
                    <a:pt x="133" y="192"/>
                  </a:cubicBezTo>
                  <a:cubicBezTo>
                    <a:pt x="124" y="208"/>
                    <a:pt x="119" y="226"/>
                    <a:pt x="118" y="245"/>
                  </a:cubicBezTo>
                  <a:cubicBezTo>
                    <a:pt x="192" y="245"/>
                    <a:pt x="192" y="245"/>
                    <a:pt x="192" y="245"/>
                  </a:cubicBezTo>
                  <a:cubicBezTo>
                    <a:pt x="192" y="227"/>
                    <a:pt x="194" y="209"/>
                    <a:pt x="197" y="192"/>
                  </a:cubicBezTo>
                  <a:close/>
                  <a:moveTo>
                    <a:pt x="218" y="320"/>
                  </a:moveTo>
                  <a:cubicBezTo>
                    <a:pt x="293" y="320"/>
                    <a:pt x="293" y="320"/>
                    <a:pt x="293" y="320"/>
                  </a:cubicBezTo>
                  <a:cubicBezTo>
                    <a:pt x="296" y="304"/>
                    <a:pt x="298" y="286"/>
                    <a:pt x="298" y="266"/>
                  </a:cubicBezTo>
                  <a:cubicBezTo>
                    <a:pt x="213" y="266"/>
                    <a:pt x="213" y="266"/>
                    <a:pt x="213" y="266"/>
                  </a:cubicBezTo>
                  <a:cubicBezTo>
                    <a:pt x="214" y="286"/>
                    <a:pt x="216" y="304"/>
                    <a:pt x="218" y="320"/>
                  </a:cubicBezTo>
                  <a:close/>
                  <a:moveTo>
                    <a:pt x="365" y="170"/>
                  </a:moveTo>
                  <a:cubicBezTo>
                    <a:pt x="347" y="147"/>
                    <a:pt x="321" y="130"/>
                    <a:pt x="292" y="122"/>
                  </a:cubicBezTo>
                  <a:cubicBezTo>
                    <a:pt x="299" y="135"/>
                    <a:pt x="306" y="151"/>
                    <a:pt x="310" y="170"/>
                  </a:cubicBezTo>
                  <a:lnTo>
                    <a:pt x="365" y="170"/>
                  </a:lnTo>
                  <a:close/>
                  <a:moveTo>
                    <a:pt x="293" y="192"/>
                  </a:moveTo>
                  <a:cubicBezTo>
                    <a:pt x="218" y="192"/>
                    <a:pt x="218" y="192"/>
                    <a:pt x="218" y="192"/>
                  </a:cubicBezTo>
                  <a:cubicBezTo>
                    <a:pt x="216" y="207"/>
                    <a:pt x="214" y="225"/>
                    <a:pt x="213" y="245"/>
                  </a:cubicBezTo>
                  <a:cubicBezTo>
                    <a:pt x="298" y="245"/>
                    <a:pt x="298" y="245"/>
                    <a:pt x="298" y="245"/>
                  </a:cubicBezTo>
                  <a:cubicBezTo>
                    <a:pt x="298" y="225"/>
                    <a:pt x="296" y="207"/>
                    <a:pt x="293" y="192"/>
                  </a:cubicBezTo>
                  <a:close/>
                  <a:moveTo>
                    <a:pt x="192" y="266"/>
                  </a:moveTo>
                  <a:cubicBezTo>
                    <a:pt x="118" y="266"/>
                    <a:pt x="118" y="266"/>
                    <a:pt x="118" y="266"/>
                  </a:cubicBezTo>
                  <a:cubicBezTo>
                    <a:pt x="119" y="285"/>
                    <a:pt x="124" y="303"/>
                    <a:pt x="133" y="320"/>
                  </a:cubicBezTo>
                  <a:cubicBezTo>
                    <a:pt x="197" y="320"/>
                    <a:pt x="197" y="320"/>
                    <a:pt x="197" y="320"/>
                  </a:cubicBezTo>
                  <a:cubicBezTo>
                    <a:pt x="194" y="303"/>
                    <a:pt x="192" y="284"/>
                    <a:pt x="192" y="266"/>
                  </a:cubicBezTo>
                  <a:close/>
                  <a:moveTo>
                    <a:pt x="319" y="245"/>
                  </a:moveTo>
                  <a:cubicBezTo>
                    <a:pt x="394" y="245"/>
                    <a:pt x="394" y="245"/>
                    <a:pt x="394" y="245"/>
                  </a:cubicBezTo>
                  <a:cubicBezTo>
                    <a:pt x="392" y="226"/>
                    <a:pt x="387" y="208"/>
                    <a:pt x="379" y="192"/>
                  </a:cubicBezTo>
                  <a:cubicBezTo>
                    <a:pt x="314" y="192"/>
                    <a:pt x="314" y="192"/>
                    <a:pt x="314" y="192"/>
                  </a:cubicBezTo>
                  <a:cubicBezTo>
                    <a:pt x="317" y="209"/>
                    <a:pt x="319" y="227"/>
                    <a:pt x="319" y="245"/>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416" y="256"/>
                  </a:moveTo>
                  <a:cubicBezTo>
                    <a:pt x="416" y="167"/>
                    <a:pt x="344" y="96"/>
                    <a:pt x="256" y="96"/>
                  </a:cubicBezTo>
                  <a:cubicBezTo>
                    <a:pt x="167" y="96"/>
                    <a:pt x="96" y="167"/>
                    <a:pt x="96" y="256"/>
                  </a:cubicBezTo>
                  <a:cubicBezTo>
                    <a:pt x="96" y="344"/>
                    <a:pt x="167" y="416"/>
                    <a:pt x="256" y="416"/>
                  </a:cubicBezTo>
                  <a:cubicBezTo>
                    <a:pt x="344" y="416"/>
                    <a:pt x="416" y="344"/>
                    <a:pt x="416" y="256"/>
                  </a:cubicBezTo>
                  <a:close/>
                  <a:moveTo>
                    <a:pt x="314" y="320"/>
                  </a:moveTo>
                  <a:cubicBezTo>
                    <a:pt x="379" y="320"/>
                    <a:pt x="379" y="320"/>
                    <a:pt x="379" y="320"/>
                  </a:cubicBezTo>
                  <a:cubicBezTo>
                    <a:pt x="387" y="303"/>
                    <a:pt x="392" y="285"/>
                    <a:pt x="394" y="266"/>
                  </a:cubicBezTo>
                  <a:cubicBezTo>
                    <a:pt x="319" y="266"/>
                    <a:pt x="319" y="266"/>
                    <a:pt x="319" y="266"/>
                  </a:cubicBezTo>
                  <a:cubicBezTo>
                    <a:pt x="319" y="284"/>
                    <a:pt x="317" y="303"/>
                    <a:pt x="314" y="320"/>
                  </a:cubicBezTo>
                  <a:close/>
                  <a:moveTo>
                    <a:pt x="147" y="341"/>
                  </a:moveTo>
                  <a:cubicBezTo>
                    <a:pt x="165" y="364"/>
                    <a:pt x="190" y="381"/>
                    <a:pt x="220" y="389"/>
                  </a:cubicBezTo>
                  <a:cubicBezTo>
                    <a:pt x="212" y="377"/>
                    <a:pt x="206" y="360"/>
                    <a:pt x="201" y="341"/>
                  </a:cubicBezTo>
                  <a:lnTo>
                    <a:pt x="147" y="341"/>
                  </a:lnTo>
                  <a:close/>
                  <a:moveTo>
                    <a:pt x="292" y="389"/>
                  </a:moveTo>
                  <a:cubicBezTo>
                    <a:pt x="321" y="381"/>
                    <a:pt x="347" y="364"/>
                    <a:pt x="365" y="341"/>
                  </a:cubicBezTo>
                  <a:cubicBezTo>
                    <a:pt x="310" y="341"/>
                    <a:pt x="310" y="341"/>
                    <a:pt x="310" y="341"/>
                  </a:cubicBezTo>
                  <a:cubicBezTo>
                    <a:pt x="306" y="360"/>
                    <a:pt x="299" y="377"/>
                    <a:pt x="292" y="389"/>
                  </a:cubicBezTo>
                  <a:close/>
                  <a:moveTo>
                    <a:pt x="256" y="394"/>
                  </a:moveTo>
                  <a:cubicBezTo>
                    <a:pt x="266" y="394"/>
                    <a:pt x="279" y="375"/>
                    <a:pt x="288" y="341"/>
                  </a:cubicBezTo>
                  <a:cubicBezTo>
                    <a:pt x="223" y="341"/>
                    <a:pt x="223" y="341"/>
                    <a:pt x="223" y="341"/>
                  </a:cubicBezTo>
                  <a:cubicBezTo>
                    <a:pt x="232" y="375"/>
                    <a:pt x="245" y="394"/>
                    <a:pt x="256" y="394"/>
                  </a:cubicBezTo>
                  <a:close/>
                </a:path>
              </a:pathLst>
            </a:custGeom>
            <a:solidFill>
              <a:srgbClr val="002060"/>
            </a:solidFill>
            <a:ln>
              <a:noFill/>
            </a:ln>
          </p:spPr>
          <p:txBody>
            <a:bodyPr vert="horz" wrap="square" lIns="91440" tIns="45720" rIns="91440" bIns="4572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prstClr val="black"/>
                </a:solidFill>
                <a:effectLst/>
                <a:uLnTx/>
                <a:uFillTx/>
                <a:latin typeface="Verdana"/>
                <a:ea typeface="+mn-ea"/>
                <a:cs typeface="+mn-cs"/>
              </a:endParaRPr>
            </a:p>
          </p:txBody>
        </p:sp>
      </p:grpSp>
      <p:grpSp>
        <p:nvGrpSpPr>
          <p:cNvPr id="2" name="Group 1">
            <a:extLst>
              <a:ext uri="{FF2B5EF4-FFF2-40B4-BE49-F238E27FC236}">
                <a16:creationId xmlns:a16="http://schemas.microsoft.com/office/drawing/2014/main" id="{7AE2BBF8-AD20-4A9D-83B1-53FC4A31CCE5}"/>
              </a:ext>
            </a:extLst>
          </p:cNvPr>
          <p:cNvGrpSpPr/>
          <p:nvPr/>
        </p:nvGrpSpPr>
        <p:grpSpPr>
          <a:xfrm>
            <a:off x="6672786" y="4873585"/>
            <a:ext cx="5148554" cy="1167610"/>
            <a:chOff x="6672786" y="3750960"/>
            <a:chExt cx="5148554" cy="1167610"/>
          </a:xfrm>
        </p:grpSpPr>
        <p:sp>
          <p:nvSpPr>
            <p:cNvPr id="30" name="Rectangle 29">
              <a:extLst>
                <a:ext uri="{FF2B5EF4-FFF2-40B4-BE49-F238E27FC236}">
                  <a16:creationId xmlns:a16="http://schemas.microsoft.com/office/drawing/2014/main" id="{39D52EF0-4204-4F7D-874B-1A68E4E8AD97}"/>
                </a:ext>
              </a:extLst>
            </p:cNvPr>
            <p:cNvSpPr/>
            <p:nvPr/>
          </p:nvSpPr>
          <p:spPr>
            <a:xfrm>
              <a:off x="6672786" y="3967594"/>
              <a:ext cx="5148554" cy="950976"/>
            </a:xfrm>
            <a:prstGeom prst="rect">
              <a:avLst/>
            </a:prstGeom>
            <a:solidFill>
              <a:schemeClr val="accent5">
                <a:lumMod val="20000"/>
                <a:lumOff val="80000"/>
                <a:alpha val="60000"/>
              </a:schemeClr>
            </a:solidFill>
            <a:ln w="28575">
              <a:solidFill>
                <a:srgbClr val="0097A9"/>
              </a:solidFill>
            </a:ln>
          </p:spPr>
          <p:txBody>
            <a:bodyPr wrap="square" lIns="182880" tIns="365760" rIns="182880" bIns="182880" anchor="b">
              <a:no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endParaRPr kumimoji="0" lang="en-US" sz="1200" b="0" i="0" u="none" strike="noStrike" kern="1200" cap="none" spc="0" normalizeH="0" baseline="3000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49" name="Rectangle 48">
              <a:extLst>
                <a:ext uri="{FF2B5EF4-FFF2-40B4-BE49-F238E27FC236}">
                  <a16:creationId xmlns:a16="http://schemas.microsoft.com/office/drawing/2014/main" id="{55F36297-70D4-4094-BDED-F056003A0100}"/>
                </a:ext>
              </a:extLst>
            </p:cNvPr>
            <p:cNvSpPr/>
            <p:nvPr/>
          </p:nvSpPr>
          <p:spPr>
            <a:xfrm>
              <a:off x="7485905" y="4062132"/>
              <a:ext cx="4079058" cy="554039"/>
            </a:xfrm>
            <a:prstGeom prst="rect">
              <a:avLst/>
            </a:prstGeom>
            <a:noFill/>
            <a:ln w="38100" cap="flat" cmpd="sng" algn="ctr">
              <a:noFill/>
              <a:prstDash val="solid"/>
            </a:ln>
            <a:effectLst/>
          </p:spPr>
          <p:txBody>
            <a:bodyPr rtlCol="0" anchor="t"/>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79% of leaders </a:t>
              </a:r>
              <a:r>
                <a:rPr kumimoji="0" lang="en-US" sz="14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reported full-scale deployment for </a:t>
              </a:r>
              <a:r>
                <a:rPr kumimoji="0" lang="en-US" sz="1400" b="1"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three or more types of AI applications – a 17% increase from 62% in 2021</a:t>
              </a:r>
              <a:r>
                <a:rPr kumimoji="0" lang="en-US" sz="1400" b="0" i="0" u="none" strike="noStrike" kern="1200" cap="none" spc="0" normalizeH="0" baseline="3000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3</a:t>
              </a:r>
            </a:p>
          </p:txBody>
        </p:sp>
        <p:sp>
          <p:nvSpPr>
            <p:cNvPr id="41" name="Rectangle 40">
              <a:extLst>
                <a:ext uri="{FF2B5EF4-FFF2-40B4-BE49-F238E27FC236}">
                  <a16:creationId xmlns:a16="http://schemas.microsoft.com/office/drawing/2014/main" id="{18B37BEB-8530-4901-9CBB-CAD7D184DEDF}"/>
                </a:ext>
              </a:extLst>
            </p:cNvPr>
            <p:cNvSpPr/>
            <p:nvPr/>
          </p:nvSpPr>
          <p:spPr>
            <a:xfrm>
              <a:off x="8065704" y="3750960"/>
              <a:ext cx="2233304" cy="307777"/>
            </a:xfrm>
            <a:prstGeom prst="rect">
              <a:avLst/>
            </a:prstGeom>
            <a:solidFill>
              <a:schemeClr val="accent5"/>
            </a:solidFill>
            <a:ln w="28575">
              <a:noFill/>
            </a:ln>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Enterprise Application</a:t>
              </a:r>
              <a:endParaRPr kumimoji="0" lang="en-US" sz="1400" b="0" i="0" u="none" strike="noStrike" kern="1200" cap="none" spc="0" normalizeH="0" baseline="0" noProof="0">
                <a:ln>
                  <a:noFill/>
                </a:ln>
                <a:solidFill>
                  <a:srgbClr val="000000"/>
                </a:solidFill>
                <a:effectLst/>
                <a:uLnTx/>
                <a:uFillTx/>
                <a:latin typeface="Open Sans"/>
                <a:ea typeface="+mn-ea"/>
                <a:cs typeface="+mn-cs"/>
              </a:endParaRPr>
            </a:p>
          </p:txBody>
        </p:sp>
        <p:sp>
          <p:nvSpPr>
            <p:cNvPr id="55" name="Freeform 338">
              <a:extLst>
                <a:ext uri="{FF2B5EF4-FFF2-40B4-BE49-F238E27FC236}">
                  <a16:creationId xmlns:a16="http://schemas.microsoft.com/office/drawing/2014/main" id="{98F1341C-2944-42DE-AD3A-7F421CA908CD}"/>
                </a:ext>
              </a:extLst>
            </p:cNvPr>
            <p:cNvSpPr>
              <a:spLocks noChangeAspect="1" noEditPoints="1"/>
            </p:cNvSpPr>
            <p:nvPr/>
          </p:nvSpPr>
          <p:spPr bwMode="auto">
            <a:xfrm>
              <a:off x="6805443" y="4167533"/>
              <a:ext cx="548640" cy="548640"/>
            </a:xfrm>
            <a:custGeom>
              <a:avLst/>
              <a:gdLst>
                <a:gd name="T0" fmla="*/ 256 w 512"/>
                <a:gd name="T1" fmla="*/ 0 h 512"/>
                <a:gd name="T2" fmla="*/ 0 w 512"/>
                <a:gd name="T3" fmla="*/ 256 h 512"/>
                <a:gd name="T4" fmla="*/ 256 w 512"/>
                <a:gd name="T5" fmla="*/ 512 h 512"/>
                <a:gd name="T6" fmla="*/ 512 w 512"/>
                <a:gd name="T7" fmla="*/ 256 h 512"/>
                <a:gd name="T8" fmla="*/ 256 w 512"/>
                <a:gd name="T9" fmla="*/ 0 h 512"/>
                <a:gd name="T10" fmla="*/ 352 w 512"/>
                <a:gd name="T11" fmla="*/ 384 h 512"/>
                <a:gd name="T12" fmla="*/ 341 w 512"/>
                <a:gd name="T13" fmla="*/ 394 h 512"/>
                <a:gd name="T14" fmla="*/ 330 w 512"/>
                <a:gd name="T15" fmla="*/ 384 h 512"/>
                <a:gd name="T16" fmla="*/ 330 w 512"/>
                <a:gd name="T17" fmla="*/ 359 h 512"/>
                <a:gd name="T18" fmla="*/ 256 w 512"/>
                <a:gd name="T19" fmla="*/ 384 h 512"/>
                <a:gd name="T20" fmla="*/ 128 w 512"/>
                <a:gd name="T21" fmla="*/ 256 h 512"/>
                <a:gd name="T22" fmla="*/ 138 w 512"/>
                <a:gd name="T23" fmla="*/ 245 h 512"/>
                <a:gd name="T24" fmla="*/ 149 w 512"/>
                <a:gd name="T25" fmla="*/ 256 h 512"/>
                <a:gd name="T26" fmla="*/ 256 w 512"/>
                <a:gd name="T27" fmla="*/ 362 h 512"/>
                <a:gd name="T28" fmla="*/ 320 w 512"/>
                <a:gd name="T29" fmla="*/ 341 h 512"/>
                <a:gd name="T30" fmla="*/ 288 w 512"/>
                <a:gd name="T31" fmla="*/ 341 h 512"/>
                <a:gd name="T32" fmla="*/ 277 w 512"/>
                <a:gd name="T33" fmla="*/ 330 h 512"/>
                <a:gd name="T34" fmla="*/ 288 w 512"/>
                <a:gd name="T35" fmla="*/ 320 h 512"/>
                <a:gd name="T36" fmla="*/ 341 w 512"/>
                <a:gd name="T37" fmla="*/ 320 h 512"/>
                <a:gd name="T38" fmla="*/ 352 w 512"/>
                <a:gd name="T39" fmla="*/ 330 h 512"/>
                <a:gd name="T40" fmla="*/ 352 w 512"/>
                <a:gd name="T41" fmla="*/ 384 h 512"/>
                <a:gd name="T42" fmla="*/ 205 w 512"/>
                <a:gd name="T43" fmla="*/ 248 h 512"/>
                <a:gd name="T44" fmla="*/ 221 w 512"/>
                <a:gd name="T45" fmla="*/ 248 h 512"/>
                <a:gd name="T46" fmla="*/ 245 w 512"/>
                <a:gd name="T47" fmla="*/ 273 h 512"/>
                <a:gd name="T48" fmla="*/ 301 w 512"/>
                <a:gd name="T49" fmla="*/ 216 h 512"/>
                <a:gd name="T50" fmla="*/ 317 w 512"/>
                <a:gd name="T51" fmla="*/ 216 h 512"/>
                <a:gd name="T52" fmla="*/ 317 w 512"/>
                <a:gd name="T53" fmla="*/ 231 h 512"/>
                <a:gd name="T54" fmla="*/ 253 w 512"/>
                <a:gd name="T55" fmla="*/ 295 h 512"/>
                <a:gd name="T56" fmla="*/ 245 w 512"/>
                <a:gd name="T57" fmla="*/ 298 h 512"/>
                <a:gd name="T58" fmla="*/ 237 w 512"/>
                <a:gd name="T59" fmla="*/ 295 h 512"/>
                <a:gd name="T60" fmla="*/ 205 w 512"/>
                <a:gd name="T61" fmla="*/ 263 h 512"/>
                <a:gd name="T62" fmla="*/ 205 w 512"/>
                <a:gd name="T63" fmla="*/ 248 h 512"/>
                <a:gd name="T64" fmla="*/ 373 w 512"/>
                <a:gd name="T65" fmla="*/ 266 h 512"/>
                <a:gd name="T66" fmla="*/ 362 w 512"/>
                <a:gd name="T67" fmla="*/ 256 h 512"/>
                <a:gd name="T68" fmla="*/ 256 w 512"/>
                <a:gd name="T69" fmla="*/ 149 h 512"/>
                <a:gd name="T70" fmla="*/ 192 w 512"/>
                <a:gd name="T71" fmla="*/ 170 h 512"/>
                <a:gd name="T72" fmla="*/ 224 w 512"/>
                <a:gd name="T73" fmla="*/ 170 h 512"/>
                <a:gd name="T74" fmla="*/ 234 w 512"/>
                <a:gd name="T75" fmla="*/ 181 h 512"/>
                <a:gd name="T76" fmla="*/ 224 w 512"/>
                <a:gd name="T77" fmla="*/ 192 h 512"/>
                <a:gd name="T78" fmla="*/ 170 w 512"/>
                <a:gd name="T79" fmla="*/ 192 h 512"/>
                <a:gd name="T80" fmla="*/ 160 w 512"/>
                <a:gd name="T81" fmla="*/ 181 h 512"/>
                <a:gd name="T82" fmla="*/ 160 w 512"/>
                <a:gd name="T83" fmla="*/ 128 h 512"/>
                <a:gd name="T84" fmla="*/ 170 w 512"/>
                <a:gd name="T85" fmla="*/ 117 h 512"/>
                <a:gd name="T86" fmla="*/ 181 w 512"/>
                <a:gd name="T87" fmla="*/ 128 h 512"/>
                <a:gd name="T88" fmla="*/ 181 w 512"/>
                <a:gd name="T89" fmla="*/ 152 h 512"/>
                <a:gd name="T90" fmla="*/ 256 w 512"/>
                <a:gd name="T91" fmla="*/ 128 h 512"/>
                <a:gd name="T92" fmla="*/ 384 w 512"/>
                <a:gd name="T93" fmla="*/ 256 h 512"/>
                <a:gd name="T94" fmla="*/ 373 w 512"/>
                <a:gd name="T95" fmla="*/ 266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12" h="512">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352" y="384"/>
                  </a:moveTo>
                  <a:cubicBezTo>
                    <a:pt x="352" y="390"/>
                    <a:pt x="347" y="394"/>
                    <a:pt x="341" y="394"/>
                  </a:cubicBezTo>
                  <a:cubicBezTo>
                    <a:pt x="335" y="394"/>
                    <a:pt x="330" y="390"/>
                    <a:pt x="330" y="384"/>
                  </a:cubicBezTo>
                  <a:cubicBezTo>
                    <a:pt x="330" y="359"/>
                    <a:pt x="330" y="359"/>
                    <a:pt x="330" y="359"/>
                  </a:cubicBezTo>
                  <a:cubicBezTo>
                    <a:pt x="309" y="375"/>
                    <a:pt x="283" y="384"/>
                    <a:pt x="256" y="384"/>
                  </a:cubicBezTo>
                  <a:cubicBezTo>
                    <a:pt x="185" y="384"/>
                    <a:pt x="128" y="326"/>
                    <a:pt x="128" y="256"/>
                  </a:cubicBezTo>
                  <a:cubicBezTo>
                    <a:pt x="128" y="250"/>
                    <a:pt x="132" y="245"/>
                    <a:pt x="138" y="245"/>
                  </a:cubicBezTo>
                  <a:cubicBezTo>
                    <a:pt x="144" y="245"/>
                    <a:pt x="149" y="250"/>
                    <a:pt x="149" y="256"/>
                  </a:cubicBezTo>
                  <a:cubicBezTo>
                    <a:pt x="149" y="314"/>
                    <a:pt x="197" y="362"/>
                    <a:pt x="256" y="362"/>
                  </a:cubicBezTo>
                  <a:cubicBezTo>
                    <a:pt x="279" y="362"/>
                    <a:pt x="301" y="355"/>
                    <a:pt x="320" y="341"/>
                  </a:cubicBezTo>
                  <a:cubicBezTo>
                    <a:pt x="288" y="341"/>
                    <a:pt x="288" y="341"/>
                    <a:pt x="288" y="341"/>
                  </a:cubicBezTo>
                  <a:cubicBezTo>
                    <a:pt x="282" y="341"/>
                    <a:pt x="277" y="336"/>
                    <a:pt x="277" y="330"/>
                  </a:cubicBezTo>
                  <a:cubicBezTo>
                    <a:pt x="277" y="324"/>
                    <a:pt x="282" y="320"/>
                    <a:pt x="288" y="320"/>
                  </a:cubicBezTo>
                  <a:cubicBezTo>
                    <a:pt x="341" y="320"/>
                    <a:pt x="341" y="320"/>
                    <a:pt x="341" y="320"/>
                  </a:cubicBezTo>
                  <a:cubicBezTo>
                    <a:pt x="347" y="320"/>
                    <a:pt x="352" y="324"/>
                    <a:pt x="352" y="330"/>
                  </a:cubicBezTo>
                  <a:lnTo>
                    <a:pt x="352" y="384"/>
                  </a:lnTo>
                  <a:close/>
                  <a:moveTo>
                    <a:pt x="205" y="248"/>
                  </a:moveTo>
                  <a:cubicBezTo>
                    <a:pt x="210" y="244"/>
                    <a:pt x="216" y="244"/>
                    <a:pt x="221" y="248"/>
                  </a:cubicBezTo>
                  <a:cubicBezTo>
                    <a:pt x="245" y="273"/>
                    <a:pt x="245" y="273"/>
                    <a:pt x="245" y="273"/>
                  </a:cubicBezTo>
                  <a:cubicBezTo>
                    <a:pt x="301" y="216"/>
                    <a:pt x="301" y="216"/>
                    <a:pt x="301" y="216"/>
                  </a:cubicBezTo>
                  <a:cubicBezTo>
                    <a:pt x="306" y="212"/>
                    <a:pt x="312" y="212"/>
                    <a:pt x="317" y="216"/>
                  </a:cubicBezTo>
                  <a:cubicBezTo>
                    <a:pt x="321" y="220"/>
                    <a:pt x="321" y="227"/>
                    <a:pt x="317" y="231"/>
                  </a:cubicBezTo>
                  <a:cubicBezTo>
                    <a:pt x="253" y="295"/>
                    <a:pt x="253" y="295"/>
                    <a:pt x="253" y="295"/>
                  </a:cubicBezTo>
                  <a:cubicBezTo>
                    <a:pt x="250" y="297"/>
                    <a:pt x="248" y="298"/>
                    <a:pt x="245" y="298"/>
                  </a:cubicBezTo>
                  <a:cubicBezTo>
                    <a:pt x="242" y="298"/>
                    <a:pt x="240" y="297"/>
                    <a:pt x="237" y="295"/>
                  </a:cubicBezTo>
                  <a:cubicBezTo>
                    <a:pt x="205" y="263"/>
                    <a:pt x="205" y="263"/>
                    <a:pt x="205" y="263"/>
                  </a:cubicBezTo>
                  <a:cubicBezTo>
                    <a:pt x="201" y="259"/>
                    <a:pt x="201" y="252"/>
                    <a:pt x="205" y="248"/>
                  </a:cubicBezTo>
                  <a:close/>
                  <a:moveTo>
                    <a:pt x="373" y="266"/>
                  </a:moveTo>
                  <a:cubicBezTo>
                    <a:pt x="367" y="266"/>
                    <a:pt x="362" y="262"/>
                    <a:pt x="362" y="256"/>
                  </a:cubicBezTo>
                  <a:cubicBezTo>
                    <a:pt x="362" y="197"/>
                    <a:pt x="314" y="149"/>
                    <a:pt x="256" y="149"/>
                  </a:cubicBezTo>
                  <a:cubicBezTo>
                    <a:pt x="232" y="149"/>
                    <a:pt x="210" y="157"/>
                    <a:pt x="192" y="170"/>
                  </a:cubicBezTo>
                  <a:cubicBezTo>
                    <a:pt x="224" y="170"/>
                    <a:pt x="224" y="170"/>
                    <a:pt x="224" y="170"/>
                  </a:cubicBezTo>
                  <a:cubicBezTo>
                    <a:pt x="230" y="170"/>
                    <a:pt x="234" y="175"/>
                    <a:pt x="234" y="181"/>
                  </a:cubicBezTo>
                  <a:cubicBezTo>
                    <a:pt x="234" y="187"/>
                    <a:pt x="230" y="192"/>
                    <a:pt x="224" y="192"/>
                  </a:cubicBezTo>
                  <a:cubicBezTo>
                    <a:pt x="170" y="192"/>
                    <a:pt x="170" y="192"/>
                    <a:pt x="170" y="192"/>
                  </a:cubicBezTo>
                  <a:cubicBezTo>
                    <a:pt x="164" y="192"/>
                    <a:pt x="160" y="187"/>
                    <a:pt x="160" y="181"/>
                  </a:cubicBezTo>
                  <a:cubicBezTo>
                    <a:pt x="160" y="128"/>
                    <a:pt x="160" y="128"/>
                    <a:pt x="160" y="128"/>
                  </a:cubicBezTo>
                  <a:cubicBezTo>
                    <a:pt x="160" y="122"/>
                    <a:pt x="164" y="117"/>
                    <a:pt x="170" y="117"/>
                  </a:cubicBezTo>
                  <a:cubicBezTo>
                    <a:pt x="176" y="117"/>
                    <a:pt x="181" y="122"/>
                    <a:pt x="181" y="128"/>
                  </a:cubicBezTo>
                  <a:cubicBezTo>
                    <a:pt x="181" y="152"/>
                    <a:pt x="181" y="152"/>
                    <a:pt x="181" y="152"/>
                  </a:cubicBezTo>
                  <a:cubicBezTo>
                    <a:pt x="203" y="136"/>
                    <a:pt x="229" y="128"/>
                    <a:pt x="256" y="128"/>
                  </a:cubicBezTo>
                  <a:cubicBezTo>
                    <a:pt x="326" y="128"/>
                    <a:pt x="384" y="185"/>
                    <a:pt x="384" y="256"/>
                  </a:cubicBezTo>
                  <a:cubicBezTo>
                    <a:pt x="384" y="262"/>
                    <a:pt x="379" y="266"/>
                    <a:pt x="373" y="266"/>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Open Sans"/>
                <a:ea typeface="+mn-ea"/>
                <a:cs typeface="+mn-cs"/>
              </a:endParaRPr>
            </a:p>
          </p:txBody>
        </p:sp>
      </p:grpSp>
      <p:sp>
        <p:nvSpPr>
          <p:cNvPr id="58" name="Rectangle 57">
            <a:extLst>
              <a:ext uri="{FF2B5EF4-FFF2-40B4-BE49-F238E27FC236}">
                <a16:creationId xmlns:a16="http://schemas.microsoft.com/office/drawing/2014/main" id="{9C8E24FD-0B49-483A-BAED-A6A178A6AACA}"/>
              </a:ext>
            </a:extLst>
          </p:cNvPr>
          <p:cNvSpPr/>
          <p:nvPr/>
        </p:nvSpPr>
        <p:spPr>
          <a:xfrm>
            <a:off x="3814500" y="3280967"/>
            <a:ext cx="1094293" cy="446084"/>
          </a:xfrm>
          <a:prstGeom prst="rect">
            <a:avLst/>
          </a:prstGeom>
        </p:spPr>
        <p:txBody>
          <a:bodyPr wrap="square" lIns="0" tIns="0" rIns="0" bIns="0">
            <a:spAutoFit/>
          </a:bodyPr>
          <a:lstStyle/>
          <a:p>
            <a:pPr marL="0" marR="0" lvl="0" indent="0" algn="ctr" defTabSz="914400" rtl="0" eaLnBrk="1" fontAlgn="auto" latinLnBrk="0" hangingPunct="1">
              <a:lnSpc>
                <a:spcPct val="106000"/>
              </a:lnSpc>
              <a:spcBef>
                <a:spcPts val="120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Open Sans"/>
                <a:ea typeface="Open Sans" panose="020B0606030504020204" pitchFamily="34" charset="0"/>
                <a:cs typeface="Open Sans" panose="020B0606030504020204" pitchFamily="34" charset="0"/>
              </a:rPr>
              <a:t>Autonomous Systems</a:t>
            </a:r>
          </a:p>
        </p:txBody>
      </p:sp>
      <p:sp>
        <p:nvSpPr>
          <p:cNvPr id="60" name="Rectangle 59">
            <a:extLst>
              <a:ext uri="{FF2B5EF4-FFF2-40B4-BE49-F238E27FC236}">
                <a16:creationId xmlns:a16="http://schemas.microsoft.com/office/drawing/2014/main" id="{D3F07178-975C-427F-BA65-67AA133D46C2}"/>
              </a:ext>
            </a:extLst>
          </p:cNvPr>
          <p:cNvSpPr/>
          <p:nvPr/>
        </p:nvSpPr>
        <p:spPr>
          <a:xfrm>
            <a:off x="5272620" y="3171828"/>
            <a:ext cx="1000554" cy="217688"/>
          </a:xfrm>
          <a:prstGeom prst="rect">
            <a:avLst/>
          </a:prstGeom>
        </p:spPr>
        <p:txBody>
          <a:bodyPr wrap="square" lIns="0" tIns="0" rIns="0" bIns="0" anchor="t">
            <a:spAutoFit/>
          </a:bodyPr>
          <a:lstStyle/>
          <a:p>
            <a:pPr marL="0" marR="0" lvl="0" indent="0" algn="ctr" defTabSz="914400" rtl="0" eaLnBrk="1" fontAlgn="auto" latinLnBrk="0" hangingPunct="1">
              <a:lnSpc>
                <a:spcPct val="106000"/>
              </a:lnSpc>
              <a:spcBef>
                <a:spcPts val="120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Open Sans"/>
                <a:ea typeface="Open Sans" panose="020B0606030504020204" pitchFamily="34" charset="0"/>
                <a:cs typeface="Open Sans" panose="020B0606030504020204" pitchFamily="34" charset="0"/>
              </a:rPr>
              <a:t>Quantum</a:t>
            </a:r>
          </a:p>
        </p:txBody>
      </p:sp>
      <p:sp>
        <p:nvSpPr>
          <p:cNvPr id="61" name="Rectangle 60">
            <a:extLst>
              <a:ext uri="{FF2B5EF4-FFF2-40B4-BE49-F238E27FC236}">
                <a16:creationId xmlns:a16="http://schemas.microsoft.com/office/drawing/2014/main" id="{2E9DBD36-DB9A-4497-ADC7-85DE46660156}"/>
              </a:ext>
            </a:extLst>
          </p:cNvPr>
          <p:cNvSpPr/>
          <p:nvPr/>
        </p:nvSpPr>
        <p:spPr>
          <a:xfrm>
            <a:off x="5651199" y="1955610"/>
            <a:ext cx="1000554" cy="902876"/>
          </a:xfrm>
          <a:prstGeom prst="rect">
            <a:avLst/>
          </a:prstGeom>
        </p:spPr>
        <p:txBody>
          <a:bodyPr wrap="square" lIns="0" tIns="0" rIns="0" bIns="0">
            <a:spAutoFit/>
          </a:bodyPr>
          <a:lstStyle/>
          <a:p>
            <a:pPr marL="0" marR="0" lvl="0" indent="0" algn="ctr" defTabSz="914400" rtl="0" eaLnBrk="1" fontAlgn="auto" latinLnBrk="0" hangingPunct="1">
              <a:lnSpc>
                <a:spcPct val="106000"/>
              </a:lnSpc>
              <a:spcBef>
                <a:spcPts val="120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Open Sans"/>
                <a:ea typeface="Open Sans" panose="020B0606030504020204" pitchFamily="34" charset="0"/>
                <a:cs typeface="Open Sans" panose="020B0606030504020204" pitchFamily="34" charset="0"/>
              </a:rPr>
              <a:t>Artificial General Intelligence (AGI)</a:t>
            </a:r>
          </a:p>
        </p:txBody>
      </p:sp>
    </p:spTree>
    <p:extLst>
      <p:ext uri="{BB962C8B-B14F-4D97-AF65-F5344CB8AC3E}">
        <p14:creationId xmlns:p14="http://schemas.microsoft.com/office/powerpoint/2010/main" val="9284580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Title 2">
            <a:extLst>
              <a:ext uri="{FF2B5EF4-FFF2-40B4-BE49-F238E27FC236}">
                <a16:creationId xmlns:a16="http://schemas.microsoft.com/office/drawing/2014/main" id="{665F61FF-E1CC-4630-8E1E-9BEA1A85A424}"/>
              </a:ext>
            </a:extLst>
          </p:cNvPr>
          <p:cNvSpPr>
            <a:spLocks noGrp="1"/>
          </p:cNvSpPr>
          <p:nvPr>
            <p:ph type="title"/>
          </p:nvPr>
        </p:nvSpPr>
        <p:spPr>
          <a:xfrm>
            <a:off x="501650" y="317500"/>
            <a:ext cx="11188700" cy="334099"/>
          </a:xfrm>
        </p:spPr>
        <p:txBody>
          <a:bodyPr/>
          <a:lstStyle/>
          <a:p>
            <a:r>
              <a:rPr lang="en-US" b="0" dirty="0">
                <a:latin typeface="Open Sans Semibold"/>
                <a:ea typeface="Open Sans"/>
                <a:cs typeface="Open Sans"/>
              </a:rPr>
              <a:t>Generative Models Deliver Greatest Business Value for Use Cases that Represent More Human-like Tasks</a:t>
            </a:r>
            <a:r>
              <a:rPr lang="en-US" b="0" dirty="0">
                <a:latin typeface="Open Sans"/>
                <a:ea typeface="Open Sans"/>
                <a:cs typeface="Open Sans"/>
              </a:rPr>
              <a:t> </a:t>
            </a:r>
            <a:endParaRPr lang="en-US" b="0" noProof="0" dirty="0">
              <a:latin typeface="Open Sans" panose="020B0606030504020204" pitchFamily="34" charset="0"/>
              <a:ea typeface="Open Sans" panose="020B0606030504020204" pitchFamily="34" charset="0"/>
              <a:cs typeface="Open Sans" panose="020B0606030504020204" pitchFamily="34" charset="0"/>
            </a:endParaRPr>
          </a:p>
        </p:txBody>
      </p:sp>
      <p:pic>
        <p:nvPicPr>
          <p:cNvPr id="164" name="Picture 163">
            <a:extLst>
              <a:ext uri="{FF2B5EF4-FFF2-40B4-BE49-F238E27FC236}">
                <a16:creationId xmlns:a16="http://schemas.microsoft.com/office/drawing/2014/main" id="{1858AA6A-7D0A-40F5-8DC0-32ECFFAE1E95}"/>
              </a:ext>
            </a:extLst>
          </p:cNvPr>
          <p:cNvPicPr>
            <a:picLocks noChangeAspect="1"/>
          </p:cNvPicPr>
          <p:nvPr/>
        </p:nvPicPr>
        <p:blipFill>
          <a:blip r:embed="rId3"/>
          <a:stretch>
            <a:fillRect/>
          </a:stretch>
        </p:blipFill>
        <p:spPr>
          <a:xfrm>
            <a:off x="1344205" y="2886377"/>
            <a:ext cx="1124265" cy="177349"/>
          </a:xfrm>
          <a:prstGeom prst="rect">
            <a:avLst/>
          </a:prstGeom>
          <a:noFill/>
          <a:ln>
            <a:noFill/>
          </a:ln>
        </p:spPr>
      </p:pic>
      <p:pic>
        <p:nvPicPr>
          <p:cNvPr id="165" name="Picture 2" descr="Amazon Web Services - Wikipedia">
            <a:extLst>
              <a:ext uri="{FF2B5EF4-FFF2-40B4-BE49-F238E27FC236}">
                <a16:creationId xmlns:a16="http://schemas.microsoft.com/office/drawing/2014/main" id="{92722474-830F-4BCC-96DF-EE842ABEA0C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658507" y="2883553"/>
            <a:ext cx="359938" cy="215513"/>
          </a:xfrm>
          <a:prstGeom prst="rect">
            <a:avLst/>
          </a:prstGeom>
          <a:noFill/>
          <a:ln>
            <a:noFill/>
          </a:ln>
        </p:spPr>
      </p:pic>
      <p:pic>
        <p:nvPicPr>
          <p:cNvPr id="166" name="Picture 4" descr="dataiku-logo-transparent - Big Data Week London">
            <a:extLst>
              <a:ext uri="{FF2B5EF4-FFF2-40B4-BE49-F238E27FC236}">
                <a16:creationId xmlns:a16="http://schemas.microsoft.com/office/drawing/2014/main" id="{07F7CC46-A04F-4714-BE88-BAF1B6E0932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331830" y="2854372"/>
            <a:ext cx="683676" cy="230579"/>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67" name="TextBox 166">
            <a:extLst>
              <a:ext uri="{FF2B5EF4-FFF2-40B4-BE49-F238E27FC236}">
                <a16:creationId xmlns:a16="http://schemas.microsoft.com/office/drawing/2014/main" id="{799324EF-DA00-4E53-9F3B-2E6E2F58948F}"/>
              </a:ext>
            </a:extLst>
          </p:cNvPr>
          <p:cNvSpPr txBox="1"/>
          <p:nvPr/>
        </p:nvSpPr>
        <p:spPr bwMode="gray">
          <a:xfrm>
            <a:off x="8936908" y="6520799"/>
            <a:ext cx="2543607" cy="215444"/>
          </a:xfrm>
          <a:prstGeom prst="rect">
            <a:avLst/>
          </a:prstGeom>
          <a:solidFill>
            <a:schemeClr val="bg1"/>
          </a:solidFill>
        </p:spPr>
        <p:txBody>
          <a:bodyPr wrap="square">
            <a:spAutoFit/>
          </a:bodyPr>
          <a:lstStyle>
            <a:defPPr>
              <a:defRPr lang="en-US"/>
            </a:defPPr>
            <a:lvl1pPr marR="0" lvl="0" fontAlgn="auto">
              <a:lnSpc>
                <a:spcPct val="100000"/>
              </a:lnSpc>
              <a:spcBef>
                <a:spcPts val="0"/>
              </a:spcBef>
              <a:spcAft>
                <a:spcPts val="0"/>
              </a:spcAft>
              <a:buClrTx/>
              <a:buSzTx/>
              <a:tabLst/>
              <a:defRPr kumimoji="0" sz="800" b="0" i="0" u="none" strike="noStrike" cap="none" spc="0" normalizeH="0" baseline="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1"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*Restricted Entity, Technology Services Relationship</a:t>
            </a:r>
          </a:p>
        </p:txBody>
      </p:sp>
      <p:sp>
        <p:nvSpPr>
          <p:cNvPr id="183" name="TextBox 182">
            <a:extLst>
              <a:ext uri="{FF2B5EF4-FFF2-40B4-BE49-F238E27FC236}">
                <a16:creationId xmlns:a16="http://schemas.microsoft.com/office/drawing/2014/main" id="{3E310E7E-136C-4928-AC12-A88527CE7089}"/>
              </a:ext>
            </a:extLst>
          </p:cNvPr>
          <p:cNvSpPr txBox="1"/>
          <p:nvPr/>
        </p:nvSpPr>
        <p:spPr bwMode="gray">
          <a:xfrm>
            <a:off x="4912736" y="966264"/>
            <a:ext cx="2543607" cy="276999"/>
          </a:xfrm>
          <a:prstGeom prst="rect">
            <a:avLst/>
          </a:prstGeom>
          <a:noFill/>
        </p:spPr>
        <p:txBody>
          <a:bodyPr wrap="square">
            <a:spAutoFit/>
          </a:bodyPr>
          <a:lstStyle>
            <a:defPPr>
              <a:defRPr lang="en-US"/>
            </a:defPPr>
            <a:lvl1pPr marR="0" lvl="0" fontAlgn="auto">
              <a:lnSpc>
                <a:spcPct val="100000"/>
              </a:lnSpc>
              <a:spcBef>
                <a:spcPts val="0"/>
              </a:spcBef>
              <a:spcAft>
                <a:spcPts val="0"/>
              </a:spcAft>
              <a:buClrTx/>
              <a:buSzTx/>
              <a:tabLst/>
              <a:defRPr kumimoji="0" sz="800" b="0" i="0" u="none" strike="noStrike" cap="none" spc="0" normalizeH="0" baseline="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Increasing Complexity</a:t>
            </a:r>
          </a:p>
        </p:txBody>
      </p:sp>
      <p:graphicFrame>
        <p:nvGraphicFramePr>
          <p:cNvPr id="146" name="Table 145">
            <a:extLst>
              <a:ext uri="{FF2B5EF4-FFF2-40B4-BE49-F238E27FC236}">
                <a16:creationId xmlns:a16="http://schemas.microsoft.com/office/drawing/2014/main" id="{E244D06B-2149-45D7-B5F7-A368ACBF7425}"/>
              </a:ext>
            </a:extLst>
          </p:cNvPr>
          <p:cNvGraphicFramePr>
            <a:graphicFrameLocks noGrp="1"/>
          </p:cNvGraphicFramePr>
          <p:nvPr>
            <p:extLst>
              <p:ext uri="{D42A27DB-BD31-4B8C-83A1-F6EECF244321}">
                <p14:modId xmlns:p14="http://schemas.microsoft.com/office/powerpoint/2010/main" val="3129785048"/>
              </p:ext>
            </p:extLst>
          </p:nvPr>
        </p:nvGraphicFramePr>
        <p:xfrm>
          <a:off x="253041" y="1352927"/>
          <a:ext cx="11612880" cy="5012843"/>
        </p:xfrm>
        <a:graphic>
          <a:graphicData uri="http://schemas.openxmlformats.org/drawingml/2006/table">
            <a:tbl>
              <a:tblPr firstRow="1" bandRow="1">
                <a:tableStyleId>{5C22544A-7EE6-4342-B048-85BDC9FD1C3A}</a:tableStyleId>
              </a:tblPr>
              <a:tblGrid>
                <a:gridCol w="640080">
                  <a:extLst>
                    <a:ext uri="{9D8B030D-6E8A-4147-A177-3AD203B41FA5}">
                      <a16:colId xmlns:a16="http://schemas.microsoft.com/office/drawing/2014/main" val="636954718"/>
                    </a:ext>
                  </a:extLst>
                </a:gridCol>
                <a:gridCol w="1219200">
                  <a:extLst>
                    <a:ext uri="{9D8B030D-6E8A-4147-A177-3AD203B41FA5}">
                      <a16:colId xmlns:a16="http://schemas.microsoft.com/office/drawing/2014/main" val="39742895"/>
                    </a:ext>
                  </a:extLst>
                </a:gridCol>
                <a:gridCol w="1219200">
                  <a:extLst>
                    <a:ext uri="{9D8B030D-6E8A-4147-A177-3AD203B41FA5}">
                      <a16:colId xmlns:a16="http://schemas.microsoft.com/office/drawing/2014/main" val="854485572"/>
                    </a:ext>
                  </a:extLst>
                </a:gridCol>
                <a:gridCol w="1219200">
                  <a:extLst>
                    <a:ext uri="{9D8B030D-6E8A-4147-A177-3AD203B41FA5}">
                      <a16:colId xmlns:a16="http://schemas.microsoft.com/office/drawing/2014/main" val="3871460867"/>
                    </a:ext>
                  </a:extLst>
                </a:gridCol>
                <a:gridCol w="1219200">
                  <a:extLst>
                    <a:ext uri="{9D8B030D-6E8A-4147-A177-3AD203B41FA5}">
                      <a16:colId xmlns:a16="http://schemas.microsoft.com/office/drawing/2014/main" val="903584888"/>
                    </a:ext>
                  </a:extLst>
                </a:gridCol>
                <a:gridCol w="1219200">
                  <a:extLst>
                    <a:ext uri="{9D8B030D-6E8A-4147-A177-3AD203B41FA5}">
                      <a16:colId xmlns:a16="http://schemas.microsoft.com/office/drawing/2014/main" val="396220231"/>
                    </a:ext>
                  </a:extLst>
                </a:gridCol>
                <a:gridCol w="1219200">
                  <a:extLst>
                    <a:ext uri="{9D8B030D-6E8A-4147-A177-3AD203B41FA5}">
                      <a16:colId xmlns:a16="http://schemas.microsoft.com/office/drawing/2014/main" val="186526824"/>
                    </a:ext>
                  </a:extLst>
                </a:gridCol>
                <a:gridCol w="1219200">
                  <a:extLst>
                    <a:ext uri="{9D8B030D-6E8A-4147-A177-3AD203B41FA5}">
                      <a16:colId xmlns:a16="http://schemas.microsoft.com/office/drawing/2014/main" val="3493531827"/>
                    </a:ext>
                  </a:extLst>
                </a:gridCol>
                <a:gridCol w="1219200">
                  <a:extLst>
                    <a:ext uri="{9D8B030D-6E8A-4147-A177-3AD203B41FA5}">
                      <a16:colId xmlns:a16="http://schemas.microsoft.com/office/drawing/2014/main" val="3136362307"/>
                    </a:ext>
                  </a:extLst>
                </a:gridCol>
                <a:gridCol w="1219200">
                  <a:extLst>
                    <a:ext uri="{9D8B030D-6E8A-4147-A177-3AD203B41FA5}">
                      <a16:colId xmlns:a16="http://schemas.microsoft.com/office/drawing/2014/main" val="1005389684"/>
                    </a:ext>
                  </a:extLst>
                </a:gridCol>
              </a:tblGrid>
              <a:tr h="60536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000" b="0" spc="0">
                        <a:solidFill>
                          <a:schemeClr val="tx1"/>
                        </a:solidFill>
                        <a:latin typeface="Open Sans" panose="020B0606030504020204" pitchFamily="34" charset="0"/>
                        <a:ea typeface="Open Sans" panose="020B0606030504020204" pitchFamily="34" charset="0"/>
                        <a:cs typeface="Open Sans" panose="020B0606030504020204" pitchFamily="34" charset="0"/>
                      </a:endParaRPr>
                    </a:p>
                  </a:txBody>
                  <a:tcPr vert="vert270">
                    <a:lnL w="12700" cmpd="sng">
                      <a:noFill/>
                    </a:lnL>
                    <a:lnR w="12700" cap="flat" cmpd="sng" algn="ctr">
                      <a:noFill/>
                      <a:prstDash val="solid"/>
                      <a:round/>
                      <a:headEnd type="none" w="med" len="med"/>
                      <a:tailEnd type="none" w="med" len="med"/>
                    </a:lnR>
                    <a:lnT w="381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300" normalizeH="0" baseline="0" noProof="0">
                        <a:ln>
                          <a:noFill/>
                        </a:ln>
                        <a:solidFill>
                          <a:schemeClr val="tx1"/>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300" normalizeH="0" baseline="0" noProof="0">
                        <a:ln>
                          <a:noFill/>
                        </a:ln>
                        <a:solidFill>
                          <a:schemeClr val="tx1"/>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300" normalizeH="0" baseline="0" noProof="0">
                          <a:ln>
                            <a:noFill/>
                          </a:ln>
                          <a:solidFill>
                            <a:schemeClr val="tx1"/>
                          </a:solidFill>
                          <a:effectLst/>
                          <a:uLnTx/>
                          <a:uFillTx/>
                          <a:latin typeface="Open Sans"/>
                          <a:ea typeface="Open Sans"/>
                          <a:cs typeface="Open Sans"/>
                        </a:rPr>
                        <a:t>MACHINE LEARNING MODELS</a:t>
                      </a:r>
                    </a:p>
                  </a:txBody>
                  <a:tcPr anchor="b">
                    <a:lnL w="12700" cmpd="sng">
                      <a:noFill/>
                    </a:lnL>
                    <a:lnR w="12700" cap="flat" cmpd="sng" algn="ctr">
                      <a:noFill/>
                      <a:prstDash val="solid"/>
                      <a:round/>
                      <a:headEnd type="none" w="med" len="med"/>
                      <a:tailEnd type="none" w="med" len="med"/>
                    </a:lnR>
                    <a:lnT w="381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9F9BD">
                        <a:alpha val="50196"/>
                      </a:srgbClr>
                    </a:solidFill>
                  </a:tcPr>
                </a:tc>
                <a:tc hMerge="1">
                  <a:txBody>
                    <a:bodyPr/>
                    <a:lstStyle/>
                    <a:p>
                      <a:endParaRPr lang="en-US"/>
                    </a:p>
                  </a:txBody>
                  <a:tcPr/>
                </a:tc>
                <a:tc hMerge="1">
                  <a:txBody>
                    <a:bodyPr/>
                    <a:lstStyle/>
                    <a:p>
                      <a:endParaRPr lang="en-US"/>
                    </a:p>
                  </a:txBody>
                  <a:tcPr/>
                </a:tc>
                <a:tc grid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300" normalizeH="0" baseline="0" noProof="0">
                        <a:ln>
                          <a:noFill/>
                        </a:ln>
                        <a:solidFill>
                          <a:schemeClr val="tx1"/>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300" normalizeH="0" baseline="0" noProof="0">
                        <a:ln>
                          <a:noFill/>
                        </a:ln>
                        <a:solidFill>
                          <a:schemeClr val="tx1"/>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300" normalizeH="0" baseline="0" noProof="0">
                          <a:ln>
                            <a:noFill/>
                          </a:ln>
                          <a:solidFill>
                            <a:schemeClr val="tx1"/>
                          </a:solidFill>
                          <a:effectLst/>
                          <a:uLnTx/>
                          <a:uFillTx/>
                          <a:latin typeface="Open Sans"/>
                          <a:ea typeface="Open Sans"/>
                          <a:cs typeface="Open Sans"/>
                        </a:rPr>
                        <a:t>DEEP LEARNING MODELS</a:t>
                      </a:r>
                    </a:p>
                  </a:txBody>
                  <a:tcPr anchor="b">
                    <a:lnL w="12700" cmpd="sng">
                      <a:noFill/>
                    </a:lnL>
                    <a:lnR w="12700" cap="flat" cmpd="sng" algn="ctr">
                      <a:noFill/>
                      <a:prstDash val="solid"/>
                      <a:round/>
                      <a:headEnd type="none" w="med" len="med"/>
                      <a:tailEnd type="none" w="med" len="med"/>
                    </a:lnR>
                    <a:lnT w="381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DF5FF"/>
                    </a:solidFill>
                  </a:tcPr>
                </a:tc>
                <a:tc hMerge="1">
                  <a:txBody>
                    <a:bodyPr/>
                    <a:lstStyle/>
                    <a:p>
                      <a:endParaRPr lang="en-US"/>
                    </a:p>
                  </a:txBody>
                  <a:tcPr/>
                </a:tc>
                <a:tc hMerge="1">
                  <a:txBody>
                    <a:bodyPr/>
                    <a:lstStyle/>
                    <a:p>
                      <a:endParaRPr lang="en-US"/>
                    </a:p>
                  </a:txBody>
                  <a:tcPr/>
                </a:tc>
                <a:tc gridSpan="3">
                  <a:txBody>
                    <a:bodyPr/>
                    <a:lstStyle/>
                    <a:p>
                      <a:pPr marL="0" indent="0" algn="ctr">
                        <a:buFont typeface="Wingdings" panose="05000000000000000000" pitchFamily="2" charset="2"/>
                        <a:buNone/>
                      </a:pPr>
                      <a:endParaRPr kumimoji="0" lang="en-US" sz="1200" b="1" i="0" u="none" strike="noStrike" kern="1200" cap="none" spc="300" normalizeH="0" baseline="0" noProof="0">
                        <a:ln>
                          <a:noFill/>
                        </a:ln>
                        <a:solidFill>
                          <a:schemeClr val="tx1"/>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0" indent="0" algn="ctr">
                        <a:buFont typeface="Wingdings" panose="05000000000000000000" pitchFamily="2" charset="2"/>
                        <a:buNone/>
                      </a:pPr>
                      <a:endParaRPr kumimoji="0" lang="en-US" sz="1200" b="1" i="0" u="none" strike="noStrike" kern="1200" cap="none" spc="300" normalizeH="0" baseline="0" noProof="0">
                        <a:ln>
                          <a:noFill/>
                        </a:ln>
                        <a:solidFill>
                          <a:schemeClr val="tx1"/>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0" indent="0" algn="ctr">
                        <a:buFont typeface="Wingdings" panose="05000000000000000000" pitchFamily="2" charset="2"/>
                        <a:buNone/>
                      </a:pPr>
                      <a:r>
                        <a:rPr kumimoji="0" lang="en-US" sz="1200" b="1" i="0" u="none" strike="noStrike" kern="1200" cap="none" spc="300" normalizeH="0" baseline="0" noProof="0">
                          <a:ln>
                            <a:noFill/>
                          </a:ln>
                          <a:solidFill>
                            <a:schemeClr val="tx1"/>
                          </a:solidFill>
                          <a:effectLst/>
                          <a:uLnTx/>
                          <a:uFillTx/>
                          <a:latin typeface="Open Sans"/>
                          <a:ea typeface="Open Sans"/>
                          <a:cs typeface="Open Sans"/>
                        </a:rPr>
                        <a:t>GENERATIVE MODELS</a:t>
                      </a:r>
                    </a:p>
                  </a:txBody>
                  <a:tcPr anchor="b">
                    <a:lnL w="12700" cmpd="sng">
                      <a:noFill/>
                    </a:lnL>
                    <a:lnR w="12700" cap="flat" cmpd="sng" algn="ctr">
                      <a:noFill/>
                      <a:prstDash val="solid"/>
                      <a:round/>
                      <a:headEnd type="none" w="med" len="med"/>
                      <a:tailEnd type="none" w="med" len="med"/>
                    </a:lnR>
                    <a:lnT w="381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3FAE7"/>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990677450"/>
                  </a:ext>
                </a:extLst>
              </a:tr>
              <a:tr h="11887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chemeClr val="tx2"/>
                          </a:solidFill>
                          <a:effectLst/>
                          <a:uLnTx/>
                          <a:uFillTx/>
                          <a:latin typeface="Open Sans"/>
                          <a:ea typeface="Open Sans"/>
                          <a:cs typeface="Open Sans"/>
                        </a:rPr>
                        <a:t>Primary Use &amp; Major Enterprise Players</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a:ln>
                          <a:noFill/>
                        </a:ln>
                        <a:solidFill>
                          <a:schemeClr val="tx2"/>
                        </a:solidFill>
                        <a:effectLst/>
                        <a:uLnTx/>
                        <a:uFillTx/>
                        <a:latin typeface="Open Sans" panose="020B0606030504020204" pitchFamily="34" charset="0"/>
                        <a:ea typeface="Open Sans" panose="020B0606030504020204" pitchFamily="34" charset="0"/>
                        <a:cs typeface="Open Sans" panose="020B0606030504020204" pitchFamily="34" charset="0"/>
                      </a:endParaRPr>
                    </a:p>
                  </a:txBody>
                  <a:tcPr vert="vert270">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effectLst/>
                          <a:uLnTx/>
                          <a:uFillTx/>
                          <a:latin typeface="Open Sans"/>
                          <a:ea typeface="Open Sans"/>
                          <a:cs typeface="Open Sans"/>
                        </a:rPr>
                        <a:t>Identify patterns and co-relationships in data</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1"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a:ln>
                            <a:noFill/>
                          </a:ln>
                          <a:effectLst/>
                          <a:uLnTx/>
                          <a:uFillTx/>
                          <a:latin typeface="Open Sans"/>
                          <a:ea typeface="Open Sans"/>
                          <a:cs typeface="Open Sans"/>
                        </a:rPr>
                        <a:t>e.g., pattern detection, data driven insights, trends</a:t>
                      </a:r>
                    </a:p>
                  </a:txBody>
                  <a:tcP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rgbClr val="E4FCDE">
                        <a:alpha val="20000"/>
                      </a:srgbClr>
                    </a:solidFill>
                  </a:tcPr>
                </a:tc>
                <a:tc hMerge="1">
                  <a:txBody>
                    <a:bodyPr/>
                    <a:lstStyle/>
                    <a:p>
                      <a:endParaRPr lang="en-US"/>
                    </a:p>
                  </a:txBody>
                  <a:tcPr/>
                </a:tc>
                <a:tc hMerge="1">
                  <a:txBody>
                    <a:bodyPr/>
                    <a:lstStyle/>
                    <a:p>
                      <a:endParaRPr lang="en-US"/>
                    </a:p>
                  </a:txBody>
                  <a:tcPr/>
                </a:tc>
                <a:tc grid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0" marR="0" lvl="0" indent="0" algn="ctr" rtl="0" eaLnBrk="1" fontAlgn="auto" latinLnBrk="0" hangingPunct="1">
                        <a:lnSpc>
                          <a:spcPct val="100000"/>
                        </a:lnSpc>
                        <a:spcBef>
                          <a:spcPts val="0"/>
                        </a:spcBef>
                        <a:spcAft>
                          <a:spcPts val="0"/>
                        </a:spcAft>
                        <a:buClrTx/>
                        <a:buSzTx/>
                        <a:buFontTx/>
                        <a:buNone/>
                      </a:pPr>
                      <a:r>
                        <a:rPr lang="en-US" sz="1000" b="1" i="0" u="none" strike="noStrike" kern="1200" cap="none" spc="0" normalizeH="0" baseline="0" noProof="0">
                          <a:ln>
                            <a:noFill/>
                          </a:ln>
                          <a:effectLst/>
                          <a:uLnTx/>
                          <a:uFillTx/>
                          <a:latin typeface="Open Sans"/>
                          <a:ea typeface="Open Sans"/>
                          <a:cs typeface="Open Sans"/>
                        </a:rPr>
                        <a:t> </a:t>
                      </a:r>
                      <a:r>
                        <a:rPr kumimoji="0" lang="en-US" sz="1000" b="1" i="0" u="none" strike="noStrike" kern="1200" cap="none" spc="0" normalizeH="0" baseline="0" noProof="0">
                          <a:ln>
                            <a:noFill/>
                          </a:ln>
                          <a:effectLst/>
                          <a:uLnTx/>
                          <a:uFillTx/>
                          <a:latin typeface="Open Sans"/>
                          <a:ea typeface="Open Sans"/>
                          <a:cs typeface="Open Sans"/>
                        </a:rPr>
                        <a:t>Reduce complexity and make inferences</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a:ln>
                            <a:noFill/>
                          </a:ln>
                          <a:effectLst/>
                          <a:uLnTx/>
                          <a:uFillTx/>
                          <a:latin typeface="Open Sans"/>
                          <a:ea typeface="Open Sans"/>
                          <a:cs typeface="Open Sans"/>
                        </a:rPr>
                        <a:t>e.g., image recognition, human language understanding, recommendations</a:t>
                      </a:r>
                    </a:p>
                  </a:txBody>
                  <a:tcP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rgbClr val="DDF5FF">
                        <a:alpha val="50196"/>
                      </a:srgbClr>
                    </a:solidFill>
                  </a:tcPr>
                </a:tc>
                <a:tc hMerge="1">
                  <a:txBody>
                    <a:bodyPr/>
                    <a:lstStyle/>
                    <a:p>
                      <a:endParaRPr lang="en-US"/>
                    </a:p>
                  </a:txBody>
                  <a:tcPr/>
                </a:tc>
                <a:tc hMerge="1">
                  <a:txBody>
                    <a:bodyPr/>
                    <a:lstStyle/>
                    <a:p>
                      <a:endParaRPr lang="en-US"/>
                    </a:p>
                  </a:txBody>
                  <a:tcPr/>
                </a:tc>
                <a:tc grid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effectLst/>
                          <a:uLnTx/>
                          <a:uFillTx/>
                          <a:latin typeface="Open Sans"/>
                          <a:ea typeface="Open Sans"/>
                          <a:cs typeface="Open Sans"/>
                        </a:rPr>
                        <a:t>Generate human-like capabilities </a:t>
                      </a:r>
                      <a:r>
                        <a:rPr kumimoji="0" lang="en-US" sz="1000" b="0" i="0" u="none" strike="noStrike" kern="1200" cap="none" spc="0" normalizeH="0" baseline="0" noProof="0">
                          <a:ln>
                            <a:noFill/>
                          </a:ln>
                          <a:effectLst/>
                          <a:uLnTx/>
                          <a:uFillTx/>
                          <a:latin typeface="Open Sans"/>
                          <a:ea typeface="Open Sans"/>
                          <a:cs typeface="Open Sans"/>
                        </a:rPr>
                        <a:t>(e.g., speech, vision)</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1" i="1"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a:ln>
                            <a:noFill/>
                          </a:ln>
                          <a:effectLst/>
                          <a:uLnTx/>
                          <a:uFillTx/>
                          <a:latin typeface="Open Sans"/>
                          <a:ea typeface="Open Sans"/>
                          <a:cs typeface="Open Sans"/>
                        </a:rPr>
                        <a:t>e.g., generating content, human language generation, reason-based decisioning</a:t>
                      </a:r>
                      <a:endParaRPr lang="en-US" sz="1000" b="0" i="0" kern="1200" spc="0" noProof="0">
                        <a:latin typeface="Open Sans"/>
                        <a:ea typeface="Open Sans"/>
                        <a:cs typeface="Open Sans"/>
                      </a:endParaRPr>
                    </a:p>
                  </a:txBody>
                  <a:tcP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rgbClr val="F3FAE7">
                        <a:alpha val="50196"/>
                      </a:srgbClr>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578649112"/>
                  </a:ext>
                </a:extLst>
              </a:tr>
              <a:tr h="7315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chemeClr val="tx2"/>
                          </a:solidFill>
                          <a:effectLst/>
                          <a:uLnTx/>
                          <a:uFillTx/>
                          <a:latin typeface="Open Sans"/>
                          <a:ea typeface="Open Sans"/>
                          <a:cs typeface="Open Sans"/>
                        </a:rPr>
                        <a:t>Client's Role</a:t>
                      </a:r>
                    </a:p>
                  </a:txBody>
                  <a:tcPr vert="vert270">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ctr">
                        <a:buFont typeface="Wingdings" panose="05000000000000000000" pitchFamily="2" charset="2"/>
                        <a:buNone/>
                      </a:pPr>
                      <a:r>
                        <a:rPr lang="en-US" sz="1000" b="0" i="0" kern="1200" spc="0">
                          <a:solidFill>
                            <a:schemeClr val="tx1"/>
                          </a:solidFill>
                          <a:latin typeface="Open Sans"/>
                          <a:ea typeface="Open Sans"/>
                          <a:cs typeface="Open Sans"/>
                        </a:rPr>
                        <a:t>Build models</a:t>
                      </a:r>
                    </a:p>
                  </a:txBody>
                  <a:tcPr anchor="ctr">
                    <a:lnL w="12700" cmpd="sng">
                      <a:noFill/>
                    </a:lnL>
                    <a:lnR w="12700" cap="flat" cmpd="sng" algn="ctr">
                      <a:no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rgbClr val="E4FCDE">
                        <a:alpha val="20000"/>
                      </a:srgbClr>
                    </a:solidFill>
                  </a:tcPr>
                </a:tc>
                <a:tc>
                  <a:txBody>
                    <a:bodyPr/>
                    <a:lstStyle/>
                    <a:p>
                      <a:pPr marL="0" indent="0" algn="ctr">
                        <a:buFont typeface="Wingdings" panose="05000000000000000000" pitchFamily="2" charset="2"/>
                        <a:buNone/>
                      </a:pPr>
                      <a:r>
                        <a:rPr lang="en-US" sz="1000" b="0" i="0" kern="1200" spc="0">
                          <a:solidFill>
                            <a:schemeClr val="tx1"/>
                          </a:solidFill>
                          <a:latin typeface="Open Sans"/>
                          <a:ea typeface="Open Sans"/>
                          <a:cs typeface="Open Sans"/>
                        </a:rPr>
                        <a:t>Deploy models</a:t>
                      </a:r>
                      <a:endParaRPr lang="en-US" sz="1000" b="0" i="0" spc="0">
                        <a:solidFill>
                          <a:schemeClr val="tx1"/>
                        </a:solidFill>
                        <a:latin typeface="Open Sans"/>
                        <a:ea typeface="Open Sans"/>
                        <a:cs typeface="Open Sans"/>
                      </a:endParaRPr>
                    </a:p>
                  </a:txBody>
                  <a:tcPr anchor="ctr">
                    <a:lnL w="12700" cmpd="sng">
                      <a:noFill/>
                    </a:lnL>
                    <a:lnR w="12700" cap="flat" cmpd="sng" algn="ctr">
                      <a:no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rgbClr val="E4FCDE">
                        <a:alpha val="20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000" b="0" i="0" kern="1200" spc="0">
                          <a:solidFill>
                            <a:schemeClr val="tx1"/>
                          </a:solidFill>
                          <a:latin typeface="Open Sans"/>
                          <a:ea typeface="Open Sans"/>
                          <a:cs typeface="Open Sans"/>
                        </a:rPr>
                        <a:t>Manage models</a:t>
                      </a:r>
                      <a:endParaRPr lang="en-US" sz="1000" b="0" i="0" spc="0">
                        <a:solidFill>
                          <a:schemeClr val="tx1"/>
                        </a:solidFill>
                        <a:latin typeface="Open Sans"/>
                        <a:ea typeface="Open Sans"/>
                        <a:cs typeface="Open Sans"/>
                      </a:endParaRPr>
                    </a:p>
                  </a:txBody>
                  <a:tcPr anchor="ctr">
                    <a:lnL w="12700" cmpd="sng">
                      <a:noFill/>
                    </a:lnL>
                    <a:lnR w="12700" cap="flat" cmpd="sng" algn="ctr">
                      <a:no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rgbClr val="E4FCDE">
                        <a:alpha val="20000"/>
                      </a:srgbClr>
                    </a:solidFill>
                  </a:tcPr>
                </a:tc>
                <a:tc>
                  <a:txBody>
                    <a:bodyPr/>
                    <a:lstStyle/>
                    <a:p>
                      <a:pPr marL="0" indent="0" algn="ctr">
                        <a:lnSpc>
                          <a:spcPct val="106000"/>
                        </a:lnSpc>
                        <a:buFont typeface="Wingdings" panose="05000000000000000000" pitchFamily="2" charset="2"/>
                        <a:buNone/>
                      </a:pPr>
                      <a:r>
                        <a:rPr lang="en-US" sz="1000" b="0">
                          <a:solidFill>
                            <a:schemeClr val="tx1"/>
                          </a:solidFill>
                          <a:latin typeface="Open Sans"/>
                          <a:ea typeface="Open Sans"/>
                          <a:cs typeface="Open Sans"/>
                        </a:rPr>
                        <a:t>Partner to adapt models</a:t>
                      </a:r>
                    </a:p>
                  </a:txBody>
                  <a:tcPr anchor="ctr">
                    <a:lnL w="12700" cmpd="sng">
                      <a:noFill/>
                    </a:lnL>
                    <a:lnR w="12700" cap="flat" cmpd="sng" algn="ctr">
                      <a:no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rgbClr val="DDF5FF">
                        <a:alpha val="50196"/>
                      </a:srgbClr>
                    </a:solidFill>
                  </a:tcPr>
                </a:tc>
                <a:tc>
                  <a:txBody>
                    <a:bodyPr/>
                    <a:lstStyle/>
                    <a:p>
                      <a:pPr marL="0" marR="0" lvl="0" indent="0" algn="ctr" defTabSz="914400" rtl="0" eaLnBrk="1" fontAlgn="auto" latinLnBrk="0" hangingPunct="1">
                        <a:lnSpc>
                          <a:spcPct val="106000"/>
                        </a:lnSpc>
                        <a:spcBef>
                          <a:spcPts val="0"/>
                        </a:spcBef>
                        <a:spcAft>
                          <a:spcPts val="0"/>
                        </a:spcAft>
                        <a:buClrTx/>
                        <a:buSzTx/>
                        <a:buFont typeface="Wingdings" panose="05000000000000000000" pitchFamily="2" charset="2"/>
                        <a:buNone/>
                        <a:tabLst/>
                        <a:defRPr/>
                      </a:pPr>
                      <a:r>
                        <a:rPr lang="en-US" sz="1000" b="0">
                          <a:solidFill>
                            <a:schemeClr val="tx1"/>
                          </a:solidFill>
                          <a:latin typeface="Open Sans"/>
                          <a:ea typeface="Open Sans"/>
                          <a:cs typeface="Open Sans"/>
                        </a:rPr>
                        <a:t>Train models</a:t>
                      </a:r>
                    </a:p>
                  </a:txBody>
                  <a:tcPr anchor="ctr">
                    <a:lnL w="12700" cmpd="sng">
                      <a:noFill/>
                    </a:lnL>
                    <a:lnR w="12700" cap="flat" cmpd="sng" algn="ctr">
                      <a:no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rgbClr val="DDF5FF">
                        <a:alpha val="50196"/>
                      </a:srgbClr>
                    </a:solidFill>
                  </a:tcPr>
                </a:tc>
                <a:tc>
                  <a:txBody>
                    <a:bodyPr/>
                    <a:lstStyle/>
                    <a:p>
                      <a:pPr marL="0" marR="0" lvl="0" indent="0" algn="ctr" defTabSz="914400" rtl="0" eaLnBrk="1" fontAlgn="auto" latinLnBrk="0" hangingPunct="1">
                        <a:lnSpc>
                          <a:spcPct val="106000"/>
                        </a:lnSpc>
                        <a:spcBef>
                          <a:spcPts val="0"/>
                        </a:spcBef>
                        <a:spcAft>
                          <a:spcPts val="0"/>
                        </a:spcAft>
                        <a:buClrTx/>
                        <a:buSzTx/>
                        <a:buFont typeface="Wingdings" panose="05000000000000000000" pitchFamily="2" charset="2"/>
                        <a:buNone/>
                        <a:tabLst/>
                        <a:defRPr/>
                      </a:pPr>
                      <a:r>
                        <a:rPr lang="en-US" sz="1000" b="0">
                          <a:solidFill>
                            <a:schemeClr val="tx1"/>
                          </a:solidFill>
                          <a:latin typeface="Open Sans"/>
                          <a:ea typeface="Open Sans"/>
                          <a:cs typeface="Open Sans"/>
                        </a:rPr>
                        <a:t>Deploy and manage models</a:t>
                      </a:r>
                    </a:p>
                  </a:txBody>
                  <a:tcPr anchor="ctr">
                    <a:lnL w="12700" cmpd="sng">
                      <a:noFill/>
                    </a:lnL>
                    <a:lnR w="12700" cap="flat" cmpd="sng" algn="ctr">
                      <a:no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rgbClr val="DDF5FF">
                        <a:alpha val="50196"/>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000" b="0" i="0" kern="1200" spc="0" noProof="0">
                          <a:solidFill>
                            <a:schemeClr val="dk1"/>
                          </a:solidFill>
                          <a:latin typeface="Open Sans"/>
                          <a:ea typeface="Open Sans"/>
                          <a:cs typeface="Open Sans"/>
                        </a:rPr>
                        <a:t>Tune models</a:t>
                      </a:r>
                    </a:p>
                  </a:txBody>
                  <a:tcPr anchor="ctr">
                    <a:lnL w="12700" cmpd="sng">
                      <a:noFill/>
                    </a:lnL>
                    <a:lnR w="12700" cap="flat" cmpd="sng" algn="ctr">
                      <a:no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rgbClr val="F3FAE7">
                        <a:alpha val="50196"/>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000" b="0" i="0" kern="1200" spc="0" noProof="0">
                          <a:solidFill>
                            <a:schemeClr val="dk1"/>
                          </a:solidFill>
                          <a:latin typeface="Open Sans"/>
                          <a:ea typeface="Open Sans"/>
                          <a:cs typeface="Open Sans"/>
                        </a:rPr>
                        <a:t>Deploy models</a:t>
                      </a:r>
                    </a:p>
                  </a:txBody>
                  <a:tcPr anchor="ctr">
                    <a:lnL w="12700" cmpd="sng">
                      <a:noFill/>
                    </a:lnL>
                    <a:lnR w="12700" cap="flat" cmpd="sng" algn="ctr">
                      <a:no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rgbClr val="F3FAE7">
                        <a:alpha val="50196"/>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000" b="0" i="0" kern="1200" spc="0" noProof="0">
                          <a:solidFill>
                            <a:schemeClr val="dk1"/>
                          </a:solidFill>
                          <a:latin typeface="Open Sans"/>
                          <a:ea typeface="Open Sans"/>
                          <a:cs typeface="Open Sans"/>
                        </a:rPr>
                        <a:t>Manage models</a:t>
                      </a:r>
                    </a:p>
                  </a:txBody>
                  <a:tcPr anchor="ctr">
                    <a:lnL w="12700" cmpd="sng">
                      <a:noFill/>
                    </a:lnL>
                    <a:lnR w="12700" cap="flat" cmpd="sng" algn="ctr">
                      <a:no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rgbClr val="F3FAE7">
                        <a:alpha val="50196"/>
                      </a:srgbClr>
                    </a:solidFill>
                  </a:tcPr>
                </a:tc>
                <a:extLst>
                  <a:ext uri="{0D108BD9-81ED-4DB2-BD59-A6C34878D82A}">
                    <a16:rowId xmlns:a16="http://schemas.microsoft.com/office/drawing/2014/main" val="1129768616"/>
                  </a:ext>
                </a:extLst>
              </a:tr>
              <a:tr h="150123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chemeClr val="tx2"/>
                          </a:solidFill>
                          <a:effectLst/>
                          <a:uLnTx/>
                          <a:uFillTx/>
                          <a:latin typeface="Open Sans"/>
                          <a:ea typeface="Open Sans"/>
                          <a:cs typeface="Open Sans"/>
                        </a:rPr>
                        <a:t>Deloitte’s Example Market Plays</a:t>
                      </a:r>
                    </a:p>
                  </a:txBody>
                  <a:tcPr vert="vert270">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3">
                  <a:txBody>
                    <a:bodyPr/>
                    <a:lstStyle/>
                    <a:p>
                      <a:pPr marL="91440" marR="0" lvl="0" indent="-9144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en-US" sz="1000" b="1" i="0" u="none" strike="noStrike" kern="1200" cap="none" spc="0" normalizeH="0" baseline="0" noProof="0">
                        <a:ln>
                          <a:noFill/>
                        </a:ln>
                        <a:solidFill>
                          <a:schemeClr val="tx1"/>
                        </a:solidFill>
                        <a:effectLst/>
                        <a:uLnTx/>
                        <a:uFillTx/>
                        <a:latin typeface="Open Sans"/>
                        <a:ea typeface="Open Sans"/>
                        <a:cs typeface="Open Sans"/>
                      </a:endParaRPr>
                    </a:p>
                    <a:p>
                      <a:pPr marL="91440" marR="0" lvl="0" indent="-9144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000" b="1" i="0" u="none" strike="noStrike" kern="1200" cap="none" spc="0" normalizeH="0" baseline="0" noProof="0">
                          <a:ln>
                            <a:noFill/>
                          </a:ln>
                          <a:solidFill>
                            <a:schemeClr val="tx1"/>
                          </a:solidFill>
                          <a:effectLst/>
                          <a:uLnTx/>
                          <a:uFillTx/>
                          <a:latin typeface="Open Sans"/>
                          <a:ea typeface="Open Sans"/>
                          <a:cs typeface="Open Sans"/>
                        </a:rPr>
                        <a:t>CortexAI</a:t>
                      </a:r>
                      <a:r>
                        <a:rPr kumimoji="0" lang="en-US" sz="1000" b="1" i="0" u="none" strike="noStrike" kern="1200" cap="none" spc="0" normalizeH="0" baseline="30000" noProof="0">
                          <a:ln>
                            <a:noFill/>
                          </a:ln>
                          <a:solidFill>
                            <a:schemeClr val="tx1"/>
                          </a:solidFill>
                          <a:effectLst/>
                          <a:uLnTx/>
                          <a:uFillTx/>
                          <a:latin typeface="Open Sans"/>
                          <a:ea typeface="Open Sans"/>
                          <a:cs typeface="Open Sans"/>
                        </a:rPr>
                        <a:t>TM</a:t>
                      </a:r>
                      <a:r>
                        <a:rPr kumimoji="0" lang="en-US" sz="1000" b="1" i="0" u="none" strike="noStrike" kern="1200" cap="none" spc="0" normalizeH="0" baseline="30000" noProof="0">
                          <a:ln>
                            <a:noFill/>
                          </a:ln>
                          <a:solidFill>
                            <a:schemeClr val="accent3"/>
                          </a:solidFill>
                          <a:effectLst/>
                          <a:uLnTx/>
                          <a:uFillTx/>
                          <a:latin typeface="Open Sans"/>
                          <a:ea typeface="Open Sans"/>
                          <a:cs typeface="Open Sans"/>
                        </a:rPr>
                        <a:t>*</a:t>
                      </a:r>
                      <a:r>
                        <a:rPr kumimoji="0" lang="en-US" sz="1000" b="0" i="0" u="none" strike="noStrike" kern="1200" cap="none" spc="0" normalizeH="0" baseline="0" noProof="0">
                          <a:ln>
                            <a:noFill/>
                          </a:ln>
                          <a:solidFill>
                            <a:schemeClr val="tx1">
                              <a:lumMod val="50000"/>
                              <a:lumOff val="50000"/>
                            </a:schemeClr>
                          </a:solidFill>
                          <a:effectLst/>
                          <a:uLnTx/>
                          <a:uFillTx/>
                          <a:latin typeface="Open Sans"/>
                          <a:ea typeface="Open Sans"/>
                          <a:cs typeface="Open Sans"/>
                        </a:rPr>
                        <a:t>| </a:t>
                      </a:r>
                      <a:r>
                        <a:rPr kumimoji="0" lang="en-US" sz="1000" b="0" i="1" u="none" strike="noStrike" kern="1200" cap="none" spc="0" normalizeH="0" baseline="0" noProof="0">
                          <a:ln>
                            <a:noFill/>
                          </a:ln>
                          <a:solidFill>
                            <a:schemeClr val="tx1">
                              <a:lumMod val="50000"/>
                              <a:lumOff val="50000"/>
                            </a:schemeClr>
                          </a:solidFill>
                          <a:effectLst/>
                          <a:uLnTx/>
                          <a:uFillTx/>
                          <a:latin typeface="Open Sans"/>
                          <a:ea typeface="Open Sans"/>
                          <a:cs typeface="Open Sans"/>
                        </a:rPr>
                        <a:t>Host AI models in platform environment</a:t>
                      </a:r>
                    </a:p>
                    <a:p>
                      <a:pPr marL="91440" marR="0" lvl="0" indent="-9144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000" b="1" i="0" u="none" strike="noStrike" kern="1200" cap="none" spc="0" normalizeH="0" baseline="0" noProof="0">
                          <a:ln>
                            <a:noFill/>
                          </a:ln>
                          <a:solidFill>
                            <a:schemeClr val="tx1"/>
                          </a:solidFill>
                          <a:effectLst/>
                          <a:uLnTx/>
                          <a:uFillTx/>
                          <a:latin typeface="Open Sans"/>
                          <a:ea typeface="Open Sans"/>
                          <a:cs typeface="Open Sans"/>
                        </a:rPr>
                        <a:t>GPS AI Engines </a:t>
                      </a:r>
                      <a:r>
                        <a:rPr kumimoji="0" lang="en-US" sz="1000" b="0" i="0" u="none" strike="noStrike" kern="1200" cap="none" spc="0" normalizeH="0" baseline="0" noProof="0">
                          <a:ln>
                            <a:noFill/>
                          </a:ln>
                          <a:solidFill>
                            <a:schemeClr val="tx1">
                              <a:lumMod val="50000"/>
                              <a:lumOff val="50000"/>
                            </a:schemeClr>
                          </a:solidFill>
                          <a:effectLst/>
                          <a:uLnTx/>
                          <a:uFillTx/>
                          <a:latin typeface="Open Sans"/>
                          <a:ea typeface="Open Sans"/>
                          <a:cs typeface="Open Sans"/>
                        </a:rPr>
                        <a:t>|</a:t>
                      </a:r>
                      <a:r>
                        <a:rPr kumimoji="0" lang="en-US" sz="1000" b="1" i="0" u="none" strike="noStrike" kern="1200" cap="none" spc="0" normalizeH="0" baseline="0" noProof="0">
                          <a:ln>
                            <a:noFill/>
                          </a:ln>
                          <a:solidFill>
                            <a:schemeClr val="tx1">
                              <a:lumMod val="50000"/>
                              <a:lumOff val="50000"/>
                            </a:schemeClr>
                          </a:solidFill>
                          <a:effectLst/>
                          <a:uLnTx/>
                          <a:uFillTx/>
                          <a:latin typeface="Open Sans"/>
                          <a:ea typeface="Open Sans"/>
                          <a:cs typeface="Open Sans"/>
                        </a:rPr>
                        <a:t> </a:t>
                      </a:r>
                      <a:r>
                        <a:rPr kumimoji="0" lang="en-US" sz="1000" b="0" i="1" u="none" strike="noStrike" kern="1200" cap="none" spc="0" normalizeH="0" baseline="0" noProof="0">
                          <a:ln>
                            <a:noFill/>
                          </a:ln>
                          <a:solidFill>
                            <a:schemeClr val="tx1">
                              <a:lumMod val="50000"/>
                              <a:lumOff val="50000"/>
                            </a:schemeClr>
                          </a:solidFill>
                          <a:effectLst/>
                          <a:uLnTx/>
                          <a:uFillTx/>
                          <a:latin typeface="Open Sans"/>
                          <a:ea typeface="Open Sans"/>
                          <a:cs typeface="Open Sans"/>
                        </a:rPr>
                        <a:t>ML Models to deliver insights at scale</a:t>
                      </a:r>
                    </a:p>
                    <a:p>
                      <a:pPr marL="91440" marR="0" lvl="0" indent="-9144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000" b="1" i="0" u="none" strike="noStrike" kern="1200" cap="none" spc="0" normalizeH="0" baseline="0" noProof="0">
                          <a:ln>
                            <a:noFill/>
                          </a:ln>
                          <a:solidFill>
                            <a:schemeClr val="tx1"/>
                          </a:solidFill>
                          <a:effectLst/>
                          <a:uLnTx/>
                          <a:uFillTx/>
                          <a:latin typeface="Open Sans"/>
                          <a:ea typeface="Open Sans"/>
                          <a:cs typeface="Open Sans"/>
                        </a:rPr>
                        <a:t>AIOPS.D</a:t>
                      </a:r>
                      <a:r>
                        <a:rPr kumimoji="0" lang="en-US" sz="1000" b="1" i="0" u="none" strike="noStrike" kern="1200" cap="none" spc="0" normalizeH="0" baseline="30000" noProof="0">
                          <a:ln>
                            <a:noFill/>
                          </a:ln>
                          <a:solidFill>
                            <a:schemeClr val="tx1"/>
                          </a:solidFill>
                          <a:effectLst/>
                          <a:uLnTx/>
                          <a:uFillTx/>
                          <a:latin typeface="Open Sans"/>
                          <a:ea typeface="Open Sans"/>
                          <a:cs typeface="Open Sans"/>
                        </a:rPr>
                        <a:t>TM </a:t>
                      </a:r>
                      <a:r>
                        <a:rPr kumimoji="0" lang="en-US" sz="1000" b="0" i="0" u="none" strike="noStrike" kern="1200" cap="none" spc="0" normalizeH="0" baseline="0" noProof="0">
                          <a:ln>
                            <a:noFill/>
                          </a:ln>
                          <a:solidFill>
                            <a:schemeClr val="tx1">
                              <a:lumMod val="50000"/>
                              <a:lumOff val="50000"/>
                            </a:schemeClr>
                          </a:solidFill>
                          <a:effectLst/>
                          <a:uLnTx/>
                          <a:uFillTx/>
                          <a:latin typeface="Open Sans"/>
                          <a:ea typeface="Open Sans"/>
                          <a:cs typeface="Open Sans"/>
                        </a:rPr>
                        <a:t>| A</a:t>
                      </a:r>
                      <a:r>
                        <a:rPr kumimoji="0" lang="en-US" sz="1000" b="0" i="1" u="none" strike="noStrike" kern="1200" cap="none" spc="0" normalizeH="0" baseline="0" noProof="0">
                          <a:ln>
                            <a:noFill/>
                          </a:ln>
                          <a:solidFill>
                            <a:schemeClr val="tx1">
                              <a:lumMod val="50000"/>
                              <a:lumOff val="50000"/>
                            </a:schemeClr>
                          </a:solidFill>
                          <a:effectLst/>
                          <a:uLnTx/>
                          <a:uFillTx/>
                          <a:latin typeface="Open Sans"/>
                          <a:ea typeface="Open Sans"/>
                          <a:cs typeface="Open Sans"/>
                        </a:rPr>
                        <a:t>utomate business processes</a:t>
                      </a:r>
                    </a:p>
                    <a:p>
                      <a:pPr marL="91440" marR="0" lvl="0" indent="-9144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000" b="1" i="0" u="none" strike="noStrike" kern="1200" cap="none" spc="0" normalizeH="0" baseline="0" noProof="0">
                          <a:ln>
                            <a:noFill/>
                          </a:ln>
                          <a:solidFill>
                            <a:schemeClr val="tx1"/>
                          </a:solidFill>
                          <a:effectLst/>
                          <a:uLnTx/>
                          <a:uFillTx/>
                          <a:latin typeface="Open Sans"/>
                          <a:ea typeface="Open Sans"/>
                          <a:cs typeface="Open Sans"/>
                        </a:rPr>
                        <a:t>InsightsCloud | </a:t>
                      </a:r>
                      <a:r>
                        <a:rPr kumimoji="0" lang="en-US" sz="1000" b="0" i="0" u="none" strike="noStrike" kern="1200" cap="none" spc="0" normalizeH="0" baseline="0" noProof="0">
                          <a:ln>
                            <a:noFill/>
                          </a:ln>
                          <a:solidFill>
                            <a:schemeClr val="tx1">
                              <a:lumMod val="50000"/>
                              <a:lumOff val="50000"/>
                            </a:schemeClr>
                          </a:solidFill>
                          <a:effectLst/>
                          <a:uLnTx/>
                          <a:uFillTx/>
                          <a:latin typeface="Open Sans"/>
                          <a:ea typeface="Open Sans"/>
                          <a:cs typeface="Open Sans"/>
                        </a:rPr>
                        <a:t>Deliver strategic market insights</a:t>
                      </a:r>
                    </a:p>
                  </a:txBody>
                  <a:tcPr marR="0" marT="0" marB="0" anchor="ctr">
                    <a:lnL w="12700" cmpd="sng">
                      <a:noFill/>
                    </a:lnL>
                    <a:lnR w="12700" cap="flat" cmpd="sng" algn="ctr">
                      <a:no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rgbClr val="E4FCDE">
                        <a:alpha val="20000"/>
                      </a:srgbClr>
                    </a:solidFill>
                  </a:tcPr>
                </a:tc>
                <a:tc hMerge="1">
                  <a:txBody>
                    <a:bodyPr/>
                    <a:lstStyle/>
                    <a:p>
                      <a:endParaRPr lang="en-US"/>
                    </a:p>
                  </a:txBody>
                  <a:tcPr/>
                </a:tc>
                <a:tc hMerge="1">
                  <a:txBody>
                    <a:bodyPr/>
                    <a:lstStyle/>
                    <a:p>
                      <a:endParaRPr lang="en-US"/>
                    </a:p>
                  </a:txBody>
                  <a:tcPr/>
                </a:tc>
                <a:tc gridSpan="3">
                  <a:txBody>
                    <a:bodyPr/>
                    <a:lstStyle/>
                    <a:p>
                      <a:pPr marL="91440" marR="0" lvl="0" indent="-9144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en-US" sz="1000" b="1" i="0" u="none" strike="noStrike" kern="1200" cap="none" spc="0" normalizeH="0" baseline="0" noProof="0">
                        <a:ln>
                          <a:noFill/>
                        </a:ln>
                        <a:effectLst/>
                        <a:uLnTx/>
                        <a:uFillTx/>
                        <a:latin typeface="Open Sans"/>
                        <a:ea typeface="Open Sans"/>
                        <a:cs typeface="Open Sans"/>
                      </a:endParaRPr>
                    </a:p>
                    <a:p>
                      <a:pPr marL="91440" marR="0" lvl="0" indent="-9144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000" b="1" i="0" u="none" strike="noStrike" kern="1200" cap="none" spc="0" normalizeH="0" baseline="0" noProof="0">
                          <a:ln>
                            <a:noFill/>
                          </a:ln>
                          <a:effectLst/>
                          <a:uLnTx/>
                          <a:uFillTx/>
                          <a:latin typeface="Open Sans"/>
                          <a:ea typeface="Open Sans"/>
                          <a:cs typeface="Open Sans"/>
                        </a:rPr>
                        <a:t>TrueServe</a:t>
                      </a:r>
                      <a:r>
                        <a:rPr kumimoji="0" lang="en-US" sz="1000" b="1" i="0" u="none" strike="noStrike" kern="1200" cap="none" spc="0" normalizeH="0" baseline="30000" noProof="0">
                          <a:ln>
                            <a:noFill/>
                          </a:ln>
                          <a:effectLst/>
                          <a:uLnTx/>
                          <a:uFillTx/>
                          <a:latin typeface="Open Sans"/>
                          <a:ea typeface="Open Sans"/>
                          <a:cs typeface="Open Sans"/>
                        </a:rPr>
                        <a:t>TM </a:t>
                      </a:r>
                      <a:r>
                        <a:rPr kumimoji="0" lang="en-US" sz="1000" b="0" i="0" u="none" strike="noStrike" kern="1200" cap="none" spc="0" normalizeH="0" baseline="0" noProof="0">
                          <a:ln>
                            <a:noFill/>
                          </a:ln>
                          <a:solidFill>
                            <a:schemeClr val="tx1">
                              <a:lumMod val="50000"/>
                              <a:lumOff val="50000"/>
                            </a:schemeClr>
                          </a:solidFill>
                          <a:effectLst/>
                          <a:uLnTx/>
                          <a:uFillTx/>
                          <a:latin typeface="Open Sans"/>
                          <a:ea typeface="Open Sans"/>
                          <a:cs typeface="Open Sans"/>
                        </a:rPr>
                        <a:t>|</a:t>
                      </a:r>
                      <a:r>
                        <a:rPr kumimoji="0" lang="en-US" sz="1000" b="1" i="0" u="none" strike="noStrike" kern="1200" cap="none" spc="0" normalizeH="0" baseline="0" noProof="0">
                          <a:ln>
                            <a:noFill/>
                          </a:ln>
                          <a:effectLst/>
                          <a:uLnTx/>
                          <a:uFillTx/>
                          <a:latin typeface="Open Sans"/>
                          <a:ea typeface="Open Sans"/>
                          <a:cs typeface="Open Sans"/>
                        </a:rPr>
                        <a:t> </a:t>
                      </a:r>
                      <a:r>
                        <a:rPr kumimoji="0" lang="en-US" sz="1000" b="0" i="1" u="none" strike="noStrike" kern="1200" cap="none" spc="0" normalizeH="0" baseline="0" noProof="0">
                          <a:ln>
                            <a:noFill/>
                          </a:ln>
                          <a:solidFill>
                            <a:schemeClr val="tx1">
                              <a:lumMod val="50000"/>
                              <a:lumOff val="50000"/>
                            </a:schemeClr>
                          </a:solidFill>
                          <a:effectLst/>
                          <a:uLnTx/>
                          <a:uFillTx/>
                          <a:latin typeface="Open Sans"/>
                          <a:ea typeface="Open Sans"/>
                          <a:cs typeface="Open Sans"/>
                        </a:rPr>
                        <a:t>Conversational AI for Digital Contact Center</a:t>
                      </a:r>
                      <a:endParaRPr kumimoji="0" lang="en-US" sz="1000" b="1" i="0" u="none" strike="noStrike" kern="1200" cap="none" spc="0" normalizeH="0" baseline="30000" noProof="0">
                        <a:ln>
                          <a:noFill/>
                        </a:ln>
                        <a:solidFill>
                          <a:prstClr val="black"/>
                        </a:solidFill>
                        <a:effectLst/>
                        <a:uLnTx/>
                        <a:uFillTx/>
                        <a:latin typeface="Open Sans"/>
                        <a:ea typeface="Open Sans"/>
                        <a:cs typeface="Open Sans"/>
                      </a:endParaRPr>
                    </a:p>
                    <a:p>
                      <a:pPr marL="91440" marR="0" lvl="0" indent="-91440" algn="l" rtl="0" eaLnBrk="1" fontAlgn="auto" latinLnBrk="0" hangingPunct="1">
                        <a:lnSpc>
                          <a:spcPct val="100000"/>
                        </a:lnSpc>
                        <a:spcBef>
                          <a:spcPts val="0"/>
                        </a:spcBef>
                        <a:spcAft>
                          <a:spcPts val="0"/>
                        </a:spcAft>
                        <a:buClrTx/>
                        <a:buSzTx/>
                        <a:buFont typeface="Wingdings" panose="05000000000000000000" pitchFamily="2" charset="2"/>
                        <a:buChar char="§"/>
                      </a:pPr>
                      <a:r>
                        <a:rPr kumimoji="0" lang="en-US" sz="1000" b="1" i="0" u="none" strike="noStrike" kern="1200" cap="none" spc="0" normalizeH="0" baseline="0" noProof="0">
                          <a:ln>
                            <a:noFill/>
                          </a:ln>
                          <a:effectLst/>
                          <a:uLnTx/>
                          <a:uFillTx/>
                          <a:latin typeface="Open Sans"/>
                          <a:ea typeface="Open Sans"/>
                          <a:cs typeface="Open Sans"/>
                        </a:rPr>
                        <a:t>Unlimited Reality</a:t>
                      </a:r>
                      <a:r>
                        <a:rPr kumimoji="0" lang="en-US" sz="1000" b="1" i="0" u="none" strike="noStrike" kern="1200" cap="none" spc="0" normalizeH="0" baseline="30000" noProof="0">
                          <a:ln>
                            <a:noFill/>
                          </a:ln>
                          <a:effectLst/>
                          <a:uLnTx/>
                          <a:uFillTx/>
                          <a:latin typeface="Open Sans"/>
                          <a:ea typeface="Open Sans"/>
                          <a:cs typeface="Open Sans"/>
                        </a:rPr>
                        <a:t>TM </a:t>
                      </a:r>
                      <a:r>
                        <a:rPr kumimoji="0" lang="en-US" sz="1000" b="0" i="0" u="none" strike="noStrike" kern="1200" cap="none" spc="0" normalizeH="0" baseline="0" noProof="0">
                          <a:ln>
                            <a:noFill/>
                          </a:ln>
                          <a:solidFill>
                            <a:schemeClr val="tx1">
                              <a:lumMod val="50000"/>
                              <a:lumOff val="50000"/>
                            </a:schemeClr>
                          </a:solidFill>
                          <a:effectLst/>
                          <a:uLnTx/>
                          <a:uFillTx/>
                          <a:latin typeface="Open Sans"/>
                          <a:ea typeface="Open Sans"/>
                          <a:cs typeface="Open Sans"/>
                        </a:rPr>
                        <a:t>|</a:t>
                      </a:r>
                      <a:r>
                        <a:rPr kumimoji="0" lang="en-US" sz="1000" b="0" i="1" u="none" strike="noStrike" kern="1200" cap="none" spc="0" normalizeH="0" baseline="0" noProof="0">
                          <a:ln>
                            <a:noFill/>
                          </a:ln>
                          <a:solidFill>
                            <a:schemeClr val="tx1">
                              <a:lumMod val="50000"/>
                              <a:lumOff val="50000"/>
                            </a:schemeClr>
                          </a:solidFill>
                          <a:effectLst/>
                          <a:uLnTx/>
                          <a:uFillTx/>
                          <a:latin typeface="Open Sans"/>
                          <a:ea typeface="Open Sans"/>
                          <a:cs typeface="Open Sans"/>
                        </a:rPr>
                        <a:t> Design/build metaverse environment</a:t>
                      </a:r>
                      <a:r>
                        <a:rPr lang="en-US" sz="1000" b="0" i="1" u="none" strike="noStrike" kern="1200" cap="none" spc="0" normalizeH="0" baseline="0" noProof="0">
                          <a:ln>
                            <a:noFill/>
                          </a:ln>
                          <a:solidFill>
                            <a:schemeClr val="tx1">
                              <a:lumMod val="50000"/>
                              <a:lumOff val="50000"/>
                            </a:schemeClr>
                          </a:solidFill>
                          <a:effectLst/>
                          <a:uLnTx/>
                          <a:uFillTx/>
                          <a:latin typeface="Open Sans"/>
                          <a:ea typeface="Open Sans"/>
                          <a:cs typeface="Open Sans"/>
                        </a:rPr>
                        <a:t> </a:t>
                      </a:r>
                      <a:endParaRPr kumimoji="0" lang="en-US" sz="1000" b="0" i="1" u="none" strike="noStrike" kern="1200" cap="none" spc="0" normalizeH="0" baseline="0" noProof="0">
                        <a:ln>
                          <a:noFill/>
                        </a:ln>
                        <a:solidFill>
                          <a:schemeClr val="tx1">
                            <a:lumMod val="50000"/>
                            <a:lumOff val="50000"/>
                          </a:schemeClr>
                        </a:solidFill>
                        <a:effectLst/>
                        <a:uLnTx/>
                        <a:uFillTx/>
                        <a:latin typeface="Open Sans"/>
                        <a:ea typeface="Open Sans"/>
                        <a:cs typeface="Open Sans"/>
                      </a:endParaRPr>
                    </a:p>
                    <a:p>
                      <a:pPr marL="91440" marR="0" lvl="0" indent="-9144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000" b="1" i="0" u="none" strike="noStrike" kern="1200" cap="none" spc="0" normalizeH="0" baseline="0" noProof="0">
                          <a:ln>
                            <a:noFill/>
                          </a:ln>
                          <a:solidFill>
                            <a:schemeClr val="tx1"/>
                          </a:solidFill>
                          <a:effectLst/>
                          <a:uLnTx/>
                          <a:uFillTx/>
                          <a:latin typeface="Open Sans"/>
                          <a:ea typeface="Open Sans"/>
                          <a:cs typeface="Open Sans"/>
                        </a:rPr>
                        <a:t>Autonomous Mobility</a:t>
                      </a:r>
                      <a:r>
                        <a:rPr kumimoji="0" lang="en-US" sz="1000" b="1" i="0" u="none" strike="noStrike" kern="1200" cap="none" spc="0" normalizeH="0" baseline="0" noProof="0">
                          <a:ln>
                            <a:noFill/>
                          </a:ln>
                          <a:solidFill>
                            <a:schemeClr val="tx1">
                              <a:lumMod val="50000"/>
                              <a:lumOff val="50000"/>
                            </a:schemeClr>
                          </a:solidFill>
                          <a:effectLst/>
                          <a:uLnTx/>
                          <a:uFillTx/>
                          <a:latin typeface="Open Sans"/>
                          <a:ea typeface="Open Sans"/>
                          <a:cs typeface="Open Sans"/>
                        </a:rPr>
                        <a:t> </a:t>
                      </a:r>
                      <a:r>
                        <a:rPr kumimoji="0" lang="en-US" sz="1000" b="0" i="0" u="none" strike="noStrike" kern="1200" cap="none" spc="0" normalizeH="0" baseline="0" noProof="0">
                          <a:ln>
                            <a:noFill/>
                          </a:ln>
                          <a:solidFill>
                            <a:schemeClr val="tx1">
                              <a:lumMod val="50000"/>
                              <a:lumOff val="50000"/>
                            </a:schemeClr>
                          </a:solidFill>
                          <a:effectLst/>
                          <a:uLnTx/>
                          <a:uFillTx/>
                          <a:latin typeface="Open Sans"/>
                          <a:ea typeface="Open Sans"/>
                          <a:cs typeface="Open Sans"/>
                        </a:rPr>
                        <a:t>| </a:t>
                      </a:r>
                      <a:r>
                        <a:rPr kumimoji="0" lang="en-US" sz="1000" b="0" i="1" u="none" strike="noStrike" kern="1200" cap="none" spc="0" normalizeH="0" baseline="0" noProof="0">
                          <a:ln>
                            <a:noFill/>
                          </a:ln>
                          <a:solidFill>
                            <a:schemeClr val="tx1">
                              <a:lumMod val="50000"/>
                              <a:lumOff val="50000"/>
                            </a:schemeClr>
                          </a:solidFill>
                          <a:effectLst/>
                          <a:uLnTx/>
                          <a:uFillTx/>
                          <a:latin typeface="Open Sans"/>
                          <a:ea typeface="Open Sans"/>
                          <a:cs typeface="Open Sans"/>
                        </a:rPr>
                        <a:t>Simulate autonomous navigation</a:t>
                      </a:r>
                    </a:p>
                    <a:p>
                      <a:pPr marL="91440" marR="0" lvl="0" indent="-9144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000" b="1" i="0" u="none" strike="noStrike" kern="1200" cap="none" spc="0" normalizeH="0" baseline="0" noProof="0">
                          <a:ln>
                            <a:noFill/>
                          </a:ln>
                          <a:solidFill>
                            <a:schemeClr val="tx1"/>
                          </a:solidFill>
                          <a:effectLst/>
                          <a:uLnTx/>
                          <a:uFillTx/>
                          <a:latin typeface="Open Sans"/>
                          <a:ea typeface="Open Sans"/>
                          <a:cs typeface="Open Sans"/>
                        </a:rPr>
                        <a:t>Zero Based Infrastructure</a:t>
                      </a:r>
                      <a:r>
                        <a:rPr kumimoji="0" lang="en-US" sz="1000" b="1" i="1" u="none" strike="noStrike" kern="1200" cap="none" spc="0" normalizeH="0" baseline="0" noProof="0">
                          <a:ln>
                            <a:noFill/>
                          </a:ln>
                          <a:solidFill>
                            <a:schemeClr val="tx1"/>
                          </a:solidFill>
                          <a:effectLst/>
                          <a:uLnTx/>
                          <a:uFillTx/>
                          <a:latin typeface="Open Sans"/>
                          <a:ea typeface="Open Sans"/>
                          <a:cs typeface="Open Sans"/>
                        </a:rPr>
                        <a:t> </a:t>
                      </a:r>
                      <a:r>
                        <a:rPr kumimoji="0" lang="en-US" sz="1000" b="0" i="1" u="none" strike="noStrike" kern="1200" cap="none" spc="0" normalizeH="0" baseline="0" noProof="0">
                          <a:ln>
                            <a:noFill/>
                          </a:ln>
                          <a:solidFill>
                            <a:schemeClr val="tx1">
                              <a:lumMod val="50000"/>
                              <a:lumOff val="50000"/>
                            </a:schemeClr>
                          </a:solidFill>
                          <a:effectLst/>
                          <a:uLnTx/>
                          <a:uFillTx/>
                          <a:latin typeface="Open Sans"/>
                          <a:ea typeface="Open Sans"/>
                          <a:cs typeface="Open Sans"/>
                        </a:rPr>
                        <a:t>| Smart retail operations</a:t>
                      </a:r>
                    </a:p>
                  </a:txBody>
                  <a:tcPr marR="0" marT="0" marB="0" anchor="ctr">
                    <a:lnL w="12700" cmpd="sng">
                      <a:noFill/>
                    </a:lnL>
                    <a:lnR w="12700" cap="flat" cmpd="sng" algn="ctr">
                      <a:no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rgbClr val="DDF5FF">
                        <a:alpha val="50196"/>
                      </a:srgbClr>
                    </a:solidFill>
                  </a:tcPr>
                </a:tc>
                <a:tc hMerge="1">
                  <a:txBody>
                    <a:bodyPr/>
                    <a:lstStyle/>
                    <a:p>
                      <a:endParaRPr lang="en-US"/>
                    </a:p>
                  </a:txBody>
                  <a:tcPr/>
                </a:tc>
                <a:tc hMerge="1">
                  <a:txBody>
                    <a:bodyPr/>
                    <a:lstStyle/>
                    <a:p>
                      <a:endParaRPr lang="en-US"/>
                    </a:p>
                  </a:txBody>
                  <a:tcPr/>
                </a:tc>
                <a:tc gridSpan="3">
                  <a:txBody>
                    <a:bodyPr/>
                    <a:lstStyle/>
                    <a:p>
                      <a:pPr marL="91440" marR="0" lvl="0" indent="-9144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000" b="1" i="0" u="none" strike="noStrike" kern="1200" cap="none" spc="0" normalizeH="0" baseline="0" noProof="0">
                          <a:ln>
                            <a:noFill/>
                          </a:ln>
                          <a:effectLst/>
                          <a:uLnTx/>
                          <a:uFillTx/>
                          <a:latin typeface="Open Sans"/>
                          <a:ea typeface="Open Sans"/>
                          <a:cs typeface="Open Sans"/>
                        </a:rPr>
                        <a:t>Autonomous Coding</a:t>
                      </a:r>
                      <a:r>
                        <a:rPr kumimoji="0" lang="en-US" sz="1000" b="1" i="0" u="none" strike="noStrike" kern="1200" cap="none" spc="0" normalizeH="0" baseline="30000" noProof="0">
                          <a:ln>
                            <a:noFill/>
                          </a:ln>
                          <a:effectLst/>
                          <a:uLnTx/>
                          <a:uFillTx/>
                          <a:latin typeface="Open Sans"/>
                          <a:ea typeface="Open Sans"/>
                          <a:cs typeface="Open Sans"/>
                        </a:rPr>
                        <a:t> </a:t>
                      </a:r>
                      <a:r>
                        <a:rPr kumimoji="0" lang="en-US" sz="1000" b="0" i="0" u="none" strike="noStrike" kern="1200" cap="none" spc="0" normalizeH="0" baseline="0" noProof="0">
                          <a:ln>
                            <a:noFill/>
                          </a:ln>
                          <a:solidFill>
                            <a:schemeClr val="tx1">
                              <a:lumMod val="50000"/>
                              <a:lumOff val="50000"/>
                            </a:schemeClr>
                          </a:solidFill>
                          <a:effectLst/>
                          <a:uLnTx/>
                          <a:uFillTx/>
                          <a:latin typeface="Open Sans"/>
                          <a:ea typeface="Open Sans"/>
                          <a:cs typeface="Open Sans"/>
                        </a:rPr>
                        <a:t>| </a:t>
                      </a:r>
                      <a:r>
                        <a:rPr kumimoji="0" lang="en-US" sz="1000" b="0" i="1" u="none" strike="noStrike" kern="1200" cap="none" spc="0" normalizeH="0" baseline="0" noProof="0">
                          <a:ln>
                            <a:noFill/>
                          </a:ln>
                          <a:solidFill>
                            <a:schemeClr val="tx1">
                              <a:lumMod val="50000"/>
                              <a:lumOff val="50000"/>
                            </a:schemeClr>
                          </a:solidFill>
                          <a:effectLst/>
                          <a:uLnTx/>
                          <a:uFillTx/>
                          <a:latin typeface="Open Sans"/>
                          <a:ea typeface="Open Sans"/>
                          <a:cs typeface="Open Sans"/>
                        </a:rPr>
                        <a:t>Autonomous software engineering</a:t>
                      </a:r>
                    </a:p>
                    <a:p>
                      <a:pPr marL="91440" marR="0" lvl="0" indent="-9144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000" b="1" i="0" u="none" strike="noStrike" kern="1200" cap="none" spc="0" normalizeH="0" baseline="0" noProof="0">
                          <a:ln>
                            <a:noFill/>
                          </a:ln>
                          <a:effectLst/>
                          <a:uLnTx/>
                          <a:uFillTx/>
                          <a:latin typeface="Open Sans"/>
                          <a:ea typeface="Open Sans"/>
                          <a:cs typeface="Open Sans"/>
                        </a:rPr>
                        <a:t>AI-Enabled Drug Discovery </a:t>
                      </a:r>
                      <a:r>
                        <a:rPr kumimoji="0" lang="en-US" sz="1000" b="0" i="0" u="none" strike="noStrike" kern="1200" cap="none" spc="0" normalizeH="0" baseline="0" noProof="0">
                          <a:ln>
                            <a:noFill/>
                          </a:ln>
                          <a:solidFill>
                            <a:schemeClr val="tx1">
                              <a:lumMod val="50000"/>
                              <a:lumOff val="50000"/>
                            </a:schemeClr>
                          </a:solidFill>
                          <a:effectLst/>
                          <a:uLnTx/>
                          <a:uFillTx/>
                          <a:latin typeface="Open Sans"/>
                          <a:ea typeface="Open Sans"/>
                          <a:cs typeface="Open Sans"/>
                        </a:rPr>
                        <a:t>| </a:t>
                      </a:r>
                      <a:r>
                        <a:rPr kumimoji="0" lang="en-US" sz="1000" b="0" i="1" u="none" strike="noStrike" kern="1200" cap="none" spc="0" normalizeH="0" baseline="0" noProof="0">
                          <a:ln>
                            <a:noFill/>
                          </a:ln>
                          <a:solidFill>
                            <a:schemeClr val="tx1">
                              <a:lumMod val="50000"/>
                              <a:lumOff val="50000"/>
                            </a:schemeClr>
                          </a:solidFill>
                          <a:effectLst/>
                          <a:uLnTx/>
                          <a:uFillTx/>
                          <a:latin typeface="Open Sans"/>
                          <a:ea typeface="Open Sans"/>
                          <a:cs typeface="Open Sans"/>
                        </a:rPr>
                        <a:t>Simulate life sciences R&amp;D</a:t>
                      </a:r>
                    </a:p>
                  </a:txBody>
                  <a:tcPr marR="0" marT="0" marB="0" anchor="ctr">
                    <a:lnL w="12700" cmpd="sng">
                      <a:noFill/>
                    </a:lnL>
                    <a:lnR w="12700" cap="flat" cmpd="sng" algn="ctr">
                      <a:no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rgbClr val="F3FAE7">
                        <a:alpha val="50196"/>
                      </a:srgbClr>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773894662"/>
                  </a:ext>
                </a:extLst>
              </a:tr>
              <a:tr h="95128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chemeClr val="tx2"/>
                          </a:solidFill>
                          <a:effectLst/>
                          <a:uLnTx/>
                          <a:uFillTx/>
                          <a:latin typeface="Open Sans"/>
                          <a:ea typeface="Open Sans"/>
                          <a:cs typeface="Open Sans"/>
                        </a:rPr>
                        <a:t>Deloitte’s Value Add</a:t>
                      </a:r>
                    </a:p>
                  </a:txBody>
                  <a:tcPr vert="vert270">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3">
                  <a:txBody>
                    <a:bodyPr/>
                    <a:lstStyle/>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kumimoji="0" lang="en-US" sz="10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a:txBody>
                  <a:tcPr anchor="b">
                    <a:lnL w="12700" cmpd="sng">
                      <a:noFill/>
                    </a:lnL>
                    <a:lnR w="12700" cap="flat" cmpd="sng" algn="ctr">
                      <a:no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4FCDE">
                        <a:alpha val="20000"/>
                      </a:srgbClr>
                    </a:solidFill>
                  </a:tcPr>
                </a:tc>
                <a:tc hMerge="1">
                  <a:txBody>
                    <a:bodyPr/>
                    <a:lstStyle/>
                    <a:p>
                      <a:endParaRPr lang="en-US"/>
                    </a:p>
                  </a:txBody>
                  <a:tcPr/>
                </a:tc>
                <a:tc hMerge="1">
                  <a:txBody>
                    <a:bodyPr/>
                    <a:lstStyle/>
                    <a:p>
                      <a:endParaRPr lang="en-US"/>
                    </a:p>
                  </a:txBody>
                  <a:tcPr/>
                </a:tc>
                <a:tc gridSpan="3">
                  <a:txBody>
                    <a:bodyPr/>
                    <a:lstStyle/>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kumimoji="0" lang="en-US" sz="1000" b="0" i="0" u="none" strike="noStrike" kern="1200" cap="none" spc="0" normalizeH="0" baseline="0" noProof="0">
                        <a:ln>
                          <a:noFill/>
                        </a:ln>
                        <a:solidFill>
                          <a:schemeClr val="tx1"/>
                        </a:solidFill>
                        <a:effectLst/>
                        <a:uLnTx/>
                        <a:uFillTx/>
                        <a:latin typeface="Open Sans" panose="020B0606030504020204" pitchFamily="34" charset="0"/>
                        <a:ea typeface="Open Sans" panose="020B0606030504020204" pitchFamily="34" charset="0"/>
                        <a:cs typeface="Open Sans" panose="020B0606030504020204" pitchFamily="34" charset="0"/>
                      </a:endParaRPr>
                    </a:p>
                  </a:txBody>
                  <a:tcPr anchor="b">
                    <a:lnL w="12700" cmpd="sng">
                      <a:noFill/>
                    </a:lnL>
                    <a:lnR w="12700" cap="flat" cmpd="sng" algn="ctr">
                      <a:no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DF5FF">
                        <a:alpha val="50196"/>
                      </a:srgbClr>
                    </a:solidFill>
                  </a:tcPr>
                </a:tc>
                <a:tc hMerge="1">
                  <a:txBody>
                    <a:bodyPr/>
                    <a:lstStyle/>
                    <a:p>
                      <a:endParaRPr lang="en-US"/>
                    </a:p>
                  </a:txBody>
                  <a:tcPr/>
                </a:tc>
                <a:tc hMerge="1">
                  <a:txBody>
                    <a:bodyPr/>
                    <a:lstStyle/>
                    <a:p>
                      <a:endParaRPr lang="en-US"/>
                    </a:p>
                  </a:txBody>
                  <a:tcPr/>
                </a:tc>
                <a:tc gridSpan="3">
                  <a:txBody>
                    <a:bodyPr/>
                    <a:lstStyle/>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kumimoji="0" lang="en-US" sz="1000" b="0" i="0" u="none" strike="noStrike" kern="1200" cap="none" spc="0" normalizeH="0" baseline="0" noProof="0" dirty="0">
                        <a:ln>
                          <a:noFill/>
                        </a:ln>
                        <a:solidFill>
                          <a:schemeClr val="tx1"/>
                        </a:solidFill>
                        <a:effectLst/>
                        <a:uLnTx/>
                        <a:uFillTx/>
                        <a:latin typeface="Open Sans" panose="020B0606030504020204" pitchFamily="34" charset="0"/>
                        <a:ea typeface="Open Sans" panose="020B0606030504020204" pitchFamily="34" charset="0"/>
                        <a:cs typeface="Open Sans" panose="020B0606030504020204" pitchFamily="34" charset="0"/>
                      </a:endParaRPr>
                    </a:p>
                  </a:txBody>
                  <a:tcPr anchor="b">
                    <a:lnL w="12700" cmpd="sng">
                      <a:noFill/>
                    </a:lnL>
                    <a:lnR w="12700" cap="flat" cmpd="sng" algn="ctr">
                      <a:no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3FAE7">
                        <a:alpha val="50196"/>
                      </a:srgbClr>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459450451"/>
                  </a:ext>
                </a:extLst>
              </a:tr>
            </a:tbl>
          </a:graphicData>
        </a:graphic>
      </p:graphicFrame>
      <p:pic>
        <p:nvPicPr>
          <p:cNvPr id="150" name="Picture 149">
            <a:extLst>
              <a:ext uri="{FF2B5EF4-FFF2-40B4-BE49-F238E27FC236}">
                <a16:creationId xmlns:a16="http://schemas.microsoft.com/office/drawing/2014/main" id="{17986FC6-216D-444D-9061-BAA437FCBFA6}"/>
              </a:ext>
            </a:extLst>
          </p:cNvPr>
          <p:cNvPicPr>
            <a:picLocks noChangeAspect="1"/>
          </p:cNvPicPr>
          <p:nvPr/>
        </p:nvPicPr>
        <p:blipFill>
          <a:blip r:embed="rId6" cstate="screen">
            <a:biLevel thresh="75000"/>
            <a:extLst>
              <a:ext uri="{28A0092B-C50C-407E-A947-70E740481C1C}">
                <a14:useLocalDpi xmlns:a14="http://schemas.microsoft.com/office/drawing/2010/main"/>
              </a:ext>
            </a:extLst>
          </a:blip>
          <a:stretch>
            <a:fillRect/>
          </a:stretch>
        </p:blipFill>
        <p:spPr>
          <a:xfrm>
            <a:off x="9712056" y="1385097"/>
            <a:ext cx="342218" cy="324652"/>
          </a:xfrm>
          <a:prstGeom prst="rect">
            <a:avLst/>
          </a:prstGeom>
          <a:ln>
            <a:noFill/>
          </a:ln>
        </p:spPr>
      </p:pic>
      <p:cxnSp>
        <p:nvCxnSpPr>
          <p:cNvPr id="185" name="Straight Connector 184">
            <a:extLst>
              <a:ext uri="{FF2B5EF4-FFF2-40B4-BE49-F238E27FC236}">
                <a16:creationId xmlns:a16="http://schemas.microsoft.com/office/drawing/2014/main" id="{0CBD78C9-F792-456F-A010-73D1479E3CA2}"/>
              </a:ext>
            </a:extLst>
          </p:cNvPr>
          <p:cNvCxnSpPr/>
          <p:nvPr/>
        </p:nvCxnSpPr>
        <p:spPr>
          <a:xfrm>
            <a:off x="979971" y="4096974"/>
            <a:ext cx="10790150" cy="0"/>
          </a:xfrm>
          <a:prstGeom prst="line">
            <a:avLst/>
          </a:prstGeom>
          <a:ln w="76200">
            <a:solidFill>
              <a:schemeClr val="accent3"/>
            </a:solidFill>
          </a:ln>
        </p:spPr>
        <p:style>
          <a:lnRef idx="1">
            <a:schemeClr val="accent1"/>
          </a:lnRef>
          <a:fillRef idx="0">
            <a:schemeClr val="accent1"/>
          </a:fillRef>
          <a:effectRef idx="0">
            <a:schemeClr val="accent1"/>
          </a:effectRef>
          <a:fontRef idx="minor">
            <a:schemeClr val="tx1"/>
          </a:fontRef>
        </p:style>
      </p:cxnSp>
      <p:sp>
        <p:nvSpPr>
          <p:cNvPr id="186" name="TextBox 185">
            <a:extLst>
              <a:ext uri="{FF2B5EF4-FFF2-40B4-BE49-F238E27FC236}">
                <a16:creationId xmlns:a16="http://schemas.microsoft.com/office/drawing/2014/main" id="{9F551282-A1A3-4CC1-89EE-2D9839D373AF}"/>
              </a:ext>
            </a:extLst>
          </p:cNvPr>
          <p:cNvSpPr txBox="1"/>
          <p:nvPr/>
        </p:nvSpPr>
        <p:spPr>
          <a:xfrm>
            <a:off x="3892994" y="3993408"/>
            <a:ext cx="4663440" cy="246221"/>
          </a:xfrm>
          <a:prstGeom prst="rect">
            <a:avLst/>
          </a:prstGeom>
          <a:solidFill>
            <a:schemeClr val="bg1"/>
          </a:solidFill>
          <a:ln>
            <a:solidFill>
              <a:schemeClr val="accent3"/>
            </a:solidFill>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err="1">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ReadyAI</a:t>
            </a:r>
            <a:r>
              <a:rPr kumimoji="0" lang="en-US" sz="1000" b="1" i="0" u="none" strike="noStrike" kern="1200" cap="none" spc="0" normalizeH="0" baseline="30000" noProof="0" err="1">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TM</a:t>
            </a:r>
            <a:r>
              <a:rPr kumimoji="0" lang="en-US" sz="1000" b="1"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US" sz="1000" b="0" i="0" u="none" strike="noStrike" kern="1200" cap="none" spc="0" normalizeH="0" baseline="0" noProof="0">
                <a:ln>
                  <a:noFill/>
                </a:ln>
                <a:solidFill>
                  <a:prstClr val="black">
                    <a:lumMod val="50000"/>
                    <a:lumOff val="50000"/>
                  </a:prstClr>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US" sz="1000" b="0" i="1" u="none" strike="noStrike" kern="1200" cap="none" spc="0" normalizeH="0" baseline="0" noProof="0">
                <a:ln>
                  <a:noFill/>
                </a:ln>
                <a:solidFill>
                  <a:prstClr val="black">
                    <a:lumMod val="50000"/>
                    <a:lumOff val="50000"/>
                  </a:prstClr>
                </a:solidFill>
                <a:effectLst/>
                <a:uLnTx/>
                <a:uFillTx/>
                <a:latin typeface="Open Sans" panose="020B0606030504020204" pitchFamily="34" charset="0"/>
                <a:ea typeface="Open Sans" panose="020B0606030504020204" pitchFamily="34" charset="0"/>
                <a:cs typeface="Open Sans" panose="020B0606030504020204" pitchFamily="34" charset="0"/>
              </a:rPr>
              <a:t>AI pods to </a:t>
            </a:r>
            <a:r>
              <a:rPr kumimoji="0" lang="en-US" sz="1000" b="0" i="0" u="none" strike="noStrike" kern="1200" cap="none" spc="0" normalizeH="0" baseline="0" noProof="0">
                <a:ln>
                  <a:noFill/>
                </a:ln>
                <a:solidFill>
                  <a:prstClr val="black">
                    <a:lumMod val="50000"/>
                    <a:lumOff val="50000"/>
                  </a:prstClr>
                </a:solidFill>
                <a:effectLst/>
                <a:uLnTx/>
                <a:uFillTx/>
                <a:latin typeface="Open Sans" panose="020B0606030504020204" pitchFamily="34" charset="0"/>
                <a:ea typeface="Open Sans" panose="020B0606030504020204" pitchFamily="34" charset="0"/>
                <a:cs typeface="Open Sans" panose="020B0606030504020204" pitchFamily="34" charset="0"/>
              </a:rPr>
              <a:t>o</a:t>
            </a:r>
            <a:r>
              <a:rPr kumimoji="0" lang="en-US" sz="1000" b="0" i="1" u="none" strike="noStrike" kern="1200" cap="none" spc="0" normalizeH="0" baseline="0" noProof="0" err="1">
                <a:ln>
                  <a:noFill/>
                </a:ln>
                <a:solidFill>
                  <a:prstClr val="black">
                    <a:lumMod val="50000"/>
                    <a:lumOff val="50000"/>
                  </a:prstClr>
                </a:solidFill>
                <a:effectLst/>
                <a:uLnTx/>
                <a:uFillTx/>
                <a:latin typeface="Open Sans" panose="020B0606030504020204" pitchFamily="34" charset="0"/>
                <a:ea typeface="Open Sans" panose="020B0606030504020204" pitchFamily="34" charset="0"/>
                <a:cs typeface="Open Sans" panose="020B0606030504020204" pitchFamily="34" charset="0"/>
              </a:rPr>
              <a:t>perationalize</a:t>
            </a:r>
            <a:r>
              <a:rPr kumimoji="0" lang="en-US" sz="1000" b="0" i="1" u="none" strike="noStrike" kern="1200" cap="none" spc="0" normalizeH="0" baseline="0" noProof="0">
                <a:ln>
                  <a:noFill/>
                </a:ln>
                <a:solidFill>
                  <a:prstClr val="black">
                    <a:lumMod val="50000"/>
                    <a:lumOff val="50000"/>
                  </a:prstClr>
                </a:solidFill>
                <a:effectLst/>
                <a:uLnTx/>
                <a:uFillTx/>
                <a:latin typeface="Open Sans" panose="020B0606030504020204" pitchFamily="34" charset="0"/>
                <a:ea typeface="Open Sans" panose="020B0606030504020204" pitchFamily="34" charset="0"/>
                <a:cs typeface="Open Sans" panose="020B0606030504020204" pitchFamily="34" charset="0"/>
              </a:rPr>
              <a:t> models at scale</a:t>
            </a:r>
          </a:p>
        </p:txBody>
      </p:sp>
      <p:cxnSp>
        <p:nvCxnSpPr>
          <p:cNvPr id="182" name="Straight Arrow Connector 181">
            <a:extLst>
              <a:ext uri="{FF2B5EF4-FFF2-40B4-BE49-F238E27FC236}">
                <a16:creationId xmlns:a16="http://schemas.microsoft.com/office/drawing/2014/main" id="{888A11C4-4BA6-477C-857D-F7EDDD7CBEF8}"/>
              </a:ext>
            </a:extLst>
          </p:cNvPr>
          <p:cNvCxnSpPr>
            <a:cxnSpLocks/>
          </p:cNvCxnSpPr>
          <p:nvPr/>
        </p:nvCxnSpPr>
        <p:spPr>
          <a:xfrm>
            <a:off x="919467" y="1279181"/>
            <a:ext cx="11064240" cy="0"/>
          </a:xfrm>
          <a:prstGeom prst="straightConnector1">
            <a:avLst/>
          </a:prstGeom>
          <a:ln w="762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8792F05A-51B7-4070-9711-0971B4AF363A}"/>
              </a:ext>
            </a:extLst>
          </p:cNvPr>
          <p:cNvSpPr/>
          <p:nvPr/>
        </p:nvSpPr>
        <p:spPr bwMode="gray">
          <a:xfrm>
            <a:off x="8147110" y="1066146"/>
            <a:ext cx="3822412" cy="5378896"/>
          </a:xfrm>
          <a:prstGeom prst="rect">
            <a:avLst/>
          </a:prstGeom>
          <a:noFill/>
          <a:ln w="19050" algn="ctr">
            <a:solidFill>
              <a:srgbClr val="FFC000"/>
            </a:solidFill>
            <a:miter lim="800000"/>
            <a:headEnd/>
            <a:tailEnd/>
          </a:ln>
          <a:effectLst>
            <a:outerShdw blurRad="50800" dist="38100" dir="5400000" algn="t" rotWithShape="0">
              <a:prstClr val="black">
                <a:alpha val="40000"/>
              </a:prstClr>
            </a:outerShdw>
          </a:effectLst>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grpSp>
        <p:nvGrpSpPr>
          <p:cNvPr id="151" name="Group 150">
            <a:extLst>
              <a:ext uri="{FF2B5EF4-FFF2-40B4-BE49-F238E27FC236}">
                <a16:creationId xmlns:a16="http://schemas.microsoft.com/office/drawing/2014/main" id="{3B680C90-58EC-4227-B45F-6D096E12A012}"/>
              </a:ext>
            </a:extLst>
          </p:cNvPr>
          <p:cNvGrpSpPr>
            <a:grpSpLocks noChangeAspect="1"/>
          </p:cNvGrpSpPr>
          <p:nvPr/>
        </p:nvGrpSpPr>
        <p:grpSpPr>
          <a:xfrm>
            <a:off x="6085428" y="1382409"/>
            <a:ext cx="278275" cy="324652"/>
            <a:chOff x="6145213" y="7040563"/>
            <a:chExt cx="484187" cy="571500"/>
          </a:xfrm>
        </p:grpSpPr>
        <p:sp>
          <p:nvSpPr>
            <p:cNvPr id="152" name="Freeform 365">
              <a:extLst>
                <a:ext uri="{FF2B5EF4-FFF2-40B4-BE49-F238E27FC236}">
                  <a16:creationId xmlns:a16="http://schemas.microsoft.com/office/drawing/2014/main" id="{2B71FDC1-815F-4F00-AA22-A84D6463A1F9}"/>
                </a:ext>
              </a:extLst>
            </p:cNvPr>
            <p:cNvSpPr>
              <a:spLocks noEditPoints="1"/>
            </p:cNvSpPr>
            <p:nvPr/>
          </p:nvSpPr>
          <p:spPr bwMode="auto">
            <a:xfrm>
              <a:off x="6237288" y="7040563"/>
              <a:ext cx="371475" cy="571500"/>
            </a:xfrm>
            <a:custGeom>
              <a:avLst/>
              <a:gdLst>
                <a:gd name="T0" fmla="*/ 68 w 157"/>
                <a:gd name="T1" fmla="*/ 195 h 241"/>
                <a:gd name="T2" fmla="*/ 68 w 157"/>
                <a:gd name="T3" fmla="*/ 195 h 241"/>
                <a:gd name="T4" fmla="*/ 55 w 157"/>
                <a:gd name="T5" fmla="*/ 146 h 241"/>
                <a:gd name="T6" fmla="*/ 67 w 157"/>
                <a:gd name="T7" fmla="*/ 138 h 241"/>
                <a:gd name="T8" fmla="*/ 82 w 157"/>
                <a:gd name="T9" fmla="*/ 147 h 241"/>
                <a:gd name="T10" fmla="*/ 85 w 157"/>
                <a:gd name="T11" fmla="*/ 147 h 241"/>
                <a:gd name="T12" fmla="*/ 89 w 157"/>
                <a:gd name="T13" fmla="*/ 145 h 241"/>
                <a:gd name="T14" fmla="*/ 87 w 157"/>
                <a:gd name="T15" fmla="*/ 138 h 241"/>
                <a:gd name="T16" fmla="*/ 71 w 157"/>
                <a:gd name="T17" fmla="*/ 129 h 241"/>
                <a:gd name="T18" fmla="*/ 73 w 157"/>
                <a:gd name="T19" fmla="*/ 119 h 241"/>
                <a:gd name="T20" fmla="*/ 67 w 157"/>
                <a:gd name="T21" fmla="*/ 100 h 241"/>
                <a:gd name="T22" fmla="*/ 122 w 157"/>
                <a:gd name="T23" fmla="*/ 43 h 241"/>
                <a:gd name="T24" fmla="*/ 134 w 157"/>
                <a:gd name="T25" fmla="*/ 46 h 241"/>
                <a:gd name="T26" fmla="*/ 157 w 157"/>
                <a:gd name="T27" fmla="*/ 23 h 241"/>
                <a:gd name="T28" fmla="*/ 134 w 157"/>
                <a:gd name="T29" fmla="*/ 0 h 241"/>
                <a:gd name="T30" fmla="*/ 111 w 157"/>
                <a:gd name="T31" fmla="*/ 23 h 241"/>
                <a:gd name="T32" fmla="*/ 115 w 157"/>
                <a:gd name="T33" fmla="*/ 36 h 241"/>
                <a:gd name="T34" fmla="*/ 60 w 157"/>
                <a:gd name="T35" fmla="*/ 93 h 241"/>
                <a:gd name="T36" fmla="*/ 43 w 157"/>
                <a:gd name="T37" fmla="*/ 88 h 241"/>
                <a:gd name="T38" fmla="*/ 33 w 157"/>
                <a:gd name="T39" fmla="*/ 90 h 241"/>
                <a:gd name="T40" fmla="*/ 30 w 157"/>
                <a:gd name="T41" fmla="*/ 84 h 241"/>
                <a:gd name="T42" fmla="*/ 24 w 157"/>
                <a:gd name="T43" fmla="*/ 82 h 241"/>
                <a:gd name="T44" fmla="*/ 22 w 157"/>
                <a:gd name="T45" fmla="*/ 89 h 241"/>
                <a:gd name="T46" fmla="*/ 25 w 157"/>
                <a:gd name="T47" fmla="*/ 95 h 241"/>
                <a:gd name="T48" fmla="*/ 13 w 157"/>
                <a:gd name="T49" fmla="*/ 119 h 241"/>
                <a:gd name="T50" fmla="*/ 15 w 157"/>
                <a:gd name="T51" fmla="*/ 129 h 241"/>
                <a:gd name="T52" fmla="*/ 3 w 157"/>
                <a:gd name="T53" fmla="*/ 135 h 241"/>
                <a:gd name="T54" fmla="*/ 2 w 157"/>
                <a:gd name="T55" fmla="*/ 142 h 241"/>
                <a:gd name="T56" fmla="*/ 6 w 157"/>
                <a:gd name="T57" fmla="*/ 144 h 241"/>
                <a:gd name="T58" fmla="*/ 8 w 157"/>
                <a:gd name="T59" fmla="*/ 144 h 241"/>
                <a:gd name="T60" fmla="*/ 19 w 157"/>
                <a:gd name="T61" fmla="*/ 137 h 241"/>
                <a:gd name="T62" fmla="*/ 43 w 157"/>
                <a:gd name="T63" fmla="*/ 149 h 241"/>
                <a:gd name="T64" fmla="*/ 46 w 157"/>
                <a:gd name="T65" fmla="*/ 149 h 241"/>
                <a:gd name="T66" fmla="*/ 58 w 157"/>
                <a:gd name="T67" fmla="*/ 197 h 241"/>
                <a:gd name="T68" fmla="*/ 45 w 157"/>
                <a:gd name="T69" fmla="*/ 218 h 241"/>
                <a:gd name="T70" fmla="*/ 68 w 157"/>
                <a:gd name="T71" fmla="*/ 241 h 241"/>
                <a:gd name="T72" fmla="*/ 92 w 157"/>
                <a:gd name="T73" fmla="*/ 218 h 241"/>
                <a:gd name="T74" fmla="*/ 68 w 157"/>
                <a:gd name="T75" fmla="*/ 195 h 241"/>
                <a:gd name="T76" fmla="*/ 134 w 157"/>
                <a:gd name="T77" fmla="*/ 10 h 241"/>
                <a:gd name="T78" fmla="*/ 147 w 157"/>
                <a:gd name="T79" fmla="*/ 23 h 241"/>
                <a:gd name="T80" fmla="*/ 134 w 157"/>
                <a:gd name="T81" fmla="*/ 36 h 241"/>
                <a:gd name="T82" fmla="*/ 121 w 157"/>
                <a:gd name="T83" fmla="*/ 23 h 241"/>
                <a:gd name="T84" fmla="*/ 134 w 157"/>
                <a:gd name="T85" fmla="*/ 10 h 241"/>
                <a:gd name="T86" fmla="*/ 23 w 157"/>
                <a:gd name="T87" fmla="*/ 119 h 241"/>
                <a:gd name="T88" fmla="*/ 43 w 157"/>
                <a:gd name="T89" fmla="*/ 98 h 241"/>
                <a:gd name="T90" fmla="*/ 63 w 157"/>
                <a:gd name="T91" fmla="*/ 119 h 241"/>
                <a:gd name="T92" fmla="*/ 43 w 157"/>
                <a:gd name="T93" fmla="*/ 139 h 241"/>
                <a:gd name="T94" fmla="*/ 23 w 157"/>
                <a:gd name="T95" fmla="*/ 119 h 241"/>
                <a:gd name="T96" fmla="*/ 68 w 157"/>
                <a:gd name="T97" fmla="*/ 231 h 241"/>
                <a:gd name="T98" fmla="*/ 55 w 157"/>
                <a:gd name="T99" fmla="*/ 218 h 241"/>
                <a:gd name="T100" fmla="*/ 68 w 157"/>
                <a:gd name="T101" fmla="*/ 205 h 241"/>
                <a:gd name="T102" fmla="*/ 82 w 157"/>
                <a:gd name="T103" fmla="*/ 218 h 241"/>
                <a:gd name="T104" fmla="*/ 68 w 157"/>
                <a:gd name="T105" fmla="*/ 23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57" h="241">
                  <a:moveTo>
                    <a:pt x="68" y="195"/>
                  </a:moveTo>
                  <a:cubicBezTo>
                    <a:pt x="68" y="195"/>
                    <a:pt x="68" y="195"/>
                    <a:pt x="68" y="195"/>
                  </a:cubicBezTo>
                  <a:cubicBezTo>
                    <a:pt x="55" y="146"/>
                    <a:pt x="55" y="146"/>
                    <a:pt x="55" y="146"/>
                  </a:cubicBezTo>
                  <a:cubicBezTo>
                    <a:pt x="60" y="144"/>
                    <a:pt x="63" y="141"/>
                    <a:pt x="67" y="138"/>
                  </a:cubicBezTo>
                  <a:cubicBezTo>
                    <a:pt x="82" y="147"/>
                    <a:pt x="82" y="147"/>
                    <a:pt x="82" y="147"/>
                  </a:cubicBezTo>
                  <a:cubicBezTo>
                    <a:pt x="83" y="147"/>
                    <a:pt x="84" y="147"/>
                    <a:pt x="85" y="147"/>
                  </a:cubicBezTo>
                  <a:cubicBezTo>
                    <a:pt x="86" y="147"/>
                    <a:pt x="88" y="146"/>
                    <a:pt x="89" y="145"/>
                  </a:cubicBezTo>
                  <a:cubicBezTo>
                    <a:pt x="90" y="142"/>
                    <a:pt x="89" y="139"/>
                    <a:pt x="87" y="138"/>
                  </a:cubicBezTo>
                  <a:cubicBezTo>
                    <a:pt x="71" y="129"/>
                    <a:pt x="71" y="129"/>
                    <a:pt x="71" y="129"/>
                  </a:cubicBezTo>
                  <a:cubicBezTo>
                    <a:pt x="73" y="126"/>
                    <a:pt x="73" y="122"/>
                    <a:pt x="73" y="119"/>
                  </a:cubicBezTo>
                  <a:cubicBezTo>
                    <a:pt x="73" y="112"/>
                    <a:pt x="71" y="105"/>
                    <a:pt x="67" y="100"/>
                  </a:cubicBezTo>
                  <a:cubicBezTo>
                    <a:pt x="122" y="43"/>
                    <a:pt x="122" y="43"/>
                    <a:pt x="122" y="43"/>
                  </a:cubicBezTo>
                  <a:cubicBezTo>
                    <a:pt x="126" y="45"/>
                    <a:pt x="130" y="46"/>
                    <a:pt x="134" y="46"/>
                  </a:cubicBezTo>
                  <a:cubicBezTo>
                    <a:pt x="147" y="46"/>
                    <a:pt x="157" y="36"/>
                    <a:pt x="157" y="23"/>
                  </a:cubicBezTo>
                  <a:cubicBezTo>
                    <a:pt x="157" y="10"/>
                    <a:pt x="147" y="0"/>
                    <a:pt x="134" y="0"/>
                  </a:cubicBezTo>
                  <a:cubicBezTo>
                    <a:pt x="121" y="0"/>
                    <a:pt x="111" y="10"/>
                    <a:pt x="111" y="23"/>
                  </a:cubicBezTo>
                  <a:cubicBezTo>
                    <a:pt x="111" y="28"/>
                    <a:pt x="112" y="32"/>
                    <a:pt x="115" y="36"/>
                  </a:cubicBezTo>
                  <a:cubicBezTo>
                    <a:pt x="60" y="93"/>
                    <a:pt x="60" y="93"/>
                    <a:pt x="60" y="93"/>
                  </a:cubicBezTo>
                  <a:cubicBezTo>
                    <a:pt x="55" y="90"/>
                    <a:pt x="49" y="88"/>
                    <a:pt x="43" y="88"/>
                  </a:cubicBezTo>
                  <a:cubicBezTo>
                    <a:pt x="40" y="88"/>
                    <a:pt x="36" y="89"/>
                    <a:pt x="33" y="90"/>
                  </a:cubicBezTo>
                  <a:cubicBezTo>
                    <a:pt x="30" y="84"/>
                    <a:pt x="30" y="84"/>
                    <a:pt x="30" y="84"/>
                  </a:cubicBezTo>
                  <a:cubicBezTo>
                    <a:pt x="29" y="82"/>
                    <a:pt x="26" y="81"/>
                    <a:pt x="24" y="82"/>
                  </a:cubicBezTo>
                  <a:cubicBezTo>
                    <a:pt x="21" y="84"/>
                    <a:pt x="20" y="87"/>
                    <a:pt x="22" y="89"/>
                  </a:cubicBezTo>
                  <a:cubicBezTo>
                    <a:pt x="25" y="95"/>
                    <a:pt x="25" y="95"/>
                    <a:pt x="25" y="95"/>
                  </a:cubicBezTo>
                  <a:cubicBezTo>
                    <a:pt x="17" y="100"/>
                    <a:pt x="13" y="109"/>
                    <a:pt x="13" y="119"/>
                  </a:cubicBezTo>
                  <a:cubicBezTo>
                    <a:pt x="13" y="122"/>
                    <a:pt x="13" y="126"/>
                    <a:pt x="15" y="129"/>
                  </a:cubicBezTo>
                  <a:cubicBezTo>
                    <a:pt x="3" y="135"/>
                    <a:pt x="3" y="135"/>
                    <a:pt x="3" y="135"/>
                  </a:cubicBezTo>
                  <a:cubicBezTo>
                    <a:pt x="1" y="136"/>
                    <a:pt x="0" y="139"/>
                    <a:pt x="2" y="142"/>
                  </a:cubicBezTo>
                  <a:cubicBezTo>
                    <a:pt x="2" y="143"/>
                    <a:pt x="4" y="144"/>
                    <a:pt x="6" y="144"/>
                  </a:cubicBezTo>
                  <a:cubicBezTo>
                    <a:pt x="7" y="144"/>
                    <a:pt x="8" y="144"/>
                    <a:pt x="8" y="144"/>
                  </a:cubicBezTo>
                  <a:cubicBezTo>
                    <a:pt x="19" y="137"/>
                    <a:pt x="19" y="137"/>
                    <a:pt x="19" y="137"/>
                  </a:cubicBezTo>
                  <a:cubicBezTo>
                    <a:pt x="25" y="144"/>
                    <a:pt x="33" y="149"/>
                    <a:pt x="43" y="149"/>
                  </a:cubicBezTo>
                  <a:cubicBezTo>
                    <a:pt x="44" y="149"/>
                    <a:pt x="45" y="149"/>
                    <a:pt x="46" y="149"/>
                  </a:cubicBezTo>
                  <a:cubicBezTo>
                    <a:pt x="58" y="197"/>
                    <a:pt x="58" y="197"/>
                    <a:pt x="58" y="197"/>
                  </a:cubicBezTo>
                  <a:cubicBezTo>
                    <a:pt x="50" y="201"/>
                    <a:pt x="45" y="209"/>
                    <a:pt x="45" y="218"/>
                  </a:cubicBezTo>
                  <a:cubicBezTo>
                    <a:pt x="45" y="231"/>
                    <a:pt x="56" y="241"/>
                    <a:pt x="68" y="241"/>
                  </a:cubicBezTo>
                  <a:cubicBezTo>
                    <a:pt x="81" y="241"/>
                    <a:pt x="92" y="231"/>
                    <a:pt x="92" y="218"/>
                  </a:cubicBezTo>
                  <a:cubicBezTo>
                    <a:pt x="92" y="205"/>
                    <a:pt x="81" y="195"/>
                    <a:pt x="68" y="195"/>
                  </a:cubicBezTo>
                  <a:close/>
                  <a:moveTo>
                    <a:pt x="134" y="10"/>
                  </a:moveTo>
                  <a:cubicBezTo>
                    <a:pt x="141" y="10"/>
                    <a:pt x="147" y="16"/>
                    <a:pt x="147" y="23"/>
                  </a:cubicBezTo>
                  <a:cubicBezTo>
                    <a:pt x="147" y="30"/>
                    <a:pt x="141" y="36"/>
                    <a:pt x="134" y="36"/>
                  </a:cubicBezTo>
                  <a:cubicBezTo>
                    <a:pt x="127" y="36"/>
                    <a:pt x="121" y="30"/>
                    <a:pt x="121" y="23"/>
                  </a:cubicBezTo>
                  <a:cubicBezTo>
                    <a:pt x="121" y="16"/>
                    <a:pt x="127" y="10"/>
                    <a:pt x="134" y="10"/>
                  </a:cubicBezTo>
                  <a:close/>
                  <a:moveTo>
                    <a:pt x="23" y="119"/>
                  </a:moveTo>
                  <a:cubicBezTo>
                    <a:pt x="23" y="107"/>
                    <a:pt x="32" y="98"/>
                    <a:pt x="43" y="98"/>
                  </a:cubicBezTo>
                  <a:cubicBezTo>
                    <a:pt x="54" y="98"/>
                    <a:pt x="63" y="107"/>
                    <a:pt x="63" y="119"/>
                  </a:cubicBezTo>
                  <a:cubicBezTo>
                    <a:pt x="63" y="130"/>
                    <a:pt x="54" y="139"/>
                    <a:pt x="43" y="139"/>
                  </a:cubicBezTo>
                  <a:cubicBezTo>
                    <a:pt x="32" y="139"/>
                    <a:pt x="23" y="130"/>
                    <a:pt x="23" y="119"/>
                  </a:cubicBezTo>
                  <a:close/>
                  <a:moveTo>
                    <a:pt x="68" y="231"/>
                  </a:moveTo>
                  <a:cubicBezTo>
                    <a:pt x="61" y="231"/>
                    <a:pt x="55" y="225"/>
                    <a:pt x="55" y="218"/>
                  </a:cubicBezTo>
                  <a:cubicBezTo>
                    <a:pt x="55" y="211"/>
                    <a:pt x="61" y="205"/>
                    <a:pt x="68" y="205"/>
                  </a:cubicBezTo>
                  <a:cubicBezTo>
                    <a:pt x="76" y="205"/>
                    <a:pt x="82" y="211"/>
                    <a:pt x="82" y="218"/>
                  </a:cubicBezTo>
                  <a:cubicBezTo>
                    <a:pt x="82" y="225"/>
                    <a:pt x="76" y="231"/>
                    <a:pt x="68" y="231"/>
                  </a:cubicBezTo>
                  <a:close/>
                </a:path>
              </a:pathLst>
            </a:custGeom>
            <a:solidFill>
              <a:srgbClr val="231F20"/>
            </a:solidFill>
            <a:ln>
              <a:solidFill>
                <a:schemeClr val="tx1"/>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8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53" name="Freeform 366">
              <a:extLst>
                <a:ext uri="{FF2B5EF4-FFF2-40B4-BE49-F238E27FC236}">
                  <a16:creationId xmlns:a16="http://schemas.microsoft.com/office/drawing/2014/main" id="{106B0660-3999-48BC-AFBA-E6E870E0358B}"/>
                </a:ext>
              </a:extLst>
            </p:cNvPr>
            <p:cNvSpPr>
              <a:spLocks/>
            </p:cNvSpPr>
            <p:nvPr/>
          </p:nvSpPr>
          <p:spPr bwMode="auto">
            <a:xfrm>
              <a:off x="6546850" y="7434263"/>
              <a:ext cx="82550" cy="66675"/>
            </a:xfrm>
            <a:custGeom>
              <a:avLst/>
              <a:gdLst>
                <a:gd name="T0" fmla="*/ 22 w 35"/>
                <a:gd name="T1" fmla="*/ 3 h 28"/>
                <a:gd name="T2" fmla="*/ 15 w 35"/>
                <a:gd name="T3" fmla="*/ 6 h 28"/>
                <a:gd name="T4" fmla="*/ 8 w 35"/>
                <a:gd name="T5" fmla="*/ 1 h 28"/>
                <a:gd name="T6" fmla="*/ 1 w 35"/>
                <a:gd name="T7" fmla="*/ 3 h 28"/>
                <a:gd name="T8" fmla="*/ 3 w 35"/>
                <a:gd name="T9" fmla="*/ 10 h 28"/>
                <a:gd name="T10" fmla="*/ 10 w 35"/>
                <a:gd name="T11" fmla="*/ 14 h 28"/>
                <a:gd name="T12" fmla="*/ 10 w 35"/>
                <a:gd name="T13" fmla="*/ 16 h 28"/>
                <a:gd name="T14" fmla="*/ 22 w 35"/>
                <a:gd name="T15" fmla="*/ 28 h 28"/>
                <a:gd name="T16" fmla="*/ 35 w 35"/>
                <a:gd name="T17" fmla="*/ 16 h 28"/>
                <a:gd name="T18" fmla="*/ 22 w 35"/>
                <a:gd name="T19" fmla="*/ 3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28">
                  <a:moveTo>
                    <a:pt x="22" y="3"/>
                  </a:moveTo>
                  <a:cubicBezTo>
                    <a:pt x="20" y="3"/>
                    <a:pt x="17" y="4"/>
                    <a:pt x="15" y="6"/>
                  </a:cubicBezTo>
                  <a:cubicBezTo>
                    <a:pt x="8" y="1"/>
                    <a:pt x="8" y="1"/>
                    <a:pt x="8" y="1"/>
                  </a:cubicBezTo>
                  <a:cubicBezTo>
                    <a:pt x="5" y="0"/>
                    <a:pt x="2" y="1"/>
                    <a:pt x="1" y="3"/>
                  </a:cubicBezTo>
                  <a:cubicBezTo>
                    <a:pt x="0" y="6"/>
                    <a:pt x="0" y="9"/>
                    <a:pt x="3" y="10"/>
                  </a:cubicBezTo>
                  <a:cubicBezTo>
                    <a:pt x="10" y="14"/>
                    <a:pt x="10" y="14"/>
                    <a:pt x="10" y="14"/>
                  </a:cubicBezTo>
                  <a:cubicBezTo>
                    <a:pt x="10" y="15"/>
                    <a:pt x="10" y="15"/>
                    <a:pt x="10" y="16"/>
                  </a:cubicBezTo>
                  <a:cubicBezTo>
                    <a:pt x="10" y="22"/>
                    <a:pt x="16" y="28"/>
                    <a:pt x="22" y="28"/>
                  </a:cubicBezTo>
                  <a:cubicBezTo>
                    <a:pt x="29" y="28"/>
                    <a:pt x="35" y="22"/>
                    <a:pt x="35" y="16"/>
                  </a:cubicBezTo>
                  <a:cubicBezTo>
                    <a:pt x="35" y="9"/>
                    <a:pt x="29" y="3"/>
                    <a:pt x="22" y="3"/>
                  </a:cubicBezTo>
                  <a:close/>
                </a:path>
              </a:pathLst>
            </a:custGeom>
            <a:solidFill>
              <a:srgbClr val="231F20"/>
            </a:solidFill>
            <a:ln>
              <a:solidFill>
                <a:schemeClr val="tx1"/>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8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54" name="Freeform 367">
              <a:extLst>
                <a:ext uri="{FF2B5EF4-FFF2-40B4-BE49-F238E27FC236}">
                  <a16:creationId xmlns:a16="http://schemas.microsoft.com/office/drawing/2014/main" id="{846696DC-A65E-440C-AD9A-ED4F0733E4AF}"/>
                </a:ext>
              </a:extLst>
            </p:cNvPr>
            <p:cNvSpPr>
              <a:spLocks/>
            </p:cNvSpPr>
            <p:nvPr/>
          </p:nvSpPr>
          <p:spPr bwMode="auto">
            <a:xfrm>
              <a:off x="6180138" y="7050088"/>
              <a:ext cx="63500" cy="82550"/>
            </a:xfrm>
            <a:custGeom>
              <a:avLst/>
              <a:gdLst>
                <a:gd name="T0" fmla="*/ 26 w 27"/>
                <a:gd name="T1" fmla="*/ 28 h 35"/>
                <a:gd name="T2" fmla="*/ 22 w 27"/>
                <a:gd name="T3" fmla="*/ 21 h 35"/>
                <a:gd name="T4" fmla="*/ 25 w 27"/>
                <a:gd name="T5" fmla="*/ 13 h 35"/>
                <a:gd name="T6" fmla="*/ 12 w 27"/>
                <a:gd name="T7" fmla="*/ 0 h 35"/>
                <a:gd name="T8" fmla="*/ 0 w 27"/>
                <a:gd name="T9" fmla="*/ 13 h 35"/>
                <a:gd name="T10" fmla="*/ 12 w 27"/>
                <a:gd name="T11" fmla="*/ 25 h 35"/>
                <a:gd name="T12" fmla="*/ 13 w 27"/>
                <a:gd name="T13" fmla="*/ 25 h 35"/>
                <a:gd name="T14" fmla="*/ 17 w 27"/>
                <a:gd name="T15" fmla="*/ 33 h 35"/>
                <a:gd name="T16" fmla="*/ 22 w 27"/>
                <a:gd name="T17" fmla="*/ 35 h 35"/>
                <a:gd name="T18" fmla="*/ 24 w 27"/>
                <a:gd name="T19" fmla="*/ 35 h 35"/>
                <a:gd name="T20" fmla="*/ 26 w 27"/>
                <a:gd name="T21" fmla="*/ 28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35">
                  <a:moveTo>
                    <a:pt x="26" y="28"/>
                  </a:moveTo>
                  <a:cubicBezTo>
                    <a:pt x="22" y="21"/>
                    <a:pt x="22" y="21"/>
                    <a:pt x="22" y="21"/>
                  </a:cubicBezTo>
                  <a:cubicBezTo>
                    <a:pt x="24" y="18"/>
                    <a:pt x="25" y="16"/>
                    <a:pt x="25" y="13"/>
                  </a:cubicBezTo>
                  <a:cubicBezTo>
                    <a:pt x="25" y="6"/>
                    <a:pt x="19" y="0"/>
                    <a:pt x="12" y="0"/>
                  </a:cubicBezTo>
                  <a:cubicBezTo>
                    <a:pt x="6" y="0"/>
                    <a:pt x="0" y="6"/>
                    <a:pt x="0" y="13"/>
                  </a:cubicBezTo>
                  <a:cubicBezTo>
                    <a:pt x="0" y="20"/>
                    <a:pt x="6" y="25"/>
                    <a:pt x="12" y="25"/>
                  </a:cubicBezTo>
                  <a:cubicBezTo>
                    <a:pt x="13" y="25"/>
                    <a:pt x="13" y="25"/>
                    <a:pt x="13" y="25"/>
                  </a:cubicBezTo>
                  <a:cubicBezTo>
                    <a:pt x="17" y="33"/>
                    <a:pt x="17" y="33"/>
                    <a:pt x="17" y="33"/>
                  </a:cubicBezTo>
                  <a:cubicBezTo>
                    <a:pt x="18" y="34"/>
                    <a:pt x="20" y="35"/>
                    <a:pt x="22" y="35"/>
                  </a:cubicBezTo>
                  <a:cubicBezTo>
                    <a:pt x="23" y="35"/>
                    <a:pt x="23" y="35"/>
                    <a:pt x="24" y="35"/>
                  </a:cubicBezTo>
                  <a:cubicBezTo>
                    <a:pt x="27" y="33"/>
                    <a:pt x="27" y="30"/>
                    <a:pt x="26" y="28"/>
                  </a:cubicBezTo>
                  <a:close/>
                </a:path>
              </a:pathLst>
            </a:custGeom>
            <a:solidFill>
              <a:srgbClr val="231F20"/>
            </a:solidFill>
            <a:ln>
              <a:solidFill>
                <a:schemeClr val="tx1"/>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8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55" name="Freeform 368">
              <a:extLst>
                <a:ext uri="{FF2B5EF4-FFF2-40B4-BE49-F238E27FC236}">
                  <a16:creationId xmlns:a16="http://schemas.microsoft.com/office/drawing/2014/main" id="{BF958B27-D50F-424C-8B8E-F6568B1426D0}"/>
                </a:ext>
              </a:extLst>
            </p:cNvPr>
            <p:cNvSpPr>
              <a:spLocks/>
            </p:cNvSpPr>
            <p:nvPr/>
          </p:nvSpPr>
          <p:spPr bwMode="auto">
            <a:xfrm>
              <a:off x="6242050" y="7150101"/>
              <a:ext cx="47625" cy="66675"/>
            </a:xfrm>
            <a:custGeom>
              <a:avLst/>
              <a:gdLst>
                <a:gd name="T0" fmla="*/ 1 w 20"/>
                <a:gd name="T1" fmla="*/ 8 h 28"/>
                <a:gd name="T2" fmla="*/ 10 w 20"/>
                <a:gd name="T3" fmla="*/ 26 h 28"/>
                <a:gd name="T4" fmla="*/ 15 w 20"/>
                <a:gd name="T5" fmla="*/ 28 h 28"/>
                <a:gd name="T6" fmla="*/ 17 w 20"/>
                <a:gd name="T7" fmla="*/ 28 h 28"/>
                <a:gd name="T8" fmla="*/ 19 w 20"/>
                <a:gd name="T9" fmla="*/ 21 h 28"/>
                <a:gd name="T10" fmla="*/ 10 w 20"/>
                <a:gd name="T11" fmla="*/ 3 h 28"/>
                <a:gd name="T12" fmla="*/ 3 w 20"/>
                <a:gd name="T13" fmla="*/ 1 h 28"/>
                <a:gd name="T14" fmla="*/ 1 w 20"/>
                <a:gd name="T15" fmla="*/ 8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 h="28">
                  <a:moveTo>
                    <a:pt x="1" y="8"/>
                  </a:moveTo>
                  <a:cubicBezTo>
                    <a:pt x="10" y="26"/>
                    <a:pt x="10" y="26"/>
                    <a:pt x="10" y="26"/>
                  </a:cubicBezTo>
                  <a:cubicBezTo>
                    <a:pt x="11" y="27"/>
                    <a:pt x="13" y="28"/>
                    <a:pt x="15" y="28"/>
                  </a:cubicBezTo>
                  <a:cubicBezTo>
                    <a:pt x="15" y="28"/>
                    <a:pt x="16" y="28"/>
                    <a:pt x="17" y="28"/>
                  </a:cubicBezTo>
                  <a:cubicBezTo>
                    <a:pt x="19" y="26"/>
                    <a:pt x="20" y="23"/>
                    <a:pt x="19" y="21"/>
                  </a:cubicBezTo>
                  <a:cubicBezTo>
                    <a:pt x="10" y="3"/>
                    <a:pt x="10" y="3"/>
                    <a:pt x="10" y="3"/>
                  </a:cubicBezTo>
                  <a:cubicBezTo>
                    <a:pt x="8" y="1"/>
                    <a:pt x="5" y="0"/>
                    <a:pt x="3" y="1"/>
                  </a:cubicBezTo>
                  <a:cubicBezTo>
                    <a:pt x="0" y="3"/>
                    <a:pt x="0" y="6"/>
                    <a:pt x="1" y="8"/>
                  </a:cubicBezTo>
                  <a:close/>
                </a:path>
              </a:pathLst>
            </a:custGeom>
            <a:solidFill>
              <a:srgbClr val="231F20"/>
            </a:solidFill>
            <a:ln>
              <a:solidFill>
                <a:schemeClr val="tx1"/>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8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56" name="Freeform 369">
              <a:extLst>
                <a:ext uri="{FF2B5EF4-FFF2-40B4-BE49-F238E27FC236}">
                  <a16:creationId xmlns:a16="http://schemas.microsoft.com/office/drawing/2014/main" id="{62C4EFD2-4254-4BEE-899C-588BEC7B5A2D}"/>
                </a:ext>
              </a:extLst>
            </p:cNvPr>
            <p:cNvSpPr>
              <a:spLocks/>
            </p:cNvSpPr>
            <p:nvPr/>
          </p:nvSpPr>
          <p:spPr bwMode="auto">
            <a:xfrm>
              <a:off x="6464300" y="7386638"/>
              <a:ext cx="68263" cy="49213"/>
            </a:xfrm>
            <a:custGeom>
              <a:avLst/>
              <a:gdLst>
                <a:gd name="T0" fmla="*/ 25 w 29"/>
                <a:gd name="T1" fmla="*/ 12 h 21"/>
                <a:gd name="T2" fmla="*/ 8 w 29"/>
                <a:gd name="T3" fmla="*/ 2 h 21"/>
                <a:gd name="T4" fmla="*/ 1 w 29"/>
                <a:gd name="T5" fmla="*/ 4 h 21"/>
                <a:gd name="T6" fmla="*/ 3 w 29"/>
                <a:gd name="T7" fmla="*/ 10 h 21"/>
                <a:gd name="T8" fmla="*/ 21 w 29"/>
                <a:gd name="T9" fmla="*/ 20 h 21"/>
                <a:gd name="T10" fmla="*/ 23 w 29"/>
                <a:gd name="T11" fmla="*/ 21 h 21"/>
                <a:gd name="T12" fmla="*/ 27 w 29"/>
                <a:gd name="T13" fmla="*/ 18 h 21"/>
                <a:gd name="T14" fmla="*/ 25 w 29"/>
                <a:gd name="T15" fmla="*/ 12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21">
                  <a:moveTo>
                    <a:pt x="25" y="12"/>
                  </a:moveTo>
                  <a:cubicBezTo>
                    <a:pt x="8" y="2"/>
                    <a:pt x="8" y="2"/>
                    <a:pt x="8" y="2"/>
                  </a:cubicBezTo>
                  <a:cubicBezTo>
                    <a:pt x="6" y="0"/>
                    <a:pt x="3" y="1"/>
                    <a:pt x="1" y="4"/>
                  </a:cubicBezTo>
                  <a:cubicBezTo>
                    <a:pt x="0" y="6"/>
                    <a:pt x="1" y="9"/>
                    <a:pt x="3" y="10"/>
                  </a:cubicBezTo>
                  <a:cubicBezTo>
                    <a:pt x="21" y="20"/>
                    <a:pt x="21" y="20"/>
                    <a:pt x="21" y="20"/>
                  </a:cubicBezTo>
                  <a:cubicBezTo>
                    <a:pt x="21" y="21"/>
                    <a:pt x="22" y="21"/>
                    <a:pt x="23" y="21"/>
                  </a:cubicBezTo>
                  <a:cubicBezTo>
                    <a:pt x="25" y="21"/>
                    <a:pt x="26" y="20"/>
                    <a:pt x="27" y="18"/>
                  </a:cubicBezTo>
                  <a:cubicBezTo>
                    <a:pt x="29" y="16"/>
                    <a:pt x="28" y="13"/>
                    <a:pt x="25" y="12"/>
                  </a:cubicBezTo>
                  <a:close/>
                </a:path>
              </a:pathLst>
            </a:custGeom>
            <a:solidFill>
              <a:srgbClr val="231F20"/>
            </a:solidFill>
            <a:ln>
              <a:solidFill>
                <a:schemeClr val="tx1"/>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8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57" name="Freeform 370">
              <a:extLst>
                <a:ext uri="{FF2B5EF4-FFF2-40B4-BE49-F238E27FC236}">
                  <a16:creationId xmlns:a16="http://schemas.microsoft.com/office/drawing/2014/main" id="{0FB3F4A9-50DF-4781-9DA8-EC9995678610}"/>
                </a:ext>
              </a:extLst>
            </p:cNvPr>
            <p:cNvSpPr>
              <a:spLocks/>
            </p:cNvSpPr>
            <p:nvPr/>
          </p:nvSpPr>
          <p:spPr bwMode="auto">
            <a:xfrm>
              <a:off x="6145213" y="7380288"/>
              <a:ext cx="77788" cy="65088"/>
            </a:xfrm>
            <a:custGeom>
              <a:avLst/>
              <a:gdLst>
                <a:gd name="T0" fmla="*/ 25 w 33"/>
                <a:gd name="T1" fmla="*/ 2 h 28"/>
                <a:gd name="T2" fmla="*/ 19 w 33"/>
                <a:gd name="T3" fmla="*/ 5 h 28"/>
                <a:gd name="T4" fmla="*/ 13 w 33"/>
                <a:gd name="T5" fmla="*/ 3 h 28"/>
                <a:gd name="T6" fmla="*/ 0 w 33"/>
                <a:gd name="T7" fmla="*/ 16 h 28"/>
                <a:gd name="T8" fmla="*/ 13 w 33"/>
                <a:gd name="T9" fmla="*/ 28 h 28"/>
                <a:gd name="T10" fmla="*/ 25 w 33"/>
                <a:gd name="T11" fmla="*/ 16 h 28"/>
                <a:gd name="T12" fmla="*/ 25 w 33"/>
                <a:gd name="T13" fmla="*/ 13 h 28"/>
                <a:gd name="T14" fmla="*/ 30 w 33"/>
                <a:gd name="T15" fmla="*/ 10 h 28"/>
                <a:gd name="T16" fmla="*/ 32 w 33"/>
                <a:gd name="T17" fmla="*/ 4 h 28"/>
                <a:gd name="T18" fmla="*/ 25 w 33"/>
                <a:gd name="T19" fmla="*/ 2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28">
                  <a:moveTo>
                    <a:pt x="25" y="2"/>
                  </a:moveTo>
                  <a:cubicBezTo>
                    <a:pt x="19" y="5"/>
                    <a:pt x="19" y="5"/>
                    <a:pt x="19" y="5"/>
                  </a:cubicBezTo>
                  <a:cubicBezTo>
                    <a:pt x="17" y="4"/>
                    <a:pt x="15" y="3"/>
                    <a:pt x="13" y="3"/>
                  </a:cubicBezTo>
                  <a:cubicBezTo>
                    <a:pt x="6" y="3"/>
                    <a:pt x="0" y="9"/>
                    <a:pt x="0" y="16"/>
                  </a:cubicBezTo>
                  <a:cubicBezTo>
                    <a:pt x="0" y="23"/>
                    <a:pt x="6" y="28"/>
                    <a:pt x="13" y="28"/>
                  </a:cubicBezTo>
                  <a:cubicBezTo>
                    <a:pt x="20" y="28"/>
                    <a:pt x="25" y="23"/>
                    <a:pt x="25" y="16"/>
                  </a:cubicBezTo>
                  <a:cubicBezTo>
                    <a:pt x="25" y="15"/>
                    <a:pt x="25" y="14"/>
                    <a:pt x="25" y="13"/>
                  </a:cubicBezTo>
                  <a:cubicBezTo>
                    <a:pt x="30" y="10"/>
                    <a:pt x="30" y="10"/>
                    <a:pt x="30" y="10"/>
                  </a:cubicBezTo>
                  <a:cubicBezTo>
                    <a:pt x="32" y="9"/>
                    <a:pt x="33" y="6"/>
                    <a:pt x="32" y="4"/>
                  </a:cubicBezTo>
                  <a:cubicBezTo>
                    <a:pt x="31" y="1"/>
                    <a:pt x="28" y="0"/>
                    <a:pt x="25" y="2"/>
                  </a:cubicBezTo>
                  <a:close/>
                </a:path>
              </a:pathLst>
            </a:custGeom>
            <a:solidFill>
              <a:srgbClr val="231F20"/>
            </a:solidFill>
            <a:ln>
              <a:solidFill>
                <a:schemeClr val="tx1"/>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8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sp>
        <p:nvSpPr>
          <p:cNvPr id="46" name="TextBox 45">
            <a:extLst>
              <a:ext uri="{FF2B5EF4-FFF2-40B4-BE49-F238E27FC236}">
                <a16:creationId xmlns:a16="http://schemas.microsoft.com/office/drawing/2014/main" id="{43CBCD82-4035-4FC7-8DF9-BA1CEF188733}"/>
              </a:ext>
            </a:extLst>
          </p:cNvPr>
          <p:cNvSpPr txBox="1"/>
          <p:nvPr/>
        </p:nvSpPr>
        <p:spPr>
          <a:xfrm>
            <a:off x="919467" y="5672388"/>
            <a:ext cx="1188720" cy="50783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9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Demonstrate value through POCs</a:t>
            </a:r>
          </a:p>
        </p:txBody>
      </p:sp>
      <p:sp>
        <p:nvSpPr>
          <p:cNvPr id="47" name="TextBox 46">
            <a:extLst>
              <a:ext uri="{FF2B5EF4-FFF2-40B4-BE49-F238E27FC236}">
                <a16:creationId xmlns:a16="http://schemas.microsoft.com/office/drawing/2014/main" id="{E52872B7-995D-476C-99EB-B8D453F9BF38}"/>
              </a:ext>
            </a:extLst>
          </p:cNvPr>
          <p:cNvSpPr txBox="1"/>
          <p:nvPr/>
        </p:nvSpPr>
        <p:spPr>
          <a:xfrm>
            <a:off x="2137595" y="5672388"/>
            <a:ext cx="1218128" cy="50783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900">
                <a:solidFill>
                  <a:prstClr val="black"/>
                </a:solidFill>
                <a:latin typeface="Open Sans" panose="020B0606030504020204" pitchFamily="34" charset="0"/>
                <a:ea typeface="Open Sans" panose="020B0606030504020204" pitchFamily="34" charset="0"/>
                <a:cs typeface="Open Sans" panose="020B0606030504020204" pitchFamily="34" charset="0"/>
              </a:rPr>
              <a:t>Capacity to b</a:t>
            </a:r>
            <a:r>
              <a:rPr kumimoji="0" lang="en-US" sz="900" b="0" i="0" u="none" strike="noStrike" kern="1200" cap="none" spc="0" normalizeH="0" baseline="0" noProof="0" err="1">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uild</a:t>
            </a:r>
            <a:r>
              <a:rPr kumimoji="0" lang="en-US" sz="9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 and deploy ML models at scale</a:t>
            </a:r>
          </a:p>
        </p:txBody>
      </p:sp>
      <p:sp>
        <p:nvSpPr>
          <p:cNvPr id="48" name="TextBox 47">
            <a:extLst>
              <a:ext uri="{FF2B5EF4-FFF2-40B4-BE49-F238E27FC236}">
                <a16:creationId xmlns:a16="http://schemas.microsoft.com/office/drawing/2014/main" id="{939607A7-2FA0-47B6-8D3F-FAA2107ADB60}"/>
              </a:ext>
            </a:extLst>
          </p:cNvPr>
          <p:cNvSpPr txBox="1"/>
          <p:nvPr/>
        </p:nvSpPr>
        <p:spPr>
          <a:xfrm>
            <a:off x="3355723" y="5672388"/>
            <a:ext cx="1188720" cy="50783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9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Operationalize models at scale (MLOps)</a:t>
            </a:r>
          </a:p>
        </p:txBody>
      </p:sp>
      <p:sp>
        <p:nvSpPr>
          <p:cNvPr id="49" name="TextBox 48">
            <a:extLst>
              <a:ext uri="{FF2B5EF4-FFF2-40B4-BE49-F238E27FC236}">
                <a16:creationId xmlns:a16="http://schemas.microsoft.com/office/drawing/2014/main" id="{97CF9A47-5118-4535-8A80-65F7851DBE1D}"/>
              </a:ext>
            </a:extLst>
          </p:cNvPr>
          <p:cNvSpPr txBox="1"/>
          <p:nvPr/>
        </p:nvSpPr>
        <p:spPr>
          <a:xfrm>
            <a:off x="4573851" y="5679371"/>
            <a:ext cx="1188720"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9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Develop functional use cases</a:t>
            </a:r>
          </a:p>
        </p:txBody>
      </p:sp>
      <p:sp>
        <p:nvSpPr>
          <p:cNvPr id="50" name="TextBox 49">
            <a:extLst>
              <a:ext uri="{FF2B5EF4-FFF2-40B4-BE49-F238E27FC236}">
                <a16:creationId xmlns:a16="http://schemas.microsoft.com/office/drawing/2014/main" id="{7EBE2803-5F9C-45D5-B6A8-4D6743726ACD}"/>
              </a:ext>
            </a:extLst>
          </p:cNvPr>
          <p:cNvSpPr txBox="1"/>
          <p:nvPr/>
        </p:nvSpPr>
        <p:spPr>
          <a:xfrm>
            <a:off x="5613926" y="5672388"/>
            <a:ext cx="1366773" cy="50783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9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Train and deploy models jointly with partners</a:t>
            </a:r>
          </a:p>
        </p:txBody>
      </p:sp>
      <p:sp>
        <p:nvSpPr>
          <p:cNvPr id="51" name="TextBox 50">
            <a:extLst>
              <a:ext uri="{FF2B5EF4-FFF2-40B4-BE49-F238E27FC236}">
                <a16:creationId xmlns:a16="http://schemas.microsoft.com/office/drawing/2014/main" id="{D669AD57-31D0-49B7-97C0-60BFE1CFF0B5}"/>
              </a:ext>
            </a:extLst>
          </p:cNvPr>
          <p:cNvSpPr txBox="1"/>
          <p:nvPr/>
        </p:nvSpPr>
        <p:spPr>
          <a:xfrm>
            <a:off x="7010107" y="5672388"/>
            <a:ext cx="1188720"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9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Operate business solutions</a:t>
            </a:r>
          </a:p>
        </p:txBody>
      </p:sp>
      <p:sp>
        <p:nvSpPr>
          <p:cNvPr id="52" name="TextBox 51">
            <a:extLst>
              <a:ext uri="{FF2B5EF4-FFF2-40B4-BE49-F238E27FC236}">
                <a16:creationId xmlns:a16="http://schemas.microsoft.com/office/drawing/2014/main" id="{D4DCC2B4-0A0F-488B-97DE-5769ADEB4F19}"/>
              </a:ext>
            </a:extLst>
          </p:cNvPr>
          <p:cNvSpPr txBox="1"/>
          <p:nvPr/>
        </p:nvSpPr>
        <p:spPr>
          <a:xfrm>
            <a:off x="8228234" y="5662855"/>
            <a:ext cx="1366773" cy="50783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9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Prioritize right partners and identify optimal models</a:t>
            </a:r>
          </a:p>
        </p:txBody>
      </p:sp>
      <p:sp>
        <p:nvSpPr>
          <p:cNvPr id="53" name="TextBox 52">
            <a:extLst>
              <a:ext uri="{FF2B5EF4-FFF2-40B4-BE49-F238E27FC236}">
                <a16:creationId xmlns:a16="http://schemas.microsoft.com/office/drawing/2014/main" id="{DB65CFD0-3CEB-4D1C-B5BE-4D7CC2D42BAE}"/>
              </a:ext>
            </a:extLst>
          </p:cNvPr>
          <p:cNvSpPr txBox="1"/>
          <p:nvPr/>
        </p:nvSpPr>
        <p:spPr>
          <a:xfrm>
            <a:off x="9446363" y="5662855"/>
            <a:ext cx="1188720" cy="50783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9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Tune models on enterprise information</a:t>
            </a:r>
          </a:p>
        </p:txBody>
      </p:sp>
      <p:sp>
        <p:nvSpPr>
          <p:cNvPr id="54" name="TextBox 53">
            <a:extLst>
              <a:ext uri="{FF2B5EF4-FFF2-40B4-BE49-F238E27FC236}">
                <a16:creationId xmlns:a16="http://schemas.microsoft.com/office/drawing/2014/main" id="{3D3C0CAE-1222-49B9-8645-8D515850732F}"/>
              </a:ext>
            </a:extLst>
          </p:cNvPr>
          <p:cNvSpPr txBox="1"/>
          <p:nvPr/>
        </p:nvSpPr>
        <p:spPr>
          <a:xfrm>
            <a:off x="10602873" y="5681680"/>
            <a:ext cx="1188724"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9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Run AI Factory for LLM-Ops</a:t>
            </a:r>
            <a:endParaRPr kumimoji="0" lang="en-US" sz="900" b="0" i="1"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pic>
        <p:nvPicPr>
          <p:cNvPr id="158" name="Picture 8" descr="NVIDIA and Artifcial Intelligence | Pure Storage Technology Partnership |  Pure Storage">
            <a:extLst>
              <a:ext uri="{FF2B5EF4-FFF2-40B4-BE49-F238E27FC236}">
                <a16:creationId xmlns:a16="http://schemas.microsoft.com/office/drawing/2014/main" id="{FBAB2B5C-1C50-4B64-8CF3-B446436895A8}"/>
              </a:ext>
            </a:extLst>
          </p:cNvPr>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4830713" y="2790722"/>
            <a:ext cx="785570" cy="406347"/>
          </a:xfrm>
          <a:prstGeom prst="rect">
            <a:avLst/>
          </a:prstGeom>
          <a:noFill/>
        </p:spPr>
      </p:pic>
      <p:pic>
        <p:nvPicPr>
          <p:cNvPr id="159" name="Picture 2" descr="Amazon Web Services - Wikipedia">
            <a:extLst>
              <a:ext uri="{FF2B5EF4-FFF2-40B4-BE49-F238E27FC236}">
                <a16:creationId xmlns:a16="http://schemas.microsoft.com/office/drawing/2014/main" id="{BAB99D44-F524-4B1E-A802-73C8C5A1007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827774" y="2933352"/>
            <a:ext cx="342095" cy="204829"/>
          </a:xfrm>
          <a:prstGeom prst="rect">
            <a:avLst/>
          </a:prstGeom>
          <a:noFill/>
        </p:spPr>
      </p:pic>
      <p:pic>
        <p:nvPicPr>
          <p:cNvPr id="177" name="Picture 176">
            <a:extLst>
              <a:ext uri="{FF2B5EF4-FFF2-40B4-BE49-F238E27FC236}">
                <a16:creationId xmlns:a16="http://schemas.microsoft.com/office/drawing/2014/main" id="{A381C2F0-1FE8-4673-B114-E50F7B378DC4}"/>
              </a:ext>
            </a:extLst>
          </p:cNvPr>
          <p:cNvPicPr>
            <a:picLocks noChangeAspect="1"/>
          </p:cNvPicPr>
          <p:nvPr/>
        </p:nvPicPr>
        <p:blipFill>
          <a:blip r:embed="rId8"/>
          <a:stretch>
            <a:fillRect/>
          </a:stretch>
        </p:blipFill>
        <p:spPr>
          <a:xfrm>
            <a:off x="6399860" y="2957908"/>
            <a:ext cx="542770" cy="151253"/>
          </a:xfrm>
          <a:prstGeom prst="rect">
            <a:avLst/>
          </a:prstGeom>
        </p:spPr>
      </p:pic>
      <p:pic>
        <p:nvPicPr>
          <p:cNvPr id="180" name="Picture 179">
            <a:extLst>
              <a:ext uri="{FF2B5EF4-FFF2-40B4-BE49-F238E27FC236}">
                <a16:creationId xmlns:a16="http://schemas.microsoft.com/office/drawing/2014/main" id="{B41A8982-0C66-449F-B0A3-51A4CA055E5B}"/>
              </a:ext>
            </a:extLst>
          </p:cNvPr>
          <p:cNvPicPr>
            <a:picLocks noChangeAspect="1"/>
          </p:cNvPicPr>
          <p:nvPr/>
        </p:nvPicPr>
        <p:blipFill>
          <a:blip r:embed="rId9"/>
          <a:stretch>
            <a:fillRect/>
          </a:stretch>
        </p:blipFill>
        <p:spPr>
          <a:xfrm>
            <a:off x="7160115" y="2954496"/>
            <a:ext cx="710472" cy="151253"/>
          </a:xfrm>
          <a:prstGeom prst="rect">
            <a:avLst/>
          </a:prstGeom>
        </p:spPr>
      </p:pic>
      <p:sp>
        <p:nvSpPr>
          <p:cNvPr id="184" name="TextBox 183">
            <a:extLst>
              <a:ext uri="{FF2B5EF4-FFF2-40B4-BE49-F238E27FC236}">
                <a16:creationId xmlns:a16="http://schemas.microsoft.com/office/drawing/2014/main" id="{1C7074C7-6804-4D19-B423-9E87080365C8}"/>
              </a:ext>
            </a:extLst>
          </p:cNvPr>
          <p:cNvSpPr txBox="1"/>
          <p:nvPr/>
        </p:nvSpPr>
        <p:spPr bwMode="gray">
          <a:xfrm>
            <a:off x="7907884" y="2886377"/>
            <a:ext cx="201928" cy="316467"/>
          </a:xfrm>
          <a:prstGeom prst="rect">
            <a:avLst/>
          </a:prstGeom>
        </p:spPr>
        <p:txBody>
          <a:bodyPr wrap="square" lIns="0" rIns="0" rtlCol="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prstClr val="black"/>
                </a:solidFill>
                <a:effectLst/>
                <a:uLnTx/>
                <a:uFillTx/>
                <a:latin typeface="Verdana"/>
                <a:ea typeface="+mn-ea"/>
                <a:cs typeface="+mn-cs"/>
              </a:rPr>
              <a:t>*</a:t>
            </a:r>
          </a:p>
        </p:txBody>
      </p:sp>
      <p:grpSp>
        <p:nvGrpSpPr>
          <p:cNvPr id="160" name="Group 159">
            <a:extLst>
              <a:ext uri="{FF2B5EF4-FFF2-40B4-BE49-F238E27FC236}">
                <a16:creationId xmlns:a16="http://schemas.microsoft.com/office/drawing/2014/main" id="{A828CAE7-2A19-48F9-83BC-CB7923FEB15C}"/>
              </a:ext>
            </a:extLst>
          </p:cNvPr>
          <p:cNvGrpSpPr/>
          <p:nvPr/>
        </p:nvGrpSpPr>
        <p:grpSpPr>
          <a:xfrm>
            <a:off x="10095117" y="2920247"/>
            <a:ext cx="835223" cy="229931"/>
            <a:chOff x="10268672" y="2591112"/>
            <a:chExt cx="1127201" cy="312516"/>
          </a:xfrm>
        </p:grpSpPr>
        <p:pic>
          <p:nvPicPr>
            <p:cNvPr id="161" name="Picture 2">
              <a:extLst>
                <a:ext uri="{FF2B5EF4-FFF2-40B4-BE49-F238E27FC236}">
                  <a16:creationId xmlns:a16="http://schemas.microsoft.com/office/drawing/2014/main" id="{FE41B794-83E4-4559-92AC-5CAACAD5C54A}"/>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0268672" y="2702103"/>
              <a:ext cx="892534" cy="169441"/>
            </a:xfrm>
            <a:prstGeom prst="rect">
              <a:avLst/>
            </a:prstGeom>
            <a:noFill/>
            <a:extLst>
              <a:ext uri="{909E8E84-426E-40DD-AFC4-6F175D3DCCD1}">
                <a14:hiddenFill xmlns:a14="http://schemas.microsoft.com/office/drawing/2010/main">
                  <a:solidFill>
                    <a:srgbClr val="FFFFFF"/>
                  </a:solidFill>
                </a14:hiddenFill>
              </a:ext>
            </a:extLst>
          </p:spPr>
        </p:pic>
        <p:sp>
          <p:nvSpPr>
            <p:cNvPr id="162" name="TextBox 161">
              <a:extLst>
                <a:ext uri="{FF2B5EF4-FFF2-40B4-BE49-F238E27FC236}">
                  <a16:creationId xmlns:a16="http://schemas.microsoft.com/office/drawing/2014/main" id="{60537813-EBA6-4711-A638-F266EA4642CF}"/>
                </a:ext>
              </a:extLst>
            </p:cNvPr>
            <p:cNvSpPr txBox="1"/>
            <p:nvPr/>
          </p:nvSpPr>
          <p:spPr bwMode="gray">
            <a:xfrm>
              <a:off x="11177375" y="2591112"/>
              <a:ext cx="218498" cy="312516"/>
            </a:xfrm>
            <a:prstGeom prst="rect">
              <a:avLst/>
            </a:prstGeom>
          </p:spPr>
          <p:txBody>
            <a:bodyPr wrap="square" lIns="0" rIns="0" rtlCol="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a:ln>
                    <a:noFill/>
                  </a:ln>
                  <a:solidFill>
                    <a:prstClr val="black"/>
                  </a:solidFill>
                  <a:effectLst/>
                  <a:uLnTx/>
                  <a:uFillTx/>
                  <a:latin typeface="Verdana"/>
                  <a:ea typeface="+mn-ea"/>
                  <a:cs typeface="+mn-cs"/>
                </a:rPr>
                <a:t>*</a:t>
              </a:r>
            </a:p>
          </p:txBody>
        </p:sp>
      </p:grpSp>
      <p:pic>
        <p:nvPicPr>
          <p:cNvPr id="163" name="Picture 8" descr="NVIDIA and Artifcial Intelligence | Pure Storage Technology Partnership |  Pure Storage">
            <a:extLst>
              <a:ext uri="{FF2B5EF4-FFF2-40B4-BE49-F238E27FC236}">
                <a16:creationId xmlns:a16="http://schemas.microsoft.com/office/drawing/2014/main" id="{20E19C7C-2714-40D7-AD9B-E9559F9C0283}"/>
              </a:ext>
            </a:extLst>
          </p:cNvPr>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8411333" y="2848224"/>
            <a:ext cx="763623" cy="394995"/>
          </a:xfrm>
          <a:prstGeom prst="rect">
            <a:avLst/>
          </a:prstGeom>
          <a:noFill/>
        </p:spPr>
      </p:pic>
      <p:pic>
        <p:nvPicPr>
          <p:cNvPr id="178" name="Picture 177">
            <a:extLst>
              <a:ext uri="{FF2B5EF4-FFF2-40B4-BE49-F238E27FC236}">
                <a16:creationId xmlns:a16="http://schemas.microsoft.com/office/drawing/2014/main" id="{A96537BE-DF52-440F-8D6B-BDD48D1602BB}"/>
              </a:ext>
            </a:extLst>
          </p:cNvPr>
          <p:cNvPicPr>
            <a:picLocks noChangeAspect="1"/>
          </p:cNvPicPr>
          <p:nvPr/>
        </p:nvPicPr>
        <p:blipFill>
          <a:blip r:embed="rId8"/>
          <a:stretch>
            <a:fillRect/>
          </a:stretch>
        </p:blipFill>
        <p:spPr>
          <a:xfrm>
            <a:off x="9279348" y="2989463"/>
            <a:ext cx="625741" cy="151547"/>
          </a:xfrm>
          <a:prstGeom prst="rect">
            <a:avLst/>
          </a:prstGeom>
        </p:spPr>
      </p:pic>
      <p:pic>
        <p:nvPicPr>
          <p:cNvPr id="179" name="Picture 178">
            <a:extLst>
              <a:ext uri="{FF2B5EF4-FFF2-40B4-BE49-F238E27FC236}">
                <a16:creationId xmlns:a16="http://schemas.microsoft.com/office/drawing/2014/main" id="{445D1CEC-559C-48F9-8F27-F1CFDB69620A}"/>
              </a:ext>
            </a:extLst>
          </p:cNvPr>
          <p:cNvPicPr>
            <a:picLocks noChangeAspect="1"/>
          </p:cNvPicPr>
          <p:nvPr/>
        </p:nvPicPr>
        <p:blipFill>
          <a:blip r:embed="rId9"/>
          <a:stretch>
            <a:fillRect/>
          </a:stretch>
        </p:blipFill>
        <p:spPr>
          <a:xfrm>
            <a:off x="10925807" y="2969662"/>
            <a:ext cx="710472" cy="151253"/>
          </a:xfrm>
          <a:prstGeom prst="rect">
            <a:avLst/>
          </a:prstGeom>
        </p:spPr>
      </p:pic>
      <p:sp>
        <p:nvSpPr>
          <p:cNvPr id="181" name="TextBox 180">
            <a:extLst>
              <a:ext uri="{FF2B5EF4-FFF2-40B4-BE49-F238E27FC236}">
                <a16:creationId xmlns:a16="http://schemas.microsoft.com/office/drawing/2014/main" id="{8D3B3FB9-56AA-494D-8043-EAB031EAD980}"/>
              </a:ext>
            </a:extLst>
          </p:cNvPr>
          <p:cNvSpPr txBox="1"/>
          <p:nvPr/>
        </p:nvSpPr>
        <p:spPr bwMode="gray">
          <a:xfrm>
            <a:off x="11660523" y="2897107"/>
            <a:ext cx="179842" cy="305737"/>
          </a:xfrm>
          <a:prstGeom prst="rect">
            <a:avLst/>
          </a:prstGeom>
        </p:spPr>
        <p:txBody>
          <a:bodyPr wrap="square" lIns="0" rIns="0" rtlCol="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prstClr val="black"/>
                </a:solidFill>
                <a:effectLst/>
                <a:uLnTx/>
                <a:uFillTx/>
                <a:latin typeface="Verdana"/>
                <a:ea typeface="+mn-ea"/>
                <a:cs typeface="+mn-cs"/>
              </a:rPr>
              <a:t>*</a:t>
            </a:r>
          </a:p>
        </p:txBody>
      </p:sp>
      <p:pic>
        <p:nvPicPr>
          <p:cNvPr id="149" name="Graphic 148" descr="Research outline">
            <a:extLst>
              <a:ext uri="{FF2B5EF4-FFF2-40B4-BE49-F238E27FC236}">
                <a16:creationId xmlns:a16="http://schemas.microsoft.com/office/drawing/2014/main" id="{481DBEA7-8EE2-4A30-89DA-6635C4A573EB}"/>
              </a:ext>
            </a:extLst>
          </p:cNvPr>
          <p:cNvPicPr>
            <a:picLocks noChangeAspect="1"/>
          </p:cNvPicPr>
          <p:nvPr/>
        </p:nvPicPr>
        <p:blipFill>
          <a:blip r:embed="rId11" cstate="screen">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2330250" y="1370675"/>
            <a:ext cx="342218" cy="342218"/>
          </a:xfrm>
          <a:prstGeom prst="rect">
            <a:avLst/>
          </a:prstGeom>
        </p:spPr>
      </p:pic>
    </p:spTree>
    <p:extLst>
      <p:ext uri="{BB962C8B-B14F-4D97-AF65-F5344CB8AC3E}">
        <p14:creationId xmlns:p14="http://schemas.microsoft.com/office/powerpoint/2010/main" val="1288206923"/>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think-cell data - do not delete" hidden="1">
            <a:extLst>
              <a:ext uri="{FF2B5EF4-FFF2-40B4-BE49-F238E27FC236}">
                <a16:creationId xmlns:a16="http://schemas.microsoft.com/office/drawing/2014/main" id="{A7E64B81-3202-45EE-8EBE-697E4C29E19D}"/>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08" imgH="408" progId="TCLayout.ActiveDocument.1">
                  <p:embed/>
                </p:oleObj>
              </mc:Choice>
              <mc:Fallback>
                <p:oleObj name="think-cell Slide" r:id="rId3" imgW="408" imgH="408" progId="TCLayout.ActiveDocument.1">
                  <p:embed/>
                  <p:pic>
                    <p:nvPicPr>
                      <p:cNvPr id="10" name="think-cell data - do not delete" hidden="1">
                        <a:extLst>
                          <a:ext uri="{FF2B5EF4-FFF2-40B4-BE49-F238E27FC236}">
                            <a16:creationId xmlns:a16="http://schemas.microsoft.com/office/drawing/2014/main" id="{A7E64B81-3202-45EE-8EBE-697E4C29E19D}"/>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5" name="Title 4"/>
          <p:cNvSpPr>
            <a:spLocks noGrp="1"/>
          </p:cNvSpPr>
          <p:nvPr>
            <p:ph type="title"/>
          </p:nvPr>
        </p:nvSpPr>
        <p:spPr/>
        <p:txBody>
          <a:bodyPr vert="horz" anchor="t"/>
          <a:lstStyle/>
          <a:p>
            <a:pPr>
              <a:lnSpc>
                <a:spcPct val="100000"/>
              </a:lnSpc>
            </a:pPr>
            <a:r>
              <a:rPr lang="en-US" b="0">
                <a:latin typeface="Open Sans Semibold"/>
                <a:ea typeface="Open Sans"/>
                <a:cs typeface="Open Sans"/>
              </a:rPr>
              <a:t>Generative AI is Creating Disruption Calling for Businesses to Re-Vector</a:t>
            </a:r>
            <a:endParaRPr lang="en-US">
              <a:latin typeface="Open Sans Semibold"/>
              <a:ea typeface="Open Sans"/>
              <a:cs typeface="Open Sans"/>
            </a:endParaRPr>
          </a:p>
        </p:txBody>
      </p:sp>
      <p:sp>
        <p:nvSpPr>
          <p:cNvPr id="35" name="Rectangle: Rounded Corners 156">
            <a:extLst>
              <a:ext uri="{FF2B5EF4-FFF2-40B4-BE49-F238E27FC236}">
                <a16:creationId xmlns:a16="http://schemas.microsoft.com/office/drawing/2014/main" id="{A7343475-8365-416C-4C75-EDC3D578E9D0}"/>
              </a:ext>
            </a:extLst>
          </p:cNvPr>
          <p:cNvSpPr/>
          <p:nvPr/>
        </p:nvSpPr>
        <p:spPr bwMode="gray">
          <a:xfrm>
            <a:off x="8243627" y="2922167"/>
            <a:ext cx="3657600" cy="2990638"/>
          </a:xfrm>
          <a:prstGeom prst="roundRect">
            <a:avLst/>
          </a:prstGeom>
          <a:noFill/>
          <a:ln w="19050" algn="ctr">
            <a:solidFill>
              <a:schemeClr val="tx1">
                <a:lumMod val="50000"/>
                <a:lumOff val="50000"/>
              </a:schemeClr>
            </a:solid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1200" cap="none" spc="0" normalizeH="0" baseline="0" noProof="0">
              <a:ln>
                <a:noFill/>
              </a:ln>
              <a:solidFill>
                <a:prstClr val="white"/>
              </a:solidFill>
              <a:effectLst/>
              <a:uLnTx/>
              <a:uFillTx/>
              <a:latin typeface="Open Sans"/>
              <a:ea typeface="+mn-ea"/>
              <a:cs typeface="+mn-cs"/>
            </a:endParaRPr>
          </a:p>
        </p:txBody>
      </p:sp>
      <p:sp>
        <p:nvSpPr>
          <p:cNvPr id="36" name="Rectangle 35">
            <a:extLst>
              <a:ext uri="{FF2B5EF4-FFF2-40B4-BE49-F238E27FC236}">
                <a16:creationId xmlns:a16="http://schemas.microsoft.com/office/drawing/2014/main" id="{BD2F5102-F3A3-69DB-1846-40D9754A7F96}"/>
              </a:ext>
            </a:extLst>
          </p:cNvPr>
          <p:cNvSpPr/>
          <p:nvPr/>
        </p:nvSpPr>
        <p:spPr bwMode="gray">
          <a:xfrm>
            <a:off x="633048" y="1133126"/>
            <a:ext cx="3337560" cy="527134"/>
          </a:xfrm>
          <a:prstGeom prst="rect">
            <a:avLst/>
          </a:prstGeom>
          <a:solidFill>
            <a:srgbClr val="62B5E5">
              <a:lumMod val="75000"/>
            </a:srgbClr>
          </a:solidFill>
          <a:ln w="19050" algn="ctr">
            <a:noFill/>
            <a:miter lim="800000"/>
            <a:headEnd/>
            <a:tailEnd/>
          </a:ln>
        </p:spPr>
        <p:txBody>
          <a:bodyPr wrap="square" lIns="88900" tIns="88900" rIns="88900" bIns="88900" rtlCol="0" anchor="ctr"/>
          <a:lstStyle/>
          <a:p>
            <a:pPr marL="12700" marR="0" lvl="0" indent="0" algn="ctr" defTabSz="914400" eaLnBrk="1" fontAlgn="auto" latinLnBrk="0" hangingPunct="1">
              <a:lnSpc>
                <a:spcPct val="100000"/>
              </a:lnSpc>
              <a:spcBef>
                <a:spcPts val="105"/>
              </a:spcBef>
              <a:spcAft>
                <a:spcPts val="0"/>
              </a:spcAft>
              <a:buClrTx/>
              <a:buSzTx/>
              <a:buFontTx/>
              <a:buNone/>
              <a:tabLst/>
              <a:defRPr/>
            </a:pPr>
            <a:r>
              <a:rPr kumimoji="0" lang="en-US" sz="1400" b="1" i="0" u="none" strike="noStrike" kern="0" cap="none" spc="0" normalizeH="0" baseline="0" noProof="0">
                <a:ln>
                  <a:noFill/>
                </a:ln>
                <a:solidFill>
                  <a:prstClr val="white"/>
                </a:solidFill>
                <a:effectLst/>
                <a:uLnTx/>
                <a:uFillTx/>
                <a:cs typeface="Open Sans"/>
              </a:rPr>
              <a:t>GENERATIVE AI IS AN IPHONE MOMENT </a:t>
            </a:r>
          </a:p>
        </p:txBody>
      </p:sp>
      <p:sp>
        <p:nvSpPr>
          <p:cNvPr id="37" name="object 19">
            <a:extLst>
              <a:ext uri="{FF2B5EF4-FFF2-40B4-BE49-F238E27FC236}">
                <a16:creationId xmlns:a16="http://schemas.microsoft.com/office/drawing/2014/main" id="{40185B24-FE27-6801-F6D7-D886EFFC2CC9}"/>
              </a:ext>
            </a:extLst>
          </p:cNvPr>
          <p:cNvSpPr txBox="1"/>
          <p:nvPr/>
        </p:nvSpPr>
        <p:spPr>
          <a:xfrm>
            <a:off x="671562" y="1762653"/>
            <a:ext cx="3275240" cy="215444"/>
          </a:xfrm>
          <a:prstGeom prst="rect">
            <a:avLst/>
          </a:prstGeom>
        </p:spPr>
        <p:txBody>
          <a:bodyPr vert="horz" wrap="square" lIns="0" tIns="0" rIns="0" bIns="0" rtlCol="0" anchor="ctr">
            <a:spAutoFit/>
          </a:bodyPr>
          <a:lstStyle/>
          <a:p>
            <a:pPr marL="17145" algn="ctr">
              <a:spcBef>
                <a:spcPts val="1240"/>
              </a:spcBef>
            </a:pPr>
            <a:r>
              <a:rPr lang="en-US" sz="1400" b="1" kern="0">
                <a:solidFill>
                  <a:srgbClr val="62B5E5">
                    <a:lumMod val="75000"/>
                  </a:srgbClr>
                </a:solidFill>
                <a:cs typeface="Open Sans"/>
              </a:rPr>
              <a:t>$1 TRILLION</a:t>
            </a:r>
            <a:r>
              <a:rPr lang="en-US" sz="1400" b="1" kern="0" baseline="30000">
                <a:solidFill>
                  <a:srgbClr val="62B5E5">
                    <a:lumMod val="75000"/>
                  </a:srgbClr>
                </a:solidFill>
                <a:cs typeface="Open Sans"/>
              </a:rPr>
              <a:t>1</a:t>
            </a:r>
            <a:r>
              <a:rPr lang="en-US" sz="1400" b="1" kern="0">
                <a:solidFill>
                  <a:srgbClr val="62B5E5">
                    <a:lumMod val="75000"/>
                  </a:srgbClr>
                </a:solidFill>
                <a:cs typeface="Open Sans"/>
              </a:rPr>
              <a:t>…</a:t>
            </a:r>
          </a:p>
        </p:txBody>
      </p:sp>
      <p:sp>
        <p:nvSpPr>
          <p:cNvPr id="38" name="TextBox 37">
            <a:extLst>
              <a:ext uri="{FF2B5EF4-FFF2-40B4-BE49-F238E27FC236}">
                <a16:creationId xmlns:a16="http://schemas.microsoft.com/office/drawing/2014/main" id="{8BB4C166-E3C5-0DAA-7CB1-EBD11F5A12F4}"/>
              </a:ext>
            </a:extLst>
          </p:cNvPr>
          <p:cNvSpPr txBox="1"/>
          <p:nvPr/>
        </p:nvSpPr>
        <p:spPr>
          <a:xfrm>
            <a:off x="682195" y="1963274"/>
            <a:ext cx="3253974" cy="738664"/>
          </a:xfrm>
          <a:prstGeom prst="rect">
            <a:avLst/>
          </a:prstGeom>
          <a:noFill/>
        </p:spPr>
        <p:txBody>
          <a:bodyPr wrap="square">
            <a:spAutoFit/>
          </a:bodyPr>
          <a:lstStyle/>
          <a:p>
            <a:pPr marL="17145" algn="ctr">
              <a:spcBef>
                <a:spcPts val="1240"/>
              </a:spcBef>
            </a:pPr>
            <a:r>
              <a:rPr lang="en-US" sz="1400">
                <a:solidFill>
                  <a:prstClr val="black"/>
                </a:solidFill>
                <a:ea typeface="Open Sans" panose="020B0606030504020204" pitchFamily="34" charset="0"/>
                <a:cs typeface="Open Sans" panose="020B0606030504020204" pitchFamily="34" charset="0"/>
              </a:rPr>
              <a:t>…is the scale of near term global economic disruption due to accelerated innovation</a:t>
            </a:r>
            <a:endParaRPr lang="en-US" sz="1400" kern="0">
              <a:solidFill>
                <a:sysClr val="windowText" lastClr="000000"/>
              </a:solidFill>
              <a:cs typeface="Open Sans"/>
            </a:endParaRPr>
          </a:p>
        </p:txBody>
      </p:sp>
      <p:sp>
        <p:nvSpPr>
          <p:cNvPr id="39" name="object 19">
            <a:extLst>
              <a:ext uri="{FF2B5EF4-FFF2-40B4-BE49-F238E27FC236}">
                <a16:creationId xmlns:a16="http://schemas.microsoft.com/office/drawing/2014/main" id="{D175AE08-F951-9BE1-DD8B-65117C1207ED}"/>
              </a:ext>
            </a:extLst>
          </p:cNvPr>
          <p:cNvSpPr txBox="1"/>
          <p:nvPr/>
        </p:nvSpPr>
        <p:spPr>
          <a:xfrm>
            <a:off x="4438240" y="1762653"/>
            <a:ext cx="3424034" cy="215444"/>
          </a:xfrm>
          <a:prstGeom prst="rect">
            <a:avLst/>
          </a:prstGeom>
        </p:spPr>
        <p:txBody>
          <a:bodyPr vert="horz" wrap="square" lIns="0" tIns="0" rIns="0" bIns="0" rtlCol="0" anchor="ctr">
            <a:spAutoFit/>
          </a:bodyPr>
          <a:lstStyle/>
          <a:p>
            <a:pPr marL="17145" algn="ctr">
              <a:spcBef>
                <a:spcPts val="1240"/>
              </a:spcBef>
            </a:pPr>
            <a:r>
              <a:rPr lang="en-US" sz="1400" b="1" kern="0">
                <a:solidFill>
                  <a:prstClr val="black"/>
                </a:solidFill>
                <a:cs typeface="Open Sans"/>
              </a:rPr>
              <a:t>CROSS-INDUSTRY SOLUTIONS…</a:t>
            </a:r>
          </a:p>
        </p:txBody>
      </p:sp>
      <p:sp>
        <p:nvSpPr>
          <p:cNvPr id="40" name="TextBox 39">
            <a:extLst>
              <a:ext uri="{FF2B5EF4-FFF2-40B4-BE49-F238E27FC236}">
                <a16:creationId xmlns:a16="http://schemas.microsoft.com/office/drawing/2014/main" id="{4DE6158D-6E8A-6E10-4EFF-92765465E8F3}"/>
              </a:ext>
            </a:extLst>
          </p:cNvPr>
          <p:cNvSpPr txBox="1"/>
          <p:nvPr/>
        </p:nvSpPr>
        <p:spPr>
          <a:xfrm>
            <a:off x="4529751" y="1963274"/>
            <a:ext cx="3241012" cy="738664"/>
          </a:xfrm>
          <a:prstGeom prst="rect">
            <a:avLst/>
          </a:prstGeom>
          <a:noFill/>
        </p:spPr>
        <p:txBody>
          <a:bodyPr wrap="square">
            <a:spAutoFit/>
          </a:bodyPr>
          <a:lstStyle/>
          <a:p>
            <a:pPr marL="17145" algn="ctr">
              <a:spcBef>
                <a:spcPts val="1240"/>
              </a:spcBef>
            </a:pPr>
            <a:r>
              <a:rPr lang="en-US" sz="1400" kern="0">
                <a:solidFill>
                  <a:prstClr val="black"/>
                </a:solidFill>
                <a:ea typeface="Open Sans" panose="020B0606030504020204" pitchFamily="34" charset="0"/>
                <a:cs typeface="Open Sans" panose="020B0606030504020204" pitchFamily="34" charset="0"/>
              </a:rPr>
              <a:t>…are enabling autonomous processes and enhancing workforce productivity</a:t>
            </a:r>
            <a:endParaRPr lang="en-US" sz="1400" kern="0">
              <a:solidFill>
                <a:prstClr val="black"/>
              </a:solidFill>
              <a:cs typeface="Open Sans"/>
            </a:endParaRPr>
          </a:p>
        </p:txBody>
      </p:sp>
      <p:sp>
        <p:nvSpPr>
          <p:cNvPr id="41" name="TextBox 40">
            <a:extLst>
              <a:ext uri="{FF2B5EF4-FFF2-40B4-BE49-F238E27FC236}">
                <a16:creationId xmlns:a16="http://schemas.microsoft.com/office/drawing/2014/main" id="{57EA41AC-060A-14E5-F05C-907B034B60A5}"/>
              </a:ext>
            </a:extLst>
          </p:cNvPr>
          <p:cNvSpPr txBox="1"/>
          <p:nvPr/>
        </p:nvSpPr>
        <p:spPr>
          <a:xfrm>
            <a:off x="8448516" y="1963274"/>
            <a:ext cx="3247823" cy="738664"/>
          </a:xfrm>
          <a:prstGeom prst="rect">
            <a:avLst/>
          </a:prstGeom>
          <a:noFill/>
        </p:spPr>
        <p:txBody>
          <a:bodyPr wrap="square">
            <a:spAutoFit/>
          </a:bodyPr>
          <a:lstStyle/>
          <a:p>
            <a:pPr marL="17145" algn="ctr">
              <a:spcBef>
                <a:spcPts val="1240"/>
              </a:spcBef>
            </a:pPr>
            <a:r>
              <a:rPr lang="en-US" sz="1400" kern="0">
                <a:solidFill>
                  <a:prstClr val="black"/>
                </a:solidFill>
                <a:ea typeface="Open Sans" panose="020B0606030504020204" pitchFamily="34" charset="0"/>
                <a:cs typeface="Open Sans" panose="020B0606030504020204" pitchFamily="34" charset="0"/>
              </a:rPr>
              <a:t>…across core business units (e.g., sales, R&amp;D) and enabling areas (e.g., finance, IT)</a:t>
            </a:r>
            <a:endParaRPr lang="en-US" sz="1400" kern="0">
              <a:solidFill>
                <a:srgbClr val="DA291C"/>
              </a:solidFill>
              <a:cs typeface="Open Sans"/>
            </a:endParaRPr>
          </a:p>
        </p:txBody>
      </p:sp>
      <p:sp>
        <p:nvSpPr>
          <p:cNvPr id="42" name="Rectangle 41">
            <a:extLst>
              <a:ext uri="{FF2B5EF4-FFF2-40B4-BE49-F238E27FC236}">
                <a16:creationId xmlns:a16="http://schemas.microsoft.com/office/drawing/2014/main" id="{A220EA7B-B295-926B-F98F-95C37473EAF9}"/>
              </a:ext>
            </a:extLst>
          </p:cNvPr>
          <p:cNvSpPr/>
          <p:nvPr/>
        </p:nvSpPr>
        <p:spPr bwMode="gray">
          <a:xfrm>
            <a:off x="4462092" y="1133126"/>
            <a:ext cx="3337560" cy="527134"/>
          </a:xfrm>
          <a:prstGeom prst="rect">
            <a:avLst/>
          </a:prstGeom>
          <a:solidFill>
            <a:srgbClr val="0097A9"/>
          </a:solidFill>
          <a:ln w="19050" algn="ctr">
            <a:noFill/>
            <a:miter lim="800000"/>
            <a:headEnd/>
            <a:tailEnd/>
          </a:ln>
        </p:spPr>
        <p:txBody>
          <a:bodyPr wrap="square" lIns="88900" tIns="88900" rIns="88900" bIns="88900" rtlCol="0" anchor="ctr"/>
          <a:lstStyle/>
          <a:p>
            <a:pPr marL="12700" marR="0" lvl="0" indent="0" algn="ctr" defTabSz="914400" eaLnBrk="1" fontAlgn="auto" latinLnBrk="0" hangingPunct="1">
              <a:lnSpc>
                <a:spcPct val="100000"/>
              </a:lnSpc>
              <a:spcBef>
                <a:spcPts val="105"/>
              </a:spcBef>
              <a:spcAft>
                <a:spcPts val="0"/>
              </a:spcAft>
              <a:buClrTx/>
              <a:buSzTx/>
              <a:buFontTx/>
              <a:buNone/>
              <a:tabLst/>
              <a:defRPr/>
            </a:pPr>
            <a:r>
              <a:rPr kumimoji="0" lang="en-US" sz="1400" b="1" i="0" u="none" strike="noStrike" kern="0" cap="none" spc="0" normalizeH="0" baseline="0" noProof="0">
                <a:ln>
                  <a:noFill/>
                </a:ln>
                <a:solidFill>
                  <a:prstClr val="white"/>
                </a:solidFill>
                <a:effectLst/>
                <a:uLnTx/>
                <a:uFillTx/>
                <a:cs typeface="Open Sans"/>
              </a:rPr>
              <a:t>BUSINESS MODELS WILL BE CHALLENGED</a:t>
            </a:r>
          </a:p>
        </p:txBody>
      </p:sp>
      <p:sp>
        <p:nvSpPr>
          <p:cNvPr id="43" name="Rectangle 42">
            <a:extLst>
              <a:ext uri="{FF2B5EF4-FFF2-40B4-BE49-F238E27FC236}">
                <a16:creationId xmlns:a16="http://schemas.microsoft.com/office/drawing/2014/main" id="{3356490E-7363-1211-15CE-64BD5D34EE13}"/>
              </a:ext>
            </a:extLst>
          </p:cNvPr>
          <p:cNvSpPr/>
          <p:nvPr/>
        </p:nvSpPr>
        <p:spPr bwMode="gray">
          <a:xfrm>
            <a:off x="8388313" y="1133126"/>
            <a:ext cx="3337560" cy="527134"/>
          </a:xfrm>
          <a:prstGeom prst="rect">
            <a:avLst/>
          </a:prstGeom>
          <a:solidFill>
            <a:sysClr val="windowText" lastClr="000000">
              <a:lumMod val="50000"/>
              <a:lumOff val="50000"/>
            </a:sysClr>
          </a:solidFill>
          <a:ln w="19050" algn="ctr">
            <a:noFill/>
            <a:miter lim="800000"/>
            <a:headEnd/>
            <a:tailEnd/>
          </a:ln>
        </p:spPr>
        <p:txBody>
          <a:bodyPr wrap="square" lIns="88900" tIns="88900" rIns="88900" bIns="88900" rtlCol="0" anchor="ctr"/>
          <a:lstStyle/>
          <a:p>
            <a:pPr marL="12700" marR="0" lvl="0" indent="0" algn="ctr" defTabSz="914400" eaLnBrk="1" fontAlgn="auto" latinLnBrk="0" hangingPunct="1">
              <a:lnSpc>
                <a:spcPct val="100000"/>
              </a:lnSpc>
              <a:spcBef>
                <a:spcPts val="105"/>
              </a:spcBef>
              <a:spcAft>
                <a:spcPts val="0"/>
              </a:spcAft>
              <a:buClrTx/>
              <a:buSzTx/>
              <a:buFontTx/>
              <a:buNone/>
              <a:tabLst/>
              <a:defRPr/>
            </a:pPr>
            <a:r>
              <a:rPr kumimoji="0" lang="en-US" sz="1400" b="1" i="0" u="none" strike="noStrike" kern="0" cap="none" spc="-10" normalizeH="0" baseline="0" noProof="0">
                <a:ln>
                  <a:noFill/>
                </a:ln>
                <a:solidFill>
                  <a:prstClr val="white"/>
                </a:solidFill>
                <a:effectLst/>
                <a:uLnTx/>
                <a:uFillTx/>
                <a:cs typeface="Open Sans"/>
              </a:rPr>
              <a:t>ORGANIZATIONS WILL NEED TO ADAPT</a:t>
            </a:r>
            <a:endParaRPr kumimoji="0" lang="en-US" sz="1400" b="0" i="0" u="none" strike="noStrike" kern="0" cap="none" spc="0" normalizeH="0" baseline="0" noProof="0">
              <a:ln>
                <a:noFill/>
              </a:ln>
              <a:solidFill>
                <a:prstClr val="white"/>
              </a:solidFill>
              <a:effectLst/>
              <a:uLnTx/>
              <a:uFillTx/>
              <a:cs typeface="Open Sans"/>
            </a:endParaRPr>
          </a:p>
        </p:txBody>
      </p:sp>
      <p:sp>
        <p:nvSpPr>
          <p:cNvPr id="44" name="Rectangle: Rounded Corners 166">
            <a:extLst>
              <a:ext uri="{FF2B5EF4-FFF2-40B4-BE49-F238E27FC236}">
                <a16:creationId xmlns:a16="http://schemas.microsoft.com/office/drawing/2014/main" id="{DE0C875D-F827-FC40-B8E5-2A7A78EA237F}"/>
              </a:ext>
            </a:extLst>
          </p:cNvPr>
          <p:cNvSpPr/>
          <p:nvPr/>
        </p:nvSpPr>
        <p:spPr bwMode="gray">
          <a:xfrm>
            <a:off x="4353091" y="2922166"/>
            <a:ext cx="3657600" cy="2917441"/>
          </a:xfrm>
          <a:prstGeom prst="roundRect">
            <a:avLst/>
          </a:prstGeom>
          <a:noFill/>
          <a:ln w="19050" algn="ctr">
            <a:solidFill>
              <a:srgbClr val="0097A9"/>
            </a:solidFill>
            <a:miter lim="800000"/>
            <a:headEnd/>
            <a:tailEnd/>
          </a:ln>
        </p:spPr>
        <p:txBody>
          <a:bodyPr wrap="square" lIns="88900" tIns="88900" rIns="88900" bIns="88900" rtlCol="0" anchor="ctr"/>
          <a:lstStyle/>
          <a:p>
            <a:pPr marL="0" marR="0" lvl="0" indent="0" algn="ctr" defTabSz="91440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0" cap="none" spc="0" normalizeH="0" baseline="0" noProof="0">
              <a:ln>
                <a:noFill/>
              </a:ln>
              <a:solidFill>
                <a:prstClr val="white"/>
              </a:solidFill>
              <a:effectLst/>
              <a:uLnTx/>
              <a:uFillTx/>
            </a:endParaRPr>
          </a:p>
        </p:txBody>
      </p:sp>
      <p:sp>
        <p:nvSpPr>
          <p:cNvPr id="45" name="object 7">
            <a:extLst>
              <a:ext uri="{FF2B5EF4-FFF2-40B4-BE49-F238E27FC236}">
                <a16:creationId xmlns:a16="http://schemas.microsoft.com/office/drawing/2014/main" id="{5C970B95-9429-CB4A-AB43-6CD25EA49CA5}"/>
              </a:ext>
            </a:extLst>
          </p:cNvPr>
          <p:cNvSpPr/>
          <p:nvPr/>
        </p:nvSpPr>
        <p:spPr>
          <a:xfrm>
            <a:off x="4313669" y="2801485"/>
            <a:ext cx="485010" cy="486398"/>
          </a:xfrm>
          <a:custGeom>
            <a:avLst/>
            <a:gdLst/>
            <a:ahLst/>
            <a:cxnLst/>
            <a:rect l="l" t="t" r="r" b="b"/>
            <a:pathLst>
              <a:path w="666115" h="668020">
                <a:moveTo>
                  <a:pt x="332994" y="0"/>
                </a:moveTo>
                <a:lnTo>
                  <a:pt x="283786" y="3618"/>
                </a:lnTo>
                <a:lnTo>
                  <a:pt x="236820" y="14130"/>
                </a:lnTo>
                <a:lnTo>
                  <a:pt x="192611" y="31020"/>
                </a:lnTo>
                <a:lnTo>
                  <a:pt x="151674" y="53770"/>
                </a:lnTo>
                <a:lnTo>
                  <a:pt x="114524" y="81864"/>
                </a:lnTo>
                <a:lnTo>
                  <a:pt x="81677" y="114787"/>
                </a:lnTo>
                <a:lnTo>
                  <a:pt x="53647" y="152022"/>
                </a:lnTo>
                <a:lnTo>
                  <a:pt x="30949" y="193053"/>
                </a:lnTo>
                <a:lnTo>
                  <a:pt x="14098" y="237363"/>
                </a:lnTo>
                <a:lnTo>
                  <a:pt x="3610" y="284436"/>
                </a:lnTo>
                <a:lnTo>
                  <a:pt x="0" y="333756"/>
                </a:lnTo>
                <a:lnTo>
                  <a:pt x="3610" y="383075"/>
                </a:lnTo>
                <a:lnTo>
                  <a:pt x="14098" y="430148"/>
                </a:lnTo>
                <a:lnTo>
                  <a:pt x="30949" y="474458"/>
                </a:lnTo>
                <a:lnTo>
                  <a:pt x="53647" y="515489"/>
                </a:lnTo>
                <a:lnTo>
                  <a:pt x="81677" y="552724"/>
                </a:lnTo>
                <a:lnTo>
                  <a:pt x="114524" y="585647"/>
                </a:lnTo>
                <a:lnTo>
                  <a:pt x="151674" y="613741"/>
                </a:lnTo>
                <a:lnTo>
                  <a:pt x="192611" y="636491"/>
                </a:lnTo>
                <a:lnTo>
                  <a:pt x="236820" y="653381"/>
                </a:lnTo>
                <a:lnTo>
                  <a:pt x="283786" y="663893"/>
                </a:lnTo>
                <a:lnTo>
                  <a:pt x="332994" y="667512"/>
                </a:lnTo>
                <a:lnTo>
                  <a:pt x="382201" y="663893"/>
                </a:lnTo>
                <a:lnTo>
                  <a:pt x="429167" y="653381"/>
                </a:lnTo>
                <a:lnTo>
                  <a:pt x="473376" y="636491"/>
                </a:lnTo>
                <a:lnTo>
                  <a:pt x="514313" y="613741"/>
                </a:lnTo>
                <a:lnTo>
                  <a:pt x="551463" y="585647"/>
                </a:lnTo>
                <a:lnTo>
                  <a:pt x="584310" y="552724"/>
                </a:lnTo>
                <a:lnTo>
                  <a:pt x="612340" y="515489"/>
                </a:lnTo>
                <a:lnTo>
                  <a:pt x="635038" y="474458"/>
                </a:lnTo>
                <a:lnTo>
                  <a:pt x="651889" y="430148"/>
                </a:lnTo>
                <a:lnTo>
                  <a:pt x="662377" y="383075"/>
                </a:lnTo>
                <a:lnTo>
                  <a:pt x="665988" y="333756"/>
                </a:lnTo>
                <a:lnTo>
                  <a:pt x="662377" y="284436"/>
                </a:lnTo>
                <a:lnTo>
                  <a:pt x="651889" y="237363"/>
                </a:lnTo>
                <a:lnTo>
                  <a:pt x="635038" y="193053"/>
                </a:lnTo>
                <a:lnTo>
                  <a:pt x="612340" y="152022"/>
                </a:lnTo>
                <a:lnTo>
                  <a:pt x="584310" y="114787"/>
                </a:lnTo>
                <a:lnTo>
                  <a:pt x="551463" y="81864"/>
                </a:lnTo>
                <a:lnTo>
                  <a:pt x="514313" y="53770"/>
                </a:lnTo>
                <a:lnTo>
                  <a:pt x="473376" y="31020"/>
                </a:lnTo>
                <a:lnTo>
                  <a:pt x="429167" y="14130"/>
                </a:lnTo>
                <a:lnTo>
                  <a:pt x="382201" y="3618"/>
                </a:lnTo>
                <a:lnTo>
                  <a:pt x="332994" y="0"/>
                </a:lnTo>
                <a:close/>
              </a:path>
            </a:pathLst>
          </a:custGeom>
          <a:solidFill>
            <a:sysClr val="window" lastClr="FFFFFF"/>
          </a:solidFill>
          <a:ln>
            <a:no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46" name="object 13">
            <a:extLst>
              <a:ext uri="{FF2B5EF4-FFF2-40B4-BE49-F238E27FC236}">
                <a16:creationId xmlns:a16="http://schemas.microsoft.com/office/drawing/2014/main" id="{06EA6C4C-2550-FC79-905F-48BC3BCB8A1B}"/>
              </a:ext>
            </a:extLst>
          </p:cNvPr>
          <p:cNvSpPr/>
          <p:nvPr/>
        </p:nvSpPr>
        <p:spPr>
          <a:xfrm>
            <a:off x="4321902" y="2813566"/>
            <a:ext cx="477978" cy="478460"/>
          </a:xfrm>
          <a:custGeom>
            <a:avLst/>
            <a:gdLst/>
            <a:ahLst/>
            <a:cxnLst/>
            <a:rect l="l" t="t" r="r" b="b"/>
            <a:pathLst>
              <a:path w="1262379" h="1263650">
                <a:moveTo>
                  <a:pt x="883907" y="471639"/>
                </a:moveTo>
                <a:lnTo>
                  <a:pt x="878776" y="425538"/>
                </a:lnTo>
                <a:lnTo>
                  <a:pt x="864108" y="382117"/>
                </a:lnTo>
                <a:lnTo>
                  <a:pt x="840994" y="342455"/>
                </a:lnTo>
                <a:lnTo>
                  <a:pt x="829652" y="329476"/>
                </a:lnTo>
                <a:lnTo>
                  <a:pt x="829652" y="471639"/>
                </a:lnTo>
                <a:lnTo>
                  <a:pt x="823493" y="519353"/>
                </a:lnTo>
                <a:lnTo>
                  <a:pt x="809929" y="559676"/>
                </a:lnTo>
                <a:lnTo>
                  <a:pt x="796378" y="587997"/>
                </a:lnTo>
                <a:lnTo>
                  <a:pt x="790206" y="599681"/>
                </a:lnTo>
                <a:lnTo>
                  <a:pt x="771359" y="630618"/>
                </a:lnTo>
                <a:lnTo>
                  <a:pt x="746734" y="675398"/>
                </a:lnTo>
                <a:lnTo>
                  <a:pt x="725347" y="722947"/>
                </a:lnTo>
                <a:lnTo>
                  <a:pt x="716216" y="762177"/>
                </a:lnTo>
                <a:lnTo>
                  <a:pt x="716216" y="813892"/>
                </a:lnTo>
                <a:lnTo>
                  <a:pt x="711288" y="813892"/>
                </a:lnTo>
                <a:lnTo>
                  <a:pt x="711288" y="868057"/>
                </a:lnTo>
                <a:lnTo>
                  <a:pt x="694029" y="971473"/>
                </a:lnTo>
                <a:lnTo>
                  <a:pt x="580593" y="971473"/>
                </a:lnTo>
                <a:lnTo>
                  <a:pt x="563333" y="868057"/>
                </a:lnTo>
                <a:lnTo>
                  <a:pt x="711288" y="868057"/>
                </a:lnTo>
                <a:lnTo>
                  <a:pt x="711288" y="813892"/>
                </a:lnTo>
                <a:lnTo>
                  <a:pt x="661974" y="813892"/>
                </a:lnTo>
                <a:lnTo>
                  <a:pt x="661974" y="614451"/>
                </a:lnTo>
                <a:lnTo>
                  <a:pt x="708825" y="570128"/>
                </a:lnTo>
                <a:lnTo>
                  <a:pt x="710438" y="567664"/>
                </a:lnTo>
                <a:lnTo>
                  <a:pt x="714375" y="561594"/>
                </a:lnTo>
                <a:lnTo>
                  <a:pt x="716229" y="551662"/>
                </a:lnTo>
                <a:lnTo>
                  <a:pt x="714375" y="541743"/>
                </a:lnTo>
                <a:lnTo>
                  <a:pt x="708825" y="533196"/>
                </a:lnTo>
                <a:lnTo>
                  <a:pt x="699198" y="527672"/>
                </a:lnTo>
                <a:lnTo>
                  <a:pt x="689102" y="525818"/>
                </a:lnTo>
                <a:lnTo>
                  <a:pt x="679005" y="527672"/>
                </a:lnTo>
                <a:lnTo>
                  <a:pt x="669366" y="533196"/>
                </a:lnTo>
                <a:lnTo>
                  <a:pt x="637311" y="567664"/>
                </a:lnTo>
                <a:lnTo>
                  <a:pt x="602792" y="533196"/>
                </a:lnTo>
                <a:lnTo>
                  <a:pt x="594245" y="527672"/>
                </a:lnTo>
                <a:lnTo>
                  <a:pt x="584301" y="525818"/>
                </a:lnTo>
                <a:lnTo>
                  <a:pt x="574357" y="527672"/>
                </a:lnTo>
                <a:lnTo>
                  <a:pt x="565797" y="533196"/>
                </a:lnTo>
                <a:lnTo>
                  <a:pt x="560247" y="541743"/>
                </a:lnTo>
                <a:lnTo>
                  <a:pt x="558406" y="551662"/>
                </a:lnTo>
                <a:lnTo>
                  <a:pt x="560247" y="561594"/>
                </a:lnTo>
                <a:lnTo>
                  <a:pt x="565797" y="570128"/>
                </a:lnTo>
                <a:lnTo>
                  <a:pt x="610184" y="614451"/>
                </a:lnTo>
                <a:lnTo>
                  <a:pt x="610184" y="813892"/>
                </a:lnTo>
                <a:lnTo>
                  <a:pt x="558406" y="813892"/>
                </a:lnTo>
                <a:lnTo>
                  <a:pt x="558406" y="762177"/>
                </a:lnTo>
                <a:lnTo>
                  <a:pt x="549275" y="722909"/>
                </a:lnTo>
                <a:lnTo>
                  <a:pt x="527888" y="675093"/>
                </a:lnTo>
                <a:lnTo>
                  <a:pt x="503262" y="629577"/>
                </a:lnTo>
                <a:lnTo>
                  <a:pt x="484416" y="597217"/>
                </a:lnTo>
                <a:lnTo>
                  <a:pt x="461619" y="563410"/>
                </a:lnTo>
                <a:lnTo>
                  <a:pt x="449910" y="539051"/>
                </a:lnTo>
                <a:lnTo>
                  <a:pt x="445592" y="512394"/>
                </a:lnTo>
                <a:lnTo>
                  <a:pt x="444969" y="471639"/>
                </a:lnTo>
                <a:lnTo>
                  <a:pt x="452031" y="423951"/>
                </a:lnTo>
                <a:lnTo>
                  <a:pt x="471830" y="380631"/>
                </a:lnTo>
                <a:lnTo>
                  <a:pt x="502310" y="343611"/>
                </a:lnTo>
                <a:lnTo>
                  <a:pt x="541413" y="314794"/>
                </a:lnTo>
                <a:lnTo>
                  <a:pt x="587108" y="296100"/>
                </a:lnTo>
                <a:lnTo>
                  <a:pt x="637311" y="289433"/>
                </a:lnTo>
                <a:lnTo>
                  <a:pt x="687527" y="296100"/>
                </a:lnTo>
                <a:lnTo>
                  <a:pt x="733209" y="314794"/>
                </a:lnTo>
                <a:lnTo>
                  <a:pt x="772325" y="343611"/>
                </a:lnTo>
                <a:lnTo>
                  <a:pt x="802805" y="380631"/>
                </a:lnTo>
                <a:lnTo>
                  <a:pt x="822604" y="423951"/>
                </a:lnTo>
                <a:lnTo>
                  <a:pt x="829652" y="471639"/>
                </a:lnTo>
                <a:lnTo>
                  <a:pt x="829652" y="329476"/>
                </a:lnTo>
                <a:lnTo>
                  <a:pt x="810552" y="307594"/>
                </a:lnTo>
                <a:lnTo>
                  <a:pt x="787539" y="289433"/>
                </a:lnTo>
                <a:lnTo>
                  <a:pt x="773861" y="278638"/>
                </a:lnTo>
                <a:lnTo>
                  <a:pt x="732028" y="256628"/>
                </a:lnTo>
                <a:lnTo>
                  <a:pt x="686142" y="242633"/>
                </a:lnTo>
                <a:lnTo>
                  <a:pt x="637311" y="237731"/>
                </a:lnTo>
                <a:lnTo>
                  <a:pt x="634847" y="237731"/>
                </a:lnTo>
                <a:lnTo>
                  <a:pt x="586943" y="242633"/>
                </a:lnTo>
                <a:lnTo>
                  <a:pt x="541959" y="256628"/>
                </a:lnTo>
                <a:lnTo>
                  <a:pt x="500951" y="278638"/>
                </a:lnTo>
                <a:lnTo>
                  <a:pt x="465010" y="307594"/>
                </a:lnTo>
                <a:lnTo>
                  <a:pt x="435190" y="342455"/>
                </a:lnTo>
                <a:lnTo>
                  <a:pt x="412572" y="382117"/>
                </a:lnTo>
                <a:lnTo>
                  <a:pt x="398208" y="425538"/>
                </a:lnTo>
                <a:lnTo>
                  <a:pt x="393179" y="471639"/>
                </a:lnTo>
                <a:lnTo>
                  <a:pt x="400164" y="530860"/>
                </a:lnTo>
                <a:lnTo>
                  <a:pt x="415683" y="579678"/>
                </a:lnTo>
                <a:lnTo>
                  <a:pt x="431673" y="613257"/>
                </a:lnTo>
                <a:lnTo>
                  <a:pt x="440029" y="626757"/>
                </a:lnTo>
                <a:lnTo>
                  <a:pt x="463588" y="667321"/>
                </a:lnTo>
                <a:lnTo>
                  <a:pt x="484124" y="707402"/>
                </a:lnTo>
                <a:lnTo>
                  <a:pt x="498652" y="741032"/>
                </a:lnTo>
                <a:lnTo>
                  <a:pt x="504151" y="762177"/>
                </a:lnTo>
                <a:lnTo>
                  <a:pt x="504151" y="845896"/>
                </a:lnTo>
                <a:lnTo>
                  <a:pt x="531279" y="1003477"/>
                </a:lnTo>
                <a:lnTo>
                  <a:pt x="534479" y="1012139"/>
                </a:lnTo>
                <a:lnTo>
                  <a:pt x="540219" y="1019175"/>
                </a:lnTo>
                <a:lnTo>
                  <a:pt x="548271" y="1023912"/>
                </a:lnTo>
                <a:lnTo>
                  <a:pt x="558406" y="1025639"/>
                </a:lnTo>
                <a:lnTo>
                  <a:pt x="716216" y="1025639"/>
                </a:lnTo>
                <a:lnTo>
                  <a:pt x="746391" y="971473"/>
                </a:lnTo>
                <a:lnTo>
                  <a:pt x="764197" y="868057"/>
                </a:lnTo>
                <a:lnTo>
                  <a:pt x="768007" y="845896"/>
                </a:lnTo>
                <a:lnTo>
                  <a:pt x="768007" y="813892"/>
                </a:lnTo>
                <a:lnTo>
                  <a:pt x="768007" y="762177"/>
                </a:lnTo>
                <a:lnTo>
                  <a:pt x="789279" y="707402"/>
                </a:lnTo>
                <a:lnTo>
                  <a:pt x="810666" y="667321"/>
                </a:lnTo>
                <a:lnTo>
                  <a:pt x="834593" y="626757"/>
                </a:lnTo>
                <a:lnTo>
                  <a:pt x="843343" y="613257"/>
                </a:lnTo>
                <a:lnTo>
                  <a:pt x="860183" y="579678"/>
                </a:lnTo>
                <a:lnTo>
                  <a:pt x="876554" y="530860"/>
                </a:lnTo>
                <a:lnTo>
                  <a:pt x="883907" y="471639"/>
                </a:lnTo>
                <a:close/>
              </a:path>
              <a:path w="1262379" h="1263650">
                <a:moveTo>
                  <a:pt x="1261872" y="631698"/>
                </a:moveTo>
                <a:lnTo>
                  <a:pt x="1260132" y="584365"/>
                </a:lnTo>
                <a:lnTo>
                  <a:pt x="1255001" y="538010"/>
                </a:lnTo>
                <a:lnTo>
                  <a:pt x="1246606" y="492747"/>
                </a:lnTo>
                <a:lnTo>
                  <a:pt x="1235075" y="448703"/>
                </a:lnTo>
                <a:lnTo>
                  <a:pt x="1220520" y="405980"/>
                </a:lnTo>
                <a:lnTo>
                  <a:pt x="1207655" y="375577"/>
                </a:lnTo>
                <a:lnTo>
                  <a:pt x="1207655" y="631698"/>
                </a:lnTo>
                <a:lnTo>
                  <a:pt x="1205738" y="678967"/>
                </a:lnTo>
                <a:lnTo>
                  <a:pt x="1200086" y="725208"/>
                </a:lnTo>
                <a:lnTo>
                  <a:pt x="1190853" y="770267"/>
                </a:lnTo>
                <a:lnTo>
                  <a:pt x="1178191" y="813981"/>
                </a:lnTo>
                <a:lnTo>
                  <a:pt x="1162240" y="856195"/>
                </a:lnTo>
                <a:lnTo>
                  <a:pt x="1143165" y="896785"/>
                </a:lnTo>
                <a:lnTo>
                  <a:pt x="1121105" y="935583"/>
                </a:lnTo>
                <a:lnTo>
                  <a:pt x="1096213" y="972451"/>
                </a:lnTo>
                <a:lnTo>
                  <a:pt x="1068628" y="1007224"/>
                </a:lnTo>
                <a:lnTo>
                  <a:pt x="1038517" y="1039761"/>
                </a:lnTo>
                <a:lnTo>
                  <a:pt x="1006017" y="1069911"/>
                </a:lnTo>
                <a:lnTo>
                  <a:pt x="971283" y="1097521"/>
                </a:lnTo>
                <a:lnTo>
                  <a:pt x="934466" y="1122451"/>
                </a:lnTo>
                <a:lnTo>
                  <a:pt x="895705" y="1144536"/>
                </a:lnTo>
                <a:lnTo>
                  <a:pt x="855167" y="1163637"/>
                </a:lnTo>
                <a:lnTo>
                  <a:pt x="812990" y="1179601"/>
                </a:lnTo>
                <a:lnTo>
                  <a:pt x="769327" y="1192288"/>
                </a:lnTo>
                <a:lnTo>
                  <a:pt x="724331" y="1201521"/>
                </a:lnTo>
                <a:lnTo>
                  <a:pt x="678154" y="1207185"/>
                </a:lnTo>
                <a:lnTo>
                  <a:pt x="630936" y="1209103"/>
                </a:lnTo>
                <a:lnTo>
                  <a:pt x="583361" y="1207185"/>
                </a:lnTo>
                <a:lnTo>
                  <a:pt x="536854" y="1201521"/>
                </a:lnTo>
                <a:lnTo>
                  <a:pt x="491578" y="1192288"/>
                </a:lnTo>
                <a:lnTo>
                  <a:pt x="447662" y="1179601"/>
                </a:lnTo>
                <a:lnTo>
                  <a:pt x="405269" y="1163637"/>
                </a:lnTo>
                <a:lnTo>
                  <a:pt x="364528" y="1144536"/>
                </a:lnTo>
                <a:lnTo>
                  <a:pt x="325615" y="1122451"/>
                </a:lnTo>
                <a:lnTo>
                  <a:pt x="288645" y="1097521"/>
                </a:lnTo>
                <a:lnTo>
                  <a:pt x="253784" y="1069911"/>
                </a:lnTo>
                <a:lnTo>
                  <a:pt x="221195" y="1039761"/>
                </a:lnTo>
                <a:lnTo>
                  <a:pt x="190995" y="1007224"/>
                </a:lnTo>
                <a:lnTo>
                  <a:pt x="163347" y="972451"/>
                </a:lnTo>
                <a:lnTo>
                  <a:pt x="138391" y="935583"/>
                </a:lnTo>
                <a:lnTo>
                  <a:pt x="116293" y="896785"/>
                </a:lnTo>
                <a:lnTo>
                  <a:pt x="97193" y="856195"/>
                </a:lnTo>
                <a:lnTo>
                  <a:pt x="81229" y="813981"/>
                </a:lnTo>
                <a:lnTo>
                  <a:pt x="68554" y="770267"/>
                </a:lnTo>
                <a:lnTo>
                  <a:pt x="59309" y="725208"/>
                </a:lnTo>
                <a:lnTo>
                  <a:pt x="53657" y="678967"/>
                </a:lnTo>
                <a:lnTo>
                  <a:pt x="51752" y="631698"/>
                </a:lnTo>
                <a:lnTo>
                  <a:pt x="53657" y="584060"/>
                </a:lnTo>
                <a:lnTo>
                  <a:pt x="59309" y="537502"/>
                </a:lnTo>
                <a:lnTo>
                  <a:pt x="68554" y="492175"/>
                </a:lnTo>
                <a:lnTo>
                  <a:pt x="81229" y="448208"/>
                </a:lnTo>
                <a:lnTo>
                  <a:pt x="97193" y="405752"/>
                </a:lnTo>
                <a:lnTo>
                  <a:pt x="116293" y="364972"/>
                </a:lnTo>
                <a:lnTo>
                  <a:pt x="138391" y="325996"/>
                </a:lnTo>
                <a:lnTo>
                  <a:pt x="163347" y="288988"/>
                </a:lnTo>
                <a:lnTo>
                  <a:pt x="190995" y="254101"/>
                </a:lnTo>
                <a:lnTo>
                  <a:pt x="221195" y="221462"/>
                </a:lnTo>
                <a:lnTo>
                  <a:pt x="253784" y="191223"/>
                </a:lnTo>
                <a:lnTo>
                  <a:pt x="288645" y="163537"/>
                </a:lnTo>
                <a:lnTo>
                  <a:pt x="325615" y="138569"/>
                </a:lnTo>
                <a:lnTo>
                  <a:pt x="364528" y="116433"/>
                </a:lnTo>
                <a:lnTo>
                  <a:pt x="405269" y="97307"/>
                </a:lnTo>
                <a:lnTo>
                  <a:pt x="447662" y="81318"/>
                </a:lnTo>
                <a:lnTo>
                  <a:pt x="491578" y="68630"/>
                </a:lnTo>
                <a:lnTo>
                  <a:pt x="536854" y="59385"/>
                </a:lnTo>
                <a:lnTo>
                  <a:pt x="583361" y="53733"/>
                </a:lnTo>
                <a:lnTo>
                  <a:pt x="630936" y="51816"/>
                </a:lnTo>
                <a:lnTo>
                  <a:pt x="678154" y="53733"/>
                </a:lnTo>
                <a:lnTo>
                  <a:pt x="724331" y="59385"/>
                </a:lnTo>
                <a:lnTo>
                  <a:pt x="769327" y="68630"/>
                </a:lnTo>
                <a:lnTo>
                  <a:pt x="812990" y="81318"/>
                </a:lnTo>
                <a:lnTo>
                  <a:pt x="855167" y="97307"/>
                </a:lnTo>
                <a:lnTo>
                  <a:pt x="895705" y="116433"/>
                </a:lnTo>
                <a:lnTo>
                  <a:pt x="934466" y="138569"/>
                </a:lnTo>
                <a:lnTo>
                  <a:pt x="971283" y="163537"/>
                </a:lnTo>
                <a:lnTo>
                  <a:pt x="1006017" y="191223"/>
                </a:lnTo>
                <a:lnTo>
                  <a:pt x="1038517" y="221462"/>
                </a:lnTo>
                <a:lnTo>
                  <a:pt x="1068628" y="254101"/>
                </a:lnTo>
                <a:lnTo>
                  <a:pt x="1096213" y="288988"/>
                </a:lnTo>
                <a:lnTo>
                  <a:pt x="1121105" y="325996"/>
                </a:lnTo>
                <a:lnTo>
                  <a:pt x="1143165" y="364972"/>
                </a:lnTo>
                <a:lnTo>
                  <a:pt x="1162240" y="405752"/>
                </a:lnTo>
                <a:lnTo>
                  <a:pt x="1178191" y="448208"/>
                </a:lnTo>
                <a:lnTo>
                  <a:pt x="1190853" y="492175"/>
                </a:lnTo>
                <a:lnTo>
                  <a:pt x="1200086" y="537502"/>
                </a:lnTo>
                <a:lnTo>
                  <a:pt x="1205738" y="584060"/>
                </a:lnTo>
                <a:lnTo>
                  <a:pt x="1207655" y="631698"/>
                </a:lnTo>
                <a:lnTo>
                  <a:pt x="1207655" y="375577"/>
                </a:lnTo>
                <a:lnTo>
                  <a:pt x="1182852" y="325043"/>
                </a:lnTo>
                <a:lnTo>
                  <a:pt x="1159979" y="287058"/>
                </a:lnTo>
                <a:lnTo>
                  <a:pt x="1134579" y="250888"/>
                </a:lnTo>
                <a:lnTo>
                  <a:pt x="1106792" y="216636"/>
                </a:lnTo>
                <a:lnTo>
                  <a:pt x="1076718" y="184442"/>
                </a:lnTo>
                <a:lnTo>
                  <a:pt x="1044486" y="154432"/>
                </a:lnTo>
                <a:lnTo>
                  <a:pt x="1010234" y="126695"/>
                </a:lnTo>
                <a:lnTo>
                  <a:pt x="974064" y="101384"/>
                </a:lnTo>
                <a:lnTo>
                  <a:pt x="936117" y="78600"/>
                </a:lnTo>
                <a:lnTo>
                  <a:pt x="896505" y="58458"/>
                </a:lnTo>
                <a:lnTo>
                  <a:pt x="880757" y="51816"/>
                </a:lnTo>
                <a:lnTo>
                  <a:pt x="855357" y="41097"/>
                </a:lnTo>
                <a:lnTo>
                  <a:pt x="812812" y="26619"/>
                </a:lnTo>
                <a:lnTo>
                  <a:pt x="768959" y="15151"/>
                </a:lnTo>
                <a:lnTo>
                  <a:pt x="723950" y="6807"/>
                </a:lnTo>
                <a:lnTo>
                  <a:pt x="677900" y="1714"/>
                </a:lnTo>
                <a:lnTo>
                  <a:pt x="630936" y="0"/>
                </a:lnTo>
                <a:lnTo>
                  <a:pt x="583653" y="1714"/>
                </a:lnTo>
                <a:lnTo>
                  <a:pt x="537349" y="6807"/>
                </a:lnTo>
                <a:lnTo>
                  <a:pt x="492150" y="15151"/>
                </a:lnTo>
                <a:lnTo>
                  <a:pt x="448157" y="26619"/>
                </a:lnTo>
                <a:lnTo>
                  <a:pt x="405498" y="41097"/>
                </a:lnTo>
                <a:lnTo>
                  <a:pt x="364286" y="58458"/>
                </a:lnTo>
                <a:lnTo>
                  <a:pt x="324650" y="78600"/>
                </a:lnTo>
                <a:lnTo>
                  <a:pt x="286702" y="101384"/>
                </a:lnTo>
                <a:lnTo>
                  <a:pt x="250571" y="126695"/>
                </a:lnTo>
                <a:lnTo>
                  <a:pt x="216369" y="154432"/>
                </a:lnTo>
                <a:lnTo>
                  <a:pt x="184226" y="184442"/>
                </a:lnTo>
                <a:lnTo>
                  <a:pt x="154241" y="216636"/>
                </a:lnTo>
                <a:lnTo>
                  <a:pt x="126542" y="250888"/>
                </a:lnTo>
                <a:lnTo>
                  <a:pt x="101257" y="287058"/>
                </a:lnTo>
                <a:lnTo>
                  <a:pt x="78498" y="325043"/>
                </a:lnTo>
                <a:lnTo>
                  <a:pt x="58381" y="364731"/>
                </a:lnTo>
                <a:lnTo>
                  <a:pt x="41046" y="405980"/>
                </a:lnTo>
                <a:lnTo>
                  <a:pt x="26581" y="448703"/>
                </a:lnTo>
                <a:lnTo>
                  <a:pt x="15125" y="492747"/>
                </a:lnTo>
                <a:lnTo>
                  <a:pt x="6794" y="538010"/>
                </a:lnTo>
                <a:lnTo>
                  <a:pt x="1714" y="584365"/>
                </a:lnTo>
                <a:lnTo>
                  <a:pt x="0" y="631698"/>
                </a:lnTo>
                <a:lnTo>
                  <a:pt x="1714" y="678726"/>
                </a:lnTo>
                <a:lnTo>
                  <a:pt x="6794" y="724827"/>
                </a:lnTo>
                <a:lnTo>
                  <a:pt x="15125" y="769886"/>
                </a:lnTo>
                <a:lnTo>
                  <a:pt x="26581" y="813790"/>
                </a:lnTo>
                <a:lnTo>
                  <a:pt x="41046" y="856399"/>
                </a:lnTo>
                <a:lnTo>
                  <a:pt x="58381" y="897597"/>
                </a:lnTo>
                <a:lnTo>
                  <a:pt x="78498" y="937247"/>
                </a:lnTo>
                <a:lnTo>
                  <a:pt x="101257" y="975245"/>
                </a:lnTo>
                <a:lnTo>
                  <a:pt x="126542" y="1011453"/>
                </a:lnTo>
                <a:lnTo>
                  <a:pt x="154241" y="1045756"/>
                </a:lnTo>
                <a:lnTo>
                  <a:pt x="184226" y="1078014"/>
                </a:lnTo>
                <a:lnTo>
                  <a:pt x="216369" y="1108125"/>
                </a:lnTo>
                <a:lnTo>
                  <a:pt x="250571" y="1135951"/>
                </a:lnTo>
                <a:lnTo>
                  <a:pt x="286702" y="1161376"/>
                </a:lnTo>
                <a:lnTo>
                  <a:pt x="324650" y="1184275"/>
                </a:lnTo>
                <a:lnTo>
                  <a:pt x="364286" y="1204531"/>
                </a:lnTo>
                <a:lnTo>
                  <a:pt x="405498" y="1221994"/>
                </a:lnTo>
                <a:lnTo>
                  <a:pt x="448157" y="1236573"/>
                </a:lnTo>
                <a:lnTo>
                  <a:pt x="492150" y="1248117"/>
                </a:lnTo>
                <a:lnTo>
                  <a:pt x="537349" y="1256525"/>
                </a:lnTo>
                <a:lnTo>
                  <a:pt x="583653" y="1261656"/>
                </a:lnTo>
                <a:lnTo>
                  <a:pt x="630936" y="1263396"/>
                </a:lnTo>
                <a:lnTo>
                  <a:pt x="677900" y="1261656"/>
                </a:lnTo>
                <a:lnTo>
                  <a:pt x="723950" y="1256525"/>
                </a:lnTo>
                <a:lnTo>
                  <a:pt x="768959" y="1248117"/>
                </a:lnTo>
                <a:lnTo>
                  <a:pt x="812812" y="1236573"/>
                </a:lnTo>
                <a:lnTo>
                  <a:pt x="855357" y="1221994"/>
                </a:lnTo>
                <a:lnTo>
                  <a:pt x="896505" y="1204531"/>
                </a:lnTo>
                <a:lnTo>
                  <a:pt x="936117" y="1184275"/>
                </a:lnTo>
                <a:lnTo>
                  <a:pt x="974064" y="1161376"/>
                </a:lnTo>
                <a:lnTo>
                  <a:pt x="1010234" y="1135951"/>
                </a:lnTo>
                <a:lnTo>
                  <a:pt x="1044486" y="1108125"/>
                </a:lnTo>
                <a:lnTo>
                  <a:pt x="1076718" y="1078014"/>
                </a:lnTo>
                <a:lnTo>
                  <a:pt x="1106792" y="1045756"/>
                </a:lnTo>
                <a:lnTo>
                  <a:pt x="1134579" y="1011453"/>
                </a:lnTo>
                <a:lnTo>
                  <a:pt x="1159979" y="975245"/>
                </a:lnTo>
                <a:lnTo>
                  <a:pt x="1182852" y="937247"/>
                </a:lnTo>
                <a:lnTo>
                  <a:pt x="1203071" y="897597"/>
                </a:lnTo>
                <a:lnTo>
                  <a:pt x="1220520" y="856399"/>
                </a:lnTo>
                <a:lnTo>
                  <a:pt x="1235075" y="813790"/>
                </a:lnTo>
                <a:lnTo>
                  <a:pt x="1246606" y="769886"/>
                </a:lnTo>
                <a:lnTo>
                  <a:pt x="1255001" y="724827"/>
                </a:lnTo>
                <a:lnTo>
                  <a:pt x="1260132" y="678726"/>
                </a:lnTo>
                <a:lnTo>
                  <a:pt x="1261872" y="631698"/>
                </a:lnTo>
                <a:close/>
              </a:path>
            </a:pathLst>
          </a:custGeom>
          <a:solidFill>
            <a:srgbClr val="0097A9"/>
          </a:solidFill>
          <a:ln>
            <a:no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grpSp>
        <p:nvGrpSpPr>
          <p:cNvPr id="47" name="Group 46">
            <a:extLst>
              <a:ext uri="{FF2B5EF4-FFF2-40B4-BE49-F238E27FC236}">
                <a16:creationId xmlns:a16="http://schemas.microsoft.com/office/drawing/2014/main" id="{4F96757D-6070-F718-91A7-39F819630394}"/>
              </a:ext>
            </a:extLst>
          </p:cNvPr>
          <p:cNvGrpSpPr/>
          <p:nvPr/>
        </p:nvGrpSpPr>
        <p:grpSpPr>
          <a:xfrm>
            <a:off x="8188955" y="2813566"/>
            <a:ext cx="485010" cy="486398"/>
            <a:chOff x="8188955" y="2751735"/>
            <a:chExt cx="485010" cy="486398"/>
          </a:xfrm>
        </p:grpSpPr>
        <p:sp>
          <p:nvSpPr>
            <p:cNvPr id="48" name="object 7">
              <a:extLst>
                <a:ext uri="{FF2B5EF4-FFF2-40B4-BE49-F238E27FC236}">
                  <a16:creationId xmlns:a16="http://schemas.microsoft.com/office/drawing/2014/main" id="{7C24ACDB-53DE-0A33-A84A-C10AB239ED69}"/>
                </a:ext>
              </a:extLst>
            </p:cNvPr>
            <p:cNvSpPr/>
            <p:nvPr/>
          </p:nvSpPr>
          <p:spPr>
            <a:xfrm>
              <a:off x="8188955" y="2751735"/>
              <a:ext cx="485010" cy="486398"/>
            </a:xfrm>
            <a:custGeom>
              <a:avLst/>
              <a:gdLst/>
              <a:ahLst/>
              <a:cxnLst/>
              <a:rect l="l" t="t" r="r" b="b"/>
              <a:pathLst>
                <a:path w="666115" h="668020">
                  <a:moveTo>
                    <a:pt x="332994" y="0"/>
                  </a:moveTo>
                  <a:lnTo>
                    <a:pt x="283786" y="3618"/>
                  </a:lnTo>
                  <a:lnTo>
                    <a:pt x="236820" y="14130"/>
                  </a:lnTo>
                  <a:lnTo>
                    <a:pt x="192611" y="31020"/>
                  </a:lnTo>
                  <a:lnTo>
                    <a:pt x="151674" y="53770"/>
                  </a:lnTo>
                  <a:lnTo>
                    <a:pt x="114524" y="81864"/>
                  </a:lnTo>
                  <a:lnTo>
                    <a:pt x="81677" y="114787"/>
                  </a:lnTo>
                  <a:lnTo>
                    <a:pt x="53647" y="152022"/>
                  </a:lnTo>
                  <a:lnTo>
                    <a:pt x="30949" y="193053"/>
                  </a:lnTo>
                  <a:lnTo>
                    <a:pt x="14098" y="237363"/>
                  </a:lnTo>
                  <a:lnTo>
                    <a:pt x="3610" y="284436"/>
                  </a:lnTo>
                  <a:lnTo>
                    <a:pt x="0" y="333756"/>
                  </a:lnTo>
                  <a:lnTo>
                    <a:pt x="3610" y="383075"/>
                  </a:lnTo>
                  <a:lnTo>
                    <a:pt x="14098" y="430148"/>
                  </a:lnTo>
                  <a:lnTo>
                    <a:pt x="30949" y="474458"/>
                  </a:lnTo>
                  <a:lnTo>
                    <a:pt x="53647" y="515489"/>
                  </a:lnTo>
                  <a:lnTo>
                    <a:pt x="81677" y="552724"/>
                  </a:lnTo>
                  <a:lnTo>
                    <a:pt x="114524" y="585647"/>
                  </a:lnTo>
                  <a:lnTo>
                    <a:pt x="151674" y="613741"/>
                  </a:lnTo>
                  <a:lnTo>
                    <a:pt x="192611" y="636491"/>
                  </a:lnTo>
                  <a:lnTo>
                    <a:pt x="236820" y="653381"/>
                  </a:lnTo>
                  <a:lnTo>
                    <a:pt x="283786" y="663893"/>
                  </a:lnTo>
                  <a:lnTo>
                    <a:pt x="332994" y="667512"/>
                  </a:lnTo>
                  <a:lnTo>
                    <a:pt x="382201" y="663893"/>
                  </a:lnTo>
                  <a:lnTo>
                    <a:pt x="429167" y="653381"/>
                  </a:lnTo>
                  <a:lnTo>
                    <a:pt x="473376" y="636491"/>
                  </a:lnTo>
                  <a:lnTo>
                    <a:pt x="514313" y="613741"/>
                  </a:lnTo>
                  <a:lnTo>
                    <a:pt x="551463" y="585647"/>
                  </a:lnTo>
                  <a:lnTo>
                    <a:pt x="584310" y="552724"/>
                  </a:lnTo>
                  <a:lnTo>
                    <a:pt x="612340" y="515489"/>
                  </a:lnTo>
                  <a:lnTo>
                    <a:pt x="635038" y="474458"/>
                  </a:lnTo>
                  <a:lnTo>
                    <a:pt x="651889" y="430148"/>
                  </a:lnTo>
                  <a:lnTo>
                    <a:pt x="662377" y="383075"/>
                  </a:lnTo>
                  <a:lnTo>
                    <a:pt x="665988" y="333756"/>
                  </a:lnTo>
                  <a:lnTo>
                    <a:pt x="662377" y="284436"/>
                  </a:lnTo>
                  <a:lnTo>
                    <a:pt x="651889" y="237363"/>
                  </a:lnTo>
                  <a:lnTo>
                    <a:pt x="635038" y="193053"/>
                  </a:lnTo>
                  <a:lnTo>
                    <a:pt x="612340" y="152022"/>
                  </a:lnTo>
                  <a:lnTo>
                    <a:pt x="584310" y="114787"/>
                  </a:lnTo>
                  <a:lnTo>
                    <a:pt x="551463" y="81864"/>
                  </a:lnTo>
                  <a:lnTo>
                    <a:pt x="514313" y="53770"/>
                  </a:lnTo>
                  <a:lnTo>
                    <a:pt x="473376" y="31020"/>
                  </a:lnTo>
                  <a:lnTo>
                    <a:pt x="429167" y="14130"/>
                  </a:lnTo>
                  <a:lnTo>
                    <a:pt x="382201" y="3618"/>
                  </a:lnTo>
                  <a:lnTo>
                    <a:pt x="332994" y="0"/>
                  </a:lnTo>
                  <a:close/>
                </a:path>
              </a:pathLst>
            </a:custGeom>
            <a:solidFill>
              <a:sysClr val="window" lastClr="FFFFFF"/>
            </a:solidFill>
            <a:ln>
              <a:no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grpSp>
          <p:nvGrpSpPr>
            <p:cNvPr id="49" name="Group 521">
              <a:extLst>
                <a:ext uri="{FF2B5EF4-FFF2-40B4-BE49-F238E27FC236}">
                  <a16:creationId xmlns:a16="http://schemas.microsoft.com/office/drawing/2014/main" id="{EF0F8F85-C539-B170-D0D9-965D582E4640}"/>
                </a:ext>
              </a:extLst>
            </p:cNvPr>
            <p:cNvGrpSpPr>
              <a:grpSpLocks noChangeAspect="1"/>
            </p:cNvGrpSpPr>
            <p:nvPr/>
          </p:nvGrpSpPr>
          <p:grpSpPr bwMode="auto">
            <a:xfrm>
              <a:off x="8237366" y="2789355"/>
              <a:ext cx="422913" cy="422920"/>
              <a:chOff x="3476" y="2032"/>
              <a:chExt cx="340" cy="340"/>
            </a:xfrm>
            <a:solidFill>
              <a:sysClr val="windowText" lastClr="000000">
                <a:lumMod val="50000"/>
                <a:lumOff val="50000"/>
              </a:sysClr>
            </a:solidFill>
          </p:grpSpPr>
          <p:sp>
            <p:nvSpPr>
              <p:cNvPr id="50" name="Freeform 522">
                <a:extLst>
                  <a:ext uri="{FF2B5EF4-FFF2-40B4-BE49-F238E27FC236}">
                    <a16:creationId xmlns:a16="http://schemas.microsoft.com/office/drawing/2014/main" id="{6A401833-8E91-F459-C14D-4FF63D169806}"/>
                  </a:ext>
                </a:extLst>
              </p:cNvPr>
              <p:cNvSpPr>
                <a:spLocks noEditPoints="1"/>
              </p:cNvSpPr>
              <p:nvPr/>
            </p:nvSpPr>
            <p:spPr bwMode="auto">
              <a:xfrm>
                <a:off x="3625" y="2266"/>
                <a:ext cx="42" cy="42"/>
              </a:xfrm>
              <a:custGeom>
                <a:avLst/>
                <a:gdLst>
                  <a:gd name="T0" fmla="*/ 32 w 64"/>
                  <a:gd name="T1" fmla="*/ 0 h 64"/>
                  <a:gd name="T2" fmla="*/ 0 w 64"/>
                  <a:gd name="T3" fmla="*/ 32 h 64"/>
                  <a:gd name="T4" fmla="*/ 32 w 64"/>
                  <a:gd name="T5" fmla="*/ 64 h 64"/>
                  <a:gd name="T6" fmla="*/ 64 w 64"/>
                  <a:gd name="T7" fmla="*/ 32 h 64"/>
                  <a:gd name="T8" fmla="*/ 32 w 64"/>
                  <a:gd name="T9" fmla="*/ 0 h 64"/>
                  <a:gd name="T10" fmla="*/ 32 w 64"/>
                  <a:gd name="T11" fmla="*/ 42 h 64"/>
                  <a:gd name="T12" fmla="*/ 21 w 64"/>
                  <a:gd name="T13" fmla="*/ 32 h 64"/>
                  <a:gd name="T14" fmla="*/ 32 w 64"/>
                  <a:gd name="T15" fmla="*/ 21 h 64"/>
                  <a:gd name="T16" fmla="*/ 42 w 64"/>
                  <a:gd name="T17" fmla="*/ 32 h 64"/>
                  <a:gd name="T18" fmla="*/ 32 w 64"/>
                  <a:gd name="T19" fmla="*/ 4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64">
                    <a:moveTo>
                      <a:pt x="32" y="0"/>
                    </a:moveTo>
                    <a:cubicBezTo>
                      <a:pt x="14" y="0"/>
                      <a:pt x="0" y="14"/>
                      <a:pt x="0" y="32"/>
                    </a:cubicBezTo>
                    <a:cubicBezTo>
                      <a:pt x="0" y="49"/>
                      <a:pt x="14" y="64"/>
                      <a:pt x="32" y="64"/>
                    </a:cubicBezTo>
                    <a:cubicBezTo>
                      <a:pt x="49" y="64"/>
                      <a:pt x="64" y="49"/>
                      <a:pt x="64" y="32"/>
                    </a:cubicBezTo>
                    <a:cubicBezTo>
                      <a:pt x="64" y="14"/>
                      <a:pt x="49" y="0"/>
                      <a:pt x="32" y="0"/>
                    </a:cubicBezTo>
                    <a:close/>
                    <a:moveTo>
                      <a:pt x="32" y="42"/>
                    </a:moveTo>
                    <a:cubicBezTo>
                      <a:pt x="26" y="42"/>
                      <a:pt x="21" y="38"/>
                      <a:pt x="21" y="32"/>
                    </a:cubicBezTo>
                    <a:cubicBezTo>
                      <a:pt x="21" y="26"/>
                      <a:pt x="26" y="21"/>
                      <a:pt x="32" y="21"/>
                    </a:cubicBezTo>
                    <a:cubicBezTo>
                      <a:pt x="38" y="21"/>
                      <a:pt x="42" y="26"/>
                      <a:pt x="42" y="32"/>
                    </a:cubicBezTo>
                    <a:cubicBezTo>
                      <a:pt x="42" y="38"/>
                      <a:pt x="38" y="42"/>
                      <a:pt x="32" y="4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black"/>
                  </a:solidFill>
                  <a:effectLst/>
                  <a:uLnTx/>
                  <a:uFillTx/>
                </a:endParaRPr>
              </a:p>
            </p:txBody>
          </p:sp>
          <p:sp>
            <p:nvSpPr>
              <p:cNvPr id="51" name="Freeform 523">
                <a:extLst>
                  <a:ext uri="{FF2B5EF4-FFF2-40B4-BE49-F238E27FC236}">
                    <a16:creationId xmlns:a16="http://schemas.microsoft.com/office/drawing/2014/main" id="{E9EA0E82-BEE7-7800-17A4-01880A498B78}"/>
                  </a:ext>
                </a:extLst>
              </p:cNvPr>
              <p:cNvSpPr>
                <a:spLocks noEditPoints="1"/>
              </p:cNvSpPr>
              <p:nvPr/>
            </p:nvSpPr>
            <p:spPr bwMode="auto">
              <a:xfrm>
                <a:off x="3617" y="2096"/>
                <a:ext cx="58" cy="155"/>
              </a:xfrm>
              <a:custGeom>
                <a:avLst/>
                <a:gdLst>
                  <a:gd name="T0" fmla="*/ 21 w 86"/>
                  <a:gd name="T1" fmla="*/ 234 h 234"/>
                  <a:gd name="T2" fmla="*/ 21 w 86"/>
                  <a:gd name="T3" fmla="*/ 234 h 234"/>
                  <a:gd name="T4" fmla="*/ 22 w 86"/>
                  <a:gd name="T5" fmla="*/ 234 h 234"/>
                  <a:gd name="T6" fmla="*/ 63 w 86"/>
                  <a:gd name="T7" fmla="*/ 234 h 234"/>
                  <a:gd name="T8" fmla="*/ 64 w 86"/>
                  <a:gd name="T9" fmla="*/ 234 h 234"/>
                  <a:gd name="T10" fmla="*/ 64 w 86"/>
                  <a:gd name="T11" fmla="*/ 234 h 234"/>
                  <a:gd name="T12" fmla="*/ 75 w 86"/>
                  <a:gd name="T13" fmla="*/ 224 h 234"/>
                  <a:gd name="T14" fmla="*/ 85 w 86"/>
                  <a:gd name="T15" fmla="*/ 11 h 234"/>
                  <a:gd name="T16" fmla="*/ 75 w 86"/>
                  <a:gd name="T17" fmla="*/ 0 h 234"/>
                  <a:gd name="T18" fmla="*/ 75 w 86"/>
                  <a:gd name="T19" fmla="*/ 0 h 234"/>
                  <a:gd name="T20" fmla="*/ 11 w 86"/>
                  <a:gd name="T21" fmla="*/ 0 h 234"/>
                  <a:gd name="T22" fmla="*/ 10 w 86"/>
                  <a:gd name="T23" fmla="*/ 0 h 234"/>
                  <a:gd name="T24" fmla="*/ 0 w 86"/>
                  <a:gd name="T25" fmla="*/ 11 h 234"/>
                  <a:gd name="T26" fmla="*/ 11 w 86"/>
                  <a:gd name="T27" fmla="*/ 224 h 234"/>
                  <a:gd name="T28" fmla="*/ 21 w 86"/>
                  <a:gd name="T29" fmla="*/ 234 h 234"/>
                  <a:gd name="T30" fmla="*/ 63 w 86"/>
                  <a:gd name="T31" fmla="*/ 21 h 234"/>
                  <a:gd name="T32" fmla="*/ 54 w 86"/>
                  <a:gd name="T33" fmla="*/ 213 h 234"/>
                  <a:gd name="T34" fmla="*/ 31 w 86"/>
                  <a:gd name="T35" fmla="*/ 213 h 234"/>
                  <a:gd name="T36" fmla="*/ 22 w 86"/>
                  <a:gd name="T37" fmla="*/ 21 h 234"/>
                  <a:gd name="T38" fmla="*/ 63 w 86"/>
                  <a:gd name="T39" fmla="*/ 21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6" h="234">
                    <a:moveTo>
                      <a:pt x="21" y="234"/>
                    </a:moveTo>
                    <a:cubicBezTo>
                      <a:pt x="21" y="234"/>
                      <a:pt x="21" y="234"/>
                      <a:pt x="21" y="234"/>
                    </a:cubicBezTo>
                    <a:cubicBezTo>
                      <a:pt x="22" y="234"/>
                      <a:pt x="22" y="234"/>
                      <a:pt x="22" y="234"/>
                    </a:cubicBezTo>
                    <a:cubicBezTo>
                      <a:pt x="63" y="234"/>
                      <a:pt x="63" y="234"/>
                      <a:pt x="63" y="234"/>
                    </a:cubicBezTo>
                    <a:cubicBezTo>
                      <a:pt x="64" y="234"/>
                      <a:pt x="64" y="234"/>
                      <a:pt x="64" y="234"/>
                    </a:cubicBezTo>
                    <a:cubicBezTo>
                      <a:pt x="64" y="234"/>
                      <a:pt x="64" y="234"/>
                      <a:pt x="64" y="234"/>
                    </a:cubicBezTo>
                    <a:cubicBezTo>
                      <a:pt x="70" y="234"/>
                      <a:pt x="74" y="230"/>
                      <a:pt x="75" y="224"/>
                    </a:cubicBezTo>
                    <a:cubicBezTo>
                      <a:pt x="85" y="11"/>
                      <a:pt x="85" y="11"/>
                      <a:pt x="85" y="11"/>
                    </a:cubicBezTo>
                    <a:cubicBezTo>
                      <a:pt x="86" y="5"/>
                      <a:pt x="81" y="0"/>
                      <a:pt x="75" y="0"/>
                    </a:cubicBezTo>
                    <a:cubicBezTo>
                      <a:pt x="75" y="0"/>
                      <a:pt x="75" y="0"/>
                      <a:pt x="75" y="0"/>
                    </a:cubicBezTo>
                    <a:cubicBezTo>
                      <a:pt x="11" y="0"/>
                      <a:pt x="11" y="0"/>
                      <a:pt x="11" y="0"/>
                    </a:cubicBezTo>
                    <a:cubicBezTo>
                      <a:pt x="11" y="0"/>
                      <a:pt x="10" y="0"/>
                      <a:pt x="10" y="0"/>
                    </a:cubicBezTo>
                    <a:cubicBezTo>
                      <a:pt x="4" y="0"/>
                      <a:pt x="0" y="5"/>
                      <a:pt x="0" y="11"/>
                    </a:cubicBezTo>
                    <a:cubicBezTo>
                      <a:pt x="11" y="224"/>
                      <a:pt x="11" y="224"/>
                      <a:pt x="11" y="224"/>
                    </a:cubicBezTo>
                    <a:cubicBezTo>
                      <a:pt x="11" y="230"/>
                      <a:pt x="16" y="234"/>
                      <a:pt x="21" y="234"/>
                    </a:cubicBezTo>
                    <a:close/>
                    <a:moveTo>
                      <a:pt x="63" y="21"/>
                    </a:moveTo>
                    <a:cubicBezTo>
                      <a:pt x="54" y="213"/>
                      <a:pt x="54" y="213"/>
                      <a:pt x="54" y="213"/>
                    </a:cubicBezTo>
                    <a:cubicBezTo>
                      <a:pt x="31" y="213"/>
                      <a:pt x="31" y="213"/>
                      <a:pt x="31" y="213"/>
                    </a:cubicBezTo>
                    <a:cubicBezTo>
                      <a:pt x="22" y="21"/>
                      <a:pt x="22" y="21"/>
                      <a:pt x="22" y="21"/>
                    </a:cubicBezTo>
                    <a:lnTo>
                      <a:pt x="63" y="2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black"/>
                  </a:solidFill>
                  <a:effectLst/>
                  <a:uLnTx/>
                  <a:uFillTx/>
                </a:endParaRPr>
              </a:p>
            </p:txBody>
          </p:sp>
          <p:sp>
            <p:nvSpPr>
              <p:cNvPr id="52" name="Freeform 524">
                <a:extLst>
                  <a:ext uri="{FF2B5EF4-FFF2-40B4-BE49-F238E27FC236}">
                    <a16:creationId xmlns:a16="http://schemas.microsoft.com/office/drawing/2014/main" id="{CFA61531-DA35-0960-E9CB-64EBD06F16FD}"/>
                  </a:ext>
                </a:extLst>
              </p:cNvPr>
              <p:cNvSpPr>
                <a:spLocks noEditPoints="1"/>
              </p:cNvSpPr>
              <p:nvPr/>
            </p:nvSpPr>
            <p:spPr bwMode="auto">
              <a:xfrm>
                <a:off x="3476" y="2032"/>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black"/>
                  </a:solidFill>
                  <a:effectLst/>
                  <a:uLnTx/>
                  <a:uFillTx/>
                </a:endParaRPr>
              </a:p>
            </p:txBody>
          </p:sp>
        </p:grpSp>
      </p:grpSp>
      <p:sp>
        <p:nvSpPr>
          <p:cNvPr id="53" name="object 19">
            <a:extLst>
              <a:ext uri="{FF2B5EF4-FFF2-40B4-BE49-F238E27FC236}">
                <a16:creationId xmlns:a16="http://schemas.microsoft.com/office/drawing/2014/main" id="{891F6B11-4BEE-A466-93C9-96A94F8831DC}"/>
              </a:ext>
            </a:extLst>
          </p:cNvPr>
          <p:cNvSpPr txBox="1"/>
          <p:nvPr/>
        </p:nvSpPr>
        <p:spPr>
          <a:xfrm>
            <a:off x="8451922" y="1762653"/>
            <a:ext cx="3241011" cy="215444"/>
          </a:xfrm>
          <a:prstGeom prst="rect">
            <a:avLst/>
          </a:prstGeom>
        </p:spPr>
        <p:txBody>
          <a:bodyPr vert="horz" wrap="square" lIns="0" tIns="0" rIns="0" bIns="0" rtlCol="0" anchor="ctr">
            <a:spAutoFit/>
          </a:bodyPr>
          <a:lstStyle/>
          <a:p>
            <a:pPr marL="17145" algn="ctr">
              <a:spcBef>
                <a:spcPts val="1240"/>
              </a:spcBef>
            </a:pPr>
            <a:r>
              <a:rPr lang="en-US" sz="1400" b="1" kern="0">
                <a:solidFill>
                  <a:prstClr val="black">
                    <a:lumMod val="75000"/>
                    <a:lumOff val="25000"/>
                  </a:prstClr>
                </a:solidFill>
                <a:cs typeface="Open Sans"/>
              </a:rPr>
              <a:t>OPERATING MODELS…</a:t>
            </a:r>
          </a:p>
        </p:txBody>
      </p:sp>
      <p:sp>
        <p:nvSpPr>
          <p:cNvPr id="54" name="TextBox 53">
            <a:extLst>
              <a:ext uri="{FF2B5EF4-FFF2-40B4-BE49-F238E27FC236}">
                <a16:creationId xmlns:a16="http://schemas.microsoft.com/office/drawing/2014/main" id="{EA1B5F47-E90C-3F40-95CA-6E9FE4FCEF02}"/>
              </a:ext>
            </a:extLst>
          </p:cNvPr>
          <p:cNvSpPr txBox="1"/>
          <p:nvPr/>
        </p:nvSpPr>
        <p:spPr>
          <a:xfrm>
            <a:off x="8722376" y="3108317"/>
            <a:ext cx="2861803" cy="215444"/>
          </a:xfrm>
          <a:prstGeom prst="rect">
            <a:avLst/>
          </a:prstGeom>
          <a:noFill/>
        </p:spPr>
        <p:txBody>
          <a:bodyPr wrap="square" lIns="0" tIns="0" rIns="0" bIns="0" rtlCol="0">
            <a:spAutoFit/>
          </a:bodyPr>
          <a:lstStyle/>
          <a:p>
            <a:pPr algn="ctr">
              <a:spcBef>
                <a:spcPts val="600"/>
              </a:spcBef>
              <a:buSzPct val="100000"/>
            </a:pPr>
            <a:r>
              <a:rPr lang="en-US" sz="1400" b="1">
                <a:solidFill>
                  <a:srgbClr val="313131"/>
                </a:solidFill>
                <a:latin typeface="Open Sans" panose="020B0606030504020204" pitchFamily="34" charset="0"/>
                <a:ea typeface="Open Sans" panose="020B0606030504020204" pitchFamily="34" charset="0"/>
                <a:cs typeface="Open Sans" panose="020B0606030504020204" pitchFamily="34" charset="0"/>
              </a:rPr>
              <a:t>Top Occupations Exposed to AI</a:t>
            </a:r>
            <a:r>
              <a:rPr lang="en-US" sz="1400" b="1" baseline="30000">
                <a:solidFill>
                  <a:srgbClr val="313131"/>
                </a:solidFill>
                <a:latin typeface="Open Sans" panose="020B0606030504020204" pitchFamily="34" charset="0"/>
                <a:ea typeface="Open Sans" panose="020B0606030504020204" pitchFamily="34" charset="0"/>
                <a:cs typeface="Open Sans" panose="020B0606030504020204" pitchFamily="34" charset="0"/>
              </a:rPr>
              <a:t>3</a:t>
            </a:r>
          </a:p>
        </p:txBody>
      </p:sp>
      <p:sp>
        <p:nvSpPr>
          <p:cNvPr id="55" name="Rectangle: Rounded Corners 30">
            <a:extLst>
              <a:ext uri="{FF2B5EF4-FFF2-40B4-BE49-F238E27FC236}">
                <a16:creationId xmlns:a16="http://schemas.microsoft.com/office/drawing/2014/main" id="{71E61076-E62E-53B8-34D7-720CF62DFB06}"/>
              </a:ext>
            </a:extLst>
          </p:cNvPr>
          <p:cNvSpPr/>
          <p:nvPr/>
        </p:nvSpPr>
        <p:spPr bwMode="gray">
          <a:xfrm>
            <a:off x="480382" y="2922166"/>
            <a:ext cx="3657600" cy="2954885"/>
          </a:xfrm>
          <a:prstGeom prst="roundRect">
            <a:avLst/>
          </a:prstGeom>
          <a:noFill/>
          <a:ln w="19050" algn="ctr">
            <a:solidFill>
              <a:srgbClr val="62B5E5">
                <a:lumMod val="75000"/>
              </a:srgbClr>
            </a:solidFill>
            <a:miter lim="800000"/>
            <a:headEnd/>
            <a:tailEnd/>
          </a:ln>
        </p:spPr>
        <p:txBody>
          <a:bodyPr wrap="square" lIns="88900" tIns="88900" rIns="88900" bIns="88900" rtlCol="0" anchor="ctr"/>
          <a:lstStyle/>
          <a:p>
            <a:pPr marL="0" marR="0" lvl="0" indent="0" algn="ctr" defTabSz="91440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0" cap="none" spc="0" normalizeH="0" baseline="0" noProof="0">
              <a:ln>
                <a:noFill/>
              </a:ln>
              <a:solidFill>
                <a:prstClr val="white"/>
              </a:solidFill>
              <a:effectLst/>
              <a:uLnTx/>
              <a:uFillTx/>
            </a:endParaRPr>
          </a:p>
        </p:txBody>
      </p:sp>
      <p:grpSp>
        <p:nvGrpSpPr>
          <p:cNvPr id="56" name="Group 55">
            <a:extLst>
              <a:ext uri="{FF2B5EF4-FFF2-40B4-BE49-F238E27FC236}">
                <a16:creationId xmlns:a16="http://schemas.microsoft.com/office/drawing/2014/main" id="{F3F43D2C-06E1-A821-C475-6F79350B16E7}"/>
              </a:ext>
            </a:extLst>
          </p:cNvPr>
          <p:cNvGrpSpPr/>
          <p:nvPr/>
        </p:nvGrpSpPr>
        <p:grpSpPr>
          <a:xfrm>
            <a:off x="468199" y="2813566"/>
            <a:ext cx="485010" cy="486398"/>
            <a:chOff x="-824010" y="3026921"/>
            <a:chExt cx="666115" cy="668020"/>
          </a:xfrm>
        </p:grpSpPr>
        <p:sp>
          <p:nvSpPr>
            <p:cNvPr id="57" name="object 7">
              <a:extLst>
                <a:ext uri="{FF2B5EF4-FFF2-40B4-BE49-F238E27FC236}">
                  <a16:creationId xmlns:a16="http://schemas.microsoft.com/office/drawing/2014/main" id="{CA725B61-2F88-0F31-6109-5EFE7C972AC6}"/>
                </a:ext>
              </a:extLst>
            </p:cNvPr>
            <p:cNvSpPr/>
            <p:nvPr/>
          </p:nvSpPr>
          <p:spPr>
            <a:xfrm>
              <a:off x="-824010" y="3026921"/>
              <a:ext cx="666115" cy="668020"/>
            </a:xfrm>
            <a:custGeom>
              <a:avLst/>
              <a:gdLst/>
              <a:ahLst/>
              <a:cxnLst/>
              <a:rect l="l" t="t" r="r" b="b"/>
              <a:pathLst>
                <a:path w="666115" h="668020">
                  <a:moveTo>
                    <a:pt x="332994" y="0"/>
                  </a:moveTo>
                  <a:lnTo>
                    <a:pt x="283786" y="3618"/>
                  </a:lnTo>
                  <a:lnTo>
                    <a:pt x="236820" y="14130"/>
                  </a:lnTo>
                  <a:lnTo>
                    <a:pt x="192611" y="31020"/>
                  </a:lnTo>
                  <a:lnTo>
                    <a:pt x="151674" y="53770"/>
                  </a:lnTo>
                  <a:lnTo>
                    <a:pt x="114524" y="81864"/>
                  </a:lnTo>
                  <a:lnTo>
                    <a:pt x="81677" y="114787"/>
                  </a:lnTo>
                  <a:lnTo>
                    <a:pt x="53647" y="152022"/>
                  </a:lnTo>
                  <a:lnTo>
                    <a:pt x="30949" y="193053"/>
                  </a:lnTo>
                  <a:lnTo>
                    <a:pt x="14098" y="237363"/>
                  </a:lnTo>
                  <a:lnTo>
                    <a:pt x="3610" y="284436"/>
                  </a:lnTo>
                  <a:lnTo>
                    <a:pt x="0" y="333756"/>
                  </a:lnTo>
                  <a:lnTo>
                    <a:pt x="3610" y="383075"/>
                  </a:lnTo>
                  <a:lnTo>
                    <a:pt x="14098" y="430148"/>
                  </a:lnTo>
                  <a:lnTo>
                    <a:pt x="30949" y="474458"/>
                  </a:lnTo>
                  <a:lnTo>
                    <a:pt x="53647" y="515489"/>
                  </a:lnTo>
                  <a:lnTo>
                    <a:pt x="81677" y="552724"/>
                  </a:lnTo>
                  <a:lnTo>
                    <a:pt x="114524" y="585647"/>
                  </a:lnTo>
                  <a:lnTo>
                    <a:pt x="151674" y="613741"/>
                  </a:lnTo>
                  <a:lnTo>
                    <a:pt x="192611" y="636491"/>
                  </a:lnTo>
                  <a:lnTo>
                    <a:pt x="236820" y="653381"/>
                  </a:lnTo>
                  <a:lnTo>
                    <a:pt x="283786" y="663893"/>
                  </a:lnTo>
                  <a:lnTo>
                    <a:pt x="332994" y="667512"/>
                  </a:lnTo>
                  <a:lnTo>
                    <a:pt x="382201" y="663893"/>
                  </a:lnTo>
                  <a:lnTo>
                    <a:pt x="429167" y="653381"/>
                  </a:lnTo>
                  <a:lnTo>
                    <a:pt x="473376" y="636491"/>
                  </a:lnTo>
                  <a:lnTo>
                    <a:pt x="514313" y="613741"/>
                  </a:lnTo>
                  <a:lnTo>
                    <a:pt x="551463" y="585647"/>
                  </a:lnTo>
                  <a:lnTo>
                    <a:pt x="584310" y="552724"/>
                  </a:lnTo>
                  <a:lnTo>
                    <a:pt x="612340" y="515489"/>
                  </a:lnTo>
                  <a:lnTo>
                    <a:pt x="635038" y="474458"/>
                  </a:lnTo>
                  <a:lnTo>
                    <a:pt x="651889" y="430148"/>
                  </a:lnTo>
                  <a:lnTo>
                    <a:pt x="662377" y="383075"/>
                  </a:lnTo>
                  <a:lnTo>
                    <a:pt x="665988" y="333756"/>
                  </a:lnTo>
                  <a:lnTo>
                    <a:pt x="662377" y="284436"/>
                  </a:lnTo>
                  <a:lnTo>
                    <a:pt x="651889" y="237363"/>
                  </a:lnTo>
                  <a:lnTo>
                    <a:pt x="635038" y="193053"/>
                  </a:lnTo>
                  <a:lnTo>
                    <a:pt x="612340" y="152022"/>
                  </a:lnTo>
                  <a:lnTo>
                    <a:pt x="584310" y="114787"/>
                  </a:lnTo>
                  <a:lnTo>
                    <a:pt x="551463" y="81864"/>
                  </a:lnTo>
                  <a:lnTo>
                    <a:pt x="514313" y="53770"/>
                  </a:lnTo>
                  <a:lnTo>
                    <a:pt x="473376" y="31020"/>
                  </a:lnTo>
                  <a:lnTo>
                    <a:pt x="429167" y="14130"/>
                  </a:lnTo>
                  <a:lnTo>
                    <a:pt x="382201" y="3618"/>
                  </a:lnTo>
                  <a:lnTo>
                    <a:pt x="332994" y="0"/>
                  </a:lnTo>
                  <a:close/>
                </a:path>
              </a:pathLst>
            </a:custGeom>
            <a:solidFill>
              <a:srgbClr val="FFFFFF"/>
            </a:solidFill>
            <a:ln>
              <a:solidFill>
                <a:srgbClr val="62B5E5">
                  <a:lumMod val="75000"/>
                </a:srgbClr>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58" name="object 8">
              <a:extLst>
                <a:ext uri="{FF2B5EF4-FFF2-40B4-BE49-F238E27FC236}">
                  <a16:creationId xmlns:a16="http://schemas.microsoft.com/office/drawing/2014/main" id="{1D891FCA-3031-1410-C597-E62665F7E758}"/>
                </a:ext>
              </a:extLst>
            </p:cNvPr>
            <p:cNvSpPr/>
            <p:nvPr/>
          </p:nvSpPr>
          <p:spPr>
            <a:xfrm>
              <a:off x="-824010" y="3026921"/>
              <a:ext cx="666115" cy="668020"/>
            </a:xfrm>
            <a:custGeom>
              <a:avLst/>
              <a:gdLst/>
              <a:ahLst/>
              <a:cxnLst/>
              <a:rect l="l" t="t" r="r" b="b"/>
              <a:pathLst>
                <a:path w="666115" h="668020">
                  <a:moveTo>
                    <a:pt x="0" y="333756"/>
                  </a:moveTo>
                  <a:lnTo>
                    <a:pt x="3610" y="284436"/>
                  </a:lnTo>
                  <a:lnTo>
                    <a:pt x="14098" y="237363"/>
                  </a:lnTo>
                  <a:lnTo>
                    <a:pt x="30949" y="193053"/>
                  </a:lnTo>
                  <a:lnTo>
                    <a:pt x="53647" y="152022"/>
                  </a:lnTo>
                  <a:lnTo>
                    <a:pt x="81677" y="114787"/>
                  </a:lnTo>
                  <a:lnTo>
                    <a:pt x="114524" y="81864"/>
                  </a:lnTo>
                  <a:lnTo>
                    <a:pt x="151674" y="53770"/>
                  </a:lnTo>
                  <a:lnTo>
                    <a:pt x="192611" y="31020"/>
                  </a:lnTo>
                  <a:lnTo>
                    <a:pt x="236820" y="14130"/>
                  </a:lnTo>
                  <a:lnTo>
                    <a:pt x="283786" y="3618"/>
                  </a:lnTo>
                  <a:lnTo>
                    <a:pt x="332994" y="0"/>
                  </a:lnTo>
                  <a:lnTo>
                    <a:pt x="382201" y="3618"/>
                  </a:lnTo>
                  <a:lnTo>
                    <a:pt x="429167" y="14130"/>
                  </a:lnTo>
                  <a:lnTo>
                    <a:pt x="473376" y="31020"/>
                  </a:lnTo>
                  <a:lnTo>
                    <a:pt x="514313" y="53770"/>
                  </a:lnTo>
                  <a:lnTo>
                    <a:pt x="551463" y="81864"/>
                  </a:lnTo>
                  <a:lnTo>
                    <a:pt x="584310" y="114787"/>
                  </a:lnTo>
                  <a:lnTo>
                    <a:pt x="612340" y="152022"/>
                  </a:lnTo>
                  <a:lnTo>
                    <a:pt x="635038" y="193053"/>
                  </a:lnTo>
                  <a:lnTo>
                    <a:pt x="651889" y="237363"/>
                  </a:lnTo>
                  <a:lnTo>
                    <a:pt x="662377" y="284436"/>
                  </a:lnTo>
                  <a:lnTo>
                    <a:pt x="665988" y="333756"/>
                  </a:lnTo>
                  <a:lnTo>
                    <a:pt x="662377" y="383075"/>
                  </a:lnTo>
                  <a:lnTo>
                    <a:pt x="651889" y="430148"/>
                  </a:lnTo>
                  <a:lnTo>
                    <a:pt x="635038" y="474458"/>
                  </a:lnTo>
                  <a:lnTo>
                    <a:pt x="612340" y="515489"/>
                  </a:lnTo>
                  <a:lnTo>
                    <a:pt x="584310" y="552724"/>
                  </a:lnTo>
                  <a:lnTo>
                    <a:pt x="551463" y="585647"/>
                  </a:lnTo>
                  <a:lnTo>
                    <a:pt x="514313" y="613741"/>
                  </a:lnTo>
                  <a:lnTo>
                    <a:pt x="473376" y="636491"/>
                  </a:lnTo>
                  <a:lnTo>
                    <a:pt x="429167" y="653381"/>
                  </a:lnTo>
                  <a:lnTo>
                    <a:pt x="382201" y="663893"/>
                  </a:lnTo>
                  <a:lnTo>
                    <a:pt x="332994" y="667512"/>
                  </a:lnTo>
                  <a:lnTo>
                    <a:pt x="283786" y="663893"/>
                  </a:lnTo>
                  <a:lnTo>
                    <a:pt x="236820" y="653381"/>
                  </a:lnTo>
                  <a:lnTo>
                    <a:pt x="192611" y="636491"/>
                  </a:lnTo>
                  <a:lnTo>
                    <a:pt x="151674" y="613741"/>
                  </a:lnTo>
                  <a:lnTo>
                    <a:pt x="114524" y="585647"/>
                  </a:lnTo>
                  <a:lnTo>
                    <a:pt x="81677" y="552724"/>
                  </a:lnTo>
                  <a:lnTo>
                    <a:pt x="53647" y="515489"/>
                  </a:lnTo>
                  <a:lnTo>
                    <a:pt x="30949" y="474458"/>
                  </a:lnTo>
                  <a:lnTo>
                    <a:pt x="14098" y="430148"/>
                  </a:lnTo>
                  <a:lnTo>
                    <a:pt x="3610" y="383075"/>
                  </a:lnTo>
                  <a:lnTo>
                    <a:pt x="0" y="333756"/>
                  </a:lnTo>
                  <a:close/>
                </a:path>
              </a:pathLst>
            </a:custGeom>
            <a:ln w="19050">
              <a:solidFill>
                <a:srgbClr val="62B5E5">
                  <a:lumMod val="75000"/>
                </a:srgbClr>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59" name="object 9">
              <a:extLst>
                <a:ext uri="{FF2B5EF4-FFF2-40B4-BE49-F238E27FC236}">
                  <a16:creationId xmlns:a16="http://schemas.microsoft.com/office/drawing/2014/main" id="{052C1198-1246-FAC4-3337-6C43B1EA0E40}"/>
                </a:ext>
              </a:extLst>
            </p:cNvPr>
            <p:cNvSpPr/>
            <p:nvPr/>
          </p:nvSpPr>
          <p:spPr>
            <a:xfrm>
              <a:off x="-673327" y="3212088"/>
              <a:ext cx="363855" cy="344805"/>
            </a:xfrm>
            <a:custGeom>
              <a:avLst/>
              <a:gdLst/>
              <a:ahLst/>
              <a:cxnLst/>
              <a:rect l="l" t="t" r="r" b="b"/>
              <a:pathLst>
                <a:path w="363855" h="344805">
                  <a:moveTo>
                    <a:pt x="137927" y="0"/>
                  </a:moveTo>
                  <a:lnTo>
                    <a:pt x="121511" y="3336"/>
                  </a:lnTo>
                  <a:lnTo>
                    <a:pt x="108068" y="12420"/>
                  </a:lnTo>
                  <a:lnTo>
                    <a:pt x="98985" y="25867"/>
                  </a:lnTo>
                  <a:lnTo>
                    <a:pt x="95649" y="42291"/>
                  </a:lnTo>
                  <a:lnTo>
                    <a:pt x="95649" y="187718"/>
                  </a:lnTo>
                  <a:lnTo>
                    <a:pt x="89986" y="176479"/>
                  </a:lnTo>
                  <a:lnTo>
                    <a:pt x="84609" y="165030"/>
                  </a:lnTo>
                  <a:lnTo>
                    <a:pt x="79761" y="154000"/>
                  </a:lnTo>
                  <a:lnTo>
                    <a:pt x="75685" y="144018"/>
                  </a:lnTo>
                  <a:lnTo>
                    <a:pt x="65334" y="130774"/>
                  </a:lnTo>
                  <a:lnTo>
                    <a:pt x="51196" y="122804"/>
                  </a:lnTo>
                  <a:lnTo>
                    <a:pt x="35119" y="120713"/>
                  </a:lnTo>
                  <a:lnTo>
                    <a:pt x="18954" y="125107"/>
                  </a:lnTo>
                  <a:lnTo>
                    <a:pt x="6371" y="136030"/>
                  </a:lnTo>
                  <a:lnTo>
                    <a:pt x="258" y="151158"/>
                  </a:lnTo>
                  <a:lnTo>
                    <a:pt x="0" y="168091"/>
                  </a:lnTo>
                  <a:lnTo>
                    <a:pt x="4984" y="184429"/>
                  </a:lnTo>
                  <a:lnTo>
                    <a:pt x="36637" y="251433"/>
                  </a:lnTo>
                  <a:lnTo>
                    <a:pt x="70915" y="301435"/>
                  </a:lnTo>
                  <a:lnTo>
                    <a:pt x="116553" y="342658"/>
                  </a:lnTo>
                  <a:lnTo>
                    <a:pt x="120668" y="344424"/>
                  </a:lnTo>
                  <a:lnTo>
                    <a:pt x="126650" y="344424"/>
                  </a:lnTo>
                  <a:lnTo>
                    <a:pt x="130523" y="342430"/>
                  </a:lnTo>
                  <a:lnTo>
                    <a:pt x="136162" y="333387"/>
                  </a:lnTo>
                  <a:lnTo>
                    <a:pt x="134524" y="326212"/>
                  </a:lnTo>
                  <a:lnTo>
                    <a:pt x="128999" y="322694"/>
                  </a:lnTo>
                  <a:lnTo>
                    <a:pt x="86448" y="283295"/>
                  </a:lnTo>
                  <a:lnTo>
                    <a:pt x="54410" y="234911"/>
                  </a:lnTo>
                  <a:lnTo>
                    <a:pt x="34153" y="193710"/>
                  </a:lnTo>
                  <a:lnTo>
                    <a:pt x="23059" y="158059"/>
                  </a:lnTo>
                  <a:lnTo>
                    <a:pt x="24958" y="150842"/>
                  </a:lnTo>
                  <a:lnTo>
                    <a:pt x="29533" y="146138"/>
                  </a:lnTo>
                  <a:lnTo>
                    <a:pt x="36721" y="144155"/>
                  </a:lnTo>
                  <a:lnTo>
                    <a:pt x="43812" y="144991"/>
                  </a:lnTo>
                  <a:lnTo>
                    <a:pt x="49959" y="148248"/>
                  </a:lnTo>
                  <a:lnTo>
                    <a:pt x="54310" y="153530"/>
                  </a:lnTo>
                  <a:lnTo>
                    <a:pt x="59680" y="166478"/>
                  </a:lnTo>
                  <a:lnTo>
                    <a:pt x="70474" y="189966"/>
                  </a:lnTo>
                  <a:lnTo>
                    <a:pt x="84550" y="215502"/>
                  </a:lnTo>
                  <a:lnTo>
                    <a:pt x="99764" y="234594"/>
                  </a:lnTo>
                  <a:lnTo>
                    <a:pt x="103282" y="237528"/>
                  </a:lnTo>
                  <a:lnTo>
                    <a:pt x="108095" y="238226"/>
                  </a:lnTo>
                  <a:lnTo>
                    <a:pt x="116553" y="234467"/>
                  </a:lnTo>
                  <a:lnTo>
                    <a:pt x="119144" y="230238"/>
                  </a:lnTo>
                  <a:lnTo>
                    <a:pt x="119144" y="42291"/>
                  </a:lnTo>
                  <a:lnTo>
                    <a:pt x="120625" y="34992"/>
                  </a:lnTo>
                  <a:lnTo>
                    <a:pt x="124659" y="29016"/>
                  </a:lnTo>
                  <a:lnTo>
                    <a:pt x="130631" y="24978"/>
                  </a:lnTo>
                  <a:lnTo>
                    <a:pt x="137927" y="23495"/>
                  </a:lnTo>
                  <a:lnTo>
                    <a:pt x="145225" y="24978"/>
                  </a:lnTo>
                  <a:lnTo>
                    <a:pt x="151202" y="29016"/>
                  </a:lnTo>
                  <a:lnTo>
                    <a:pt x="155240" y="34992"/>
                  </a:lnTo>
                  <a:lnTo>
                    <a:pt x="156723" y="42291"/>
                  </a:lnTo>
                  <a:lnTo>
                    <a:pt x="156723" y="171043"/>
                  </a:lnTo>
                  <a:lnTo>
                    <a:pt x="162006" y="176326"/>
                  </a:lnTo>
                  <a:lnTo>
                    <a:pt x="174922" y="176326"/>
                  </a:lnTo>
                  <a:lnTo>
                    <a:pt x="180206" y="171043"/>
                  </a:lnTo>
                  <a:lnTo>
                    <a:pt x="180206" y="118757"/>
                  </a:lnTo>
                  <a:lnTo>
                    <a:pt x="181689" y="111461"/>
                  </a:lnTo>
                  <a:lnTo>
                    <a:pt x="185727" y="105489"/>
                  </a:lnTo>
                  <a:lnTo>
                    <a:pt x="191703" y="101455"/>
                  </a:lnTo>
                  <a:lnTo>
                    <a:pt x="199002" y="99974"/>
                  </a:lnTo>
                  <a:lnTo>
                    <a:pt x="206298" y="101455"/>
                  </a:lnTo>
                  <a:lnTo>
                    <a:pt x="212270" y="105489"/>
                  </a:lnTo>
                  <a:lnTo>
                    <a:pt x="216304" y="111461"/>
                  </a:lnTo>
                  <a:lnTo>
                    <a:pt x="217785" y="118757"/>
                  </a:lnTo>
                  <a:lnTo>
                    <a:pt x="217785" y="171043"/>
                  </a:lnTo>
                  <a:lnTo>
                    <a:pt x="223068" y="176326"/>
                  </a:lnTo>
                  <a:lnTo>
                    <a:pt x="235997" y="176326"/>
                  </a:lnTo>
                  <a:lnTo>
                    <a:pt x="241280" y="171043"/>
                  </a:lnTo>
                  <a:lnTo>
                    <a:pt x="241280" y="149301"/>
                  </a:lnTo>
                  <a:lnTo>
                    <a:pt x="242763" y="142003"/>
                  </a:lnTo>
                  <a:lnTo>
                    <a:pt x="246800" y="136026"/>
                  </a:lnTo>
                  <a:lnTo>
                    <a:pt x="252772" y="131988"/>
                  </a:lnTo>
                  <a:lnTo>
                    <a:pt x="260063" y="130505"/>
                  </a:lnTo>
                  <a:lnTo>
                    <a:pt x="267361" y="131988"/>
                  </a:lnTo>
                  <a:lnTo>
                    <a:pt x="273338" y="136026"/>
                  </a:lnTo>
                  <a:lnTo>
                    <a:pt x="277376" y="142003"/>
                  </a:lnTo>
                  <a:lnTo>
                    <a:pt x="278859" y="149301"/>
                  </a:lnTo>
                  <a:lnTo>
                    <a:pt x="278859" y="171043"/>
                  </a:lnTo>
                  <a:lnTo>
                    <a:pt x="284142" y="176326"/>
                  </a:lnTo>
                  <a:lnTo>
                    <a:pt x="297058" y="176326"/>
                  </a:lnTo>
                  <a:lnTo>
                    <a:pt x="302341" y="171043"/>
                  </a:lnTo>
                  <a:lnTo>
                    <a:pt x="302341" y="164579"/>
                  </a:lnTo>
                  <a:lnTo>
                    <a:pt x="303825" y="157281"/>
                  </a:lnTo>
                  <a:lnTo>
                    <a:pt x="307863" y="151304"/>
                  </a:lnTo>
                  <a:lnTo>
                    <a:pt x="313839" y="147266"/>
                  </a:lnTo>
                  <a:lnTo>
                    <a:pt x="321137" y="145783"/>
                  </a:lnTo>
                  <a:lnTo>
                    <a:pt x="328436" y="147266"/>
                  </a:lnTo>
                  <a:lnTo>
                    <a:pt x="334412" y="151304"/>
                  </a:lnTo>
                  <a:lnTo>
                    <a:pt x="338450" y="157281"/>
                  </a:lnTo>
                  <a:lnTo>
                    <a:pt x="339933" y="164579"/>
                  </a:lnTo>
                  <a:lnTo>
                    <a:pt x="339933" y="226606"/>
                  </a:lnTo>
                  <a:lnTo>
                    <a:pt x="340091" y="236931"/>
                  </a:lnTo>
                  <a:lnTo>
                    <a:pt x="338035" y="261904"/>
                  </a:lnTo>
                  <a:lnTo>
                    <a:pt x="329968" y="293837"/>
                  </a:lnTo>
                  <a:lnTo>
                    <a:pt x="312095" y="325043"/>
                  </a:lnTo>
                  <a:lnTo>
                    <a:pt x="307866" y="329971"/>
                  </a:lnTo>
                  <a:lnTo>
                    <a:pt x="308450" y="337375"/>
                  </a:lnTo>
                  <a:lnTo>
                    <a:pt x="315727" y="343484"/>
                  </a:lnTo>
                  <a:lnTo>
                    <a:pt x="318432" y="344424"/>
                  </a:lnTo>
                  <a:lnTo>
                    <a:pt x="324427" y="344424"/>
                  </a:lnTo>
                  <a:lnTo>
                    <a:pt x="351441" y="303599"/>
                  </a:lnTo>
                  <a:lnTo>
                    <a:pt x="363636" y="238108"/>
                  </a:lnTo>
                  <a:lnTo>
                    <a:pt x="363416" y="225780"/>
                  </a:lnTo>
                  <a:lnTo>
                    <a:pt x="363416" y="164693"/>
                  </a:lnTo>
                  <a:lnTo>
                    <a:pt x="360080" y="148221"/>
                  </a:lnTo>
                  <a:lnTo>
                    <a:pt x="350997" y="134780"/>
                  </a:lnTo>
                  <a:lnTo>
                    <a:pt x="337554" y="125722"/>
                  </a:lnTo>
                  <a:lnTo>
                    <a:pt x="321137" y="122402"/>
                  </a:lnTo>
                  <a:lnTo>
                    <a:pt x="312324" y="122402"/>
                  </a:lnTo>
                  <a:lnTo>
                    <a:pt x="304107" y="125107"/>
                  </a:lnTo>
                  <a:lnTo>
                    <a:pt x="297300" y="129806"/>
                  </a:lnTo>
                  <a:lnTo>
                    <a:pt x="290787" y="120612"/>
                  </a:lnTo>
                  <a:lnTo>
                    <a:pt x="282115" y="113447"/>
                  </a:lnTo>
                  <a:lnTo>
                    <a:pt x="271727" y="108795"/>
                  </a:lnTo>
                  <a:lnTo>
                    <a:pt x="260063" y="107137"/>
                  </a:lnTo>
                  <a:lnTo>
                    <a:pt x="253015" y="107137"/>
                  </a:lnTo>
                  <a:lnTo>
                    <a:pt x="246449" y="109016"/>
                  </a:lnTo>
                  <a:lnTo>
                    <a:pt x="240569" y="112064"/>
                  </a:lnTo>
                  <a:lnTo>
                    <a:pt x="235642" y="98028"/>
                  </a:lnTo>
                  <a:lnTo>
                    <a:pt x="226434" y="86737"/>
                  </a:lnTo>
                  <a:lnTo>
                    <a:pt x="213901" y="79214"/>
                  </a:lnTo>
                  <a:lnTo>
                    <a:pt x="199002" y="76479"/>
                  </a:lnTo>
                  <a:lnTo>
                    <a:pt x="192182" y="76479"/>
                  </a:lnTo>
                  <a:lnTo>
                    <a:pt x="185844" y="78232"/>
                  </a:lnTo>
                  <a:lnTo>
                    <a:pt x="180206" y="81051"/>
                  </a:lnTo>
                  <a:lnTo>
                    <a:pt x="180206" y="42291"/>
                  </a:lnTo>
                  <a:lnTo>
                    <a:pt x="176870" y="25819"/>
                  </a:lnTo>
                  <a:lnTo>
                    <a:pt x="167787" y="12377"/>
                  </a:lnTo>
                  <a:lnTo>
                    <a:pt x="154343" y="3320"/>
                  </a:lnTo>
                  <a:lnTo>
                    <a:pt x="137927" y="0"/>
                  </a:lnTo>
                  <a:close/>
                </a:path>
              </a:pathLst>
            </a:custGeom>
            <a:solidFill>
              <a:srgbClr val="62B5E5">
                <a:lumMod val="75000"/>
              </a:srgbClr>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pic>
          <p:nvPicPr>
            <p:cNvPr id="60" name="object 10">
              <a:extLst>
                <a:ext uri="{FF2B5EF4-FFF2-40B4-BE49-F238E27FC236}">
                  <a16:creationId xmlns:a16="http://schemas.microsoft.com/office/drawing/2014/main" id="{1BE1153B-5AEF-6A53-2B47-87E035B3E283}"/>
                </a:ext>
              </a:extLst>
            </p:cNvPr>
            <p:cNvPicPr/>
            <p:nvPr/>
          </p:nvPicPr>
          <p:blipFill>
            <a:blip r:embed="rId5" cstate="print">
              <a:duotone>
                <a:prstClr val="black"/>
                <a:srgbClr val="62B5E5">
                  <a:lumMod val="75000"/>
                  <a:tint val="45000"/>
                  <a:satMod val="400000"/>
                </a:srgbClr>
              </a:duotone>
              <a:extLst>
                <a:ext uri="{BEBA8EAE-BF5A-486C-A8C5-ECC9F3942E4B}">
                  <a14:imgProps xmlns:a14="http://schemas.microsoft.com/office/drawing/2010/main">
                    <a14:imgLayer r:embed="rId6">
                      <a14:imgEffect>
                        <a14:saturation sat="66000"/>
                      </a14:imgEffect>
                    </a14:imgLayer>
                  </a14:imgProps>
                </a:ext>
              </a:extLst>
            </a:blip>
            <a:stretch>
              <a:fillRect/>
            </a:stretch>
          </p:blipFill>
          <p:spPr>
            <a:xfrm>
              <a:off x="-638845" y="3151127"/>
              <a:ext cx="207264" cy="161544"/>
            </a:xfrm>
            <a:prstGeom prst="rect">
              <a:avLst/>
            </a:prstGeom>
          </p:spPr>
        </p:pic>
      </p:grpSp>
      <p:sp>
        <p:nvSpPr>
          <p:cNvPr id="61" name="TextBox 60">
            <a:extLst>
              <a:ext uri="{FF2B5EF4-FFF2-40B4-BE49-F238E27FC236}">
                <a16:creationId xmlns:a16="http://schemas.microsoft.com/office/drawing/2014/main" id="{21B4605F-2D60-9F04-87E6-9993450796D4}"/>
              </a:ext>
            </a:extLst>
          </p:cNvPr>
          <p:cNvSpPr txBox="1"/>
          <p:nvPr/>
        </p:nvSpPr>
        <p:spPr>
          <a:xfrm>
            <a:off x="791995" y="3585174"/>
            <a:ext cx="3110593" cy="1600438"/>
          </a:xfrm>
          <a:prstGeom prst="rect">
            <a:avLst/>
          </a:prstGeom>
          <a:noFill/>
        </p:spPr>
        <p:txBody>
          <a:bodyPr wrap="square">
            <a:spAutoFit/>
          </a:bodyPr>
          <a:lstStyle/>
          <a:p>
            <a:pPr>
              <a:defRPr/>
            </a:pPr>
            <a:r>
              <a:rPr lang="en-US" sz="1400" i="1">
                <a:solidFill>
                  <a:prstClr val="black"/>
                </a:solidFill>
                <a:latin typeface="Open Sans" panose="020B0606030504020204" pitchFamily="34" charset="0"/>
                <a:ea typeface="Open Sans" panose="020B0606030504020204" pitchFamily="34" charset="0"/>
                <a:cs typeface="Open Sans" panose="020B0606030504020204" pitchFamily="34" charset="0"/>
              </a:rPr>
              <a:t>“The world is experiencing one of the </a:t>
            </a:r>
            <a:r>
              <a:rPr lang="en-US" sz="1400" b="1" i="1">
                <a:solidFill>
                  <a:prstClr val="black"/>
                </a:solidFill>
                <a:latin typeface="Open Sans" panose="020B0606030504020204" pitchFamily="34" charset="0"/>
                <a:ea typeface="Open Sans" panose="020B0606030504020204" pitchFamily="34" charset="0"/>
                <a:cs typeface="Open Sans" panose="020B0606030504020204" pitchFamily="34" charset="0"/>
              </a:rPr>
              <a:t>most profound technological shifts </a:t>
            </a:r>
            <a:r>
              <a:rPr lang="en-US" sz="1400" i="1">
                <a:solidFill>
                  <a:prstClr val="black"/>
                </a:solidFill>
                <a:latin typeface="Open Sans" panose="020B0606030504020204" pitchFamily="34" charset="0"/>
                <a:ea typeface="Open Sans" panose="020B0606030504020204" pitchFamily="34" charset="0"/>
                <a:cs typeface="Open Sans" panose="020B0606030504020204" pitchFamily="34" charset="0"/>
              </a:rPr>
              <a:t>with the rise of generative AI...as companies connect with their customers in more intelligent, automated, and personalized ways,” </a:t>
            </a:r>
          </a:p>
          <a:p>
            <a:pPr>
              <a:defRPr/>
            </a:pPr>
            <a:r>
              <a:rPr lang="en-US" sz="1400" i="1">
                <a:solidFill>
                  <a:prstClr val="black"/>
                </a:solidFill>
                <a:latin typeface="Open Sans" panose="020B0606030504020204" pitchFamily="34" charset="0"/>
                <a:ea typeface="Open Sans" panose="020B0606030504020204" pitchFamily="34" charset="0"/>
                <a:cs typeface="Open Sans" panose="020B0606030504020204" pitchFamily="34" charset="0"/>
              </a:rPr>
              <a:t>- </a:t>
            </a:r>
            <a:r>
              <a:rPr lang="en-US" sz="1400" b="1" i="1">
                <a:solidFill>
                  <a:prstClr val="black"/>
                </a:solidFill>
                <a:latin typeface="Open Sans" panose="020B0606030504020204" pitchFamily="34" charset="0"/>
                <a:ea typeface="Open Sans" panose="020B0606030504020204" pitchFamily="34" charset="0"/>
                <a:cs typeface="Open Sans" panose="020B0606030504020204" pitchFamily="34" charset="0"/>
              </a:rPr>
              <a:t>Marc Benioff, CEO</a:t>
            </a:r>
            <a:endParaRPr lang="en-US" sz="1400" i="1">
              <a:solidFill>
                <a:prstClr val="black"/>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62" name="Picture 2">
            <a:extLst>
              <a:ext uri="{FF2B5EF4-FFF2-40B4-BE49-F238E27FC236}">
                <a16:creationId xmlns:a16="http://schemas.microsoft.com/office/drawing/2014/main" id="{7DAB223D-C220-078A-5B89-DA807F7A5FB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64981" y="5100375"/>
            <a:ext cx="656583" cy="459342"/>
          </a:xfrm>
          <a:prstGeom prst="rect">
            <a:avLst/>
          </a:prstGeom>
          <a:noFill/>
          <a:extLst>
            <a:ext uri="{909E8E84-426E-40DD-AFC4-6F175D3DCCD1}">
              <a14:hiddenFill xmlns:a14="http://schemas.microsoft.com/office/drawing/2010/main">
                <a:solidFill>
                  <a:srgbClr val="FFFFFF"/>
                </a:solidFill>
              </a14:hiddenFill>
            </a:ext>
          </a:extLst>
        </p:spPr>
      </p:pic>
      <p:sp>
        <p:nvSpPr>
          <p:cNvPr id="65" name="TextBox 64">
            <a:extLst>
              <a:ext uri="{FF2B5EF4-FFF2-40B4-BE49-F238E27FC236}">
                <a16:creationId xmlns:a16="http://schemas.microsoft.com/office/drawing/2014/main" id="{0A534554-D6F9-D9CB-E605-D275B9C97CA4}"/>
              </a:ext>
            </a:extLst>
          </p:cNvPr>
          <p:cNvSpPr txBox="1"/>
          <p:nvPr/>
        </p:nvSpPr>
        <p:spPr>
          <a:xfrm>
            <a:off x="4336519" y="3263716"/>
            <a:ext cx="3696049" cy="52322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Generative AI market to</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 reach </a:t>
            </a:r>
            <a:r>
              <a:rPr kumimoji="0" lang="en-US" sz="1400" b="1" i="1"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$200B by 2032 (CAGR +36.10%)</a:t>
            </a:r>
            <a:r>
              <a:rPr kumimoji="0" lang="en-US" sz="1400" b="0" i="1" u="none" strike="noStrike" kern="1200" cap="none" spc="0" normalizeH="0" baseline="3000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2</a:t>
            </a:r>
            <a:endParaRPr kumimoji="0" lang="en-US" sz="1400" b="1" i="1" u="none" strike="noStrike" kern="1200" cap="none" spc="0" normalizeH="0" baseline="3000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pic>
        <p:nvPicPr>
          <p:cNvPr id="66" name="Picture 65">
            <a:extLst>
              <a:ext uri="{FF2B5EF4-FFF2-40B4-BE49-F238E27FC236}">
                <a16:creationId xmlns:a16="http://schemas.microsoft.com/office/drawing/2014/main" id="{9FA8A0D2-074A-81F6-9E85-2CB68BF6D88F}"/>
              </a:ext>
            </a:extLst>
          </p:cNvPr>
          <p:cNvPicPr>
            <a:picLocks noChangeAspect="1"/>
          </p:cNvPicPr>
          <p:nvPr/>
        </p:nvPicPr>
        <p:blipFill>
          <a:blip r:embed="rId8"/>
          <a:stretch>
            <a:fillRect/>
          </a:stretch>
        </p:blipFill>
        <p:spPr>
          <a:xfrm>
            <a:off x="4568968" y="4182342"/>
            <a:ext cx="3123807" cy="1147704"/>
          </a:xfrm>
          <a:prstGeom prst="rect">
            <a:avLst/>
          </a:prstGeom>
        </p:spPr>
      </p:pic>
      <p:sp>
        <p:nvSpPr>
          <p:cNvPr id="67" name="TextBox 66">
            <a:extLst>
              <a:ext uri="{FF2B5EF4-FFF2-40B4-BE49-F238E27FC236}">
                <a16:creationId xmlns:a16="http://schemas.microsoft.com/office/drawing/2014/main" id="{D14A4157-EAFC-3C2E-1876-F514CAC49CD8}"/>
              </a:ext>
            </a:extLst>
          </p:cNvPr>
          <p:cNvSpPr txBox="1"/>
          <p:nvPr/>
        </p:nvSpPr>
        <p:spPr>
          <a:xfrm>
            <a:off x="8422701" y="3438486"/>
            <a:ext cx="3375719" cy="2246769"/>
          </a:xfrm>
          <a:prstGeom prst="rect">
            <a:avLst/>
          </a:prstGeom>
          <a:noFill/>
        </p:spPr>
        <p:txBody>
          <a:bodyPr wrap="square" rtlCol="0">
            <a:spAutoFit/>
          </a:bodyPr>
          <a:lstStyle/>
          <a:p>
            <a:r>
              <a:rPr lang="en-US" sz="1400" b="1" i="1">
                <a:latin typeface="Open Sans" panose="020B0606030504020204" pitchFamily="34" charset="0"/>
                <a:ea typeface="Open Sans" panose="020B0606030504020204" pitchFamily="34" charset="0"/>
                <a:cs typeface="Open Sans" panose="020B0606030504020204" pitchFamily="34" charset="0"/>
              </a:rPr>
              <a:t>6 of the top 20 occupations that will be impacted are relevant to Deloitte, including:</a:t>
            </a:r>
          </a:p>
          <a:p>
            <a:pPr marL="171450" indent="-171450">
              <a:buFont typeface="Arial" panose="020B0604020202020204" pitchFamily="34" charset="0"/>
              <a:buChar char="•"/>
            </a:pPr>
            <a:r>
              <a:rPr lang="en-US" sz="1400">
                <a:latin typeface="Open Sans" panose="020B0606030504020204" pitchFamily="34" charset="0"/>
                <a:ea typeface="Open Sans" panose="020B0606030504020204" pitchFamily="34" charset="0"/>
                <a:cs typeface="Open Sans" panose="020B0606030504020204" pitchFamily="34" charset="0"/>
              </a:rPr>
              <a:t>Financial Managers</a:t>
            </a:r>
          </a:p>
          <a:p>
            <a:pPr marL="171450" indent="-171450">
              <a:buFont typeface="Arial" panose="020B0604020202020204" pitchFamily="34" charset="0"/>
              <a:buChar char="•"/>
            </a:pPr>
            <a:r>
              <a:rPr lang="en-US" sz="1400">
                <a:latin typeface="Open Sans" panose="020B0606030504020204" pitchFamily="34" charset="0"/>
                <a:ea typeface="Open Sans" panose="020B0606030504020204" pitchFamily="34" charset="0"/>
                <a:cs typeface="Open Sans" panose="020B0606030504020204" pitchFamily="34" charset="0"/>
              </a:rPr>
              <a:t>Actuaries</a:t>
            </a:r>
          </a:p>
          <a:p>
            <a:pPr marL="171450" indent="-171450">
              <a:buFont typeface="Arial" panose="020B0604020202020204" pitchFamily="34" charset="0"/>
              <a:buChar char="•"/>
            </a:pPr>
            <a:r>
              <a:rPr lang="en-US" sz="1400">
                <a:latin typeface="Open Sans" panose="020B0606030504020204" pitchFamily="34" charset="0"/>
                <a:ea typeface="Open Sans" panose="020B0606030504020204" pitchFamily="34" charset="0"/>
                <a:cs typeface="Open Sans" panose="020B0606030504020204" pitchFamily="34" charset="0"/>
              </a:rPr>
              <a:t>Management Analysts</a:t>
            </a:r>
          </a:p>
          <a:p>
            <a:pPr marL="171450" indent="-171450">
              <a:buFont typeface="Arial" panose="020B0604020202020204" pitchFamily="34" charset="0"/>
              <a:buChar char="•"/>
            </a:pPr>
            <a:r>
              <a:rPr lang="en-US" sz="1400">
                <a:latin typeface="Open Sans" panose="020B0606030504020204" pitchFamily="34" charset="0"/>
                <a:ea typeface="Open Sans" panose="020B0606030504020204" pitchFamily="34" charset="0"/>
                <a:cs typeface="Open Sans" panose="020B0606030504020204" pitchFamily="34" charset="0"/>
              </a:rPr>
              <a:t>Budget Analysts</a:t>
            </a:r>
          </a:p>
          <a:p>
            <a:pPr marL="171450" indent="-171450">
              <a:buFont typeface="Arial" panose="020B0604020202020204" pitchFamily="34" charset="0"/>
              <a:buChar char="•"/>
            </a:pPr>
            <a:r>
              <a:rPr lang="en-US" sz="1400">
                <a:latin typeface="Open Sans" panose="020B0606030504020204" pitchFamily="34" charset="0"/>
                <a:ea typeface="Open Sans" panose="020B0606030504020204" pitchFamily="34" charset="0"/>
                <a:cs typeface="Open Sans" panose="020B0606030504020204" pitchFamily="34" charset="0"/>
              </a:rPr>
              <a:t>Accountants and Auditors</a:t>
            </a:r>
          </a:p>
          <a:p>
            <a:pPr marL="171450" indent="-171450">
              <a:buFont typeface="Arial" panose="020B0604020202020204" pitchFamily="34" charset="0"/>
              <a:buChar char="•"/>
            </a:pPr>
            <a:r>
              <a:rPr lang="en-US" sz="1400">
                <a:latin typeface="Open Sans" panose="020B0606030504020204" pitchFamily="34" charset="0"/>
                <a:ea typeface="Open Sans" panose="020B0606030504020204" pitchFamily="34" charset="0"/>
                <a:cs typeface="Open Sans" panose="020B0606030504020204" pitchFamily="34" charset="0"/>
              </a:rPr>
              <a:t>Compensation, Benefits, and Job Analysis Specialists</a:t>
            </a:r>
          </a:p>
        </p:txBody>
      </p:sp>
      <p:sp>
        <p:nvSpPr>
          <p:cNvPr id="68" name="TextBox 67">
            <a:extLst>
              <a:ext uri="{FF2B5EF4-FFF2-40B4-BE49-F238E27FC236}">
                <a16:creationId xmlns:a16="http://schemas.microsoft.com/office/drawing/2014/main" id="{C9914EC6-BE7D-788A-ED34-2A718EB6D186}"/>
              </a:ext>
            </a:extLst>
          </p:cNvPr>
          <p:cNvSpPr txBox="1"/>
          <p:nvPr/>
        </p:nvSpPr>
        <p:spPr>
          <a:xfrm>
            <a:off x="4142643" y="6258411"/>
            <a:ext cx="7779849" cy="584775"/>
          </a:xfrm>
          <a:prstGeom prst="rect">
            <a:avLst/>
          </a:prstGeom>
          <a:solidFill>
            <a:srgbClr val="F0F6F8"/>
          </a:solidFill>
        </p:spPr>
        <p:txBody>
          <a:bodyPr wrap="square">
            <a:spAutoFit/>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800" b="0" i="0" u="none" strike="noStrike" kern="1200" cap="none" spc="0" normalizeH="0" baseline="30000" noProof="0">
                <a:ln>
                  <a:noFill/>
                </a:ln>
                <a:solidFill>
                  <a:prstClr val="white">
                    <a:lumMod val="75000"/>
                  </a:prstClr>
                </a:solidFill>
                <a:effectLst/>
                <a:uLnTx/>
                <a:uFillTx/>
                <a:latin typeface="Open Sans" panose="020B0606030504020204" pitchFamily="34" charset="0"/>
                <a:ea typeface="Open Sans" panose="020B0606030504020204" pitchFamily="34" charset="0"/>
                <a:cs typeface="Open Sans" panose="020B0606030504020204" pitchFamily="34" charset="0"/>
              </a:rPr>
              <a:t>1</a:t>
            </a:r>
            <a:r>
              <a:rPr kumimoji="0" lang="en-US" sz="800" b="0" i="0" u="none" strike="noStrike" kern="1200" cap="none" spc="0" normalizeH="0" baseline="0" noProof="0">
                <a:ln>
                  <a:noFill/>
                </a:ln>
                <a:solidFill>
                  <a:prstClr val="white">
                    <a:lumMod val="75000"/>
                  </a:prstClr>
                </a:solidFill>
                <a:effectLst/>
                <a:uLnTx/>
                <a:uFillTx/>
                <a:latin typeface="Open Sans" panose="020B0606030504020204" pitchFamily="34" charset="0"/>
                <a:ea typeface="Open Sans" panose="020B0606030504020204" pitchFamily="34" charset="0"/>
                <a:cs typeface="Open Sans" panose="020B0606030504020204" pitchFamily="34" charset="0"/>
              </a:rPr>
              <a:t> Statista Digital Market Outlook - Segment Report (Digital Advertising Report 2022 - Search Advertising); Digital Content Market Size, Share, Growth &amp; Trends Analysis Report By Type, Application, and Segment Forecasts, 2021 to 2027; Application Development Software Global Market Report 2023</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800" baseline="30000">
                <a:solidFill>
                  <a:prstClr val="white">
                    <a:lumMod val="75000"/>
                  </a:prstClr>
                </a:solidFill>
                <a:latin typeface="Open Sans" panose="020B0606030504020204" pitchFamily="34" charset="0"/>
                <a:ea typeface="Open Sans" panose="020B0606030504020204" pitchFamily="34" charset="0"/>
                <a:cs typeface="Open Sans" panose="020B0606030504020204" pitchFamily="34" charset="0"/>
              </a:rPr>
              <a:t>2 </a:t>
            </a:r>
            <a:r>
              <a:rPr lang="en-US" sz="800">
                <a:solidFill>
                  <a:prstClr val="white">
                    <a:lumMod val="75000"/>
                  </a:prstClr>
                </a:solidFill>
                <a:latin typeface="Open Sans" panose="020B0606030504020204" pitchFamily="34" charset="0"/>
                <a:ea typeface="Open Sans" panose="020B0606030504020204" pitchFamily="34" charset="0"/>
                <a:cs typeface="Open Sans" panose="020B0606030504020204" pitchFamily="34" charset="0"/>
              </a:rPr>
              <a:t>Newswire,</a:t>
            </a:r>
            <a:r>
              <a:rPr lang="it-IT" sz="800">
                <a:solidFill>
                  <a:prstClr val="white">
                    <a:lumMod val="75000"/>
                  </a:prstClr>
                </a:solidFill>
                <a:latin typeface="Open Sans" panose="020B0606030504020204" pitchFamily="34" charset="0"/>
                <a:ea typeface="Open Sans" panose="020B0606030504020204" pitchFamily="34" charset="0"/>
                <a:cs typeface="Open Sans" panose="020B0606030504020204" pitchFamily="34" charset="0"/>
              </a:rPr>
              <a:t> Generative AI Global Market Report 2023</a:t>
            </a:r>
            <a:endParaRPr lang="en-US" sz="800">
              <a:solidFill>
                <a:prstClr val="white">
                  <a:lumMod val="75000"/>
                </a:prstClr>
              </a:solidFill>
              <a:latin typeface="Open Sans" panose="020B0606030504020204" pitchFamily="34" charset="0"/>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800" baseline="30000">
                <a:solidFill>
                  <a:prstClr val="white">
                    <a:lumMod val="75000"/>
                  </a:prstClr>
                </a:solidFill>
                <a:latin typeface="Open Sans" panose="020B0606030504020204" pitchFamily="34" charset="0"/>
                <a:ea typeface="Open Sans" panose="020B0606030504020204" pitchFamily="34" charset="0"/>
                <a:cs typeface="Open Sans" panose="020B0606030504020204" pitchFamily="34" charset="0"/>
              </a:rPr>
              <a:t>3</a:t>
            </a:r>
            <a:r>
              <a:rPr kumimoji="0" lang="en-US" sz="800" b="0" i="0" u="none" strike="noStrike" kern="1200" cap="none" spc="0" normalizeH="0" baseline="0" noProof="0">
                <a:ln>
                  <a:noFill/>
                </a:ln>
                <a:solidFill>
                  <a:prstClr val="white">
                    <a:lumMod val="75000"/>
                  </a:prstClr>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US" sz="800" b="0" i="0" u="none" strike="noStrike" kern="1200" cap="none" spc="0" normalizeH="0" baseline="0" noProof="0" err="1">
                <a:ln>
                  <a:noFill/>
                </a:ln>
                <a:solidFill>
                  <a:prstClr val="white">
                    <a:lumMod val="75000"/>
                  </a:prstClr>
                </a:solidFill>
                <a:effectLst/>
                <a:uLnTx/>
                <a:uFillTx/>
                <a:latin typeface="Open Sans" panose="020B0606030504020204" pitchFamily="34" charset="0"/>
                <a:ea typeface="Open Sans" panose="020B0606030504020204" pitchFamily="34" charset="0"/>
                <a:cs typeface="Open Sans" panose="020B0606030504020204" pitchFamily="34" charset="0"/>
              </a:rPr>
              <a:t>Felten</a:t>
            </a:r>
            <a:r>
              <a:rPr kumimoji="0" lang="en-US" sz="800" b="0" i="0" u="none" strike="noStrike" kern="1200" cap="none" spc="0" normalizeH="0" baseline="0" noProof="0">
                <a:ln>
                  <a:noFill/>
                </a:ln>
                <a:solidFill>
                  <a:prstClr val="white">
                    <a:lumMod val="75000"/>
                  </a:prstClr>
                </a:solidFill>
                <a:effectLst/>
                <a:uLnTx/>
                <a:uFillTx/>
                <a:latin typeface="Open Sans" panose="020B0606030504020204" pitchFamily="34" charset="0"/>
                <a:ea typeface="Open Sans" panose="020B0606030504020204" pitchFamily="34" charset="0"/>
                <a:cs typeface="Open Sans" panose="020B0606030504020204" pitchFamily="34" charset="0"/>
              </a:rPr>
              <a:t>, Edward W. and Raj, Manav and Seamans, Robert, How will Language Modelers like </a:t>
            </a:r>
            <a:r>
              <a:rPr kumimoji="0" lang="en-US" sz="800" b="0" i="0" u="none" strike="noStrike" kern="1200" cap="none" spc="0" normalizeH="0" baseline="0" noProof="0" err="1">
                <a:ln>
                  <a:noFill/>
                </a:ln>
                <a:solidFill>
                  <a:prstClr val="white">
                    <a:lumMod val="75000"/>
                  </a:prstClr>
                </a:solidFill>
                <a:effectLst/>
                <a:uLnTx/>
                <a:uFillTx/>
                <a:latin typeface="Open Sans" panose="020B0606030504020204" pitchFamily="34" charset="0"/>
                <a:ea typeface="Open Sans" panose="020B0606030504020204" pitchFamily="34" charset="0"/>
                <a:cs typeface="Open Sans" panose="020B0606030504020204" pitchFamily="34" charset="0"/>
              </a:rPr>
              <a:t>ChatGPT</a:t>
            </a:r>
            <a:r>
              <a:rPr kumimoji="0" lang="en-US" sz="800" b="0" i="0" u="none" strike="noStrike" kern="1200" cap="none" spc="0" normalizeH="0" baseline="0" noProof="0">
                <a:ln>
                  <a:noFill/>
                </a:ln>
                <a:solidFill>
                  <a:prstClr val="white">
                    <a:lumMod val="75000"/>
                  </a:prstClr>
                </a:solidFill>
                <a:effectLst/>
                <a:uLnTx/>
                <a:uFillTx/>
                <a:latin typeface="Open Sans" panose="020B0606030504020204" pitchFamily="34" charset="0"/>
                <a:ea typeface="Open Sans" panose="020B0606030504020204" pitchFamily="34" charset="0"/>
                <a:cs typeface="Open Sans" panose="020B0606030504020204" pitchFamily="34" charset="0"/>
              </a:rPr>
              <a:t> Affect Occupations and Industries? </a:t>
            </a:r>
          </a:p>
        </p:txBody>
      </p:sp>
    </p:spTree>
    <p:extLst>
      <p:ext uri="{BB962C8B-B14F-4D97-AF65-F5344CB8AC3E}">
        <p14:creationId xmlns:p14="http://schemas.microsoft.com/office/powerpoint/2010/main" val="28738723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Isosceles Triangle 48">
            <a:extLst>
              <a:ext uri="{FF2B5EF4-FFF2-40B4-BE49-F238E27FC236}">
                <a16:creationId xmlns:a16="http://schemas.microsoft.com/office/drawing/2014/main" id="{7A4692EF-700C-4FA7-9870-45F421ACA51C}"/>
              </a:ext>
            </a:extLst>
          </p:cNvPr>
          <p:cNvSpPr/>
          <p:nvPr/>
        </p:nvSpPr>
        <p:spPr bwMode="gray">
          <a:xfrm flipV="1">
            <a:off x="6164498" y="3760852"/>
            <a:ext cx="5045601" cy="2254827"/>
          </a:xfrm>
          <a:prstGeom prst="triangle">
            <a:avLst/>
          </a:prstGeom>
          <a:gradFill>
            <a:gsLst>
              <a:gs pos="13000">
                <a:srgbClr val="D1E7F1"/>
              </a:gs>
              <a:gs pos="100000">
                <a:schemeClr val="bg1"/>
              </a:gs>
            </a:gsLst>
            <a:lin ang="5400000" scaled="1"/>
          </a:gra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50" name="Isosceles Triangle 49">
            <a:extLst>
              <a:ext uri="{FF2B5EF4-FFF2-40B4-BE49-F238E27FC236}">
                <a16:creationId xmlns:a16="http://schemas.microsoft.com/office/drawing/2014/main" id="{EACEA06A-F7FA-4CF7-A5DD-DCB06AEEDF92}"/>
              </a:ext>
            </a:extLst>
          </p:cNvPr>
          <p:cNvSpPr/>
          <p:nvPr/>
        </p:nvSpPr>
        <p:spPr bwMode="gray">
          <a:xfrm flipV="1">
            <a:off x="1050398" y="3760852"/>
            <a:ext cx="5045601" cy="2254827"/>
          </a:xfrm>
          <a:prstGeom prst="triangle">
            <a:avLst/>
          </a:prstGeom>
          <a:gradFill>
            <a:gsLst>
              <a:gs pos="13000">
                <a:srgbClr val="D1E7F1"/>
              </a:gs>
              <a:gs pos="100000">
                <a:schemeClr val="bg1"/>
              </a:gs>
            </a:gsLst>
            <a:lin ang="5400000" scaled="1"/>
          </a:gra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47" name="Isosceles Triangle 46">
            <a:extLst>
              <a:ext uri="{FF2B5EF4-FFF2-40B4-BE49-F238E27FC236}">
                <a16:creationId xmlns:a16="http://schemas.microsoft.com/office/drawing/2014/main" id="{67C30C41-4676-4C68-B1C4-E34F987BC0F6}"/>
              </a:ext>
            </a:extLst>
          </p:cNvPr>
          <p:cNvSpPr/>
          <p:nvPr/>
        </p:nvSpPr>
        <p:spPr bwMode="gray">
          <a:xfrm>
            <a:off x="6164498" y="1169885"/>
            <a:ext cx="5045601" cy="2254827"/>
          </a:xfrm>
          <a:prstGeom prst="triangle">
            <a:avLst/>
          </a:prstGeom>
          <a:gradFill>
            <a:gsLst>
              <a:gs pos="13000">
                <a:srgbClr val="D1E7F1"/>
              </a:gs>
              <a:gs pos="100000">
                <a:schemeClr val="bg1"/>
              </a:gs>
            </a:gsLst>
            <a:lin ang="5400000" scaled="1"/>
          </a:gra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46" name="Isosceles Triangle 45">
            <a:extLst>
              <a:ext uri="{FF2B5EF4-FFF2-40B4-BE49-F238E27FC236}">
                <a16:creationId xmlns:a16="http://schemas.microsoft.com/office/drawing/2014/main" id="{479DFF15-2B36-45BD-B0DD-B1E80F23301B}"/>
              </a:ext>
            </a:extLst>
          </p:cNvPr>
          <p:cNvSpPr/>
          <p:nvPr/>
        </p:nvSpPr>
        <p:spPr bwMode="gray">
          <a:xfrm>
            <a:off x="1050398" y="1169885"/>
            <a:ext cx="5045601" cy="2254827"/>
          </a:xfrm>
          <a:prstGeom prst="triangle">
            <a:avLst/>
          </a:prstGeom>
          <a:gradFill>
            <a:gsLst>
              <a:gs pos="13000">
                <a:srgbClr val="D1E7F1"/>
              </a:gs>
              <a:gs pos="100000">
                <a:schemeClr val="bg1"/>
              </a:gs>
            </a:gsLst>
            <a:lin ang="5400000" scaled="1"/>
          </a:gra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6" name="Rectangle 5">
            <a:extLst>
              <a:ext uri="{FF2B5EF4-FFF2-40B4-BE49-F238E27FC236}">
                <a16:creationId xmlns:a16="http://schemas.microsoft.com/office/drawing/2014/main" id="{D33889EA-D35A-6222-05B8-31249F6E5B48}"/>
              </a:ext>
            </a:extLst>
          </p:cNvPr>
          <p:cNvSpPr>
            <a:spLocks noChangeArrowheads="1"/>
          </p:cNvSpPr>
          <p:nvPr/>
        </p:nvSpPr>
        <p:spPr bwMode="auto">
          <a:xfrm>
            <a:off x="1050399" y="3756565"/>
            <a:ext cx="3108960" cy="640080"/>
          </a:xfrm>
          <a:prstGeom prst="rect">
            <a:avLst/>
          </a:prstGeom>
          <a:solidFill>
            <a:srgbClr val="0D8390"/>
          </a:solidFill>
          <a:ln w="19050" algn="ctr">
            <a:noFill/>
            <a:miter lim="800000"/>
            <a:headEnd/>
            <a:tailEnd/>
          </a:ln>
        </p:spPr>
        <p:txBody>
          <a:bodyPr wrap="square" lIns="88900" tIns="88900" rIns="88900" bIns="88900" rtlCol="0" anchor="ctr"/>
          <a:lstStyle/>
          <a:p>
            <a:pPr marL="514350">
              <a:lnSpc>
                <a:spcPct val="106000"/>
              </a:lnSpc>
            </a:pPr>
            <a:r>
              <a:rPr lang="en-US" altLang="ja-JP" sz="1600" b="1">
                <a:solidFill>
                  <a:schemeClr val="bg1"/>
                </a:solidFill>
                <a:latin typeface="Open Sans" panose="020B0606030504020204" pitchFamily="34" charset="0"/>
                <a:ea typeface="Open Sans" panose="020B0606030504020204" pitchFamily="34" charset="0"/>
                <a:cs typeface="Open Sans" panose="020B0606030504020204" pitchFamily="34" charset="0"/>
              </a:rPr>
              <a:t>AI-Power to the Masses</a:t>
            </a:r>
          </a:p>
        </p:txBody>
      </p:sp>
      <p:sp>
        <p:nvSpPr>
          <p:cNvPr id="7" name="Rectangle 6">
            <a:extLst>
              <a:ext uri="{FF2B5EF4-FFF2-40B4-BE49-F238E27FC236}">
                <a16:creationId xmlns:a16="http://schemas.microsoft.com/office/drawing/2014/main" id="{2593ADCA-2F2B-40C7-8D93-7290F70ED98B}"/>
              </a:ext>
            </a:extLst>
          </p:cNvPr>
          <p:cNvSpPr>
            <a:spLocks noChangeArrowheads="1"/>
          </p:cNvSpPr>
          <p:nvPr/>
        </p:nvSpPr>
        <p:spPr bwMode="auto">
          <a:xfrm>
            <a:off x="8032641" y="1169885"/>
            <a:ext cx="3108960" cy="648523"/>
          </a:xfrm>
          <a:prstGeom prst="rect">
            <a:avLst/>
          </a:prstGeom>
          <a:solidFill>
            <a:srgbClr val="0D8390"/>
          </a:solidFill>
          <a:ln w="19050" algn="ctr">
            <a:noFill/>
            <a:miter lim="800000"/>
            <a:headEnd/>
            <a:tailEnd/>
          </a:ln>
        </p:spPr>
        <p:txBody>
          <a:bodyPr wrap="square" lIns="88900" tIns="88900" rIns="88900" bIns="88900" rtlCol="0" anchor="ctr"/>
          <a:lstStyle/>
          <a:p>
            <a:pPr marL="514350">
              <a:lnSpc>
                <a:spcPct val="106000"/>
              </a:lnSpc>
            </a:pPr>
            <a:r>
              <a:rPr lang="en-US" altLang="ja-JP" sz="1600" b="1">
                <a:solidFill>
                  <a:schemeClr val="bg1"/>
                </a:solidFill>
                <a:latin typeface="Open Sans" panose="020B0606030504020204" pitchFamily="34" charset="0"/>
                <a:ea typeface="Open Sans" panose="020B0606030504020204" pitchFamily="34" charset="0"/>
                <a:cs typeface="Open Sans" panose="020B0606030504020204" pitchFamily="34" charset="0"/>
              </a:rPr>
              <a:t>Intelligent Assistants for Everyone</a:t>
            </a:r>
          </a:p>
        </p:txBody>
      </p:sp>
      <p:sp>
        <p:nvSpPr>
          <p:cNvPr id="11" name="Rectangle 10">
            <a:extLst>
              <a:ext uri="{FF2B5EF4-FFF2-40B4-BE49-F238E27FC236}">
                <a16:creationId xmlns:a16="http://schemas.microsoft.com/office/drawing/2014/main" id="{2D3C2D55-FB48-EB43-D3D9-F61487548CB0}"/>
              </a:ext>
            </a:extLst>
          </p:cNvPr>
          <p:cNvSpPr>
            <a:spLocks noChangeArrowheads="1"/>
          </p:cNvSpPr>
          <p:nvPr/>
        </p:nvSpPr>
        <p:spPr bwMode="auto">
          <a:xfrm>
            <a:off x="1050399" y="1174173"/>
            <a:ext cx="3108960" cy="640080"/>
          </a:xfrm>
          <a:prstGeom prst="rect">
            <a:avLst/>
          </a:prstGeom>
          <a:solidFill>
            <a:srgbClr val="0D8390"/>
          </a:solidFill>
          <a:ln w="19050" algn="ctr">
            <a:noFill/>
            <a:miter lim="800000"/>
            <a:headEnd/>
            <a:tailEnd/>
          </a:ln>
        </p:spPr>
        <p:txBody>
          <a:bodyPr wrap="square" lIns="88900" tIns="88900" rIns="88900" bIns="88900" rtlCol="0" anchor="ctr"/>
          <a:lstStyle/>
          <a:p>
            <a:pPr marL="514350">
              <a:lnSpc>
                <a:spcPct val="106000"/>
              </a:lnSpc>
            </a:pPr>
            <a:r>
              <a:rPr lang="en-US" altLang="ja-JP" sz="1600" b="1">
                <a:solidFill>
                  <a:schemeClr val="bg1"/>
                </a:solidFill>
                <a:latin typeface="Open Sans" panose="020B0606030504020204" pitchFamily="34" charset="0"/>
                <a:ea typeface="Open Sans" panose="020B0606030504020204" pitchFamily="34" charset="0"/>
                <a:cs typeface="Open Sans" panose="020B0606030504020204" pitchFamily="34" charset="0"/>
              </a:rPr>
              <a:t>Everyone is a Creator</a:t>
            </a:r>
          </a:p>
        </p:txBody>
      </p:sp>
      <p:sp>
        <p:nvSpPr>
          <p:cNvPr id="12" name="Oval 11">
            <a:extLst>
              <a:ext uri="{FF2B5EF4-FFF2-40B4-BE49-F238E27FC236}">
                <a16:creationId xmlns:a16="http://schemas.microsoft.com/office/drawing/2014/main" id="{9E5B8A84-B238-A64C-DF90-20A88DEFDB71}"/>
              </a:ext>
            </a:extLst>
          </p:cNvPr>
          <p:cNvSpPr>
            <a:spLocks noChangeAspect="1" noChangeArrowheads="1"/>
          </p:cNvSpPr>
          <p:nvPr/>
        </p:nvSpPr>
        <p:spPr bwMode="auto">
          <a:xfrm>
            <a:off x="6009356" y="3071316"/>
            <a:ext cx="201613" cy="204788"/>
          </a:xfrm>
          <a:prstGeom prst="ellipse">
            <a:avLst/>
          </a:prstGeom>
          <a:solidFill>
            <a:schemeClr val="accent3"/>
          </a:solidFill>
          <a:ln w="12700">
            <a:solidFill>
              <a:schemeClr val="bg1">
                <a:lumMod val="95000"/>
              </a:schemeClr>
            </a:solidFill>
            <a:round/>
            <a:headEnd/>
            <a:tailEnd/>
          </a:ln>
        </p:spPr>
        <p:txBody>
          <a:bodyPr wrap="square" lIns="36000" tIns="36000" rIns="36000" bIns="36000" anchor="ctr"/>
          <a:lstStyle/>
          <a:p>
            <a:pPr algn="ctr">
              <a:spcBef>
                <a:spcPct val="0"/>
              </a:spcBef>
            </a:pPr>
            <a:r>
              <a:rPr lang="en-US" altLang="ja-JP" sz="1400" b="1">
                <a:solidFill>
                  <a:schemeClr val="tx2"/>
                </a:solidFill>
                <a:latin typeface="Open Sans" panose="020B0606030504020204" pitchFamily="34" charset="0"/>
                <a:ea typeface="Open Sans" panose="020B0606030504020204" pitchFamily="34" charset="0"/>
                <a:cs typeface="Open Sans" panose="020B0606030504020204" pitchFamily="34" charset="0"/>
              </a:rPr>
              <a:t>Text</a:t>
            </a:r>
          </a:p>
        </p:txBody>
      </p:sp>
      <p:sp>
        <p:nvSpPr>
          <p:cNvPr id="16" name="Rectangle 15">
            <a:extLst>
              <a:ext uri="{FF2B5EF4-FFF2-40B4-BE49-F238E27FC236}">
                <a16:creationId xmlns:a16="http://schemas.microsoft.com/office/drawing/2014/main" id="{16F2FA89-EFD5-3A66-B32E-B420D3B73A38}"/>
              </a:ext>
            </a:extLst>
          </p:cNvPr>
          <p:cNvSpPr>
            <a:spLocks noChangeArrowheads="1"/>
          </p:cNvSpPr>
          <p:nvPr/>
        </p:nvSpPr>
        <p:spPr bwMode="auto">
          <a:xfrm>
            <a:off x="8032641" y="3756565"/>
            <a:ext cx="3108960" cy="640080"/>
          </a:xfrm>
          <a:prstGeom prst="rect">
            <a:avLst/>
          </a:prstGeom>
          <a:solidFill>
            <a:srgbClr val="0D8390"/>
          </a:solidFill>
          <a:ln w="19050" algn="ctr">
            <a:noFill/>
            <a:miter lim="800000"/>
            <a:headEnd/>
            <a:tailEnd/>
          </a:ln>
        </p:spPr>
        <p:txBody>
          <a:bodyPr wrap="square" lIns="88900" tIns="88900" rIns="88900" bIns="88900" rtlCol="0" anchor="ctr"/>
          <a:lstStyle/>
          <a:p>
            <a:pPr marL="514350">
              <a:lnSpc>
                <a:spcPct val="106000"/>
              </a:lnSpc>
            </a:pPr>
            <a:r>
              <a:rPr lang="en-US" altLang="ja-JP" sz="1600" b="1">
                <a:solidFill>
                  <a:schemeClr val="bg1"/>
                </a:solidFill>
                <a:latin typeface="Open Sans" panose="020B0606030504020204" pitchFamily="34" charset="0"/>
                <a:ea typeface="Open Sans" panose="020B0606030504020204" pitchFamily="34" charset="0"/>
                <a:cs typeface="Open Sans" panose="020B0606030504020204" pitchFamily="34" charset="0"/>
              </a:rPr>
              <a:t>Self-Programming Machines</a:t>
            </a:r>
          </a:p>
        </p:txBody>
      </p:sp>
      <p:pic>
        <p:nvPicPr>
          <p:cNvPr id="22" name="object 6">
            <a:extLst>
              <a:ext uri="{FF2B5EF4-FFF2-40B4-BE49-F238E27FC236}">
                <a16:creationId xmlns:a16="http://schemas.microsoft.com/office/drawing/2014/main" id="{3AD8225B-1755-4579-81C8-A0B43870A3B1}"/>
              </a:ext>
            </a:extLst>
          </p:cNvPr>
          <p:cNvPicPr/>
          <p:nvPr/>
        </p:nvPicPr>
        <p:blipFill>
          <a:blip r:embed="rId3" cstate="print">
            <a:duotone>
              <a:prstClr val="black"/>
              <a:schemeClr val="accent5">
                <a:tint val="45000"/>
                <a:satMod val="400000"/>
              </a:schemeClr>
            </a:duotone>
            <a:extLst>
              <a:ext uri="{BEBA8EAE-BF5A-486C-A8C5-ECC9F3942E4B}">
                <a14:imgProps xmlns:a14="http://schemas.microsoft.com/office/drawing/2010/main">
                  <a14:imgLayer r:embed="rId4">
                    <a14:imgEffect>
                      <a14:artisticCrisscrossEtching/>
                    </a14:imgEffect>
                  </a14:imgLayer>
                </a14:imgProps>
              </a:ext>
              <a:ext uri="{28A0092B-C50C-407E-A947-70E740481C1C}">
                <a14:useLocalDpi xmlns:a14="http://schemas.microsoft.com/office/drawing/2010/main"/>
              </a:ext>
            </a:extLst>
          </a:blip>
          <a:stretch>
            <a:fillRect/>
          </a:stretch>
        </p:blipFill>
        <p:spPr>
          <a:xfrm>
            <a:off x="4781984" y="2025745"/>
            <a:ext cx="2628032" cy="2628021"/>
          </a:xfrm>
          <a:prstGeom prst="rect">
            <a:avLst/>
          </a:prstGeom>
        </p:spPr>
      </p:pic>
      <p:sp>
        <p:nvSpPr>
          <p:cNvPr id="24" name="TextBox 23">
            <a:extLst>
              <a:ext uri="{FF2B5EF4-FFF2-40B4-BE49-F238E27FC236}">
                <a16:creationId xmlns:a16="http://schemas.microsoft.com/office/drawing/2014/main" id="{7F8BCF74-B926-45C7-B27D-E3CDC39A2D8B}"/>
              </a:ext>
            </a:extLst>
          </p:cNvPr>
          <p:cNvSpPr txBox="1"/>
          <p:nvPr/>
        </p:nvSpPr>
        <p:spPr>
          <a:xfrm>
            <a:off x="4781984" y="1487966"/>
            <a:ext cx="2628032" cy="369332"/>
          </a:xfrm>
          <a:prstGeom prst="rect">
            <a:avLst/>
          </a:prstGeom>
          <a:noFill/>
        </p:spPr>
        <p:txBody>
          <a:bodyPr wrap="square">
            <a:spAutoFit/>
          </a:bodyPr>
          <a:lstStyle/>
          <a:p>
            <a:pPr algn="ctr"/>
            <a:r>
              <a:rPr lang="en-US" altLang="ja-JP" sz="1800" b="1" spc="300">
                <a:solidFill>
                  <a:schemeClr val="tx2"/>
                </a:solidFill>
                <a:latin typeface="Open Sans" panose="020B0606030504020204" pitchFamily="34" charset="0"/>
                <a:ea typeface="Open Sans" panose="020B0606030504020204" pitchFamily="34" charset="0"/>
                <a:cs typeface="Open Sans" panose="020B0606030504020204" pitchFamily="34" charset="0"/>
              </a:rPr>
              <a:t>Generative AI</a:t>
            </a:r>
            <a:endParaRPr lang="en-US" b="1" spc="300">
              <a:solidFill>
                <a:schemeClr val="tx2"/>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5" name="Rectangle 24">
            <a:extLst>
              <a:ext uri="{FF2B5EF4-FFF2-40B4-BE49-F238E27FC236}">
                <a16:creationId xmlns:a16="http://schemas.microsoft.com/office/drawing/2014/main" id="{8D5F4DCD-9582-4BA2-8980-11EEF8D64345}"/>
              </a:ext>
            </a:extLst>
          </p:cNvPr>
          <p:cNvSpPr/>
          <p:nvPr/>
        </p:nvSpPr>
        <p:spPr>
          <a:xfrm>
            <a:off x="1050399" y="1814253"/>
            <a:ext cx="3108960" cy="1614747"/>
          </a:xfrm>
          <a:prstGeom prst="rect">
            <a:avLst/>
          </a:prstGeom>
          <a:solidFill>
            <a:srgbClr val="EFF4FF"/>
          </a:solidFill>
        </p:spPr>
        <p:txBody>
          <a:bodyPr wrap="square" tIns="91440" bIns="91440" anchor="ctr">
            <a:noAutofit/>
          </a:bodyPr>
          <a:lstStyle/>
          <a:p>
            <a:pPr marL="203200" marR="0" lvl="0" indent="-203200" algn="l" defTabSz="914400" rtl="0" eaLnBrk="1" fontAlgn="auto" latinLnBrk="0" hangingPunct="1">
              <a:lnSpc>
                <a:spcPct val="100000"/>
              </a:lnSpc>
              <a:spcBef>
                <a:spcPts val="600"/>
              </a:spcBef>
              <a:spcAft>
                <a:spcPts val="0"/>
              </a:spcAft>
              <a:buClrTx/>
              <a:buSzPct val="100000"/>
              <a:buFont typeface="Wingdings" panose="05000000000000000000" pitchFamily="2" charset="2"/>
              <a:buChar char="§"/>
              <a:tabLst/>
              <a:defRPr/>
            </a:pPr>
            <a:r>
              <a:rPr kumimoji="0" lang="en-US" sz="1100" b="0" i="0" u="none" strike="noStrike" kern="1200" cap="none" spc="0" normalizeH="0" baseline="0" noProof="0">
                <a:ln>
                  <a:noFill/>
                </a:ln>
                <a:solidFill>
                  <a:srgbClr val="313131"/>
                </a:solidFill>
                <a:effectLst/>
                <a:uLnTx/>
                <a:uFillTx/>
                <a:latin typeface="Open Sans" panose="020B0606030504020204" pitchFamily="34" charset="0"/>
                <a:ea typeface="Open Sans" panose="020B0606030504020204" pitchFamily="34" charset="0"/>
                <a:cs typeface="Open Sans" panose="020B0606030504020204" pitchFamily="34" charset="0"/>
              </a:rPr>
              <a:t>Generative AI enables everyone to generate complex text, art, music – even code</a:t>
            </a:r>
          </a:p>
          <a:p>
            <a:pPr marL="203200" marR="0" lvl="0" indent="-203200" algn="l" defTabSz="914400" rtl="0" eaLnBrk="1" fontAlgn="auto" latinLnBrk="0" hangingPunct="1">
              <a:lnSpc>
                <a:spcPct val="100000"/>
              </a:lnSpc>
              <a:spcBef>
                <a:spcPts val="600"/>
              </a:spcBef>
              <a:spcAft>
                <a:spcPts val="0"/>
              </a:spcAft>
              <a:buClrTx/>
              <a:buSzPct val="100000"/>
              <a:buFont typeface="Wingdings" panose="05000000000000000000" pitchFamily="2" charset="2"/>
              <a:buChar char="§"/>
              <a:tabLst/>
              <a:defRPr/>
            </a:pPr>
            <a:r>
              <a:rPr kumimoji="0" lang="en-US" sz="1100" b="0" i="0" u="none" strike="noStrike" kern="1200" cap="none" spc="0" normalizeH="0" baseline="0" noProof="0">
                <a:ln>
                  <a:noFill/>
                </a:ln>
                <a:solidFill>
                  <a:srgbClr val="313131"/>
                </a:solidFill>
                <a:effectLst/>
                <a:uLnTx/>
                <a:uFillTx/>
                <a:latin typeface="Open Sans" panose="020B0606030504020204" pitchFamily="34" charset="0"/>
                <a:ea typeface="Open Sans" panose="020B0606030504020204" pitchFamily="34" charset="0"/>
                <a:cs typeface="Open Sans" panose="020B0606030504020204" pitchFamily="34" charset="0"/>
              </a:rPr>
              <a:t>There has been an explosion in the amount and variety of content created by AI</a:t>
            </a:r>
          </a:p>
          <a:p>
            <a:pPr marL="203200" marR="0" lvl="0" indent="-203200" algn="l" defTabSz="914400" rtl="0" eaLnBrk="1" fontAlgn="auto" latinLnBrk="0" hangingPunct="1">
              <a:lnSpc>
                <a:spcPct val="100000"/>
              </a:lnSpc>
              <a:spcBef>
                <a:spcPts val="600"/>
              </a:spcBef>
              <a:spcAft>
                <a:spcPts val="0"/>
              </a:spcAft>
              <a:buClrTx/>
              <a:buSzPct val="100000"/>
              <a:buFont typeface="Wingdings" panose="05000000000000000000" pitchFamily="2" charset="2"/>
              <a:buChar char="§"/>
              <a:tabLst/>
              <a:defRPr/>
            </a:pPr>
            <a:r>
              <a:rPr kumimoji="0" lang="en-US" sz="1100" b="0" i="0" u="none" strike="noStrike" kern="1200" cap="none" spc="0" normalizeH="0" baseline="0" noProof="0">
                <a:ln>
                  <a:noFill/>
                </a:ln>
                <a:solidFill>
                  <a:srgbClr val="313131"/>
                </a:solidFill>
                <a:effectLst/>
                <a:uLnTx/>
                <a:uFillTx/>
                <a:latin typeface="Open Sans" panose="020B0606030504020204" pitchFamily="34" charset="0"/>
                <a:ea typeface="Open Sans" panose="020B0606030504020204" pitchFamily="34" charset="0"/>
                <a:cs typeface="Open Sans" panose="020B0606030504020204" pitchFamily="34" charset="0"/>
              </a:rPr>
              <a:t>Output and experiences are customized to each unique interaction or user</a:t>
            </a:r>
          </a:p>
        </p:txBody>
      </p:sp>
      <p:sp>
        <p:nvSpPr>
          <p:cNvPr id="26" name="Rectangle 25">
            <a:extLst>
              <a:ext uri="{FF2B5EF4-FFF2-40B4-BE49-F238E27FC236}">
                <a16:creationId xmlns:a16="http://schemas.microsoft.com/office/drawing/2014/main" id="{E03A5008-944E-45B6-84DD-9DDB11FD344E}"/>
              </a:ext>
            </a:extLst>
          </p:cNvPr>
          <p:cNvSpPr/>
          <p:nvPr/>
        </p:nvSpPr>
        <p:spPr>
          <a:xfrm>
            <a:off x="1050399" y="4396645"/>
            <a:ext cx="3108960" cy="1614747"/>
          </a:xfrm>
          <a:prstGeom prst="rect">
            <a:avLst/>
          </a:prstGeom>
          <a:solidFill>
            <a:srgbClr val="EFF4FF"/>
          </a:solidFill>
        </p:spPr>
        <p:txBody>
          <a:bodyPr wrap="square" tIns="91440" bIns="91440" anchor="ctr">
            <a:noAutofit/>
          </a:bodyPr>
          <a:lstStyle/>
          <a:p>
            <a:pPr marL="203200" indent="-203200">
              <a:spcBef>
                <a:spcPts val="600"/>
              </a:spcBef>
              <a:buSzPct val="100000"/>
              <a:buFont typeface="Wingdings" panose="05000000000000000000" pitchFamily="2" charset="2"/>
              <a:buChar char="§"/>
              <a:defRPr/>
            </a:pPr>
            <a:r>
              <a:rPr lang="en-US" sz="1200">
                <a:solidFill>
                  <a:srgbClr val="313131"/>
                </a:solidFill>
                <a:latin typeface="Open Sans" panose="020B0606030504020204" pitchFamily="34" charset="0"/>
                <a:ea typeface="Open Sans" panose="020B0606030504020204" pitchFamily="34" charset="0"/>
                <a:cs typeface="Open Sans" panose="020B0606030504020204" pitchFamily="34" charset="0"/>
              </a:rPr>
              <a:t>Adaptation to new ways of work (e.g., ‘”Everyone is a Prompt Engineer”)</a:t>
            </a:r>
          </a:p>
          <a:p>
            <a:pPr marL="203200" indent="-203200">
              <a:spcBef>
                <a:spcPts val="600"/>
              </a:spcBef>
              <a:buSzPct val="100000"/>
              <a:buFont typeface="Wingdings" panose="05000000000000000000" pitchFamily="2" charset="2"/>
              <a:buChar char="§"/>
              <a:defRPr/>
            </a:pPr>
            <a:r>
              <a:rPr lang="en-US" sz="1200">
                <a:solidFill>
                  <a:srgbClr val="313131"/>
                </a:solidFill>
                <a:latin typeface="Open Sans" panose="020B0606030504020204" pitchFamily="34" charset="0"/>
                <a:ea typeface="Open Sans" panose="020B0606030504020204" pitchFamily="34" charset="0"/>
                <a:cs typeface="Open Sans" panose="020B0606030504020204" pitchFamily="34" charset="0"/>
              </a:rPr>
              <a:t>Distribution of AI insights to users through low-code and no-code platforms (e.g., </a:t>
            </a:r>
            <a:r>
              <a:rPr lang="en-US" sz="1200" err="1">
                <a:solidFill>
                  <a:srgbClr val="313131"/>
                </a:solidFill>
                <a:latin typeface="Open Sans" panose="020B0606030504020204" pitchFamily="34" charset="0"/>
                <a:ea typeface="Open Sans" panose="020B0606030504020204" pitchFamily="34" charset="0"/>
                <a:cs typeface="Open Sans" panose="020B0606030504020204" pitchFamily="34" charset="0"/>
              </a:rPr>
              <a:t>ChatGPT</a:t>
            </a:r>
            <a:r>
              <a:rPr lang="en-US" sz="1200">
                <a:solidFill>
                  <a:srgbClr val="313131"/>
                </a:solidFill>
                <a:latin typeface="Open Sans" panose="020B0606030504020204" pitchFamily="34" charset="0"/>
                <a:ea typeface="Open Sans" panose="020B0606030504020204" pitchFamily="34" charset="0"/>
                <a:cs typeface="Open Sans" panose="020B0606030504020204" pitchFamily="34" charset="0"/>
              </a:rPr>
              <a:t>) </a:t>
            </a:r>
          </a:p>
        </p:txBody>
      </p:sp>
      <p:sp>
        <p:nvSpPr>
          <p:cNvPr id="27" name="Rectangle 26">
            <a:extLst>
              <a:ext uri="{FF2B5EF4-FFF2-40B4-BE49-F238E27FC236}">
                <a16:creationId xmlns:a16="http://schemas.microsoft.com/office/drawing/2014/main" id="{962398BA-CE3F-4E6B-A698-BF80425F5026}"/>
              </a:ext>
            </a:extLst>
          </p:cNvPr>
          <p:cNvSpPr/>
          <p:nvPr/>
        </p:nvSpPr>
        <p:spPr>
          <a:xfrm>
            <a:off x="8032641" y="1809966"/>
            <a:ext cx="3108960" cy="1614747"/>
          </a:xfrm>
          <a:prstGeom prst="rect">
            <a:avLst/>
          </a:prstGeom>
          <a:solidFill>
            <a:srgbClr val="EFF4FF"/>
          </a:solidFill>
        </p:spPr>
        <p:txBody>
          <a:bodyPr wrap="square" tIns="91440" bIns="91440" anchor="ctr">
            <a:noAutofit/>
          </a:bodyPr>
          <a:lstStyle/>
          <a:p>
            <a:pPr marL="203200" marR="0" lvl="0" indent="-203200" algn="l" defTabSz="914400" rtl="0" eaLnBrk="1" fontAlgn="auto" latinLnBrk="0" hangingPunct="1">
              <a:lnSpc>
                <a:spcPct val="100000"/>
              </a:lnSpc>
              <a:spcBef>
                <a:spcPts val="600"/>
              </a:spcBef>
              <a:spcAft>
                <a:spcPts val="0"/>
              </a:spcAft>
              <a:buClrTx/>
              <a:buSzPct val="100000"/>
              <a:buFont typeface="Wingdings" panose="05000000000000000000" pitchFamily="2" charset="2"/>
              <a:buChar char="§"/>
              <a:tabLst/>
              <a:defRPr/>
            </a:pPr>
            <a:r>
              <a:rPr kumimoji="0" lang="en-US" sz="1200" b="0" i="0" u="none" strike="noStrike" kern="1200" cap="none" spc="0" normalizeH="0" baseline="0" noProof="0">
                <a:ln>
                  <a:noFill/>
                </a:ln>
                <a:solidFill>
                  <a:srgbClr val="313131"/>
                </a:solidFill>
                <a:effectLst/>
                <a:uLnTx/>
                <a:uFillTx/>
                <a:latin typeface="Open Sans" panose="020B0606030504020204" pitchFamily="34" charset="0"/>
                <a:ea typeface="Open Sans" panose="020B0606030504020204" pitchFamily="34" charset="0"/>
                <a:cs typeface="Open Sans" panose="020B0606030504020204" pitchFamily="34" charset="0"/>
              </a:rPr>
              <a:t>Improvement of human-computer interactions</a:t>
            </a:r>
          </a:p>
          <a:p>
            <a:pPr marL="203200" marR="0" lvl="0" indent="-203200" algn="l" defTabSz="914400" rtl="0" eaLnBrk="1" fontAlgn="auto" latinLnBrk="0" hangingPunct="1">
              <a:lnSpc>
                <a:spcPct val="100000"/>
              </a:lnSpc>
              <a:spcBef>
                <a:spcPts val="600"/>
              </a:spcBef>
              <a:spcAft>
                <a:spcPts val="0"/>
              </a:spcAft>
              <a:buClrTx/>
              <a:buSzPct val="100000"/>
              <a:buFont typeface="Wingdings" panose="05000000000000000000" pitchFamily="2" charset="2"/>
              <a:buChar char="§"/>
              <a:tabLst/>
              <a:defRPr/>
            </a:pPr>
            <a:r>
              <a:rPr kumimoji="0" lang="en-US" sz="1200" b="0" i="0" u="none" strike="noStrike" kern="1200" cap="none" spc="0" normalizeH="0" baseline="0" noProof="0">
                <a:ln>
                  <a:noFill/>
                </a:ln>
                <a:solidFill>
                  <a:srgbClr val="313131"/>
                </a:solidFill>
                <a:effectLst/>
                <a:uLnTx/>
                <a:uFillTx/>
                <a:latin typeface="Open Sans" panose="020B0606030504020204" pitchFamily="34" charset="0"/>
                <a:ea typeface="Open Sans" panose="020B0606030504020204" pitchFamily="34" charset="0"/>
                <a:cs typeface="Open Sans" panose="020B0606030504020204" pitchFamily="34" charset="0"/>
              </a:rPr>
              <a:t>Scaling of multi-modal (e.g., text, audio) and universal (translate) abilities in assistants</a:t>
            </a:r>
          </a:p>
          <a:p>
            <a:pPr marL="203200" marR="0" lvl="0" indent="-203200" algn="l" defTabSz="914400" rtl="0" eaLnBrk="1" fontAlgn="auto" latinLnBrk="0" hangingPunct="1">
              <a:lnSpc>
                <a:spcPct val="100000"/>
              </a:lnSpc>
              <a:spcBef>
                <a:spcPts val="600"/>
              </a:spcBef>
              <a:spcAft>
                <a:spcPts val="0"/>
              </a:spcAft>
              <a:buClrTx/>
              <a:buSzPct val="100000"/>
              <a:buFont typeface="Wingdings" panose="05000000000000000000" pitchFamily="2" charset="2"/>
              <a:buChar char="§"/>
              <a:tabLst/>
              <a:defRPr/>
            </a:pPr>
            <a:r>
              <a:rPr kumimoji="0" lang="en-US" sz="1200" b="0" i="0" u="none" strike="noStrike" kern="1200" cap="none" spc="0" normalizeH="0" baseline="0" noProof="0">
                <a:ln>
                  <a:noFill/>
                </a:ln>
                <a:solidFill>
                  <a:srgbClr val="313131"/>
                </a:solidFill>
                <a:effectLst/>
                <a:uLnTx/>
                <a:uFillTx/>
                <a:latin typeface="Open Sans" panose="020B0606030504020204" pitchFamily="34" charset="0"/>
                <a:ea typeface="Open Sans" panose="020B0606030504020204" pitchFamily="34" charset="0"/>
                <a:cs typeface="Open Sans" panose="020B0606030504020204" pitchFamily="34" charset="0"/>
              </a:rPr>
              <a:t>Acceleration of understanding of global information</a:t>
            </a:r>
          </a:p>
        </p:txBody>
      </p:sp>
      <p:sp>
        <p:nvSpPr>
          <p:cNvPr id="30" name="Rectangle 29">
            <a:extLst>
              <a:ext uri="{FF2B5EF4-FFF2-40B4-BE49-F238E27FC236}">
                <a16:creationId xmlns:a16="http://schemas.microsoft.com/office/drawing/2014/main" id="{99B04B8F-B898-49FA-BFF2-DBCEB69F747E}"/>
              </a:ext>
            </a:extLst>
          </p:cNvPr>
          <p:cNvSpPr/>
          <p:nvPr/>
        </p:nvSpPr>
        <p:spPr>
          <a:xfrm>
            <a:off x="8032641" y="4396644"/>
            <a:ext cx="3108960" cy="1614747"/>
          </a:xfrm>
          <a:prstGeom prst="rect">
            <a:avLst/>
          </a:prstGeom>
          <a:solidFill>
            <a:srgbClr val="EFF4FF"/>
          </a:solidFill>
        </p:spPr>
        <p:txBody>
          <a:bodyPr wrap="square" tIns="91440" bIns="91440" anchor="ctr">
            <a:noAutofit/>
          </a:bodyPr>
          <a:lstStyle/>
          <a:p>
            <a:pPr marL="203200" marR="0" lvl="0" indent="-203200" algn="l" defTabSz="914400" rtl="0" eaLnBrk="1" fontAlgn="auto" latinLnBrk="0" hangingPunct="1">
              <a:lnSpc>
                <a:spcPct val="100000"/>
              </a:lnSpc>
              <a:spcBef>
                <a:spcPts val="600"/>
              </a:spcBef>
              <a:spcAft>
                <a:spcPts val="0"/>
              </a:spcAft>
              <a:buClrTx/>
              <a:buSzPct val="100000"/>
              <a:buFont typeface="Wingdings" panose="05000000000000000000" pitchFamily="2" charset="2"/>
              <a:buChar char="§"/>
              <a:tabLst/>
              <a:defRPr/>
            </a:pPr>
            <a:r>
              <a:rPr kumimoji="0" lang="en-US" sz="1200" b="0" i="0" u="none" strike="noStrike" kern="1200" cap="none" spc="0" normalizeH="0" baseline="0" noProof="0">
                <a:ln>
                  <a:noFill/>
                </a:ln>
                <a:solidFill>
                  <a:srgbClr val="313131"/>
                </a:solidFill>
                <a:effectLst/>
                <a:uLnTx/>
                <a:uFillTx/>
                <a:latin typeface="Open Sans" panose="020B0606030504020204" pitchFamily="34" charset="0"/>
                <a:ea typeface="Open Sans" panose="020B0606030504020204" pitchFamily="34" charset="0"/>
                <a:cs typeface="Open Sans" panose="020B0606030504020204" pitchFamily="34" charset="0"/>
              </a:rPr>
              <a:t>Utilization of improved developer capabilities (e.g., no longer need to search syntax or debug code)</a:t>
            </a:r>
          </a:p>
          <a:p>
            <a:pPr marL="203200" marR="0" lvl="0" indent="-203200" algn="l" defTabSz="914400" rtl="0" eaLnBrk="1" fontAlgn="auto" latinLnBrk="0" hangingPunct="1">
              <a:lnSpc>
                <a:spcPct val="100000"/>
              </a:lnSpc>
              <a:spcBef>
                <a:spcPts val="600"/>
              </a:spcBef>
              <a:spcAft>
                <a:spcPts val="0"/>
              </a:spcAft>
              <a:buClrTx/>
              <a:buSzPct val="100000"/>
              <a:buFont typeface="Wingdings" panose="05000000000000000000" pitchFamily="2" charset="2"/>
              <a:buChar char="§"/>
              <a:tabLst/>
              <a:defRPr/>
            </a:pPr>
            <a:r>
              <a:rPr kumimoji="0" lang="en-US" sz="1200" b="0" i="0" u="none" strike="noStrike" kern="1200" cap="none" spc="0" normalizeH="0" baseline="0" noProof="0">
                <a:ln>
                  <a:noFill/>
                </a:ln>
                <a:solidFill>
                  <a:srgbClr val="313131"/>
                </a:solidFill>
                <a:effectLst/>
                <a:uLnTx/>
                <a:uFillTx/>
                <a:latin typeface="Open Sans" panose="020B0606030504020204" pitchFamily="34" charset="0"/>
                <a:ea typeface="Open Sans" panose="020B0606030504020204" pitchFamily="34" charset="0"/>
                <a:cs typeface="Open Sans" panose="020B0606030504020204" pitchFamily="34" charset="0"/>
              </a:rPr>
              <a:t>Machines program minor updates autonomously </a:t>
            </a:r>
          </a:p>
        </p:txBody>
      </p:sp>
      <p:grpSp>
        <p:nvGrpSpPr>
          <p:cNvPr id="34" name="Group 360">
            <a:extLst>
              <a:ext uri="{FF2B5EF4-FFF2-40B4-BE49-F238E27FC236}">
                <a16:creationId xmlns:a16="http://schemas.microsoft.com/office/drawing/2014/main" id="{09AFEE45-A670-414B-B953-DA73A862A03C}"/>
              </a:ext>
            </a:extLst>
          </p:cNvPr>
          <p:cNvGrpSpPr>
            <a:grpSpLocks noChangeAspect="1"/>
          </p:cNvGrpSpPr>
          <p:nvPr/>
        </p:nvGrpSpPr>
        <p:grpSpPr bwMode="auto">
          <a:xfrm>
            <a:off x="1174238" y="1301850"/>
            <a:ext cx="370763" cy="369676"/>
            <a:chOff x="1935" y="1199"/>
            <a:chExt cx="341" cy="340"/>
          </a:xfrm>
          <a:solidFill>
            <a:schemeClr val="bg1"/>
          </a:solidFill>
        </p:grpSpPr>
        <p:sp>
          <p:nvSpPr>
            <p:cNvPr id="35" name="Freeform 361">
              <a:extLst>
                <a:ext uri="{FF2B5EF4-FFF2-40B4-BE49-F238E27FC236}">
                  <a16:creationId xmlns:a16="http://schemas.microsoft.com/office/drawing/2014/main" id="{7F78AF57-6948-43F2-A393-6A21CF742076}"/>
                </a:ext>
              </a:extLst>
            </p:cNvPr>
            <p:cNvSpPr>
              <a:spLocks noEditPoints="1"/>
            </p:cNvSpPr>
            <p:nvPr/>
          </p:nvSpPr>
          <p:spPr bwMode="auto">
            <a:xfrm>
              <a:off x="1998" y="1263"/>
              <a:ext cx="214" cy="206"/>
            </a:xfrm>
            <a:custGeom>
              <a:avLst/>
              <a:gdLst>
                <a:gd name="T0" fmla="*/ 257 w 321"/>
                <a:gd name="T1" fmla="*/ 309 h 310"/>
                <a:gd name="T2" fmla="*/ 251 w 321"/>
                <a:gd name="T3" fmla="*/ 308 h 310"/>
                <a:gd name="T4" fmla="*/ 161 w 321"/>
                <a:gd name="T5" fmla="*/ 257 h 310"/>
                <a:gd name="T6" fmla="*/ 70 w 321"/>
                <a:gd name="T7" fmla="*/ 308 h 310"/>
                <a:gd name="T8" fmla="*/ 58 w 321"/>
                <a:gd name="T9" fmla="*/ 307 h 310"/>
                <a:gd name="T10" fmla="*/ 54 w 321"/>
                <a:gd name="T11" fmla="*/ 296 h 310"/>
                <a:gd name="T12" fmla="*/ 74 w 321"/>
                <a:gd name="T13" fmla="*/ 195 h 310"/>
                <a:gd name="T14" fmla="*/ 4 w 321"/>
                <a:gd name="T15" fmla="*/ 125 h 310"/>
                <a:gd name="T16" fmla="*/ 1 w 321"/>
                <a:gd name="T17" fmla="*/ 113 h 310"/>
                <a:gd name="T18" fmla="*/ 10 w 321"/>
                <a:gd name="T19" fmla="*/ 106 h 310"/>
                <a:gd name="T20" fmla="*/ 111 w 321"/>
                <a:gd name="T21" fmla="*/ 96 h 310"/>
                <a:gd name="T22" fmla="*/ 151 w 321"/>
                <a:gd name="T23" fmla="*/ 6 h 310"/>
                <a:gd name="T24" fmla="*/ 161 w 321"/>
                <a:gd name="T25" fmla="*/ 0 h 310"/>
                <a:gd name="T26" fmla="*/ 170 w 321"/>
                <a:gd name="T27" fmla="*/ 6 h 310"/>
                <a:gd name="T28" fmla="*/ 211 w 321"/>
                <a:gd name="T29" fmla="*/ 96 h 310"/>
                <a:gd name="T30" fmla="*/ 311 w 321"/>
                <a:gd name="T31" fmla="*/ 106 h 310"/>
                <a:gd name="T32" fmla="*/ 320 w 321"/>
                <a:gd name="T33" fmla="*/ 113 h 310"/>
                <a:gd name="T34" fmla="*/ 318 w 321"/>
                <a:gd name="T35" fmla="*/ 125 h 310"/>
                <a:gd name="T36" fmla="*/ 247 w 321"/>
                <a:gd name="T37" fmla="*/ 195 h 310"/>
                <a:gd name="T38" fmla="*/ 267 w 321"/>
                <a:gd name="T39" fmla="*/ 296 h 310"/>
                <a:gd name="T40" fmla="*/ 263 w 321"/>
                <a:gd name="T41" fmla="*/ 307 h 310"/>
                <a:gd name="T42" fmla="*/ 257 w 321"/>
                <a:gd name="T43" fmla="*/ 309 h 310"/>
                <a:gd name="T44" fmla="*/ 161 w 321"/>
                <a:gd name="T45" fmla="*/ 234 h 310"/>
                <a:gd name="T46" fmla="*/ 166 w 321"/>
                <a:gd name="T47" fmla="*/ 236 h 310"/>
                <a:gd name="T48" fmla="*/ 242 w 321"/>
                <a:gd name="T49" fmla="*/ 278 h 310"/>
                <a:gd name="T50" fmla="*/ 225 w 321"/>
                <a:gd name="T51" fmla="*/ 194 h 310"/>
                <a:gd name="T52" fmla="*/ 228 w 321"/>
                <a:gd name="T53" fmla="*/ 184 h 310"/>
                <a:gd name="T54" fmla="*/ 287 w 321"/>
                <a:gd name="T55" fmla="*/ 125 h 310"/>
                <a:gd name="T56" fmla="*/ 202 w 321"/>
                <a:gd name="T57" fmla="*/ 117 h 310"/>
                <a:gd name="T58" fmla="*/ 194 w 321"/>
                <a:gd name="T59" fmla="*/ 111 h 310"/>
                <a:gd name="T60" fmla="*/ 161 w 321"/>
                <a:gd name="T61" fmla="*/ 37 h 310"/>
                <a:gd name="T62" fmla="*/ 128 w 321"/>
                <a:gd name="T63" fmla="*/ 111 h 310"/>
                <a:gd name="T64" fmla="*/ 119 w 321"/>
                <a:gd name="T65" fmla="*/ 117 h 310"/>
                <a:gd name="T66" fmla="*/ 35 w 321"/>
                <a:gd name="T67" fmla="*/ 125 h 310"/>
                <a:gd name="T68" fmla="*/ 94 w 321"/>
                <a:gd name="T69" fmla="*/ 184 h 310"/>
                <a:gd name="T70" fmla="*/ 96 w 321"/>
                <a:gd name="T71" fmla="*/ 194 h 310"/>
                <a:gd name="T72" fmla="*/ 80 w 321"/>
                <a:gd name="T73" fmla="*/ 278 h 310"/>
                <a:gd name="T74" fmla="*/ 155 w 321"/>
                <a:gd name="T75" fmla="*/ 236 h 310"/>
                <a:gd name="T76" fmla="*/ 161 w 321"/>
                <a:gd name="T77" fmla="*/ 234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21" h="310">
                  <a:moveTo>
                    <a:pt x="257" y="309"/>
                  </a:moveTo>
                  <a:cubicBezTo>
                    <a:pt x="255" y="309"/>
                    <a:pt x="253" y="309"/>
                    <a:pt x="251" y="308"/>
                  </a:cubicBezTo>
                  <a:cubicBezTo>
                    <a:pt x="161" y="257"/>
                    <a:pt x="161" y="257"/>
                    <a:pt x="161" y="257"/>
                  </a:cubicBezTo>
                  <a:cubicBezTo>
                    <a:pt x="70" y="308"/>
                    <a:pt x="70" y="308"/>
                    <a:pt x="70" y="308"/>
                  </a:cubicBezTo>
                  <a:cubicBezTo>
                    <a:pt x="66" y="310"/>
                    <a:pt x="62" y="309"/>
                    <a:pt x="58" y="307"/>
                  </a:cubicBezTo>
                  <a:cubicBezTo>
                    <a:pt x="55" y="305"/>
                    <a:pt x="53" y="300"/>
                    <a:pt x="54" y="296"/>
                  </a:cubicBezTo>
                  <a:cubicBezTo>
                    <a:pt x="74" y="195"/>
                    <a:pt x="74" y="195"/>
                    <a:pt x="74" y="195"/>
                  </a:cubicBezTo>
                  <a:cubicBezTo>
                    <a:pt x="4" y="125"/>
                    <a:pt x="4" y="125"/>
                    <a:pt x="4" y="125"/>
                  </a:cubicBezTo>
                  <a:cubicBezTo>
                    <a:pt x="1" y="122"/>
                    <a:pt x="0" y="117"/>
                    <a:pt x="1" y="113"/>
                  </a:cubicBezTo>
                  <a:cubicBezTo>
                    <a:pt x="3" y="110"/>
                    <a:pt x="6" y="107"/>
                    <a:pt x="10" y="106"/>
                  </a:cubicBezTo>
                  <a:cubicBezTo>
                    <a:pt x="111" y="96"/>
                    <a:pt x="111" y="96"/>
                    <a:pt x="111" y="96"/>
                  </a:cubicBezTo>
                  <a:cubicBezTo>
                    <a:pt x="151" y="6"/>
                    <a:pt x="151" y="6"/>
                    <a:pt x="151" y="6"/>
                  </a:cubicBezTo>
                  <a:cubicBezTo>
                    <a:pt x="153" y="2"/>
                    <a:pt x="156" y="0"/>
                    <a:pt x="161" y="0"/>
                  </a:cubicBezTo>
                  <a:cubicBezTo>
                    <a:pt x="165" y="0"/>
                    <a:pt x="169" y="2"/>
                    <a:pt x="170" y="6"/>
                  </a:cubicBezTo>
                  <a:cubicBezTo>
                    <a:pt x="211" y="96"/>
                    <a:pt x="211" y="96"/>
                    <a:pt x="211" y="96"/>
                  </a:cubicBezTo>
                  <a:cubicBezTo>
                    <a:pt x="311" y="106"/>
                    <a:pt x="311" y="106"/>
                    <a:pt x="311" y="106"/>
                  </a:cubicBezTo>
                  <a:cubicBezTo>
                    <a:pt x="315" y="107"/>
                    <a:pt x="319" y="110"/>
                    <a:pt x="320" y="113"/>
                  </a:cubicBezTo>
                  <a:cubicBezTo>
                    <a:pt x="321" y="117"/>
                    <a:pt x="320" y="122"/>
                    <a:pt x="318" y="125"/>
                  </a:cubicBezTo>
                  <a:cubicBezTo>
                    <a:pt x="247" y="195"/>
                    <a:pt x="247" y="195"/>
                    <a:pt x="247" y="195"/>
                  </a:cubicBezTo>
                  <a:cubicBezTo>
                    <a:pt x="267" y="296"/>
                    <a:pt x="267" y="296"/>
                    <a:pt x="267" y="296"/>
                  </a:cubicBezTo>
                  <a:cubicBezTo>
                    <a:pt x="268" y="300"/>
                    <a:pt x="266" y="305"/>
                    <a:pt x="263" y="307"/>
                  </a:cubicBezTo>
                  <a:cubicBezTo>
                    <a:pt x="261" y="308"/>
                    <a:pt x="259" y="309"/>
                    <a:pt x="257" y="309"/>
                  </a:cubicBezTo>
                  <a:close/>
                  <a:moveTo>
                    <a:pt x="161" y="234"/>
                  </a:moveTo>
                  <a:cubicBezTo>
                    <a:pt x="162" y="234"/>
                    <a:pt x="164" y="235"/>
                    <a:pt x="166" y="236"/>
                  </a:cubicBezTo>
                  <a:cubicBezTo>
                    <a:pt x="242" y="278"/>
                    <a:pt x="242" y="278"/>
                    <a:pt x="242" y="278"/>
                  </a:cubicBezTo>
                  <a:cubicBezTo>
                    <a:pt x="225" y="194"/>
                    <a:pt x="225" y="194"/>
                    <a:pt x="225" y="194"/>
                  </a:cubicBezTo>
                  <a:cubicBezTo>
                    <a:pt x="224" y="190"/>
                    <a:pt x="225" y="187"/>
                    <a:pt x="228" y="184"/>
                  </a:cubicBezTo>
                  <a:cubicBezTo>
                    <a:pt x="287" y="125"/>
                    <a:pt x="287" y="125"/>
                    <a:pt x="287" y="125"/>
                  </a:cubicBezTo>
                  <a:cubicBezTo>
                    <a:pt x="202" y="117"/>
                    <a:pt x="202" y="117"/>
                    <a:pt x="202" y="117"/>
                  </a:cubicBezTo>
                  <a:cubicBezTo>
                    <a:pt x="198" y="117"/>
                    <a:pt x="195" y="114"/>
                    <a:pt x="194" y="111"/>
                  </a:cubicBezTo>
                  <a:cubicBezTo>
                    <a:pt x="161" y="37"/>
                    <a:pt x="161" y="37"/>
                    <a:pt x="161" y="37"/>
                  </a:cubicBezTo>
                  <a:cubicBezTo>
                    <a:pt x="128" y="111"/>
                    <a:pt x="128" y="111"/>
                    <a:pt x="128" y="111"/>
                  </a:cubicBezTo>
                  <a:cubicBezTo>
                    <a:pt x="126" y="114"/>
                    <a:pt x="123" y="117"/>
                    <a:pt x="119" y="117"/>
                  </a:cubicBezTo>
                  <a:cubicBezTo>
                    <a:pt x="35" y="125"/>
                    <a:pt x="35" y="125"/>
                    <a:pt x="35" y="125"/>
                  </a:cubicBezTo>
                  <a:cubicBezTo>
                    <a:pt x="94" y="184"/>
                    <a:pt x="94" y="184"/>
                    <a:pt x="94" y="184"/>
                  </a:cubicBezTo>
                  <a:cubicBezTo>
                    <a:pt x="96" y="187"/>
                    <a:pt x="97" y="190"/>
                    <a:pt x="96" y="194"/>
                  </a:cubicBezTo>
                  <a:cubicBezTo>
                    <a:pt x="80" y="278"/>
                    <a:pt x="80" y="278"/>
                    <a:pt x="80" y="278"/>
                  </a:cubicBezTo>
                  <a:cubicBezTo>
                    <a:pt x="155" y="236"/>
                    <a:pt x="155" y="236"/>
                    <a:pt x="155" y="236"/>
                  </a:cubicBezTo>
                  <a:cubicBezTo>
                    <a:pt x="157" y="235"/>
                    <a:pt x="159" y="234"/>
                    <a:pt x="161" y="23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latin typeface="Open Sans" panose="020B0606030504020204" pitchFamily="34" charset="0"/>
                <a:ea typeface="Open Sans" panose="020B0606030504020204" pitchFamily="34" charset="0"/>
                <a:cs typeface="Open Sans" panose="020B0606030504020204" pitchFamily="34" charset="0"/>
              </a:endParaRPr>
            </a:p>
          </p:txBody>
        </p:sp>
        <p:sp>
          <p:nvSpPr>
            <p:cNvPr id="36" name="Freeform 362">
              <a:extLst>
                <a:ext uri="{FF2B5EF4-FFF2-40B4-BE49-F238E27FC236}">
                  <a16:creationId xmlns:a16="http://schemas.microsoft.com/office/drawing/2014/main" id="{CCC1F213-3425-4530-8246-168E441941F1}"/>
                </a:ext>
              </a:extLst>
            </p:cNvPr>
            <p:cNvSpPr>
              <a:spLocks noEditPoints="1"/>
            </p:cNvSpPr>
            <p:nvPr/>
          </p:nvSpPr>
          <p:spPr bwMode="auto">
            <a:xfrm>
              <a:off x="1935" y="1199"/>
              <a:ext cx="341"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37" name="Group 39">
            <a:extLst>
              <a:ext uri="{FF2B5EF4-FFF2-40B4-BE49-F238E27FC236}">
                <a16:creationId xmlns:a16="http://schemas.microsoft.com/office/drawing/2014/main" id="{B028E736-CDB6-4DF7-951B-A92B8357E0D5}"/>
              </a:ext>
            </a:extLst>
          </p:cNvPr>
          <p:cNvGrpSpPr>
            <a:grpSpLocks noChangeAspect="1"/>
          </p:cNvGrpSpPr>
          <p:nvPr/>
        </p:nvGrpSpPr>
        <p:grpSpPr bwMode="auto">
          <a:xfrm>
            <a:off x="8137332" y="3892789"/>
            <a:ext cx="367631" cy="367631"/>
            <a:chOff x="3987" y="1509"/>
            <a:chExt cx="340" cy="340"/>
          </a:xfrm>
          <a:solidFill>
            <a:schemeClr val="bg1"/>
          </a:solidFill>
        </p:grpSpPr>
        <p:sp>
          <p:nvSpPr>
            <p:cNvPr id="38" name="Freeform 40">
              <a:extLst>
                <a:ext uri="{FF2B5EF4-FFF2-40B4-BE49-F238E27FC236}">
                  <a16:creationId xmlns:a16="http://schemas.microsoft.com/office/drawing/2014/main" id="{B1C08264-1139-4EE8-B144-D4BB903D0DE9}"/>
                </a:ext>
              </a:extLst>
            </p:cNvPr>
            <p:cNvSpPr>
              <a:spLocks noEditPoints="1"/>
            </p:cNvSpPr>
            <p:nvPr/>
          </p:nvSpPr>
          <p:spPr bwMode="auto">
            <a:xfrm>
              <a:off x="3987" y="1509"/>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latin typeface="Open Sans" panose="020B0606030504020204" pitchFamily="34" charset="0"/>
                <a:ea typeface="Open Sans" panose="020B0606030504020204" pitchFamily="34" charset="0"/>
                <a:cs typeface="Open Sans" panose="020B0606030504020204" pitchFamily="34" charset="0"/>
              </a:endParaRPr>
            </a:p>
          </p:txBody>
        </p:sp>
        <p:sp>
          <p:nvSpPr>
            <p:cNvPr id="39" name="Freeform 41">
              <a:extLst>
                <a:ext uri="{FF2B5EF4-FFF2-40B4-BE49-F238E27FC236}">
                  <a16:creationId xmlns:a16="http://schemas.microsoft.com/office/drawing/2014/main" id="{B38F1234-54CB-4155-BDAB-A2737305E748}"/>
                </a:ext>
              </a:extLst>
            </p:cNvPr>
            <p:cNvSpPr>
              <a:spLocks noEditPoints="1"/>
            </p:cNvSpPr>
            <p:nvPr/>
          </p:nvSpPr>
          <p:spPr bwMode="auto">
            <a:xfrm>
              <a:off x="4053" y="1568"/>
              <a:ext cx="215" cy="214"/>
            </a:xfrm>
            <a:custGeom>
              <a:avLst/>
              <a:gdLst>
                <a:gd name="T0" fmla="*/ 168 w 324"/>
                <a:gd name="T1" fmla="*/ 177 h 322"/>
                <a:gd name="T2" fmla="*/ 123 w 324"/>
                <a:gd name="T3" fmla="*/ 143 h 322"/>
                <a:gd name="T4" fmla="*/ 65 w 324"/>
                <a:gd name="T5" fmla="*/ 142 h 322"/>
                <a:gd name="T6" fmla="*/ 18 w 324"/>
                <a:gd name="T7" fmla="*/ 175 h 322"/>
                <a:gd name="T8" fmla="*/ 0 w 324"/>
                <a:gd name="T9" fmla="*/ 229 h 322"/>
                <a:gd name="T10" fmla="*/ 17 w 324"/>
                <a:gd name="T11" fmla="*/ 284 h 322"/>
                <a:gd name="T12" fmla="*/ 63 w 324"/>
                <a:gd name="T13" fmla="*/ 319 h 322"/>
                <a:gd name="T14" fmla="*/ 115 w 324"/>
                <a:gd name="T15" fmla="*/ 320 h 322"/>
                <a:gd name="T16" fmla="*/ 145 w 324"/>
                <a:gd name="T17" fmla="*/ 294 h 322"/>
                <a:gd name="T18" fmla="*/ 172 w 324"/>
                <a:gd name="T19" fmla="*/ 252 h 322"/>
                <a:gd name="T20" fmla="*/ 146 w 324"/>
                <a:gd name="T21" fmla="*/ 249 h 322"/>
                <a:gd name="T22" fmla="*/ 125 w 324"/>
                <a:gd name="T23" fmla="*/ 277 h 322"/>
                <a:gd name="T24" fmla="*/ 92 w 324"/>
                <a:gd name="T25" fmla="*/ 284 h 322"/>
                <a:gd name="T26" fmla="*/ 69 w 324"/>
                <a:gd name="T27" fmla="*/ 293 h 322"/>
                <a:gd name="T28" fmla="*/ 37 w 324"/>
                <a:gd name="T29" fmla="*/ 267 h 322"/>
                <a:gd name="T30" fmla="*/ 26 w 324"/>
                <a:gd name="T31" fmla="*/ 227 h 322"/>
                <a:gd name="T32" fmla="*/ 41 w 324"/>
                <a:gd name="T33" fmla="*/ 189 h 322"/>
                <a:gd name="T34" fmla="*/ 76 w 324"/>
                <a:gd name="T35" fmla="*/ 168 h 322"/>
                <a:gd name="T36" fmla="*/ 115 w 324"/>
                <a:gd name="T37" fmla="*/ 164 h 322"/>
                <a:gd name="T38" fmla="*/ 150 w 324"/>
                <a:gd name="T39" fmla="*/ 190 h 322"/>
                <a:gd name="T40" fmla="*/ 163 w 324"/>
                <a:gd name="T41" fmla="*/ 232 h 322"/>
                <a:gd name="T42" fmla="*/ 61 w 324"/>
                <a:gd name="T43" fmla="*/ 214 h 322"/>
                <a:gd name="T44" fmla="*/ 103 w 324"/>
                <a:gd name="T45" fmla="*/ 265 h 322"/>
                <a:gd name="T46" fmla="*/ 105 w 324"/>
                <a:gd name="T47" fmla="*/ 237 h 322"/>
                <a:gd name="T48" fmla="*/ 80 w 324"/>
                <a:gd name="T49" fmla="*/ 224 h 322"/>
                <a:gd name="T50" fmla="*/ 106 w 324"/>
                <a:gd name="T51" fmla="*/ 226 h 322"/>
                <a:gd name="T52" fmla="*/ 308 w 324"/>
                <a:gd name="T53" fmla="*/ 62 h 322"/>
                <a:gd name="T54" fmla="*/ 276 w 324"/>
                <a:gd name="T55" fmla="*/ 23 h 322"/>
                <a:gd name="T56" fmla="*/ 227 w 324"/>
                <a:gd name="T57" fmla="*/ 10 h 322"/>
                <a:gd name="T58" fmla="*/ 180 w 324"/>
                <a:gd name="T59" fmla="*/ 29 h 322"/>
                <a:gd name="T60" fmla="*/ 152 w 324"/>
                <a:gd name="T61" fmla="*/ 71 h 322"/>
                <a:gd name="T62" fmla="*/ 155 w 324"/>
                <a:gd name="T63" fmla="*/ 122 h 322"/>
                <a:gd name="T64" fmla="*/ 187 w 324"/>
                <a:gd name="T65" fmla="*/ 161 h 322"/>
                <a:gd name="T66" fmla="*/ 236 w 324"/>
                <a:gd name="T67" fmla="*/ 174 h 322"/>
                <a:gd name="T68" fmla="*/ 276 w 324"/>
                <a:gd name="T69" fmla="*/ 156 h 322"/>
                <a:gd name="T70" fmla="*/ 305 w 324"/>
                <a:gd name="T71" fmla="*/ 117 h 322"/>
                <a:gd name="T72" fmla="*/ 298 w 324"/>
                <a:gd name="T73" fmla="*/ 96 h 322"/>
                <a:gd name="T74" fmla="*/ 283 w 324"/>
                <a:gd name="T75" fmla="*/ 134 h 322"/>
                <a:gd name="T76" fmla="*/ 248 w 324"/>
                <a:gd name="T77" fmla="*/ 155 h 322"/>
                <a:gd name="T78" fmla="*/ 209 w 324"/>
                <a:gd name="T79" fmla="*/ 158 h 322"/>
                <a:gd name="T80" fmla="*/ 174 w 324"/>
                <a:gd name="T81" fmla="*/ 132 h 322"/>
                <a:gd name="T82" fmla="*/ 161 w 324"/>
                <a:gd name="T83" fmla="*/ 91 h 322"/>
                <a:gd name="T84" fmla="*/ 175 w 324"/>
                <a:gd name="T85" fmla="*/ 50 h 322"/>
                <a:gd name="T86" fmla="*/ 211 w 324"/>
                <a:gd name="T87" fmla="*/ 26 h 322"/>
                <a:gd name="T88" fmla="*/ 250 w 324"/>
                <a:gd name="T89" fmla="*/ 30 h 322"/>
                <a:gd name="T90" fmla="*/ 284 w 324"/>
                <a:gd name="T91" fmla="*/ 51 h 322"/>
                <a:gd name="T92" fmla="*/ 298 w 324"/>
                <a:gd name="T93" fmla="*/ 90 h 322"/>
                <a:gd name="T94" fmla="*/ 221 w 324"/>
                <a:gd name="T95" fmla="*/ 58 h 322"/>
                <a:gd name="T96" fmla="*/ 231 w 324"/>
                <a:gd name="T97" fmla="*/ 128 h 322"/>
                <a:gd name="T98" fmla="*/ 248 w 324"/>
                <a:gd name="T99" fmla="*/ 61 h 322"/>
                <a:gd name="T100" fmla="*/ 218 w 324"/>
                <a:gd name="T101" fmla="*/ 96 h 322"/>
                <a:gd name="T102" fmla="*/ 238 w 324"/>
                <a:gd name="T103" fmla="*/ 79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24" h="322">
                  <a:moveTo>
                    <a:pt x="172" y="212"/>
                  </a:moveTo>
                  <a:cubicBezTo>
                    <a:pt x="171" y="211"/>
                    <a:pt x="168" y="209"/>
                    <a:pt x="167" y="208"/>
                  </a:cubicBezTo>
                  <a:cubicBezTo>
                    <a:pt x="167" y="206"/>
                    <a:pt x="168" y="203"/>
                    <a:pt x="169" y="201"/>
                  </a:cubicBezTo>
                  <a:cubicBezTo>
                    <a:pt x="171" y="194"/>
                    <a:pt x="174" y="185"/>
                    <a:pt x="168" y="177"/>
                  </a:cubicBezTo>
                  <a:cubicBezTo>
                    <a:pt x="163" y="169"/>
                    <a:pt x="153" y="169"/>
                    <a:pt x="146" y="169"/>
                  </a:cubicBezTo>
                  <a:cubicBezTo>
                    <a:pt x="144" y="169"/>
                    <a:pt x="141" y="168"/>
                    <a:pt x="139" y="168"/>
                  </a:cubicBezTo>
                  <a:cubicBezTo>
                    <a:pt x="139" y="167"/>
                    <a:pt x="138" y="164"/>
                    <a:pt x="137" y="162"/>
                  </a:cubicBezTo>
                  <a:cubicBezTo>
                    <a:pt x="135" y="155"/>
                    <a:pt x="132" y="146"/>
                    <a:pt x="123" y="143"/>
                  </a:cubicBezTo>
                  <a:cubicBezTo>
                    <a:pt x="114" y="140"/>
                    <a:pt x="105" y="145"/>
                    <a:pt x="100" y="149"/>
                  </a:cubicBezTo>
                  <a:cubicBezTo>
                    <a:pt x="98" y="150"/>
                    <a:pt x="95" y="152"/>
                    <a:pt x="94" y="153"/>
                  </a:cubicBezTo>
                  <a:cubicBezTo>
                    <a:pt x="92" y="152"/>
                    <a:pt x="90" y="150"/>
                    <a:pt x="88" y="149"/>
                  </a:cubicBezTo>
                  <a:cubicBezTo>
                    <a:pt x="83" y="145"/>
                    <a:pt x="74" y="139"/>
                    <a:pt x="65" y="142"/>
                  </a:cubicBezTo>
                  <a:cubicBezTo>
                    <a:pt x="56" y="145"/>
                    <a:pt x="53" y="154"/>
                    <a:pt x="50" y="161"/>
                  </a:cubicBezTo>
                  <a:cubicBezTo>
                    <a:pt x="49" y="163"/>
                    <a:pt x="48" y="166"/>
                    <a:pt x="48" y="167"/>
                  </a:cubicBezTo>
                  <a:cubicBezTo>
                    <a:pt x="46" y="167"/>
                    <a:pt x="43" y="167"/>
                    <a:pt x="41" y="167"/>
                  </a:cubicBezTo>
                  <a:cubicBezTo>
                    <a:pt x="34" y="167"/>
                    <a:pt x="24" y="168"/>
                    <a:pt x="18" y="175"/>
                  </a:cubicBezTo>
                  <a:cubicBezTo>
                    <a:pt x="13" y="183"/>
                    <a:pt x="15" y="192"/>
                    <a:pt x="17" y="199"/>
                  </a:cubicBezTo>
                  <a:cubicBezTo>
                    <a:pt x="18" y="201"/>
                    <a:pt x="19" y="204"/>
                    <a:pt x="19" y="206"/>
                  </a:cubicBezTo>
                  <a:cubicBezTo>
                    <a:pt x="18" y="207"/>
                    <a:pt x="15" y="209"/>
                    <a:pt x="14" y="210"/>
                  </a:cubicBezTo>
                  <a:cubicBezTo>
                    <a:pt x="8" y="214"/>
                    <a:pt x="0" y="220"/>
                    <a:pt x="0" y="229"/>
                  </a:cubicBezTo>
                  <a:cubicBezTo>
                    <a:pt x="0" y="239"/>
                    <a:pt x="7" y="245"/>
                    <a:pt x="13" y="249"/>
                  </a:cubicBezTo>
                  <a:cubicBezTo>
                    <a:pt x="15" y="251"/>
                    <a:pt x="18" y="253"/>
                    <a:pt x="18" y="253"/>
                  </a:cubicBezTo>
                  <a:cubicBezTo>
                    <a:pt x="18" y="255"/>
                    <a:pt x="17" y="258"/>
                    <a:pt x="16" y="261"/>
                  </a:cubicBezTo>
                  <a:cubicBezTo>
                    <a:pt x="14" y="268"/>
                    <a:pt x="11" y="277"/>
                    <a:pt x="17" y="284"/>
                  </a:cubicBezTo>
                  <a:cubicBezTo>
                    <a:pt x="22" y="292"/>
                    <a:pt x="32" y="292"/>
                    <a:pt x="39" y="293"/>
                  </a:cubicBezTo>
                  <a:cubicBezTo>
                    <a:pt x="41" y="293"/>
                    <a:pt x="44" y="293"/>
                    <a:pt x="46" y="293"/>
                  </a:cubicBezTo>
                  <a:cubicBezTo>
                    <a:pt x="47" y="295"/>
                    <a:pt x="48" y="298"/>
                    <a:pt x="48" y="299"/>
                  </a:cubicBezTo>
                  <a:cubicBezTo>
                    <a:pt x="51" y="306"/>
                    <a:pt x="54" y="315"/>
                    <a:pt x="63" y="319"/>
                  </a:cubicBezTo>
                  <a:cubicBezTo>
                    <a:pt x="72" y="322"/>
                    <a:pt x="80" y="316"/>
                    <a:pt x="86" y="312"/>
                  </a:cubicBezTo>
                  <a:cubicBezTo>
                    <a:pt x="87" y="311"/>
                    <a:pt x="90" y="309"/>
                    <a:pt x="92" y="309"/>
                  </a:cubicBezTo>
                  <a:cubicBezTo>
                    <a:pt x="93" y="309"/>
                    <a:pt x="95" y="311"/>
                    <a:pt x="97" y="312"/>
                  </a:cubicBezTo>
                  <a:cubicBezTo>
                    <a:pt x="102" y="316"/>
                    <a:pt x="108" y="320"/>
                    <a:pt x="115" y="320"/>
                  </a:cubicBezTo>
                  <a:cubicBezTo>
                    <a:pt x="117" y="320"/>
                    <a:pt x="118" y="320"/>
                    <a:pt x="120" y="319"/>
                  </a:cubicBezTo>
                  <a:cubicBezTo>
                    <a:pt x="129" y="316"/>
                    <a:pt x="133" y="307"/>
                    <a:pt x="135" y="300"/>
                  </a:cubicBezTo>
                  <a:cubicBezTo>
                    <a:pt x="136" y="298"/>
                    <a:pt x="137" y="296"/>
                    <a:pt x="138" y="294"/>
                  </a:cubicBezTo>
                  <a:cubicBezTo>
                    <a:pt x="139" y="294"/>
                    <a:pt x="142" y="294"/>
                    <a:pt x="145" y="294"/>
                  </a:cubicBezTo>
                  <a:cubicBezTo>
                    <a:pt x="152" y="294"/>
                    <a:pt x="161" y="294"/>
                    <a:pt x="167" y="286"/>
                  </a:cubicBezTo>
                  <a:cubicBezTo>
                    <a:pt x="173" y="279"/>
                    <a:pt x="170" y="269"/>
                    <a:pt x="168" y="262"/>
                  </a:cubicBezTo>
                  <a:cubicBezTo>
                    <a:pt x="168" y="260"/>
                    <a:pt x="167" y="257"/>
                    <a:pt x="167" y="256"/>
                  </a:cubicBezTo>
                  <a:cubicBezTo>
                    <a:pt x="168" y="255"/>
                    <a:pt x="170" y="253"/>
                    <a:pt x="172" y="252"/>
                  </a:cubicBezTo>
                  <a:cubicBezTo>
                    <a:pt x="177" y="247"/>
                    <a:pt x="185" y="242"/>
                    <a:pt x="185" y="232"/>
                  </a:cubicBezTo>
                  <a:cubicBezTo>
                    <a:pt x="186" y="223"/>
                    <a:pt x="178" y="217"/>
                    <a:pt x="172" y="212"/>
                  </a:cubicBezTo>
                  <a:close/>
                  <a:moveTo>
                    <a:pt x="159" y="235"/>
                  </a:moveTo>
                  <a:cubicBezTo>
                    <a:pt x="154" y="238"/>
                    <a:pt x="148" y="242"/>
                    <a:pt x="146" y="249"/>
                  </a:cubicBezTo>
                  <a:cubicBezTo>
                    <a:pt x="144" y="255"/>
                    <a:pt x="146" y="262"/>
                    <a:pt x="148" y="268"/>
                  </a:cubicBezTo>
                  <a:cubicBezTo>
                    <a:pt x="148" y="269"/>
                    <a:pt x="148" y="271"/>
                    <a:pt x="149" y="272"/>
                  </a:cubicBezTo>
                  <a:cubicBezTo>
                    <a:pt x="147" y="273"/>
                    <a:pt x="145" y="273"/>
                    <a:pt x="144" y="273"/>
                  </a:cubicBezTo>
                  <a:cubicBezTo>
                    <a:pt x="138" y="273"/>
                    <a:pt x="131" y="273"/>
                    <a:pt x="125" y="277"/>
                  </a:cubicBezTo>
                  <a:cubicBezTo>
                    <a:pt x="120" y="281"/>
                    <a:pt x="117" y="287"/>
                    <a:pt x="115" y="293"/>
                  </a:cubicBezTo>
                  <a:cubicBezTo>
                    <a:pt x="115" y="294"/>
                    <a:pt x="114" y="295"/>
                    <a:pt x="113" y="297"/>
                  </a:cubicBezTo>
                  <a:cubicBezTo>
                    <a:pt x="112" y="296"/>
                    <a:pt x="110" y="294"/>
                    <a:pt x="109" y="293"/>
                  </a:cubicBezTo>
                  <a:cubicBezTo>
                    <a:pt x="104" y="290"/>
                    <a:pt x="99" y="284"/>
                    <a:pt x="92" y="284"/>
                  </a:cubicBezTo>
                  <a:cubicBezTo>
                    <a:pt x="92" y="284"/>
                    <a:pt x="92" y="284"/>
                    <a:pt x="92" y="284"/>
                  </a:cubicBezTo>
                  <a:cubicBezTo>
                    <a:pt x="85" y="284"/>
                    <a:pt x="79" y="289"/>
                    <a:pt x="74" y="293"/>
                  </a:cubicBezTo>
                  <a:cubicBezTo>
                    <a:pt x="73" y="294"/>
                    <a:pt x="71" y="296"/>
                    <a:pt x="70" y="297"/>
                  </a:cubicBezTo>
                  <a:cubicBezTo>
                    <a:pt x="70" y="296"/>
                    <a:pt x="69" y="294"/>
                    <a:pt x="69" y="293"/>
                  </a:cubicBezTo>
                  <a:cubicBezTo>
                    <a:pt x="67" y="287"/>
                    <a:pt x="64" y="280"/>
                    <a:pt x="59" y="276"/>
                  </a:cubicBezTo>
                  <a:cubicBezTo>
                    <a:pt x="53" y="272"/>
                    <a:pt x="46" y="272"/>
                    <a:pt x="40" y="271"/>
                  </a:cubicBezTo>
                  <a:cubicBezTo>
                    <a:pt x="39" y="271"/>
                    <a:pt x="37" y="271"/>
                    <a:pt x="36" y="271"/>
                  </a:cubicBezTo>
                  <a:cubicBezTo>
                    <a:pt x="36" y="270"/>
                    <a:pt x="36" y="268"/>
                    <a:pt x="37" y="267"/>
                  </a:cubicBezTo>
                  <a:cubicBezTo>
                    <a:pt x="39" y="261"/>
                    <a:pt x="41" y="254"/>
                    <a:pt x="39" y="247"/>
                  </a:cubicBezTo>
                  <a:cubicBezTo>
                    <a:pt x="37" y="241"/>
                    <a:pt x="31" y="236"/>
                    <a:pt x="26" y="232"/>
                  </a:cubicBezTo>
                  <a:cubicBezTo>
                    <a:pt x="25" y="232"/>
                    <a:pt x="24" y="231"/>
                    <a:pt x="23" y="230"/>
                  </a:cubicBezTo>
                  <a:cubicBezTo>
                    <a:pt x="24" y="229"/>
                    <a:pt x="25" y="228"/>
                    <a:pt x="26" y="227"/>
                  </a:cubicBezTo>
                  <a:cubicBezTo>
                    <a:pt x="31" y="223"/>
                    <a:pt x="37" y="219"/>
                    <a:pt x="39" y="213"/>
                  </a:cubicBezTo>
                  <a:cubicBezTo>
                    <a:pt x="41" y="206"/>
                    <a:pt x="39" y="199"/>
                    <a:pt x="38" y="193"/>
                  </a:cubicBezTo>
                  <a:cubicBezTo>
                    <a:pt x="37" y="192"/>
                    <a:pt x="37" y="190"/>
                    <a:pt x="37" y="189"/>
                  </a:cubicBezTo>
                  <a:cubicBezTo>
                    <a:pt x="38" y="189"/>
                    <a:pt x="40" y="189"/>
                    <a:pt x="41" y="189"/>
                  </a:cubicBezTo>
                  <a:cubicBezTo>
                    <a:pt x="47" y="189"/>
                    <a:pt x="54" y="189"/>
                    <a:pt x="60" y="185"/>
                  </a:cubicBezTo>
                  <a:cubicBezTo>
                    <a:pt x="66" y="181"/>
                    <a:pt x="68" y="174"/>
                    <a:pt x="70" y="169"/>
                  </a:cubicBezTo>
                  <a:cubicBezTo>
                    <a:pt x="71" y="167"/>
                    <a:pt x="71" y="166"/>
                    <a:pt x="72" y="164"/>
                  </a:cubicBezTo>
                  <a:cubicBezTo>
                    <a:pt x="73" y="165"/>
                    <a:pt x="75" y="167"/>
                    <a:pt x="76" y="168"/>
                  </a:cubicBezTo>
                  <a:cubicBezTo>
                    <a:pt x="81" y="172"/>
                    <a:pt x="87" y="177"/>
                    <a:pt x="93" y="177"/>
                  </a:cubicBezTo>
                  <a:cubicBezTo>
                    <a:pt x="94" y="177"/>
                    <a:pt x="94" y="177"/>
                    <a:pt x="94" y="177"/>
                  </a:cubicBezTo>
                  <a:cubicBezTo>
                    <a:pt x="101" y="177"/>
                    <a:pt x="106" y="172"/>
                    <a:pt x="111" y="168"/>
                  </a:cubicBezTo>
                  <a:cubicBezTo>
                    <a:pt x="112" y="168"/>
                    <a:pt x="114" y="165"/>
                    <a:pt x="115" y="164"/>
                  </a:cubicBezTo>
                  <a:cubicBezTo>
                    <a:pt x="116" y="166"/>
                    <a:pt x="116" y="168"/>
                    <a:pt x="117" y="169"/>
                  </a:cubicBezTo>
                  <a:cubicBezTo>
                    <a:pt x="119" y="175"/>
                    <a:pt x="121" y="181"/>
                    <a:pt x="127" y="185"/>
                  </a:cubicBezTo>
                  <a:cubicBezTo>
                    <a:pt x="132" y="189"/>
                    <a:pt x="139" y="190"/>
                    <a:pt x="145" y="190"/>
                  </a:cubicBezTo>
                  <a:cubicBezTo>
                    <a:pt x="146" y="190"/>
                    <a:pt x="148" y="190"/>
                    <a:pt x="150" y="190"/>
                  </a:cubicBezTo>
                  <a:cubicBezTo>
                    <a:pt x="149" y="192"/>
                    <a:pt x="149" y="193"/>
                    <a:pt x="149" y="194"/>
                  </a:cubicBezTo>
                  <a:cubicBezTo>
                    <a:pt x="147" y="200"/>
                    <a:pt x="145" y="207"/>
                    <a:pt x="147" y="214"/>
                  </a:cubicBezTo>
                  <a:cubicBezTo>
                    <a:pt x="149" y="221"/>
                    <a:pt x="154" y="225"/>
                    <a:pt x="159" y="229"/>
                  </a:cubicBezTo>
                  <a:cubicBezTo>
                    <a:pt x="160" y="230"/>
                    <a:pt x="162" y="231"/>
                    <a:pt x="163" y="232"/>
                  </a:cubicBezTo>
                  <a:cubicBezTo>
                    <a:pt x="161" y="233"/>
                    <a:pt x="160" y="234"/>
                    <a:pt x="159" y="235"/>
                  </a:cubicBezTo>
                  <a:close/>
                  <a:moveTo>
                    <a:pt x="109" y="199"/>
                  </a:moveTo>
                  <a:cubicBezTo>
                    <a:pt x="101" y="195"/>
                    <a:pt x="91" y="194"/>
                    <a:pt x="82" y="197"/>
                  </a:cubicBezTo>
                  <a:cubicBezTo>
                    <a:pt x="73" y="200"/>
                    <a:pt x="66" y="206"/>
                    <a:pt x="61" y="214"/>
                  </a:cubicBezTo>
                  <a:cubicBezTo>
                    <a:pt x="57" y="223"/>
                    <a:pt x="56" y="232"/>
                    <a:pt x="59" y="241"/>
                  </a:cubicBezTo>
                  <a:cubicBezTo>
                    <a:pt x="62" y="250"/>
                    <a:pt x="68" y="258"/>
                    <a:pt x="76" y="262"/>
                  </a:cubicBezTo>
                  <a:cubicBezTo>
                    <a:pt x="81" y="265"/>
                    <a:pt x="87" y="266"/>
                    <a:pt x="93" y="266"/>
                  </a:cubicBezTo>
                  <a:cubicBezTo>
                    <a:pt x="96" y="266"/>
                    <a:pt x="100" y="266"/>
                    <a:pt x="103" y="265"/>
                  </a:cubicBezTo>
                  <a:cubicBezTo>
                    <a:pt x="112" y="262"/>
                    <a:pt x="120" y="256"/>
                    <a:pt x="124" y="247"/>
                  </a:cubicBezTo>
                  <a:cubicBezTo>
                    <a:pt x="129" y="239"/>
                    <a:pt x="129" y="229"/>
                    <a:pt x="127" y="220"/>
                  </a:cubicBezTo>
                  <a:cubicBezTo>
                    <a:pt x="124" y="211"/>
                    <a:pt x="118" y="204"/>
                    <a:pt x="109" y="199"/>
                  </a:cubicBezTo>
                  <a:close/>
                  <a:moveTo>
                    <a:pt x="105" y="237"/>
                  </a:moveTo>
                  <a:cubicBezTo>
                    <a:pt x="103" y="241"/>
                    <a:pt x="101" y="243"/>
                    <a:pt x="97" y="244"/>
                  </a:cubicBezTo>
                  <a:cubicBezTo>
                    <a:pt x="93" y="245"/>
                    <a:pt x="89" y="245"/>
                    <a:pt x="86" y="243"/>
                  </a:cubicBezTo>
                  <a:cubicBezTo>
                    <a:pt x="83" y="241"/>
                    <a:pt x="80" y="239"/>
                    <a:pt x="79" y="235"/>
                  </a:cubicBezTo>
                  <a:cubicBezTo>
                    <a:pt x="78" y="231"/>
                    <a:pt x="78" y="227"/>
                    <a:pt x="80" y="224"/>
                  </a:cubicBezTo>
                  <a:cubicBezTo>
                    <a:pt x="82" y="221"/>
                    <a:pt x="85" y="218"/>
                    <a:pt x="88" y="217"/>
                  </a:cubicBezTo>
                  <a:cubicBezTo>
                    <a:pt x="90" y="217"/>
                    <a:pt x="91" y="216"/>
                    <a:pt x="93" y="216"/>
                  </a:cubicBezTo>
                  <a:cubicBezTo>
                    <a:pt x="95" y="216"/>
                    <a:pt x="97" y="217"/>
                    <a:pt x="99" y="218"/>
                  </a:cubicBezTo>
                  <a:cubicBezTo>
                    <a:pt x="103" y="220"/>
                    <a:pt x="105" y="223"/>
                    <a:pt x="106" y="226"/>
                  </a:cubicBezTo>
                  <a:cubicBezTo>
                    <a:pt x="107" y="230"/>
                    <a:pt x="107" y="234"/>
                    <a:pt x="105" y="237"/>
                  </a:cubicBezTo>
                  <a:close/>
                  <a:moveTo>
                    <a:pt x="311" y="74"/>
                  </a:moveTo>
                  <a:cubicBezTo>
                    <a:pt x="309" y="72"/>
                    <a:pt x="307" y="70"/>
                    <a:pt x="306" y="69"/>
                  </a:cubicBezTo>
                  <a:cubicBezTo>
                    <a:pt x="306" y="67"/>
                    <a:pt x="307" y="64"/>
                    <a:pt x="308" y="62"/>
                  </a:cubicBezTo>
                  <a:cubicBezTo>
                    <a:pt x="310" y="55"/>
                    <a:pt x="313" y="46"/>
                    <a:pt x="307" y="38"/>
                  </a:cubicBezTo>
                  <a:cubicBezTo>
                    <a:pt x="302" y="31"/>
                    <a:pt x="292" y="30"/>
                    <a:pt x="285" y="30"/>
                  </a:cubicBezTo>
                  <a:cubicBezTo>
                    <a:pt x="283" y="30"/>
                    <a:pt x="280" y="30"/>
                    <a:pt x="278" y="29"/>
                  </a:cubicBezTo>
                  <a:cubicBezTo>
                    <a:pt x="277" y="28"/>
                    <a:pt x="276" y="25"/>
                    <a:pt x="276" y="23"/>
                  </a:cubicBezTo>
                  <a:cubicBezTo>
                    <a:pt x="273" y="16"/>
                    <a:pt x="270" y="7"/>
                    <a:pt x="261" y="4"/>
                  </a:cubicBezTo>
                  <a:cubicBezTo>
                    <a:pt x="252" y="1"/>
                    <a:pt x="244" y="6"/>
                    <a:pt x="238" y="10"/>
                  </a:cubicBezTo>
                  <a:cubicBezTo>
                    <a:pt x="237" y="12"/>
                    <a:pt x="234" y="13"/>
                    <a:pt x="232" y="14"/>
                  </a:cubicBezTo>
                  <a:cubicBezTo>
                    <a:pt x="231" y="13"/>
                    <a:pt x="229" y="12"/>
                    <a:pt x="227" y="10"/>
                  </a:cubicBezTo>
                  <a:cubicBezTo>
                    <a:pt x="221" y="6"/>
                    <a:pt x="213" y="0"/>
                    <a:pt x="204" y="3"/>
                  </a:cubicBezTo>
                  <a:cubicBezTo>
                    <a:pt x="195" y="6"/>
                    <a:pt x="191" y="16"/>
                    <a:pt x="189" y="22"/>
                  </a:cubicBezTo>
                  <a:cubicBezTo>
                    <a:pt x="188" y="24"/>
                    <a:pt x="187" y="27"/>
                    <a:pt x="186" y="28"/>
                  </a:cubicBezTo>
                  <a:cubicBezTo>
                    <a:pt x="185" y="29"/>
                    <a:pt x="182" y="29"/>
                    <a:pt x="180" y="29"/>
                  </a:cubicBezTo>
                  <a:cubicBezTo>
                    <a:pt x="172" y="29"/>
                    <a:pt x="163" y="29"/>
                    <a:pt x="157" y="36"/>
                  </a:cubicBezTo>
                  <a:cubicBezTo>
                    <a:pt x="151" y="44"/>
                    <a:pt x="154" y="53"/>
                    <a:pt x="156" y="60"/>
                  </a:cubicBezTo>
                  <a:cubicBezTo>
                    <a:pt x="156" y="62"/>
                    <a:pt x="157" y="65"/>
                    <a:pt x="157" y="67"/>
                  </a:cubicBezTo>
                  <a:cubicBezTo>
                    <a:pt x="156" y="68"/>
                    <a:pt x="154" y="70"/>
                    <a:pt x="152" y="71"/>
                  </a:cubicBezTo>
                  <a:cubicBezTo>
                    <a:pt x="147" y="75"/>
                    <a:pt x="139" y="81"/>
                    <a:pt x="139" y="91"/>
                  </a:cubicBezTo>
                  <a:cubicBezTo>
                    <a:pt x="138" y="100"/>
                    <a:pt x="146" y="106"/>
                    <a:pt x="152" y="110"/>
                  </a:cubicBezTo>
                  <a:cubicBezTo>
                    <a:pt x="153" y="112"/>
                    <a:pt x="156" y="114"/>
                    <a:pt x="157" y="115"/>
                  </a:cubicBezTo>
                  <a:cubicBezTo>
                    <a:pt x="157" y="116"/>
                    <a:pt x="156" y="120"/>
                    <a:pt x="155" y="122"/>
                  </a:cubicBezTo>
                  <a:cubicBezTo>
                    <a:pt x="153" y="129"/>
                    <a:pt x="150" y="138"/>
                    <a:pt x="156" y="146"/>
                  </a:cubicBezTo>
                  <a:cubicBezTo>
                    <a:pt x="161" y="153"/>
                    <a:pt x="171" y="154"/>
                    <a:pt x="178" y="154"/>
                  </a:cubicBezTo>
                  <a:cubicBezTo>
                    <a:pt x="180" y="154"/>
                    <a:pt x="183" y="154"/>
                    <a:pt x="185" y="155"/>
                  </a:cubicBezTo>
                  <a:cubicBezTo>
                    <a:pt x="185" y="156"/>
                    <a:pt x="186" y="159"/>
                    <a:pt x="187" y="161"/>
                  </a:cubicBezTo>
                  <a:cubicBezTo>
                    <a:pt x="189" y="168"/>
                    <a:pt x="192" y="177"/>
                    <a:pt x="201" y="180"/>
                  </a:cubicBezTo>
                  <a:cubicBezTo>
                    <a:pt x="210" y="183"/>
                    <a:pt x="218" y="178"/>
                    <a:pt x="224" y="174"/>
                  </a:cubicBezTo>
                  <a:cubicBezTo>
                    <a:pt x="226" y="172"/>
                    <a:pt x="229" y="171"/>
                    <a:pt x="230" y="170"/>
                  </a:cubicBezTo>
                  <a:cubicBezTo>
                    <a:pt x="232" y="171"/>
                    <a:pt x="234" y="172"/>
                    <a:pt x="236" y="174"/>
                  </a:cubicBezTo>
                  <a:cubicBezTo>
                    <a:pt x="240" y="177"/>
                    <a:pt x="247" y="181"/>
                    <a:pt x="254" y="181"/>
                  </a:cubicBezTo>
                  <a:cubicBezTo>
                    <a:pt x="255" y="181"/>
                    <a:pt x="257" y="181"/>
                    <a:pt x="259" y="181"/>
                  </a:cubicBezTo>
                  <a:cubicBezTo>
                    <a:pt x="268" y="178"/>
                    <a:pt x="271" y="168"/>
                    <a:pt x="274" y="162"/>
                  </a:cubicBezTo>
                  <a:cubicBezTo>
                    <a:pt x="275" y="160"/>
                    <a:pt x="276" y="157"/>
                    <a:pt x="276" y="156"/>
                  </a:cubicBezTo>
                  <a:cubicBezTo>
                    <a:pt x="278" y="155"/>
                    <a:pt x="281" y="155"/>
                    <a:pt x="283" y="155"/>
                  </a:cubicBezTo>
                  <a:cubicBezTo>
                    <a:pt x="290" y="155"/>
                    <a:pt x="300" y="155"/>
                    <a:pt x="306" y="148"/>
                  </a:cubicBezTo>
                  <a:cubicBezTo>
                    <a:pt x="311" y="140"/>
                    <a:pt x="309" y="131"/>
                    <a:pt x="307" y="124"/>
                  </a:cubicBezTo>
                  <a:cubicBezTo>
                    <a:pt x="306" y="122"/>
                    <a:pt x="305" y="119"/>
                    <a:pt x="305" y="117"/>
                  </a:cubicBezTo>
                  <a:cubicBezTo>
                    <a:pt x="306" y="116"/>
                    <a:pt x="309" y="114"/>
                    <a:pt x="310" y="113"/>
                  </a:cubicBezTo>
                  <a:cubicBezTo>
                    <a:pt x="316" y="109"/>
                    <a:pt x="324" y="103"/>
                    <a:pt x="324" y="93"/>
                  </a:cubicBezTo>
                  <a:cubicBezTo>
                    <a:pt x="324" y="84"/>
                    <a:pt x="317" y="78"/>
                    <a:pt x="311" y="74"/>
                  </a:cubicBezTo>
                  <a:close/>
                  <a:moveTo>
                    <a:pt x="298" y="96"/>
                  </a:moveTo>
                  <a:cubicBezTo>
                    <a:pt x="293" y="100"/>
                    <a:pt x="287" y="104"/>
                    <a:pt x="285" y="110"/>
                  </a:cubicBezTo>
                  <a:cubicBezTo>
                    <a:pt x="283" y="117"/>
                    <a:pt x="285" y="123"/>
                    <a:pt x="286" y="129"/>
                  </a:cubicBezTo>
                  <a:cubicBezTo>
                    <a:pt x="287" y="131"/>
                    <a:pt x="287" y="132"/>
                    <a:pt x="287" y="134"/>
                  </a:cubicBezTo>
                  <a:cubicBezTo>
                    <a:pt x="286" y="134"/>
                    <a:pt x="284" y="134"/>
                    <a:pt x="283" y="134"/>
                  </a:cubicBezTo>
                  <a:cubicBezTo>
                    <a:pt x="277" y="134"/>
                    <a:pt x="270" y="134"/>
                    <a:pt x="264" y="138"/>
                  </a:cubicBezTo>
                  <a:cubicBezTo>
                    <a:pt x="258" y="142"/>
                    <a:pt x="256" y="148"/>
                    <a:pt x="254" y="154"/>
                  </a:cubicBezTo>
                  <a:cubicBezTo>
                    <a:pt x="253" y="155"/>
                    <a:pt x="253" y="157"/>
                    <a:pt x="252" y="158"/>
                  </a:cubicBezTo>
                  <a:cubicBezTo>
                    <a:pt x="251" y="157"/>
                    <a:pt x="249" y="155"/>
                    <a:pt x="248" y="155"/>
                  </a:cubicBezTo>
                  <a:cubicBezTo>
                    <a:pt x="243" y="151"/>
                    <a:pt x="237" y="145"/>
                    <a:pt x="231" y="145"/>
                  </a:cubicBezTo>
                  <a:cubicBezTo>
                    <a:pt x="230" y="145"/>
                    <a:pt x="230" y="145"/>
                    <a:pt x="230" y="145"/>
                  </a:cubicBezTo>
                  <a:cubicBezTo>
                    <a:pt x="223" y="145"/>
                    <a:pt x="218" y="151"/>
                    <a:pt x="213" y="154"/>
                  </a:cubicBezTo>
                  <a:cubicBezTo>
                    <a:pt x="212" y="155"/>
                    <a:pt x="210" y="157"/>
                    <a:pt x="209" y="158"/>
                  </a:cubicBezTo>
                  <a:cubicBezTo>
                    <a:pt x="208" y="157"/>
                    <a:pt x="208" y="155"/>
                    <a:pt x="207" y="154"/>
                  </a:cubicBezTo>
                  <a:cubicBezTo>
                    <a:pt x="205" y="148"/>
                    <a:pt x="203" y="141"/>
                    <a:pt x="197" y="137"/>
                  </a:cubicBezTo>
                  <a:cubicBezTo>
                    <a:pt x="192" y="133"/>
                    <a:pt x="185" y="133"/>
                    <a:pt x="179" y="133"/>
                  </a:cubicBezTo>
                  <a:cubicBezTo>
                    <a:pt x="178" y="133"/>
                    <a:pt x="176" y="133"/>
                    <a:pt x="174" y="132"/>
                  </a:cubicBezTo>
                  <a:cubicBezTo>
                    <a:pt x="175" y="131"/>
                    <a:pt x="175" y="129"/>
                    <a:pt x="175" y="128"/>
                  </a:cubicBezTo>
                  <a:cubicBezTo>
                    <a:pt x="177" y="122"/>
                    <a:pt x="179" y="115"/>
                    <a:pt x="177" y="109"/>
                  </a:cubicBezTo>
                  <a:cubicBezTo>
                    <a:pt x="175" y="102"/>
                    <a:pt x="170" y="98"/>
                    <a:pt x="165" y="94"/>
                  </a:cubicBezTo>
                  <a:cubicBezTo>
                    <a:pt x="164" y="93"/>
                    <a:pt x="162" y="92"/>
                    <a:pt x="161" y="91"/>
                  </a:cubicBezTo>
                  <a:cubicBezTo>
                    <a:pt x="163" y="90"/>
                    <a:pt x="164" y="89"/>
                    <a:pt x="165" y="88"/>
                  </a:cubicBezTo>
                  <a:cubicBezTo>
                    <a:pt x="170" y="84"/>
                    <a:pt x="176" y="80"/>
                    <a:pt x="178" y="74"/>
                  </a:cubicBezTo>
                  <a:cubicBezTo>
                    <a:pt x="180" y="67"/>
                    <a:pt x="178" y="61"/>
                    <a:pt x="176" y="55"/>
                  </a:cubicBezTo>
                  <a:cubicBezTo>
                    <a:pt x="176" y="53"/>
                    <a:pt x="176" y="52"/>
                    <a:pt x="175" y="50"/>
                  </a:cubicBezTo>
                  <a:cubicBezTo>
                    <a:pt x="177" y="50"/>
                    <a:pt x="179" y="50"/>
                    <a:pt x="180" y="50"/>
                  </a:cubicBezTo>
                  <a:cubicBezTo>
                    <a:pt x="186" y="50"/>
                    <a:pt x="193" y="50"/>
                    <a:pt x="199" y="46"/>
                  </a:cubicBezTo>
                  <a:cubicBezTo>
                    <a:pt x="204" y="42"/>
                    <a:pt x="207" y="36"/>
                    <a:pt x="209" y="30"/>
                  </a:cubicBezTo>
                  <a:cubicBezTo>
                    <a:pt x="209" y="29"/>
                    <a:pt x="210" y="27"/>
                    <a:pt x="211" y="26"/>
                  </a:cubicBezTo>
                  <a:cubicBezTo>
                    <a:pt x="212" y="27"/>
                    <a:pt x="214" y="29"/>
                    <a:pt x="215" y="29"/>
                  </a:cubicBezTo>
                  <a:cubicBezTo>
                    <a:pt x="220" y="33"/>
                    <a:pt x="225" y="39"/>
                    <a:pt x="232" y="39"/>
                  </a:cubicBezTo>
                  <a:cubicBezTo>
                    <a:pt x="232" y="39"/>
                    <a:pt x="232" y="39"/>
                    <a:pt x="232" y="39"/>
                  </a:cubicBezTo>
                  <a:cubicBezTo>
                    <a:pt x="239" y="39"/>
                    <a:pt x="245" y="33"/>
                    <a:pt x="250" y="30"/>
                  </a:cubicBezTo>
                  <a:cubicBezTo>
                    <a:pt x="251" y="29"/>
                    <a:pt x="253" y="27"/>
                    <a:pt x="254" y="26"/>
                  </a:cubicBezTo>
                  <a:cubicBezTo>
                    <a:pt x="254" y="27"/>
                    <a:pt x="255" y="29"/>
                    <a:pt x="255" y="30"/>
                  </a:cubicBezTo>
                  <a:cubicBezTo>
                    <a:pt x="257" y="36"/>
                    <a:pt x="260" y="43"/>
                    <a:pt x="265" y="47"/>
                  </a:cubicBezTo>
                  <a:cubicBezTo>
                    <a:pt x="271" y="51"/>
                    <a:pt x="278" y="51"/>
                    <a:pt x="284" y="51"/>
                  </a:cubicBezTo>
                  <a:cubicBezTo>
                    <a:pt x="285" y="51"/>
                    <a:pt x="287" y="51"/>
                    <a:pt x="288" y="52"/>
                  </a:cubicBezTo>
                  <a:cubicBezTo>
                    <a:pt x="288" y="53"/>
                    <a:pt x="288" y="55"/>
                    <a:pt x="287" y="56"/>
                  </a:cubicBezTo>
                  <a:cubicBezTo>
                    <a:pt x="285" y="62"/>
                    <a:pt x="283" y="69"/>
                    <a:pt x="285" y="75"/>
                  </a:cubicBezTo>
                  <a:cubicBezTo>
                    <a:pt x="287" y="82"/>
                    <a:pt x="293" y="86"/>
                    <a:pt x="298" y="90"/>
                  </a:cubicBezTo>
                  <a:cubicBezTo>
                    <a:pt x="299" y="91"/>
                    <a:pt x="300" y="92"/>
                    <a:pt x="301" y="93"/>
                  </a:cubicBezTo>
                  <a:cubicBezTo>
                    <a:pt x="300" y="94"/>
                    <a:pt x="299" y="95"/>
                    <a:pt x="298" y="96"/>
                  </a:cubicBezTo>
                  <a:close/>
                  <a:moveTo>
                    <a:pt x="248" y="61"/>
                  </a:moveTo>
                  <a:cubicBezTo>
                    <a:pt x="239" y="56"/>
                    <a:pt x="230" y="55"/>
                    <a:pt x="221" y="58"/>
                  </a:cubicBezTo>
                  <a:cubicBezTo>
                    <a:pt x="212" y="61"/>
                    <a:pt x="204" y="67"/>
                    <a:pt x="200" y="75"/>
                  </a:cubicBezTo>
                  <a:cubicBezTo>
                    <a:pt x="195" y="84"/>
                    <a:pt x="195" y="93"/>
                    <a:pt x="197" y="103"/>
                  </a:cubicBezTo>
                  <a:cubicBezTo>
                    <a:pt x="200" y="112"/>
                    <a:pt x="206" y="119"/>
                    <a:pt x="215" y="123"/>
                  </a:cubicBezTo>
                  <a:cubicBezTo>
                    <a:pt x="220" y="126"/>
                    <a:pt x="226" y="128"/>
                    <a:pt x="231" y="128"/>
                  </a:cubicBezTo>
                  <a:cubicBezTo>
                    <a:pt x="235" y="128"/>
                    <a:pt x="238" y="127"/>
                    <a:pt x="242" y="126"/>
                  </a:cubicBezTo>
                  <a:cubicBezTo>
                    <a:pt x="251" y="123"/>
                    <a:pt x="258" y="117"/>
                    <a:pt x="263" y="109"/>
                  </a:cubicBezTo>
                  <a:cubicBezTo>
                    <a:pt x="267" y="100"/>
                    <a:pt x="268" y="91"/>
                    <a:pt x="265" y="81"/>
                  </a:cubicBezTo>
                  <a:cubicBezTo>
                    <a:pt x="262" y="72"/>
                    <a:pt x="256" y="65"/>
                    <a:pt x="248" y="61"/>
                  </a:cubicBezTo>
                  <a:close/>
                  <a:moveTo>
                    <a:pt x="244" y="99"/>
                  </a:moveTo>
                  <a:cubicBezTo>
                    <a:pt x="242" y="102"/>
                    <a:pt x="239" y="104"/>
                    <a:pt x="236" y="106"/>
                  </a:cubicBezTo>
                  <a:cubicBezTo>
                    <a:pt x="232" y="107"/>
                    <a:pt x="228" y="106"/>
                    <a:pt x="225" y="105"/>
                  </a:cubicBezTo>
                  <a:cubicBezTo>
                    <a:pt x="221" y="103"/>
                    <a:pt x="219" y="100"/>
                    <a:pt x="218" y="96"/>
                  </a:cubicBezTo>
                  <a:cubicBezTo>
                    <a:pt x="217" y="93"/>
                    <a:pt x="217" y="89"/>
                    <a:pt x="219" y="85"/>
                  </a:cubicBezTo>
                  <a:cubicBezTo>
                    <a:pt x="221" y="82"/>
                    <a:pt x="223" y="80"/>
                    <a:pt x="227" y="78"/>
                  </a:cubicBezTo>
                  <a:cubicBezTo>
                    <a:pt x="229" y="78"/>
                    <a:pt x="230" y="78"/>
                    <a:pt x="231" y="78"/>
                  </a:cubicBezTo>
                  <a:cubicBezTo>
                    <a:pt x="234" y="78"/>
                    <a:pt x="236" y="78"/>
                    <a:pt x="238" y="79"/>
                  </a:cubicBezTo>
                  <a:cubicBezTo>
                    <a:pt x="241" y="81"/>
                    <a:pt x="244" y="84"/>
                    <a:pt x="245" y="88"/>
                  </a:cubicBezTo>
                  <a:cubicBezTo>
                    <a:pt x="246" y="91"/>
                    <a:pt x="246" y="95"/>
                    <a:pt x="244" y="99"/>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40" name="Group 638">
            <a:extLst>
              <a:ext uri="{FF2B5EF4-FFF2-40B4-BE49-F238E27FC236}">
                <a16:creationId xmlns:a16="http://schemas.microsoft.com/office/drawing/2014/main" id="{F7AA3EF8-1D42-495C-92C0-7095AD97937A}"/>
              </a:ext>
            </a:extLst>
          </p:cNvPr>
          <p:cNvGrpSpPr>
            <a:grpSpLocks noChangeAspect="1"/>
          </p:cNvGrpSpPr>
          <p:nvPr/>
        </p:nvGrpSpPr>
        <p:grpSpPr bwMode="auto">
          <a:xfrm>
            <a:off x="1174029" y="3884569"/>
            <a:ext cx="370107" cy="369021"/>
            <a:chOff x="1900" y="2357"/>
            <a:chExt cx="341" cy="340"/>
          </a:xfrm>
          <a:solidFill>
            <a:schemeClr val="bg1"/>
          </a:solidFill>
        </p:grpSpPr>
        <p:sp>
          <p:nvSpPr>
            <p:cNvPr id="41" name="Freeform 639">
              <a:extLst>
                <a:ext uri="{FF2B5EF4-FFF2-40B4-BE49-F238E27FC236}">
                  <a16:creationId xmlns:a16="http://schemas.microsoft.com/office/drawing/2014/main" id="{C7A095B0-8AEC-4000-862D-73B0F938CBEE}"/>
                </a:ext>
              </a:extLst>
            </p:cNvPr>
            <p:cNvSpPr>
              <a:spLocks/>
            </p:cNvSpPr>
            <p:nvPr/>
          </p:nvSpPr>
          <p:spPr bwMode="auto">
            <a:xfrm>
              <a:off x="1964" y="2419"/>
              <a:ext cx="213" cy="214"/>
            </a:xfrm>
            <a:custGeom>
              <a:avLst/>
              <a:gdLst>
                <a:gd name="T0" fmla="*/ 234 w 320"/>
                <a:gd name="T1" fmla="*/ 303 h 322"/>
                <a:gd name="T2" fmla="*/ 213 w 320"/>
                <a:gd name="T3" fmla="*/ 322 h 322"/>
                <a:gd name="T4" fmla="*/ 199 w 320"/>
                <a:gd name="T5" fmla="*/ 317 h 322"/>
                <a:gd name="T6" fmla="*/ 160 w 320"/>
                <a:gd name="T7" fmla="*/ 322 h 322"/>
                <a:gd name="T8" fmla="*/ 0 w 320"/>
                <a:gd name="T9" fmla="*/ 162 h 322"/>
                <a:gd name="T10" fmla="*/ 11 w 320"/>
                <a:gd name="T11" fmla="*/ 102 h 322"/>
                <a:gd name="T12" fmla="*/ 34 w 320"/>
                <a:gd name="T13" fmla="*/ 63 h 322"/>
                <a:gd name="T14" fmla="*/ 49 w 320"/>
                <a:gd name="T15" fmla="*/ 61 h 322"/>
                <a:gd name="T16" fmla="*/ 51 w 320"/>
                <a:gd name="T17" fmla="*/ 76 h 322"/>
                <a:gd name="T18" fmla="*/ 31 w 320"/>
                <a:gd name="T19" fmla="*/ 110 h 322"/>
                <a:gd name="T20" fmla="*/ 21 w 320"/>
                <a:gd name="T21" fmla="*/ 162 h 322"/>
                <a:gd name="T22" fmla="*/ 160 w 320"/>
                <a:gd name="T23" fmla="*/ 300 h 322"/>
                <a:gd name="T24" fmla="*/ 192 w 320"/>
                <a:gd name="T25" fmla="*/ 296 h 322"/>
                <a:gd name="T26" fmla="*/ 213 w 320"/>
                <a:gd name="T27" fmla="*/ 279 h 322"/>
                <a:gd name="T28" fmla="*/ 226 w 320"/>
                <a:gd name="T29" fmla="*/ 283 h 322"/>
                <a:gd name="T30" fmla="*/ 298 w 320"/>
                <a:gd name="T31" fmla="*/ 162 h 322"/>
                <a:gd name="T32" fmla="*/ 249 w 320"/>
                <a:gd name="T33" fmla="*/ 56 h 322"/>
                <a:gd name="T34" fmla="*/ 230 w 320"/>
                <a:gd name="T35" fmla="*/ 82 h 322"/>
                <a:gd name="T36" fmla="*/ 266 w 320"/>
                <a:gd name="T37" fmla="*/ 162 h 322"/>
                <a:gd name="T38" fmla="*/ 160 w 320"/>
                <a:gd name="T39" fmla="*/ 268 h 322"/>
                <a:gd name="T40" fmla="*/ 55 w 320"/>
                <a:gd name="T41" fmla="*/ 181 h 322"/>
                <a:gd name="T42" fmla="*/ 42 w 320"/>
                <a:gd name="T43" fmla="*/ 162 h 322"/>
                <a:gd name="T44" fmla="*/ 55 w 320"/>
                <a:gd name="T45" fmla="*/ 142 h 322"/>
                <a:gd name="T46" fmla="*/ 59 w 320"/>
                <a:gd name="T47" fmla="*/ 126 h 322"/>
                <a:gd name="T48" fmla="*/ 73 w 320"/>
                <a:gd name="T49" fmla="*/ 120 h 322"/>
                <a:gd name="T50" fmla="*/ 79 w 320"/>
                <a:gd name="T51" fmla="*/ 133 h 322"/>
                <a:gd name="T52" fmla="*/ 76 w 320"/>
                <a:gd name="T53" fmla="*/ 144 h 322"/>
                <a:gd name="T54" fmla="*/ 85 w 320"/>
                <a:gd name="T55" fmla="*/ 162 h 322"/>
                <a:gd name="T56" fmla="*/ 76 w 320"/>
                <a:gd name="T57" fmla="*/ 179 h 322"/>
                <a:gd name="T58" fmla="*/ 160 w 320"/>
                <a:gd name="T59" fmla="*/ 247 h 322"/>
                <a:gd name="T60" fmla="*/ 245 w 320"/>
                <a:gd name="T61" fmla="*/ 162 h 322"/>
                <a:gd name="T62" fmla="*/ 217 w 320"/>
                <a:gd name="T63" fmla="*/ 99 h 322"/>
                <a:gd name="T64" fmla="*/ 199 w 320"/>
                <a:gd name="T65" fmla="*/ 125 h 322"/>
                <a:gd name="T66" fmla="*/ 213 w 320"/>
                <a:gd name="T67" fmla="*/ 162 h 322"/>
                <a:gd name="T68" fmla="*/ 160 w 320"/>
                <a:gd name="T69" fmla="*/ 215 h 322"/>
                <a:gd name="T70" fmla="*/ 106 w 320"/>
                <a:gd name="T71" fmla="*/ 162 h 322"/>
                <a:gd name="T72" fmla="*/ 133 w 320"/>
                <a:gd name="T73" fmla="*/ 115 h 322"/>
                <a:gd name="T74" fmla="*/ 148 w 320"/>
                <a:gd name="T75" fmla="*/ 119 h 322"/>
                <a:gd name="T76" fmla="*/ 144 w 320"/>
                <a:gd name="T77" fmla="*/ 134 h 322"/>
                <a:gd name="T78" fmla="*/ 128 w 320"/>
                <a:gd name="T79" fmla="*/ 162 h 322"/>
                <a:gd name="T80" fmla="*/ 160 w 320"/>
                <a:gd name="T81" fmla="*/ 194 h 322"/>
                <a:gd name="T82" fmla="*/ 192 w 320"/>
                <a:gd name="T83" fmla="*/ 162 h 322"/>
                <a:gd name="T84" fmla="*/ 186 w 320"/>
                <a:gd name="T85" fmla="*/ 143 h 322"/>
                <a:gd name="T86" fmla="*/ 168 w 320"/>
                <a:gd name="T87" fmla="*/ 168 h 322"/>
                <a:gd name="T88" fmla="*/ 160 w 320"/>
                <a:gd name="T89" fmla="*/ 172 h 322"/>
                <a:gd name="T90" fmla="*/ 153 w 320"/>
                <a:gd name="T91" fmla="*/ 170 h 322"/>
                <a:gd name="T92" fmla="*/ 151 w 320"/>
                <a:gd name="T93" fmla="*/ 155 h 322"/>
                <a:gd name="T94" fmla="*/ 258 w 320"/>
                <a:gd name="T95" fmla="*/ 6 h 322"/>
                <a:gd name="T96" fmla="*/ 273 w 320"/>
                <a:gd name="T97" fmla="*/ 4 h 322"/>
                <a:gd name="T98" fmla="*/ 275 w 320"/>
                <a:gd name="T99" fmla="*/ 19 h 322"/>
                <a:gd name="T100" fmla="*/ 261 w 320"/>
                <a:gd name="T101" fmla="*/ 38 h 322"/>
                <a:gd name="T102" fmla="*/ 320 w 320"/>
                <a:gd name="T103" fmla="*/ 162 h 322"/>
                <a:gd name="T104" fmla="*/ 234 w 320"/>
                <a:gd name="T105" fmla="*/ 303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20" h="322">
                  <a:moveTo>
                    <a:pt x="234" y="303"/>
                  </a:moveTo>
                  <a:cubicBezTo>
                    <a:pt x="233" y="314"/>
                    <a:pt x="224" y="322"/>
                    <a:pt x="213" y="322"/>
                  </a:cubicBezTo>
                  <a:cubicBezTo>
                    <a:pt x="208" y="322"/>
                    <a:pt x="203" y="320"/>
                    <a:pt x="199" y="317"/>
                  </a:cubicBezTo>
                  <a:cubicBezTo>
                    <a:pt x="187" y="320"/>
                    <a:pt x="173" y="322"/>
                    <a:pt x="160" y="322"/>
                  </a:cubicBezTo>
                  <a:cubicBezTo>
                    <a:pt x="71" y="322"/>
                    <a:pt x="0" y="250"/>
                    <a:pt x="0" y="162"/>
                  </a:cubicBezTo>
                  <a:cubicBezTo>
                    <a:pt x="0" y="141"/>
                    <a:pt x="4" y="121"/>
                    <a:pt x="11" y="102"/>
                  </a:cubicBezTo>
                  <a:cubicBezTo>
                    <a:pt x="17" y="88"/>
                    <a:pt x="24" y="75"/>
                    <a:pt x="34" y="63"/>
                  </a:cubicBezTo>
                  <a:cubicBezTo>
                    <a:pt x="38" y="58"/>
                    <a:pt x="44" y="57"/>
                    <a:pt x="49" y="61"/>
                  </a:cubicBezTo>
                  <a:cubicBezTo>
                    <a:pt x="54" y="65"/>
                    <a:pt x="54" y="71"/>
                    <a:pt x="51" y="76"/>
                  </a:cubicBezTo>
                  <a:cubicBezTo>
                    <a:pt x="42" y="86"/>
                    <a:pt x="36" y="98"/>
                    <a:pt x="31" y="110"/>
                  </a:cubicBezTo>
                  <a:cubicBezTo>
                    <a:pt x="24" y="126"/>
                    <a:pt x="21" y="144"/>
                    <a:pt x="21" y="162"/>
                  </a:cubicBezTo>
                  <a:cubicBezTo>
                    <a:pt x="21" y="238"/>
                    <a:pt x="83" y="300"/>
                    <a:pt x="160" y="300"/>
                  </a:cubicBezTo>
                  <a:cubicBezTo>
                    <a:pt x="171" y="300"/>
                    <a:pt x="182" y="299"/>
                    <a:pt x="192" y="296"/>
                  </a:cubicBezTo>
                  <a:cubicBezTo>
                    <a:pt x="194" y="286"/>
                    <a:pt x="203" y="279"/>
                    <a:pt x="213" y="279"/>
                  </a:cubicBezTo>
                  <a:cubicBezTo>
                    <a:pt x="218" y="279"/>
                    <a:pt x="222" y="281"/>
                    <a:pt x="226" y="283"/>
                  </a:cubicBezTo>
                  <a:cubicBezTo>
                    <a:pt x="269" y="260"/>
                    <a:pt x="298" y="214"/>
                    <a:pt x="298" y="162"/>
                  </a:cubicBezTo>
                  <a:cubicBezTo>
                    <a:pt x="298" y="120"/>
                    <a:pt x="280" y="82"/>
                    <a:pt x="249" y="56"/>
                  </a:cubicBezTo>
                  <a:cubicBezTo>
                    <a:pt x="230" y="82"/>
                    <a:pt x="230" y="82"/>
                    <a:pt x="230" y="82"/>
                  </a:cubicBezTo>
                  <a:cubicBezTo>
                    <a:pt x="253" y="102"/>
                    <a:pt x="266" y="131"/>
                    <a:pt x="266" y="162"/>
                  </a:cubicBezTo>
                  <a:cubicBezTo>
                    <a:pt x="266" y="220"/>
                    <a:pt x="218" y="268"/>
                    <a:pt x="160" y="268"/>
                  </a:cubicBezTo>
                  <a:cubicBezTo>
                    <a:pt x="107" y="268"/>
                    <a:pt x="64" y="231"/>
                    <a:pt x="55" y="181"/>
                  </a:cubicBezTo>
                  <a:cubicBezTo>
                    <a:pt x="47" y="178"/>
                    <a:pt x="42" y="170"/>
                    <a:pt x="42" y="162"/>
                  </a:cubicBezTo>
                  <a:cubicBezTo>
                    <a:pt x="42" y="153"/>
                    <a:pt x="47" y="146"/>
                    <a:pt x="55" y="142"/>
                  </a:cubicBezTo>
                  <a:cubicBezTo>
                    <a:pt x="56" y="137"/>
                    <a:pt x="57" y="131"/>
                    <a:pt x="59" y="126"/>
                  </a:cubicBezTo>
                  <a:cubicBezTo>
                    <a:pt x="61" y="121"/>
                    <a:pt x="67" y="118"/>
                    <a:pt x="73" y="120"/>
                  </a:cubicBezTo>
                  <a:cubicBezTo>
                    <a:pt x="78" y="122"/>
                    <a:pt x="81" y="128"/>
                    <a:pt x="79" y="133"/>
                  </a:cubicBezTo>
                  <a:cubicBezTo>
                    <a:pt x="78" y="137"/>
                    <a:pt x="77" y="141"/>
                    <a:pt x="76" y="144"/>
                  </a:cubicBezTo>
                  <a:cubicBezTo>
                    <a:pt x="81" y="148"/>
                    <a:pt x="85" y="155"/>
                    <a:pt x="85" y="162"/>
                  </a:cubicBezTo>
                  <a:cubicBezTo>
                    <a:pt x="85" y="169"/>
                    <a:pt x="81" y="175"/>
                    <a:pt x="76" y="179"/>
                  </a:cubicBezTo>
                  <a:cubicBezTo>
                    <a:pt x="84" y="218"/>
                    <a:pt x="119" y="247"/>
                    <a:pt x="160" y="247"/>
                  </a:cubicBezTo>
                  <a:cubicBezTo>
                    <a:pt x="207" y="247"/>
                    <a:pt x="245" y="209"/>
                    <a:pt x="245" y="162"/>
                  </a:cubicBezTo>
                  <a:cubicBezTo>
                    <a:pt x="245" y="138"/>
                    <a:pt x="235" y="115"/>
                    <a:pt x="217" y="99"/>
                  </a:cubicBezTo>
                  <a:cubicBezTo>
                    <a:pt x="199" y="125"/>
                    <a:pt x="199" y="125"/>
                    <a:pt x="199" y="125"/>
                  </a:cubicBezTo>
                  <a:cubicBezTo>
                    <a:pt x="208" y="135"/>
                    <a:pt x="213" y="148"/>
                    <a:pt x="213" y="162"/>
                  </a:cubicBezTo>
                  <a:cubicBezTo>
                    <a:pt x="213" y="191"/>
                    <a:pt x="189" y="215"/>
                    <a:pt x="160" y="215"/>
                  </a:cubicBezTo>
                  <a:cubicBezTo>
                    <a:pt x="130" y="215"/>
                    <a:pt x="106" y="191"/>
                    <a:pt x="106" y="162"/>
                  </a:cubicBezTo>
                  <a:cubicBezTo>
                    <a:pt x="106" y="143"/>
                    <a:pt x="117" y="125"/>
                    <a:pt x="133" y="115"/>
                  </a:cubicBezTo>
                  <a:cubicBezTo>
                    <a:pt x="138" y="113"/>
                    <a:pt x="145" y="114"/>
                    <a:pt x="148" y="119"/>
                  </a:cubicBezTo>
                  <a:cubicBezTo>
                    <a:pt x="151" y="124"/>
                    <a:pt x="149" y="131"/>
                    <a:pt x="144" y="134"/>
                  </a:cubicBezTo>
                  <a:cubicBezTo>
                    <a:pt x="134" y="140"/>
                    <a:pt x="128" y="150"/>
                    <a:pt x="128" y="162"/>
                  </a:cubicBezTo>
                  <a:cubicBezTo>
                    <a:pt x="128" y="179"/>
                    <a:pt x="142" y="194"/>
                    <a:pt x="160" y="194"/>
                  </a:cubicBezTo>
                  <a:cubicBezTo>
                    <a:pt x="177" y="194"/>
                    <a:pt x="192" y="179"/>
                    <a:pt x="192" y="162"/>
                  </a:cubicBezTo>
                  <a:cubicBezTo>
                    <a:pt x="192" y="155"/>
                    <a:pt x="190" y="149"/>
                    <a:pt x="186" y="143"/>
                  </a:cubicBezTo>
                  <a:cubicBezTo>
                    <a:pt x="168" y="168"/>
                    <a:pt x="168" y="168"/>
                    <a:pt x="168" y="168"/>
                  </a:cubicBezTo>
                  <a:cubicBezTo>
                    <a:pt x="166" y="171"/>
                    <a:pt x="163" y="172"/>
                    <a:pt x="160" y="172"/>
                  </a:cubicBezTo>
                  <a:cubicBezTo>
                    <a:pt x="158" y="172"/>
                    <a:pt x="155" y="172"/>
                    <a:pt x="153" y="170"/>
                  </a:cubicBezTo>
                  <a:cubicBezTo>
                    <a:pt x="149" y="167"/>
                    <a:pt x="148" y="160"/>
                    <a:pt x="151" y="155"/>
                  </a:cubicBezTo>
                  <a:cubicBezTo>
                    <a:pt x="258" y="6"/>
                    <a:pt x="258" y="6"/>
                    <a:pt x="258" y="6"/>
                  </a:cubicBezTo>
                  <a:cubicBezTo>
                    <a:pt x="261" y="1"/>
                    <a:pt x="268" y="0"/>
                    <a:pt x="273" y="4"/>
                  </a:cubicBezTo>
                  <a:cubicBezTo>
                    <a:pt x="277" y="7"/>
                    <a:pt x="278" y="14"/>
                    <a:pt x="275" y="19"/>
                  </a:cubicBezTo>
                  <a:cubicBezTo>
                    <a:pt x="261" y="38"/>
                    <a:pt x="261" y="38"/>
                    <a:pt x="261" y="38"/>
                  </a:cubicBezTo>
                  <a:cubicBezTo>
                    <a:pt x="298" y="69"/>
                    <a:pt x="320" y="113"/>
                    <a:pt x="320" y="162"/>
                  </a:cubicBezTo>
                  <a:cubicBezTo>
                    <a:pt x="320" y="223"/>
                    <a:pt x="285" y="276"/>
                    <a:pt x="234" y="303"/>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latin typeface="Open Sans" panose="020B0606030504020204" pitchFamily="34" charset="0"/>
                <a:ea typeface="Open Sans" panose="020B0606030504020204" pitchFamily="34" charset="0"/>
                <a:cs typeface="Open Sans" panose="020B0606030504020204" pitchFamily="34" charset="0"/>
              </a:endParaRPr>
            </a:p>
          </p:txBody>
        </p:sp>
        <p:sp>
          <p:nvSpPr>
            <p:cNvPr id="42" name="Freeform 640">
              <a:extLst>
                <a:ext uri="{FF2B5EF4-FFF2-40B4-BE49-F238E27FC236}">
                  <a16:creationId xmlns:a16="http://schemas.microsoft.com/office/drawing/2014/main" id="{F124FDA2-7230-4068-B181-78E4D26F3414}"/>
                </a:ext>
              </a:extLst>
            </p:cNvPr>
            <p:cNvSpPr>
              <a:spLocks noEditPoints="1"/>
            </p:cNvSpPr>
            <p:nvPr/>
          </p:nvSpPr>
          <p:spPr bwMode="auto">
            <a:xfrm>
              <a:off x="1900" y="2357"/>
              <a:ext cx="341"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43" name="Group 387">
            <a:extLst>
              <a:ext uri="{FF2B5EF4-FFF2-40B4-BE49-F238E27FC236}">
                <a16:creationId xmlns:a16="http://schemas.microsoft.com/office/drawing/2014/main" id="{276F87B9-DD33-46D8-AD6C-D3BC3503648A}"/>
              </a:ext>
            </a:extLst>
          </p:cNvPr>
          <p:cNvGrpSpPr>
            <a:grpSpLocks noChangeAspect="1"/>
          </p:cNvGrpSpPr>
          <p:nvPr/>
        </p:nvGrpSpPr>
        <p:grpSpPr bwMode="auto">
          <a:xfrm>
            <a:off x="8135942" y="1292657"/>
            <a:ext cx="369021" cy="369021"/>
            <a:chOff x="7355" y="1558"/>
            <a:chExt cx="340" cy="340"/>
          </a:xfrm>
          <a:solidFill>
            <a:schemeClr val="bg1"/>
          </a:solidFill>
        </p:grpSpPr>
        <p:sp>
          <p:nvSpPr>
            <p:cNvPr id="44" name="Freeform 388">
              <a:extLst>
                <a:ext uri="{FF2B5EF4-FFF2-40B4-BE49-F238E27FC236}">
                  <a16:creationId xmlns:a16="http://schemas.microsoft.com/office/drawing/2014/main" id="{5B645D4F-5FA4-4EE3-BD28-9DE5BCAD8125}"/>
                </a:ext>
              </a:extLst>
            </p:cNvPr>
            <p:cNvSpPr>
              <a:spLocks noEditPoints="1"/>
            </p:cNvSpPr>
            <p:nvPr/>
          </p:nvSpPr>
          <p:spPr bwMode="auto">
            <a:xfrm>
              <a:off x="7355" y="1558"/>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latin typeface="Open Sans" panose="020B0606030504020204" pitchFamily="34" charset="0"/>
                <a:ea typeface="Open Sans" panose="020B0606030504020204" pitchFamily="34" charset="0"/>
                <a:cs typeface="Open Sans" panose="020B0606030504020204" pitchFamily="34" charset="0"/>
              </a:endParaRPr>
            </a:p>
          </p:txBody>
        </p:sp>
        <p:sp>
          <p:nvSpPr>
            <p:cNvPr id="45" name="Freeform 389">
              <a:extLst>
                <a:ext uri="{FF2B5EF4-FFF2-40B4-BE49-F238E27FC236}">
                  <a16:creationId xmlns:a16="http://schemas.microsoft.com/office/drawing/2014/main" id="{6CAEC558-092C-4ED0-AD05-836486A5DDB3}"/>
                </a:ext>
              </a:extLst>
            </p:cNvPr>
            <p:cNvSpPr>
              <a:spLocks noEditPoints="1"/>
            </p:cNvSpPr>
            <p:nvPr/>
          </p:nvSpPr>
          <p:spPr bwMode="auto">
            <a:xfrm>
              <a:off x="7418" y="1664"/>
              <a:ext cx="213" cy="149"/>
            </a:xfrm>
            <a:custGeom>
              <a:avLst/>
              <a:gdLst>
                <a:gd name="T0" fmla="*/ 321 w 321"/>
                <a:gd name="T1" fmla="*/ 160 h 224"/>
                <a:gd name="T2" fmla="*/ 129 w 321"/>
                <a:gd name="T3" fmla="*/ 170 h 224"/>
                <a:gd name="T4" fmla="*/ 129 w 321"/>
                <a:gd name="T5" fmla="*/ 149 h 224"/>
                <a:gd name="T6" fmla="*/ 299 w 321"/>
                <a:gd name="T7" fmla="*/ 21 h 224"/>
                <a:gd name="T8" fmla="*/ 75 w 321"/>
                <a:gd name="T9" fmla="*/ 32 h 224"/>
                <a:gd name="T10" fmla="*/ 54 w 321"/>
                <a:gd name="T11" fmla="*/ 32 h 224"/>
                <a:gd name="T12" fmla="*/ 65 w 321"/>
                <a:gd name="T13" fmla="*/ 0 h 224"/>
                <a:gd name="T14" fmla="*/ 321 w 321"/>
                <a:gd name="T15" fmla="*/ 10 h 224"/>
                <a:gd name="T16" fmla="*/ 90 w 321"/>
                <a:gd name="T17" fmla="*/ 193 h 224"/>
                <a:gd name="T18" fmla="*/ 101 w 321"/>
                <a:gd name="T19" fmla="*/ 136 h 224"/>
                <a:gd name="T20" fmla="*/ 54 w 321"/>
                <a:gd name="T21" fmla="*/ 58 h 224"/>
                <a:gd name="T22" fmla="*/ 54 w 321"/>
                <a:gd name="T23" fmla="*/ 58 h 224"/>
                <a:gd name="T24" fmla="*/ 54 w 321"/>
                <a:gd name="T25" fmla="*/ 58 h 224"/>
                <a:gd name="T26" fmla="*/ 6 w 321"/>
                <a:gd name="T27" fmla="*/ 136 h 224"/>
                <a:gd name="T28" fmla="*/ 18 w 321"/>
                <a:gd name="T29" fmla="*/ 192 h 224"/>
                <a:gd name="T30" fmla="*/ 22 w 321"/>
                <a:gd name="T31" fmla="*/ 213 h 224"/>
                <a:gd name="T32" fmla="*/ 42 w 321"/>
                <a:gd name="T33" fmla="*/ 190 h 224"/>
                <a:gd name="T34" fmla="*/ 27 w 321"/>
                <a:gd name="T35" fmla="*/ 131 h 224"/>
                <a:gd name="T36" fmla="*/ 54 w 321"/>
                <a:gd name="T37" fmla="*/ 80 h 224"/>
                <a:gd name="T38" fmla="*/ 54 w 321"/>
                <a:gd name="T39" fmla="*/ 80 h 224"/>
                <a:gd name="T40" fmla="*/ 81 w 321"/>
                <a:gd name="T41" fmla="*/ 131 h 224"/>
                <a:gd name="T42" fmla="*/ 65 w 321"/>
                <a:gd name="T43" fmla="*/ 190 h 224"/>
                <a:gd name="T44" fmla="*/ 99 w 321"/>
                <a:gd name="T45" fmla="*/ 216 h 224"/>
                <a:gd name="T46" fmla="*/ 128 w 321"/>
                <a:gd name="T47" fmla="*/ 224 h 224"/>
                <a:gd name="T48" fmla="*/ 135 w 321"/>
                <a:gd name="T49" fmla="*/ 206 h 224"/>
                <a:gd name="T50" fmla="*/ 139 w 321"/>
                <a:gd name="T51" fmla="*/ 74 h 224"/>
                <a:gd name="T52" fmla="*/ 278 w 321"/>
                <a:gd name="T53" fmla="*/ 64 h 224"/>
                <a:gd name="T54" fmla="*/ 139 w 321"/>
                <a:gd name="T55" fmla="*/ 53 h 224"/>
                <a:gd name="T56" fmla="*/ 139 w 321"/>
                <a:gd name="T57" fmla="*/ 74 h 224"/>
                <a:gd name="T58" fmla="*/ 267 w 321"/>
                <a:gd name="T59" fmla="*/ 117 h 224"/>
                <a:gd name="T60" fmla="*/ 267 w 321"/>
                <a:gd name="T61" fmla="*/ 96 h 224"/>
                <a:gd name="T62" fmla="*/ 129 w 321"/>
                <a:gd name="T63" fmla="*/ 106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1" h="224">
                  <a:moveTo>
                    <a:pt x="321" y="10"/>
                  </a:moveTo>
                  <a:cubicBezTo>
                    <a:pt x="321" y="160"/>
                    <a:pt x="321" y="160"/>
                    <a:pt x="321" y="160"/>
                  </a:cubicBezTo>
                  <a:cubicBezTo>
                    <a:pt x="321" y="166"/>
                    <a:pt x="316" y="170"/>
                    <a:pt x="310" y="170"/>
                  </a:cubicBezTo>
                  <a:cubicBezTo>
                    <a:pt x="129" y="170"/>
                    <a:pt x="129" y="170"/>
                    <a:pt x="129" y="170"/>
                  </a:cubicBezTo>
                  <a:cubicBezTo>
                    <a:pt x="123" y="170"/>
                    <a:pt x="118" y="166"/>
                    <a:pt x="118" y="160"/>
                  </a:cubicBezTo>
                  <a:cubicBezTo>
                    <a:pt x="118" y="154"/>
                    <a:pt x="123" y="149"/>
                    <a:pt x="129" y="149"/>
                  </a:cubicBezTo>
                  <a:cubicBezTo>
                    <a:pt x="299" y="149"/>
                    <a:pt x="299" y="149"/>
                    <a:pt x="299" y="149"/>
                  </a:cubicBezTo>
                  <a:cubicBezTo>
                    <a:pt x="299" y="21"/>
                    <a:pt x="299" y="21"/>
                    <a:pt x="299" y="21"/>
                  </a:cubicBezTo>
                  <a:cubicBezTo>
                    <a:pt x="75" y="21"/>
                    <a:pt x="75" y="21"/>
                    <a:pt x="75" y="21"/>
                  </a:cubicBezTo>
                  <a:cubicBezTo>
                    <a:pt x="75" y="32"/>
                    <a:pt x="75" y="32"/>
                    <a:pt x="75" y="32"/>
                  </a:cubicBezTo>
                  <a:cubicBezTo>
                    <a:pt x="75" y="38"/>
                    <a:pt x="71" y="42"/>
                    <a:pt x="65" y="42"/>
                  </a:cubicBezTo>
                  <a:cubicBezTo>
                    <a:pt x="59" y="42"/>
                    <a:pt x="54" y="38"/>
                    <a:pt x="54" y="32"/>
                  </a:cubicBezTo>
                  <a:cubicBezTo>
                    <a:pt x="54" y="10"/>
                    <a:pt x="54" y="10"/>
                    <a:pt x="54" y="10"/>
                  </a:cubicBezTo>
                  <a:cubicBezTo>
                    <a:pt x="54" y="4"/>
                    <a:pt x="59" y="0"/>
                    <a:pt x="65" y="0"/>
                  </a:cubicBezTo>
                  <a:cubicBezTo>
                    <a:pt x="310" y="0"/>
                    <a:pt x="310" y="0"/>
                    <a:pt x="310" y="0"/>
                  </a:cubicBezTo>
                  <a:cubicBezTo>
                    <a:pt x="316" y="0"/>
                    <a:pt x="321" y="4"/>
                    <a:pt x="321" y="10"/>
                  </a:cubicBezTo>
                  <a:close/>
                  <a:moveTo>
                    <a:pt x="103" y="195"/>
                  </a:moveTo>
                  <a:cubicBezTo>
                    <a:pt x="98" y="194"/>
                    <a:pt x="92" y="193"/>
                    <a:pt x="90" y="193"/>
                  </a:cubicBezTo>
                  <a:cubicBezTo>
                    <a:pt x="88" y="191"/>
                    <a:pt x="84" y="180"/>
                    <a:pt x="85" y="176"/>
                  </a:cubicBezTo>
                  <a:cubicBezTo>
                    <a:pt x="91" y="166"/>
                    <a:pt x="98" y="150"/>
                    <a:pt x="101" y="136"/>
                  </a:cubicBezTo>
                  <a:cubicBezTo>
                    <a:pt x="108" y="110"/>
                    <a:pt x="105" y="90"/>
                    <a:pt x="94" y="77"/>
                  </a:cubicBezTo>
                  <a:cubicBezTo>
                    <a:pt x="80" y="59"/>
                    <a:pt x="58" y="58"/>
                    <a:pt x="54" y="58"/>
                  </a:cubicBezTo>
                  <a:cubicBezTo>
                    <a:pt x="54" y="58"/>
                    <a:pt x="54" y="58"/>
                    <a:pt x="54" y="58"/>
                  </a:cubicBezTo>
                  <a:cubicBezTo>
                    <a:pt x="54" y="58"/>
                    <a:pt x="54" y="58"/>
                    <a:pt x="54" y="58"/>
                  </a:cubicBezTo>
                  <a:cubicBezTo>
                    <a:pt x="54" y="58"/>
                    <a:pt x="54" y="58"/>
                    <a:pt x="54" y="58"/>
                  </a:cubicBezTo>
                  <a:cubicBezTo>
                    <a:pt x="54" y="58"/>
                    <a:pt x="54" y="58"/>
                    <a:pt x="54" y="58"/>
                  </a:cubicBezTo>
                  <a:cubicBezTo>
                    <a:pt x="51" y="58"/>
                    <a:pt x="28" y="59"/>
                    <a:pt x="14" y="77"/>
                  </a:cubicBezTo>
                  <a:cubicBezTo>
                    <a:pt x="3" y="90"/>
                    <a:pt x="0" y="110"/>
                    <a:pt x="6" y="136"/>
                  </a:cubicBezTo>
                  <a:cubicBezTo>
                    <a:pt x="10" y="150"/>
                    <a:pt x="17" y="166"/>
                    <a:pt x="23" y="176"/>
                  </a:cubicBezTo>
                  <a:cubicBezTo>
                    <a:pt x="24" y="180"/>
                    <a:pt x="20" y="191"/>
                    <a:pt x="18" y="192"/>
                  </a:cubicBezTo>
                  <a:cubicBezTo>
                    <a:pt x="13" y="194"/>
                    <a:pt x="10" y="201"/>
                    <a:pt x="12" y="206"/>
                  </a:cubicBezTo>
                  <a:cubicBezTo>
                    <a:pt x="14" y="210"/>
                    <a:pt x="18" y="213"/>
                    <a:pt x="22" y="213"/>
                  </a:cubicBezTo>
                  <a:cubicBezTo>
                    <a:pt x="23" y="213"/>
                    <a:pt x="25" y="213"/>
                    <a:pt x="26" y="212"/>
                  </a:cubicBezTo>
                  <a:cubicBezTo>
                    <a:pt x="36" y="209"/>
                    <a:pt x="40" y="197"/>
                    <a:pt x="42" y="190"/>
                  </a:cubicBezTo>
                  <a:cubicBezTo>
                    <a:pt x="44" y="184"/>
                    <a:pt x="47" y="172"/>
                    <a:pt x="41" y="164"/>
                  </a:cubicBezTo>
                  <a:cubicBezTo>
                    <a:pt x="36" y="157"/>
                    <a:pt x="30" y="142"/>
                    <a:pt x="27" y="131"/>
                  </a:cubicBezTo>
                  <a:cubicBezTo>
                    <a:pt x="23" y="112"/>
                    <a:pt x="24" y="99"/>
                    <a:pt x="30" y="90"/>
                  </a:cubicBezTo>
                  <a:cubicBezTo>
                    <a:pt x="39" y="80"/>
                    <a:pt x="53" y="80"/>
                    <a:pt x="54" y="80"/>
                  </a:cubicBezTo>
                  <a:cubicBezTo>
                    <a:pt x="54" y="80"/>
                    <a:pt x="54" y="80"/>
                    <a:pt x="54" y="80"/>
                  </a:cubicBezTo>
                  <a:cubicBezTo>
                    <a:pt x="54" y="80"/>
                    <a:pt x="54" y="80"/>
                    <a:pt x="54" y="80"/>
                  </a:cubicBezTo>
                  <a:cubicBezTo>
                    <a:pt x="54" y="80"/>
                    <a:pt x="69" y="80"/>
                    <a:pt x="77" y="90"/>
                  </a:cubicBezTo>
                  <a:cubicBezTo>
                    <a:pt x="84" y="98"/>
                    <a:pt x="85" y="112"/>
                    <a:pt x="81" y="131"/>
                  </a:cubicBezTo>
                  <a:cubicBezTo>
                    <a:pt x="78" y="142"/>
                    <a:pt x="72" y="157"/>
                    <a:pt x="66" y="164"/>
                  </a:cubicBezTo>
                  <a:cubicBezTo>
                    <a:pt x="61" y="172"/>
                    <a:pt x="64" y="183"/>
                    <a:pt x="65" y="190"/>
                  </a:cubicBezTo>
                  <a:cubicBezTo>
                    <a:pt x="67" y="197"/>
                    <a:pt x="72" y="209"/>
                    <a:pt x="82" y="212"/>
                  </a:cubicBezTo>
                  <a:cubicBezTo>
                    <a:pt x="86" y="214"/>
                    <a:pt x="92" y="215"/>
                    <a:pt x="99" y="216"/>
                  </a:cubicBezTo>
                  <a:cubicBezTo>
                    <a:pt x="105" y="217"/>
                    <a:pt x="118" y="219"/>
                    <a:pt x="121" y="222"/>
                  </a:cubicBezTo>
                  <a:cubicBezTo>
                    <a:pt x="123" y="223"/>
                    <a:pt x="126" y="224"/>
                    <a:pt x="128" y="224"/>
                  </a:cubicBezTo>
                  <a:cubicBezTo>
                    <a:pt x="131" y="224"/>
                    <a:pt x="134" y="223"/>
                    <a:pt x="136" y="221"/>
                  </a:cubicBezTo>
                  <a:cubicBezTo>
                    <a:pt x="140" y="216"/>
                    <a:pt x="140" y="210"/>
                    <a:pt x="135" y="206"/>
                  </a:cubicBezTo>
                  <a:cubicBezTo>
                    <a:pt x="128" y="199"/>
                    <a:pt x="115" y="197"/>
                    <a:pt x="103" y="195"/>
                  </a:cubicBezTo>
                  <a:close/>
                  <a:moveTo>
                    <a:pt x="139" y="74"/>
                  </a:moveTo>
                  <a:cubicBezTo>
                    <a:pt x="267" y="74"/>
                    <a:pt x="267" y="74"/>
                    <a:pt x="267" y="74"/>
                  </a:cubicBezTo>
                  <a:cubicBezTo>
                    <a:pt x="273" y="74"/>
                    <a:pt x="278" y="70"/>
                    <a:pt x="278" y="64"/>
                  </a:cubicBezTo>
                  <a:cubicBezTo>
                    <a:pt x="278" y="58"/>
                    <a:pt x="273" y="53"/>
                    <a:pt x="267" y="53"/>
                  </a:cubicBezTo>
                  <a:cubicBezTo>
                    <a:pt x="139" y="53"/>
                    <a:pt x="139" y="53"/>
                    <a:pt x="139" y="53"/>
                  </a:cubicBezTo>
                  <a:cubicBezTo>
                    <a:pt x="133" y="53"/>
                    <a:pt x="129" y="58"/>
                    <a:pt x="129" y="64"/>
                  </a:cubicBezTo>
                  <a:cubicBezTo>
                    <a:pt x="129" y="70"/>
                    <a:pt x="133" y="74"/>
                    <a:pt x="139" y="74"/>
                  </a:cubicBezTo>
                  <a:close/>
                  <a:moveTo>
                    <a:pt x="139" y="117"/>
                  </a:moveTo>
                  <a:cubicBezTo>
                    <a:pt x="267" y="117"/>
                    <a:pt x="267" y="117"/>
                    <a:pt x="267" y="117"/>
                  </a:cubicBezTo>
                  <a:cubicBezTo>
                    <a:pt x="273" y="117"/>
                    <a:pt x="278" y="112"/>
                    <a:pt x="278" y="106"/>
                  </a:cubicBezTo>
                  <a:cubicBezTo>
                    <a:pt x="278" y="100"/>
                    <a:pt x="273" y="96"/>
                    <a:pt x="267" y="96"/>
                  </a:cubicBezTo>
                  <a:cubicBezTo>
                    <a:pt x="139" y="96"/>
                    <a:pt x="139" y="96"/>
                    <a:pt x="139" y="96"/>
                  </a:cubicBezTo>
                  <a:cubicBezTo>
                    <a:pt x="133" y="96"/>
                    <a:pt x="129" y="100"/>
                    <a:pt x="129" y="106"/>
                  </a:cubicBezTo>
                  <a:cubicBezTo>
                    <a:pt x="129" y="112"/>
                    <a:pt x="133" y="117"/>
                    <a:pt x="139" y="117"/>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latin typeface="Open Sans" panose="020B0606030504020204" pitchFamily="34" charset="0"/>
                <a:ea typeface="Open Sans" panose="020B0606030504020204" pitchFamily="34" charset="0"/>
                <a:cs typeface="Open Sans" panose="020B0606030504020204" pitchFamily="34" charset="0"/>
              </a:endParaRPr>
            </a:p>
          </p:txBody>
        </p:sp>
      </p:grpSp>
      <p:sp>
        <p:nvSpPr>
          <p:cNvPr id="51" name="TextBox 50">
            <a:extLst>
              <a:ext uri="{FF2B5EF4-FFF2-40B4-BE49-F238E27FC236}">
                <a16:creationId xmlns:a16="http://schemas.microsoft.com/office/drawing/2014/main" id="{00F8E493-FCEE-4218-AAA0-CFBDCA28FBCA}"/>
              </a:ext>
            </a:extLst>
          </p:cNvPr>
          <p:cNvSpPr txBox="1"/>
          <p:nvPr/>
        </p:nvSpPr>
        <p:spPr>
          <a:xfrm>
            <a:off x="4781984" y="5019351"/>
            <a:ext cx="2628032" cy="584775"/>
          </a:xfrm>
          <a:prstGeom prst="rect">
            <a:avLst/>
          </a:prstGeom>
          <a:noFill/>
        </p:spPr>
        <p:txBody>
          <a:bodyPr wrap="square" lIns="91440" tIns="45720" rIns="91440" bIns="45720" anchor="t">
            <a:spAutoFit/>
          </a:bodyPr>
          <a:lstStyle/>
          <a:p>
            <a:pPr algn="ctr"/>
            <a:r>
              <a:rPr lang="en-US" altLang="ja-JP" sz="1600" b="1" spc="300">
                <a:solidFill>
                  <a:schemeClr val="tx2"/>
                </a:solidFill>
                <a:latin typeface="Open Sans" panose="020B0606030504020204" pitchFamily="34" charset="0"/>
                <a:ea typeface="Open Sans" panose="020B0606030504020204" pitchFamily="34" charset="0"/>
                <a:cs typeface="Open Sans" panose="020B0606030504020204" pitchFamily="34" charset="0"/>
              </a:rPr>
              <a:t>Democratizing AI</a:t>
            </a:r>
          </a:p>
          <a:p>
            <a:pPr algn="ctr"/>
            <a:r>
              <a:rPr lang="en-US" altLang="ja-JP" sz="1600" b="1" spc="300">
                <a:solidFill>
                  <a:schemeClr val="tx2"/>
                </a:solidFill>
                <a:latin typeface="Open Sans"/>
                <a:ea typeface="Open Sans"/>
                <a:cs typeface="Open Sans"/>
              </a:rPr>
              <a:t>Applications</a:t>
            </a:r>
            <a:endParaRPr lang="en-US" altLang="ja-JP" sz="1600" b="1" spc="300">
              <a:solidFill>
                <a:schemeClr val="tx2"/>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 name="Title 4">
            <a:extLst>
              <a:ext uri="{FF2B5EF4-FFF2-40B4-BE49-F238E27FC236}">
                <a16:creationId xmlns:a16="http://schemas.microsoft.com/office/drawing/2014/main" id="{0859E117-FAFB-EB7A-40ED-BAB84313314E}"/>
              </a:ext>
            </a:extLst>
          </p:cNvPr>
          <p:cNvSpPr>
            <a:spLocks noGrp="1"/>
          </p:cNvSpPr>
          <p:nvPr>
            <p:ph type="title"/>
          </p:nvPr>
        </p:nvSpPr>
        <p:spPr>
          <a:xfrm>
            <a:off x="440404" y="410867"/>
            <a:ext cx="11252200" cy="451866"/>
          </a:xfrm>
        </p:spPr>
        <p:txBody>
          <a:bodyPr vert="horz" anchor="t"/>
          <a:lstStyle/>
          <a:p>
            <a:r>
              <a:rPr lang="en-US" sz="2000" b="0">
                <a:latin typeface="Open Sans Semibold"/>
                <a:ea typeface="Open Sans"/>
                <a:cs typeface="Open Sans"/>
              </a:rPr>
              <a:t>G</a:t>
            </a:r>
            <a:r>
              <a:rPr lang="en-US" sz="2000" b="0">
                <a:latin typeface="Open Sans Semibold"/>
                <a:ea typeface="Open Sans Semibold"/>
                <a:cs typeface="Open Sans Semibold"/>
              </a:rPr>
              <a:t>enerative AI is at the Forefront of Democratizing AI</a:t>
            </a:r>
          </a:p>
          <a:p>
            <a:pPr>
              <a:lnSpc>
                <a:spcPct val="100000"/>
              </a:lnSpc>
            </a:pPr>
            <a:endParaRPr lang="en-US" sz="2000" b="0">
              <a:latin typeface="Open Sans Semibold"/>
              <a:ea typeface="Open Sans"/>
              <a:cs typeface="Open Sans"/>
            </a:endParaRPr>
          </a:p>
        </p:txBody>
      </p:sp>
    </p:spTree>
    <p:extLst>
      <p:ext uri="{BB962C8B-B14F-4D97-AF65-F5344CB8AC3E}">
        <p14:creationId xmlns:p14="http://schemas.microsoft.com/office/powerpoint/2010/main" val="2193334957"/>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BF3E44E6-6074-4BCF-8A6E-1D6DA8ABF4EA}"/>
              </a:ext>
            </a:extLst>
          </p:cNvPr>
          <p:cNvSpPr txBox="1">
            <a:spLocks/>
          </p:cNvSpPr>
          <p:nvPr/>
        </p:nvSpPr>
        <p:spPr>
          <a:xfrm>
            <a:off x="469901" y="2635831"/>
            <a:ext cx="5626099" cy="1592403"/>
          </a:xfrm>
          <a:prstGeom prst="rect">
            <a:avLst/>
          </a:prstGeom>
        </p:spPr>
        <p:txBody>
          <a:bodyPr/>
          <a:lstStyle>
            <a:lvl1pPr algn="l" defTabSz="685788" rtl="0" eaLnBrk="1" latinLnBrk="0" hangingPunct="1">
              <a:spcBef>
                <a:spcPct val="0"/>
              </a:spcBef>
              <a:buNone/>
              <a:defRPr sz="2100" kern="1200">
                <a:solidFill>
                  <a:schemeClr val="tx1"/>
                </a:solidFill>
                <a:latin typeface="+mn-lt"/>
                <a:ea typeface="+mj-ea"/>
                <a:cs typeface="Calibri Light" panose="020F0302020204030204" pitchFamily="34" charset="0"/>
              </a:defRPr>
            </a:lvl1pPr>
          </a:lstStyle>
          <a:p>
            <a:r>
              <a:rPr lang="en-US" sz="5400" b="1" i="1">
                <a:solidFill>
                  <a:schemeClr val="bg1"/>
                </a:solidFill>
                <a:latin typeface="Open Sans" panose="020B0606030504020204" pitchFamily="34" charset="0"/>
              </a:rPr>
              <a:t>Generative AI Demystified</a:t>
            </a:r>
          </a:p>
        </p:txBody>
      </p:sp>
      <p:pic>
        <p:nvPicPr>
          <p:cNvPr id="4" name="Picture 3">
            <a:extLst>
              <a:ext uri="{FF2B5EF4-FFF2-40B4-BE49-F238E27FC236}">
                <a16:creationId xmlns:a16="http://schemas.microsoft.com/office/drawing/2014/main" id="{0EE25D97-2F76-4BD3-8E68-3BAA15B0E8F1}"/>
              </a:ext>
            </a:extLst>
          </p:cNvPr>
          <p:cNvPicPr>
            <a:picLocks noChangeAspect="1"/>
          </p:cNvPicPr>
          <p:nvPr/>
        </p:nvPicPr>
        <p:blipFill>
          <a:blip r:embed="rId2"/>
          <a:stretch>
            <a:fillRect/>
          </a:stretch>
        </p:blipFill>
        <p:spPr>
          <a:xfrm>
            <a:off x="6169278" y="628649"/>
            <a:ext cx="5898897" cy="5857875"/>
          </a:xfrm>
          <a:prstGeom prst="ellipse">
            <a:avLst/>
          </a:prstGeom>
        </p:spPr>
      </p:pic>
    </p:spTree>
    <p:extLst>
      <p:ext uri="{BB962C8B-B14F-4D97-AF65-F5344CB8AC3E}">
        <p14:creationId xmlns:p14="http://schemas.microsoft.com/office/powerpoint/2010/main" val="2987826779"/>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MM_SLIDE_TYPE" val="6"/>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Deloitte Consulting Scrapbook">
  <a:themeElements>
    <a:clrScheme name="Deloitte colors">
      <a:dk1>
        <a:sysClr val="windowText" lastClr="000000"/>
      </a:dk1>
      <a:lt1>
        <a:sysClr val="window" lastClr="FFFFFF"/>
      </a:lt1>
      <a:dk2>
        <a:srgbClr val="53565A"/>
      </a:dk2>
      <a:lt2>
        <a:srgbClr val="D0D0CE"/>
      </a:lt2>
      <a:accent1>
        <a:srgbClr val="86BC25"/>
      </a:accent1>
      <a:accent2>
        <a:srgbClr val="046A38"/>
      </a:accent2>
      <a:accent3>
        <a:srgbClr val="62B5E5"/>
      </a:accent3>
      <a:accent4>
        <a:srgbClr val="012169"/>
      </a:accent4>
      <a:accent5>
        <a:srgbClr val="0097A9"/>
      </a:accent5>
      <a:accent6>
        <a:srgbClr val="75787B"/>
      </a:accent6>
      <a:hlink>
        <a:srgbClr val="00A3E0"/>
      </a:hlink>
      <a:folHlink>
        <a:srgbClr val="53565A"/>
      </a:folHlink>
    </a:clrScheme>
    <a:fontScheme name="Custom 1">
      <a:majorFont>
        <a:latin typeface="Open Sans"/>
        <a:ea typeface=""/>
        <a:cs typeface=""/>
      </a:majorFont>
      <a:minorFont>
        <a:latin typeface="Open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3"/>
        </a:solidFill>
        <a:ln w="19050" algn="ctr">
          <a:noFill/>
          <a:miter lim="800000"/>
          <a:headEnd/>
          <a:tailEnd/>
        </a:ln>
      </a:spPr>
      <a:bodyPr wrap="square" lIns="88900" tIns="88900" rIns="88900" bIns="88900" rtlCol="0" anchor="ctr"/>
      <a:lstStyle>
        <a:defPPr>
          <a:lnSpc>
            <a:spcPct val="106000"/>
          </a:lnSpc>
          <a:buFont typeface="Wingdings 2" pitchFamily="18" charset="2"/>
          <a:buNone/>
          <a:defRPr sz="1600" b="1" dirty="0" smtClean="0">
            <a:solidFill>
              <a:schemeClr val="bg1"/>
            </a:solidFill>
          </a:defRPr>
        </a:defPPr>
      </a:lstStyle>
    </a:spDef>
    <a:lnDef>
      <a:spPr>
        <a:ln>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a:noFill/>
      </a:spPr>
      <a:bodyPr vert="horz" wrap="square" lIns="0" tIns="0" rIns="0" bIns="0" rtlCol="0">
        <a:spAutoFit/>
      </a:bodyPr>
      <a:lstStyle>
        <a:defPPr>
          <a:spcBef>
            <a:spcPts val="200"/>
          </a:spcBef>
          <a:buSzPct val="100000"/>
          <a:defRPr sz="1200" dirty="0" smtClean="0"/>
        </a:defPPr>
      </a:lstStyle>
    </a:txDef>
  </a:objectDefaults>
  <a:extraClrSchemeLst/>
  <a:custClrLst>
    <a:custClr name="Green 7">
      <a:srgbClr val="2C5234"/>
    </a:custClr>
    <a:custClr name="Green 6">
      <a:srgbClr val="046A38"/>
    </a:custClr>
    <a:custClr name="Green 5">
      <a:srgbClr val="009A44"/>
    </a:custClr>
    <a:custClr name="Green 4">
      <a:srgbClr val="43B02A"/>
    </a:custClr>
    <a:custClr name="Deloitte Green">
      <a:srgbClr val="86BC25"/>
    </a:custClr>
    <a:custClr name="Green 2">
      <a:srgbClr val="C4D600"/>
    </a:custClr>
    <a:custClr name="Green 1">
      <a:srgbClr val="E3E48D"/>
    </a:custClr>
    <a:custClr name="Teal 7">
      <a:srgbClr val="004F59"/>
    </a:custClr>
    <a:custClr name="Teal 6">
      <a:srgbClr val="007680"/>
    </a:custClr>
    <a:custClr name="Teal 5">
      <a:srgbClr val="0097A9"/>
    </a:custClr>
    <a:custClr name="Teal 4">
      <a:srgbClr val="00ABAB"/>
    </a:custClr>
    <a:custClr name="Teal 3">
      <a:srgbClr val="6FC2B4"/>
    </a:custClr>
    <a:custClr name="Teal 2">
      <a:srgbClr val="9DD4CF"/>
    </a:custClr>
    <a:custClr name="Teal 1">
      <a:srgbClr val="DDEFE8"/>
    </a:custClr>
    <a:custClr name="Blue 7">
      <a:srgbClr val="041E42"/>
    </a:custClr>
    <a:custClr name="Blue 6">
      <a:srgbClr val="012169"/>
    </a:custClr>
    <a:custClr name="Blue 5">
      <a:srgbClr val="005587"/>
    </a:custClr>
    <a:custClr name="Blue 4">
      <a:srgbClr val="0076A8"/>
    </a:custClr>
    <a:custClr name="Blue 3">
      <a:srgbClr val="00A3E0"/>
    </a:custClr>
    <a:custClr name="Blue 2">
      <a:srgbClr val="62B5E5"/>
    </a:custClr>
    <a:custClr name="Blue 1">
      <a:srgbClr val="A0DCFF"/>
    </a:custClr>
    <a:custClr name="Cool Gray 11">
      <a:srgbClr val="53565A"/>
    </a:custClr>
    <a:custClr name="Cool Gray 10">
      <a:srgbClr val="63666A"/>
    </a:custClr>
    <a:custClr name="Cool Gray 9">
      <a:srgbClr val="75787B"/>
    </a:custClr>
    <a:custClr name="Cool Gray 7">
      <a:srgbClr val="97999B"/>
    </a:custClr>
    <a:custClr name="Cool Gray 6">
      <a:srgbClr val="A7A8AA"/>
    </a:custClr>
    <a:custClr name="Cool Gray 4">
      <a:srgbClr val="BBBCBC"/>
    </a:custClr>
    <a:custClr name="Cool Gray 2">
      <a:srgbClr val="D0D0CE"/>
    </a:custClr>
    <a:custClr name="White">
      <a:srgbClr val="FFFFFF"/>
    </a:custClr>
    <a:custClr name="Black">
      <a:srgbClr val="000000"/>
    </a:custClr>
    <a:custClr name="Red">
      <a:srgbClr val="DA291C"/>
    </a:custClr>
    <a:custClr name="Orange">
      <a:srgbClr val="ED8B00"/>
    </a:custClr>
    <a:custClr name="Yellow">
      <a:srgbClr val="FFCD00"/>
    </a:custClr>
  </a:custClrLst>
  <a:extLst>
    <a:ext uri="{05A4C25C-085E-4340-85A3-A5531E510DB2}">
      <thm15:themeFamily xmlns:thm15="http://schemas.microsoft.com/office/thememl/2012/main" name="D_CommercialOrg_template_2020" id="{D32F86C5-6E97-174B-AF1F-49E790DA0834}" vid="{A6D12DED-5EF3-5249-A518-6826C0E517DB}"/>
    </a:ext>
  </a:extLst>
</a:theme>
</file>

<file path=ppt/theme/theme2.xml><?xml version="1.0" encoding="utf-8"?>
<a:theme xmlns:a="http://schemas.openxmlformats.org/drawingml/2006/main" name="1_Deloitte Consulting Scrapbook">
  <a:themeElements>
    <a:clrScheme name="Deloitte colors">
      <a:dk1>
        <a:sysClr val="windowText" lastClr="000000"/>
      </a:dk1>
      <a:lt1>
        <a:sysClr val="window" lastClr="FFFFFF"/>
      </a:lt1>
      <a:dk2>
        <a:srgbClr val="53565A"/>
      </a:dk2>
      <a:lt2>
        <a:srgbClr val="D0D0CE"/>
      </a:lt2>
      <a:accent1>
        <a:srgbClr val="86BC25"/>
      </a:accent1>
      <a:accent2>
        <a:srgbClr val="046A38"/>
      </a:accent2>
      <a:accent3>
        <a:srgbClr val="62B5E5"/>
      </a:accent3>
      <a:accent4>
        <a:srgbClr val="012169"/>
      </a:accent4>
      <a:accent5>
        <a:srgbClr val="0097A9"/>
      </a:accent5>
      <a:accent6>
        <a:srgbClr val="75787B"/>
      </a:accent6>
      <a:hlink>
        <a:srgbClr val="00A3E0"/>
      </a:hlink>
      <a:folHlink>
        <a:srgbClr val="53565A"/>
      </a:folHlink>
    </a:clrScheme>
    <a:fontScheme name="Custom 1">
      <a:majorFont>
        <a:latin typeface="Open Sans"/>
        <a:ea typeface=""/>
        <a:cs typeface=""/>
      </a:majorFont>
      <a:minorFont>
        <a:latin typeface="Open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3"/>
        </a:solidFill>
        <a:ln w="19050" algn="ctr">
          <a:noFill/>
          <a:miter lim="800000"/>
          <a:headEnd/>
          <a:tailEnd/>
        </a:ln>
      </a:spPr>
      <a:bodyPr wrap="square" lIns="88900" tIns="88900" rIns="88900" bIns="88900" rtlCol="0" anchor="ctr"/>
      <a:lstStyle>
        <a:defPPr>
          <a:lnSpc>
            <a:spcPct val="106000"/>
          </a:lnSpc>
          <a:buFont typeface="Wingdings 2" pitchFamily="18" charset="2"/>
          <a:buNone/>
          <a:defRPr sz="1600" b="1" dirty="0" smtClean="0">
            <a:solidFill>
              <a:schemeClr val="bg1"/>
            </a:solidFill>
          </a:defRPr>
        </a:defPPr>
      </a:lstStyle>
    </a:spDef>
    <a:lnDef>
      <a:spPr>
        <a:ln>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a:noFill/>
      </a:spPr>
      <a:bodyPr vert="horz" wrap="square" lIns="0" tIns="0" rIns="0" bIns="0" rtlCol="0">
        <a:spAutoFit/>
      </a:bodyPr>
      <a:lstStyle>
        <a:defPPr>
          <a:spcBef>
            <a:spcPts val="200"/>
          </a:spcBef>
          <a:buSzPct val="100000"/>
          <a:defRPr sz="1200" dirty="0" smtClean="0"/>
        </a:defPPr>
      </a:lstStyle>
    </a:txDef>
  </a:objectDefaults>
  <a:extraClrSchemeLst/>
  <a:custClrLst>
    <a:custClr name="Green 7">
      <a:srgbClr val="2C5234"/>
    </a:custClr>
    <a:custClr name="Green 6">
      <a:srgbClr val="046A38"/>
    </a:custClr>
    <a:custClr name="Green 5">
      <a:srgbClr val="009A44"/>
    </a:custClr>
    <a:custClr name="Green 4">
      <a:srgbClr val="43B02A"/>
    </a:custClr>
    <a:custClr name="Deloitte Green">
      <a:srgbClr val="86BC25"/>
    </a:custClr>
    <a:custClr name="Green 2">
      <a:srgbClr val="C4D600"/>
    </a:custClr>
    <a:custClr name="Green 1">
      <a:srgbClr val="E3E48D"/>
    </a:custClr>
    <a:custClr name="Teal 7">
      <a:srgbClr val="004F59"/>
    </a:custClr>
    <a:custClr name="Teal 6">
      <a:srgbClr val="007680"/>
    </a:custClr>
    <a:custClr name="Teal 5">
      <a:srgbClr val="0097A9"/>
    </a:custClr>
    <a:custClr name="Teal 4">
      <a:srgbClr val="00ABAB"/>
    </a:custClr>
    <a:custClr name="Teal 3">
      <a:srgbClr val="6FC2B4"/>
    </a:custClr>
    <a:custClr name="Teal 2">
      <a:srgbClr val="9DD4CF"/>
    </a:custClr>
    <a:custClr name="Teal 1">
      <a:srgbClr val="DDEFE8"/>
    </a:custClr>
    <a:custClr name="Blue 7">
      <a:srgbClr val="041E42"/>
    </a:custClr>
    <a:custClr name="Blue 6">
      <a:srgbClr val="012169"/>
    </a:custClr>
    <a:custClr name="Blue 5">
      <a:srgbClr val="005587"/>
    </a:custClr>
    <a:custClr name="Blue 4">
      <a:srgbClr val="0076A8"/>
    </a:custClr>
    <a:custClr name="Blue 3">
      <a:srgbClr val="00A3E0"/>
    </a:custClr>
    <a:custClr name="Blue 2">
      <a:srgbClr val="62B5E5"/>
    </a:custClr>
    <a:custClr name="Blue 1">
      <a:srgbClr val="A0DCFF"/>
    </a:custClr>
    <a:custClr name="Cool Gray 11">
      <a:srgbClr val="53565A"/>
    </a:custClr>
    <a:custClr name="Cool Gray 10">
      <a:srgbClr val="63666A"/>
    </a:custClr>
    <a:custClr name="Cool Gray 9">
      <a:srgbClr val="75787B"/>
    </a:custClr>
    <a:custClr name="Cool Gray 7">
      <a:srgbClr val="97999B"/>
    </a:custClr>
    <a:custClr name="Cool Gray 6">
      <a:srgbClr val="A7A8AA"/>
    </a:custClr>
    <a:custClr name="Cool Gray 4">
      <a:srgbClr val="BBBCBC"/>
    </a:custClr>
    <a:custClr name="Cool Gray 2">
      <a:srgbClr val="D0D0CE"/>
    </a:custClr>
    <a:custClr name="White">
      <a:srgbClr val="FFFFFF"/>
    </a:custClr>
    <a:custClr name="Black">
      <a:srgbClr val="000000"/>
    </a:custClr>
    <a:custClr name="Red">
      <a:srgbClr val="DA291C"/>
    </a:custClr>
    <a:custClr name="Orange">
      <a:srgbClr val="ED8B00"/>
    </a:custClr>
    <a:custClr name="Yellow">
      <a:srgbClr val="FFCD00"/>
    </a:custClr>
  </a:custClrLst>
  <a:extLst>
    <a:ext uri="{05A4C25C-085E-4340-85A3-A5531E510DB2}">
      <thm15:themeFamily xmlns:thm15="http://schemas.microsoft.com/office/thememl/2012/main" name="D_CommercialOrg_template_2020" id="{D32F86C5-6E97-174B-AF1F-49E790DA0834}" vid="{A6D12DED-5EF3-5249-A518-6826C0E517DB}"/>
    </a:ext>
  </a:extLst>
</a:theme>
</file>

<file path=ppt/theme/theme3.xml><?xml version="1.0" encoding="utf-8"?>
<a:theme xmlns:a="http://schemas.openxmlformats.org/drawingml/2006/main" name="2_Deloitte Consulting Scrapbook">
  <a:themeElements>
    <a:clrScheme name="Deloitte colors">
      <a:dk1>
        <a:sysClr val="windowText" lastClr="000000"/>
      </a:dk1>
      <a:lt1>
        <a:sysClr val="window" lastClr="FFFFFF"/>
      </a:lt1>
      <a:dk2>
        <a:srgbClr val="53565A"/>
      </a:dk2>
      <a:lt2>
        <a:srgbClr val="D0D0CE"/>
      </a:lt2>
      <a:accent1>
        <a:srgbClr val="86BC25"/>
      </a:accent1>
      <a:accent2>
        <a:srgbClr val="046A38"/>
      </a:accent2>
      <a:accent3>
        <a:srgbClr val="62B5E5"/>
      </a:accent3>
      <a:accent4>
        <a:srgbClr val="012169"/>
      </a:accent4>
      <a:accent5>
        <a:srgbClr val="0097A9"/>
      </a:accent5>
      <a:accent6>
        <a:srgbClr val="75787B"/>
      </a:accent6>
      <a:hlink>
        <a:srgbClr val="00A3E0"/>
      </a:hlink>
      <a:folHlink>
        <a:srgbClr val="53565A"/>
      </a:folHlink>
    </a:clrScheme>
    <a:fontScheme name="Custom 1">
      <a:majorFont>
        <a:latin typeface="Open Sans"/>
        <a:ea typeface=""/>
        <a:cs typeface=""/>
      </a:majorFont>
      <a:minorFont>
        <a:latin typeface="Open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3"/>
        </a:solidFill>
        <a:ln w="19050" algn="ctr">
          <a:noFill/>
          <a:miter lim="800000"/>
          <a:headEnd/>
          <a:tailEnd/>
        </a:ln>
      </a:spPr>
      <a:bodyPr wrap="square" lIns="88900" tIns="88900" rIns="88900" bIns="88900" rtlCol="0" anchor="ctr"/>
      <a:lstStyle>
        <a:defPPr>
          <a:lnSpc>
            <a:spcPct val="106000"/>
          </a:lnSpc>
          <a:buFont typeface="Wingdings 2" pitchFamily="18" charset="2"/>
          <a:buNone/>
          <a:defRPr sz="1600" b="1" dirty="0" smtClean="0">
            <a:solidFill>
              <a:schemeClr val="bg1"/>
            </a:solidFill>
          </a:defRPr>
        </a:defPPr>
      </a:lstStyle>
    </a:spDef>
    <a:lnDef>
      <a:spPr>
        <a:ln>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a:noFill/>
      </a:spPr>
      <a:bodyPr vert="horz" wrap="square" lIns="0" tIns="0" rIns="0" bIns="0" rtlCol="0">
        <a:spAutoFit/>
      </a:bodyPr>
      <a:lstStyle>
        <a:defPPr>
          <a:spcBef>
            <a:spcPts val="200"/>
          </a:spcBef>
          <a:buSzPct val="100000"/>
          <a:defRPr sz="1200" dirty="0" smtClean="0"/>
        </a:defPPr>
      </a:lstStyle>
    </a:txDef>
  </a:objectDefaults>
  <a:extraClrSchemeLst/>
  <a:custClrLst>
    <a:custClr name="Green 7">
      <a:srgbClr val="2C5234"/>
    </a:custClr>
    <a:custClr name="Green 6">
      <a:srgbClr val="046A38"/>
    </a:custClr>
    <a:custClr name="Green 5">
      <a:srgbClr val="009A44"/>
    </a:custClr>
    <a:custClr name="Green 4">
      <a:srgbClr val="43B02A"/>
    </a:custClr>
    <a:custClr name="Deloitte Green">
      <a:srgbClr val="86BC25"/>
    </a:custClr>
    <a:custClr name="Green 2">
      <a:srgbClr val="C4D600"/>
    </a:custClr>
    <a:custClr name="Green 1">
      <a:srgbClr val="E3E48D"/>
    </a:custClr>
    <a:custClr name="Teal 7">
      <a:srgbClr val="004F59"/>
    </a:custClr>
    <a:custClr name="Teal 6">
      <a:srgbClr val="007680"/>
    </a:custClr>
    <a:custClr name="Teal 5">
      <a:srgbClr val="0097A9"/>
    </a:custClr>
    <a:custClr name="Teal 4">
      <a:srgbClr val="00ABAB"/>
    </a:custClr>
    <a:custClr name="Teal 3">
      <a:srgbClr val="6FC2B4"/>
    </a:custClr>
    <a:custClr name="Teal 2">
      <a:srgbClr val="9DD4CF"/>
    </a:custClr>
    <a:custClr name="Teal 1">
      <a:srgbClr val="DDEFE8"/>
    </a:custClr>
    <a:custClr name="Blue 7">
      <a:srgbClr val="041E42"/>
    </a:custClr>
    <a:custClr name="Blue 6">
      <a:srgbClr val="012169"/>
    </a:custClr>
    <a:custClr name="Blue 5">
      <a:srgbClr val="005587"/>
    </a:custClr>
    <a:custClr name="Blue 4">
      <a:srgbClr val="0076A8"/>
    </a:custClr>
    <a:custClr name="Blue 3">
      <a:srgbClr val="00A3E0"/>
    </a:custClr>
    <a:custClr name="Blue 2">
      <a:srgbClr val="62B5E5"/>
    </a:custClr>
    <a:custClr name="Blue 1">
      <a:srgbClr val="A0DCFF"/>
    </a:custClr>
    <a:custClr name="Cool Gray 11">
      <a:srgbClr val="53565A"/>
    </a:custClr>
    <a:custClr name="Cool Gray 10">
      <a:srgbClr val="63666A"/>
    </a:custClr>
    <a:custClr name="Cool Gray 9">
      <a:srgbClr val="75787B"/>
    </a:custClr>
    <a:custClr name="Cool Gray 7">
      <a:srgbClr val="97999B"/>
    </a:custClr>
    <a:custClr name="Cool Gray 6">
      <a:srgbClr val="A7A8AA"/>
    </a:custClr>
    <a:custClr name="Cool Gray 4">
      <a:srgbClr val="BBBCBC"/>
    </a:custClr>
    <a:custClr name="Cool Gray 2">
      <a:srgbClr val="D0D0CE"/>
    </a:custClr>
    <a:custClr name="White">
      <a:srgbClr val="FFFFFF"/>
    </a:custClr>
    <a:custClr name="Black">
      <a:srgbClr val="000000"/>
    </a:custClr>
    <a:custClr name="Red">
      <a:srgbClr val="DA291C"/>
    </a:custClr>
    <a:custClr name="Orange">
      <a:srgbClr val="ED8B00"/>
    </a:custClr>
    <a:custClr name="Yellow">
      <a:srgbClr val="FFCD00"/>
    </a:custClr>
  </a:custClrLst>
  <a:extLst>
    <a:ext uri="{05A4C25C-085E-4340-85A3-A5531E510DB2}">
      <thm15:themeFamily xmlns:thm15="http://schemas.microsoft.com/office/thememl/2012/main" name="2023 Gen AI template.potx" id="{C8E3B92A-7F9B-4FEE-A7E9-2D4EFA1C6711}" vid="{A79BD113-4A8B-4B90-B0A8-1210CCD917E4}"/>
    </a:ext>
  </a:extLst>
</a:theme>
</file>

<file path=ppt/theme/theme4.xml><?xml version="1.0" encoding="utf-8"?>
<a:theme xmlns:a="http://schemas.openxmlformats.org/drawingml/2006/main" name="3_Deloitte Consulting Scrapbook">
  <a:themeElements>
    <a:clrScheme name="Deloitte colors">
      <a:dk1>
        <a:sysClr val="windowText" lastClr="000000"/>
      </a:dk1>
      <a:lt1>
        <a:sysClr val="window" lastClr="FFFFFF"/>
      </a:lt1>
      <a:dk2>
        <a:srgbClr val="53565A"/>
      </a:dk2>
      <a:lt2>
        <a:srgbClr val="D0D0CE"/>
      </a:lt2>
      <a:accent1>
        <a:srgbClr val="86BC25"/>
      </a:accent1>
      <a:accent2>
        <a:srgbClr val="046A38"/>
      </a:accent2>
      <a:accent3>
        <a:srgbClr val="62B5E5"/>
      </a:accent3>
      <a:accent4>
        <a:srgbClr val="012169"/>
      </a:accent4>
      <a:accent5>
        <a:srgbClr val="0097A9"/>
      </a:accent5>
      <a:accent6>
        <a:srgbClr val="75787B"/>
      </a:accent6>
      <a:hlink>
        <a:srgbClr val="00A3E0"/>
      </a:hlink>
      <a:folHlink>
        <a:srgbClr val="53565A"/>
      </a:folHlink>
    </a:clrScheme>
    <a:fontScheme name="Custom 1">
      <a:majorFont>
        <a:latin typeface="Open Sans"/>
        <a:ea typeface=""/>
        <a:cs typeface=""/>
      </a:majorFont>
      <a:minorFont>
        <a:latin typeface="Open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3"/>
        </a:solidFill>
        <a:ln w="19050" algn="ctr">
          <a:noFill/>
          <a:miter lim="800000"/>
          <a:headEnd/>
          <a:tailEnd/>
        </a:ln>
      </a:spPr>
      <a:bodyPr wrap="square" lIns="88900" tIns="88900" rIns="88900" bIns="88900" rtlCol="0" anchor="ctr"/>
      <a:lstStyle>
        <a:defPPr>
          <a:lnSpc>
            <a:spcPct val="106000"/>
          </a:lnSpc>
          <a:buFont typeface="Wingdings 2" pitchFamily="18" charset="2"/>
          <a:buNone/>
          <a:defRPr sz="1600" b="1" dirty="0" smtClean="0">
            <a:solidFill>
              <a:schemeClr val="bg1"/>
            </a:solidFill>
          </a:defRPr>
        </a:defPPr>
      </a:lstStyle>
    </a:spDef>
    <a:lnDef>
      <a:spPr>
        <a:ln>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a:noFill/>
      </a:spPr>
      <a:bodyPr vert="horz" wrap="square" lIns="0" tIns="0" rIns="0" bIns="0" rtlCol="0">
        <a:spAutoFit/>
      </a:bodyPr>
      <a:lstStyle>
        <a:defPPr>
          <a:spcBef>
            <a:spcPts val="200"/>
          </a:spcBef>
          <a:buSzPct val="100000"/>
          <a:defRPr sz="1200" dirty="0" smtClean="0"/>
        </a:defPPr>
      </a:lstStyle>
    </a:txDef>
  </a:objectDefaults>
  <a:extraClrSchemeLst/>
  <a:custClrLst>
    <a:custClr name="Green 7">
      <a:srgbClr val="2C5234"/>
    </a:custClr>
    <a:custClr name="Green 6">
      <a:srgbClr val="046A38"/>
    </a:custClr>
    <a:custClr name="Green 5">
      <a:srgbClr val="009A44"/>
    </a:custClr>
    <a:custClr name="Green 4">
      <a:srgbClr val="43B02A"/>
    </a:custClr>
    <a:custClr name="Deloitte Green">
      <a:srgbClr val="86BC25"/>
    </a:custClr>
    <a:custClr name="Green 2">
      <a:srgbClr val="C4D600"/>
    </a:custClr>
    <a:custClr name="Green 1">
      <a:srgbClr val="E3E48D"/>
    </a:custClr>
    <a:custClr name="Teal 7">
      <a:srgbClr val="004F59"/>
    </a:custClr>
    <a:custClr name="Teal 6">
      <a:srgbClr val="007680"/>
    </a:custClr>
    <a:custClr name="Teal 5">
      <a:srgbClr val="0097A9"/>
    </a:custClr>
    <a:custClr name="Teal 4">
      <a:srgbClr val="00ABAB"/>
    </a:custClr>
    <a:custClr name="Teal 3">
      <a:srgbClr val="6FC2B4"/>
    </a:custClr>
    <a:custClr name="Teal 2">
      <a:srgbClr val="9DD4CF"/>
    </a:custClr>
    <a:custClr name="Teal 1">
      <a:srgbClr val="DDEFE8"/>
    </a:custClr>
    <a:custClr name="Blue 7">
      <a:srgbClr val="041E42"/>
    </a:custClr>
    <a:custClr name="Blue 6">
      <a:srgbClr val="012169"/>
    </a:custClr>
    <a:custClr name="Blue 5">
      <a:srgbClr val="005587"/>
    </a:custClr>
    <a:custClr name="Blue 4">
      <a:srgbClr val="0076A8"/>
    </a:custClr>
    <a:custClr name="Blue 3">
      <a:srgbClr val="00A3E0"/>
    </a:custClr>
    <a:custClr name="Blue 2">
      <a:srgbClr val="62B5E5"/>
    </a:custClr>
    <a:custClr name="Blue 1">
      <a:srgbClr val="A0DCFF"/>
    </a:custClr>
    <a:custClr name="Cool Gray 11">
      <a:srgbClr val="53565A"/>
    </a:custClr>
    <a:custClr name="Cool Gray 10">
      <a:srgbClr val="63666A"/>
    </a:custClr>
    <a:custClr name="Cool Gray 9">
      <a:srgbClr val="75787B"/>
    </a:custClr>
    <a:custClr name="Cool Gray 7">
      <a:srgbClr val="97999B"/>
    </a:custClr>
    <a:custClr name="Cool Gray 6">
      <a:srgbClr val="A7A8AA"/>
    </a:custClr>
    <a:custClr name="Cool Gray 4">
      <a:srgbClr val="BBBCBC"/>
    </a:custClr>
    <a:custClr name="Cool Gray 2">
      <a:srgbClr val="D0D0CE"/>
    </a:custClr>
    <a:custClr name="White">
      <a:srgbClr val="FFFFFF"/>
    </a:custClr>
    <a:custClr name="Black">
      <a:srgbClr val="000000"/>
    </a:custClr>
    <a:custClr name="Red">
      <a:srgbClr val="DA291C"/>
    </a:custClr>
    <a:custClr name="Orange">
      <a:srgbClr val="ED8B00"/>
    </a:custClr>
    <a:custClr name="Yellow">
      <a:srgbClr val="FFCD00"/>
    </a:custClr>
  </a:custClrLst>
  <a:extLst>
    <a:ext uri="{05A4C25C-085E-4340-85A3-A5531E510DB2}">
      <thm15:themeFamily xmlns:thm15="http://schemas.microsoft.com/office/thememl/2012/main" name="D_CommercialOrg_template_2020" id="{D32F86C5-6E97-174B-AF1F-49E790DA0834}" vid="{A6D12DED-5EF3-5249-A518-6826C0E517DB}"/>
    </a:ext>
  </a:extLst>
</a:theme>
</file>

<file path=ppt/theme/theme5.xml><?xml version="1.0" encoding="utf-8"?>
<a:theme xmlns:a="http://schemas.openxmlformats.org/drawingml/2006/main" name="Deloitte_Brand_16_9">
  <a:themeElements>
    <a:clrScheme name="Deloitte US Color1">
      <a:dk1>
        <a:sysClr val="windowText" lastClr="000000"/>
      </a:dk1>
      <a:lt1>
        <a:sysClr val="window" lastClr="FFFFFF"/>
      </a:lt1>
      <a:dk2>
        <a:srgbClr val="53565A"/>
      </a:dk2>
      <a:lt2>
        <a:srgbClr val="D0D0CE"/>
      </a:lt2>
      <a:accent1>
        <a:srgbClr val="86BC25"/>
      </a:accent1>
      <a:accent2>
        <a:srgbClr val="046A38"/>
      </a:accent2>
      <a:accent3>
        <a:srgbClr val="62B5E5"/>
      </a:accent3>
      <a:accent4>
        <a:srgbClr val="012169"/>
      </a:accent4>
      <a:accent5>
        <a:srgbClr val="0097A9"/>
      </a:accent5>
      <a:accent6>
        <a:srgbClr val="75787B"/>
      </a:accent6>
      <a:hlink>
        <a:srgbClr val="00A3E0"/>
      </a:hlink>
      <a:folHlink>
        <a:srgbClr val="53565A"/>
      </a:folHlink>
    </a:clrScheme>
    <a:fontScheme name="Custom 2">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3"/>
        </a:solidFill>
        <a:ln w="19050" algn="ctr">
          <a:noFill/>
          <a:miter lim="800000"/>
          <a:headEnd/>
          <a:tailEnd/>
        </a:ln>
      </a:spPr>
      <a:bodyPr wrap="square" lIns="88900" tIns="88900" rIns="88900" bIns="88900" rtlCol="0" anchor="ctr"/>
      <a:lstStyle>
        <a:defPPr>
          <a:lnSpc>
            <a:spcPct val="106000"/>
          </a:lnSpc>
          <a:buFont typeface="Wingdings 2" pitchFamily="18" charset="2"/>
          <a:buNone/>
          <a:defRPr sz="1600" b="1" dirty="0" smtClean="0">
            <a:solidFill>
              <a:schemeClr val="bg1"/>
            </a:solidFill>
          </a:defRPr>
        </a:defPPr>
      </a:lstStyle>
    </a:spDef>
    <a:lnDef>
      <a:spPr>
        <a:ln>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marL="203200" indent="-203200">
          <a:spcBef>
            <a:spcPts val="600"/>
          </a:spcBef>
          <a:buSzPct val="100000"/>
          <a:buFont typeface="Arial"/>
          <a:buChar char="•"/>
          <a:defRPr dirty="0" smtClean="0">
            <a:solidFill>
              <a:srgbClr val="313131"/>
            </a:solidFill>
          </a:defRPr>
        </a:defPPr>
      </a:lstStyle>
    </a:txDef>
  </a:objectDefaults>
  <a:extraClrSchemeLst/>
  <a:custClrLst>
    <a:custClr name="Green 7">
      <a:srgbClr val="2C5234"/>
    </a:custClr>
    <a:custClr name="Green 6">
      <a:srgbClr val="046A38"/>
    </a:custClr>
    <a:custClr name="Green 5">
      <a:srgbClr val="009A44"/>
    </a:custClr>
    <a:custClr name="Green 4">
      <a:srgbClr val="43B02A"/>
    </a:custClr>
    <a:custClr name="Deloitte Green">
      <a:srgbClr val="86BC25"/>
    </a:custClr>
    <a:custClr name="Green 2">
      <a:srgbClr val="C4D600"/>
    </a:custClr>
    <a:custClr name="Green 1">
      <a:srgbClr val="E3E48D"/>
    </a:custClr>
    <a:custClr name="Teal 7">
      <a:srgbClr val="004F59"/>
    </a:custClr>
    <a:custClr name="Teal 6">
      <a:srgbClr val="007680"/>
    </a:custClr>
    <a:custClr name="Teal 5">
      <a:srgbClr val="0097A9"/>
    </a:custClr>
    <a:custClr name="Teal 4">
      <a:srgbClr val="00ABAB"/>
    </a:custClr>
    <a:custClr name="Teal 3">
      <a:srgbClr val="6FC2B4"/>
    </a:custClr>
    <a:custClr name="Teal 2">
      <a:srgbClr val="9DD4CF"/>
    </a:custClr>
    <a:custClr name="Teal 1">
      <a:srgbClr val="DDEFE8"/>
    </a:custClr>
    <a:custClr name="Blue 7">
      <a:srgbClr val="041E42"/>
    </a:custClr>
    <a:custClr name="Blue 6">
      <a:srgbClr val="012169"/>
    </a:custClr>
    <a:custClr name="Blue 5">
      <a:srgbClr val="005587"/>
    </a:custClr>
    <a:custClr name="Blue 4">
      <a:srgbClr val="0076A8"/>
    </a:custClr>
    <a:custClr name="Blue 3">
      <a:srgbClr val="00A3E0"/>
    </a:custClr>
    <a:custClr name="Blue 2">
      <a:srgbClr val="62B5E5"/>
    </a:custClr>
    <a:custClr name="Blue 1">
      <a:srgbClr val="A0DCFF"/>
    </a:custClr>
    <a:custClr name="Cool Gray 11">
      <a:srgbClr val="53565A"/>
    </a:custClr>
    <a:custClr name="Cool Gray 10">
      <a:srgbClr val="63666A"/>
    </a:custClr>
    <a:custClr name="Cool Gray 9">
      <a:srgbClr val="75787B"/>
    </a:custClr>
    <a:custClr name="Cool Gray 7">
      <a:srgbClr val="97999B"/>
    </a:custClr>
    <a:custClr name="Cool Gray 6">
      <a:srgbClr val="A7A8AA"/>
    </a:custClr>
    <a:custClr name="Cool Gray 4">
      <a:srgbClr val="BBBCBC"/>
    </a:custClr>
    <a:custClr name="Cool Gray 2">
      <a:srgbClr val="D0D0CE"/>
    </a:custClr>
    <a:custClr name="White">
      <a:srgbClr val="FFFFFF"/>
    </a:custClr>
    <a:custClr name="Black">
      <a:srgbClr val="000000"/>
    </a:custClr>
    <a:custClr name="Red">
      <a:srgbClr val="DA291C"/>
    </a:custClr>
    <a:custClr name="Orange">
      <a:srgbClr val="ED8B00"/>
    </a:custClr>
    <a:custClr name="Yellow">
      <a:srgbClr val="FFCD00"/>
    </a:custClr>
  </a:custClrLst>
  <a:extLst>
    <a:ext uri="{05A4C25C-085E-4340-85A3-A5531E510DB2}">
      <thm15:themeFamily xmlns:thm15="http://schemas.microsoft.com/office/thememl/2012/main" name="Deloitte_16_9_Onscreen_US.potx" id="{8B76E5FB-3D44-4ADE-97F4-EE2F8DA6C64F}" vid="{D90B51BD-6DB3-412C-BDC1-2EA0386B91BC}"/>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6908BD4516B004588F83DF058126254" ma:contentTypeVersion="14" ma:contentTypeDescription="Create a new document." ma:contentTypeScope="" ma:versionID="55ff4a67494f96591ee2a3ed413f2d1d">
  <xsd:schema xmlns:xsd="http://www.w3.org/2001/XMLSchema" xmlns:xs="http://www.w3.org/2001/XMLSchema" xmlns:p="http://schemas.microsoft.com/office/2006/metadata/properties" xmlns:ns2="05194344-b16b-4cdd-919b-7d2c10957e46" xmlns:ns3="fea8ac73-90e4-432c-b893-d481c4dd49ac" targetNamespace="http://schemas.microsoft.com/office/2006/metadata/properties" ma:root="true" ma:fieldsID="bd1916f570d995c6408499c325c0f5e7" ns2:_="" ns3:_="">
    <xsd:import namespace="05194344-b16b-4cdd-919b-7d2c10957e46"/>
    <xsd:import namespace="fea8ac73-90e4-432c-b893-d481c4dd49ac"/>
    <xsd:element name="properties">
      <xsd:complexType>
        <xsd:sequence>
          <xsd:element name="documentManagement">
            <xsd:complexType>
              <xsd:all>
                <xsd:element ref="ns2:KXStatus" minOccurs="0"/>
                <xsd:element ref="ns2:KXDocumentID" minOccurs="0"/>
                <xsd:element ref="ns2:MediaServiceMetadata" minOccurs="0"/>
                <xsd:element ref="ns2:MediaServiceFastMetadata" minOccurs="0"/>
                <xsd:element ref="ns2:MediaServiceDateTaken" minOccurs="0"/>
                <xsd:element ref="ns2:MediaLengthInSeconds" minOccurs="0"/>
                <xsd:element ref="ns2:lcf76f155ced4ddcb4097134ff3c332f" minOccurs="0"/>
                <xsd:element ref="ns3:TaxCatchAll" minOccurs="0"/>
                <xsd:element ref="ns2:MediaServiceGenerationTime" minOccurs="0"/>
                <xsd:element ref="ns2:MediaServiceEventHashCode" minOccurs="0"/>
                <xsd:element ref="ns2:MediaServiceOCR"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5194344-b16b-4cdd-919b-7d2c10957e46" elementFormDefault="qualified">
    <xsd:import namespace="http://schemas.microsoft.com/office/2006/documentManagement/types"/>
    <xsd:import namespace="http://schemas.microsoft.com/office/infopath/2007/PartnerControls"/>
    <xsd:element name="KXStatus" ma:index="8" nillable="true" ma:displayName="KXStatus" ma:format="Dropdown" ma:internalName="KXStatus">
      <xsd:simpleType>
        <xsd:union memberTypes="dms:Text">
          <xsd:simpleType>
            <xsd:restriction base="dms:Choice">
              <xsd:enumeration value="Contributed"/>
              <xsd:enumeration value="Published"/>
              <xsd:enumeration value="Processing by AI"/>
            </xsd:restriction>
          </xsd:simpleType>
        </xsd:union>
      </xsd:simpleType>
    </xsd:element>
    <xsd:element name="KXDocumentID" ma:index="9" nillable="true" ma:displayName="KXDocumentID" ma:format="Dropdown" ma:internalName="KXDocumentID" ma:percentage="FALSE">
      <xsd:simpleType>
        <xsd:restriction base="dms:Number"/>
      </xsd:simpleType>
    </xsd:element>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description="" ma:hidden="true" ma:indexed="true" ma:internalName="MediaServiceDateTaken" ma:readOnly="true">
      <xsd:simpleType>
        <xsd:restriction base="dms:Text"/>
      </xsd:simpleType>
    </xsd:element>
    <xsd:element name="MediaLengthInSeconds" ma:index="13" nillable="true" ma:displayName="MediaLengthInSeconds" ma:hidden="true" ma:internalName="MediaLengthInSeconds" ma:readOnly="true">
      <xsd:simpleType>
        <xsd:restriction base="dms:Unknown"/>
      </xsd:simpleType>
    </xsd:element>
    <xsd:element name="lcf76f155ced4ddcb4097134ff3c332f" ma:index="15" nillable="true" ma:taxonomy="true" ma:internalName="lcf76f155ced4ddcb4097134ff3c332f" ma:taxonomyFieldName="MediaServiceImageTags" ma:displayName="Image Tags" ma:readOnly="false" ma:fieldId="{5cf76f15-5ced-4ddc-b409-7134ff3c332f}" ma:taxonomyMulti="true" ma:sspId="798d900d-0589-4081-96eb-513de833a507" ma:termSetId="09814cd3-568e-fe90-9814-8d621ff8fb84" ma:anchorId="fba54fb3-c3e1-fe81-a776-ca4b69148c4d" ma:open="true" ma:isKeyword="false">
      <xsd:complexType>
        <xsd:sequence>
          <xsd:element ref="pc:Terms" minOccurs="0" maxOccurs="1"/>
        </xsd:sequence>
      </xsd:complex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OCR" ma:index="19"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fea8ac73-90e4-432c-b893-d481c4dd49ac" elementFormDefault="qualified">
    <xsd:import namespace="http://schemas.microsoft.com/office/2006/documentManagement/types"/>
    <xsd:import namespace="http://schemas.microsoft.com/office/infopath/2007/PartnerControls"/>
    <xsd:element name="TaxCatchAll" ma:index="16" nillable="true" ma:displayName="Taxonomy Catch All Column" ma:hidden="true" ma:list="{2dec25c0-919b-4fce-add4-9c773df6b989}" ma:internalName="TaxCatchAll" ma:showField="CatchAllData" ma:web="fea8ac73-90e4-432c-b893-d481c4dd49ac">
      <xsd:complexType>
        <xsd:complexContent>
          <xsd:extension base="dms:MultiChoiceLookup">
            <xsd:sequence>
              <xsd:element name="Value" type="dms:Lookup" maxOccurs="unbounded" minOccurs="0" nillable="true"/>
            </xsd:sequence>
          </xsd:extension>
        </xsd:complexContent>
      </xsd:complexType>
    </xsd:element>
    <xsd:element name="SharedWithUsers" ma:index="2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D1C2A8C-DE23-451F-AA93-BAB030E1816F}"/>
</file>

<file path=customXml/itemProps2.xml><?xml version="1.0" encoding="utf-8"?>
<ds:datastoreItem xmlns:ds="http://schemas.openxmlformats.org/officeDocument/2006/customXml" ds:itemID="{F9EF6678-15FB-405C-B377-BA0A2F93E3B1}"/>
</file>

<file path=docProps/app.xml><?xml version="1.0" encoding="utf-8"?>
<Properties xmlns="http://schemas.openxmlformats.org/officeDocument/2006/extended-properties" xmlns:vt="http://schemas.openxmlformats.org/officeDocument/2006/docPropsVTypes">
  <TotalTime>0</TotalTime>
  <Words>9073</Words>
  <Application>Microsoft Office PowerPoint</Application>
  <PresentationFormat>Widescreen</PresentationFormat>
  <Paragraphs>1264</Paragraphs>
  <Slides>37</Slides>
  <Notes>25</Notes>
  <HiddenSlides>0</HiddenSlides>
  <MMClips>3</MMClips>
  <ScaleCrop>false</ScaleCrop>
  <HeadingPairs>
    <vt:vector size="8" baseType="variant">
      <vt:variant>
        <vt:lpstr>Fonts Used</vt:lpstr>
      </vt:variant>
      <vt:variant>
        <vt:i4>14</vt:i4>
      </vt:variant>
      <vt:variant>
        <vt:lpstr>Theme</vt:lpstr>
      </vt:variant>
      <vt:variant>
        <vt:i4>5</vt:i4>
      </vt:variant>
      <vt:variant>
        <vt:lpstr>Embedded OLE Servers</vt:lpstr>
      </vt:variant>
      <vt:variant>
        <vt:i4>1</vt:i4>
      </vt:variant>
      <vt:variant>
        <vt:lpstr>Slide Titles</vt:lpstr>
      </vt:variant>
      <vt:variant>
        <vt:i4>37</vt:i4>
      </vt:variant>
    </vt:vector>
  </HeadingPairs>
  <TitlesOfParts>
    <vt:vector size="57" baseType="lpstr">
      <vt:lpstr>Arial</vt:lpstr>
      <vt:lpstr>Calibri</vt:lpstr>
      <vt:lpstr>Calibri Light</vt:lpstr>
      <vt:lpstr>Helvetica</vt:lpstr>
      <vt:lpstr>Helvetica Neue</vt:lpstr>
      <vt:lpstr>Open Sans</vt:lpstr>
      <vt:lpstr>Open Sans (Body)</vt:lpstr>
      <vt:lpstr>Open Sans Light</vt:lpstr>
      <vt:lpstr>Open Sans Semibold</vt:lpstr>
      <vt:lpstr>Open Sans Semibold</vt:lpstr>
      <vt:lpstr>Segoe UI</vt:lpstr>
      <vt:lpstr>Verdana</vt:lpstr>
      <vt:lpstr>Wingdings</vt:lpstr>
      <vt:lpstr>Wingdings 2</vt:lpstr>
      <vt:lpstr>Deloitte Consulting Scrapbook</vt:lpstr>
      <vt:lpstr>1_Deloitte Consulting Scrapbook</vt:lpstr>
      <vt:lpstr>2_Deloitte Consulting Scrapbook</vt:lpstr>
      <vt:lpstr>3_Deloitte Consulting Scrapbook</vt:lpstr>
      <vt:lpstr>Deloitte_Brand_16_9</vt:lpstr>
      <vt:lpstr>think-cell Slide</vt:lpstr>
      <vt:lpstr>PowerPoint Presentation</vt:lpstr>
      <vt:lpstr>PowerPoint Presentation</vt:lpstr>
      <vt:lpstr>PowerPoint Presentation</vt:lpstr>
      <vt:lpstr>PowerPoint Presentation</vt:lpstr>
      <vt:lpstr>All Signals Indicate that AI Market Growth is Turbo Charging</vt:lpstr>
      <vt:lpstr>Generative Models Deliver Greatest Business Value for Use Cases that Represent More Human-like Tasks </vt:lpstr>
      <vt:lpstr>Generative AI is Creating Disruption Calling for Businesses to Re-Vector</vt:lpstr>
      <vt:lpstr>Generative AI is at the Forefront of Democratizing AI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Deloitte will play an orchestrator role across the entire Generative AI ecosystem</vt:lpstr>
      <vt:lpstr>Current Outlook: Generative AI Model Pioneers and Opportunities for Deloitte </vt:lpstr>
      <vt:lpstr>PowerPoint Presentation</vt:lpstr>
      <vt:lpstr>PowerPoint Presentation</vt:lpstr>
      <vt:lpstr>PowerPoint Presentation</vt:lpstr>
      <vt:lpstr>PowerPoint Presentation</vt:lpstr>
      <vt:lpstr>PowerPoint Presentation</vt:lpstr>
      <vt:lpstr>PowerPoint Presentation</vt:lpstr>
      <vt:lpstr>Generative AI Market Plays</vt:lpstr>
      <vt:lpstr>PowerPoint Presentation</vt:lpstr>
      <vt:lpstr>PowerPoint Presentation</vt:lpstr>
      <vt:lpstr>PowerPoint Presentation</vt:lpstr>
      <vt:lpstr>The Generative AI Dossier: Selected Use Cases</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2023-05-31T14:54:37Z</dcterms:created>
  <dcterms:modified xsi:type="dcterms:W3CDTF">2023-05-31T14:54:43Z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ea60d57e-af5b-4752-ac57-3e4f28ca11dc_Enabled">
    <vt:lpwstr>true</vt:lpwstr>
  </property>
  <property fmtid="{D5CDD505-2E9C-101B-9397-08002B2CF9AE}" pid="3" name="MSIP_Label_ea60d57e-af5b-4752-ac57-3e4f28ca11dc_SetDate">
    <vt:lpwstr>2023-05-31T14:54:42Z</vt:lpwstr>
  </property>
  <property fmtid="{D5CDD505-2E9C-101B-9397-08002B2CF9AE}" pid="4" name="MSIP_Label_ea60d57e-af5b-4752-ac57-3e4f28ca11dc_Method">
    <vt:lpwstr>Standard</vt:lpwstr>
  </property>
  <property fmtid="{D5CDD505-2E9C-101B-9397-08002B2CF9AE}" pid="5" name="MSIP_Label_ea60d57e-af5b-4752-ac57-3e4f28ca11dc_Name">
    <vt:lpwstr>ea60d57e-af5b-4752-ac57-3e4f28ca11dc</vt:lpwstr>
  </property>
  <property fmtid="{D5CDD505-2E9C-101B-9397-08002B2CF9AE}" pid="6" name="MSIP_Label_ea60d57e-af5b-4752-ac57-3e4f28ca11dc_SiteId">
    <vt:lpwstr>36da45f1-dd2c-4d1f-af13-5abe46b99921</vt:lpwstr>
  </property>
  <property fmtid="{D5CDD505-2E9C-101B-9397-08002B2CF9AE}" pid="7" name="MSIP_Label_ea60d57e-af5b-4752-ac57-3e4f28ca11dc_ActionId">
    <vt:lpwstr>02ba741a-8304-4b89-bb5b-26b267995dba</vt:lpwstr>
  </property>
  <property fmtid="{D5CDD505-2E9C-101B-9397-08002B2CF9AE}" pid="8" name="MSIP_Label_ea60d57e-af5b-4752-ac57-3e4f28ca11dc_ContentBits">
    <vt:lpwstr>0</vt:lpwstr>
  </property>
</Properties>
</file>